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114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20A1E-18AD-4E93-AF05-9B20606894A3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5FB4D-3AA1-42A5-A6EC-F7322031F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20A1E-18AD-4E93-AF05-9B20606894A3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5FB4D-3AA1-42A5-A6EC-F7322031F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20A1E-18AD-4E93-AF05-9B20606894A3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5FB4D-3AA1-42A5-A6EC-F7322031F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20A1E-18AD-4E93-AF05-9B20606894A3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5FB4D-3AA1-42A5-A6EC-F7322031F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20A1E-18AD-4E93-AF05-9B20606894A3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5FB4D-3AA1-42A5-A6EC-F7322031F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20A1E-18AD-4E93-AF05-9B20606894A3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5FB4D-3AA1-42A5-A6EC-F7322031F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20A1E-18AD-4E93-AF05-9B20606894A3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5FB4D-3AA1-42A5-A6EC-F7322031F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20A1E-18AD-4E93-AF05-9B20606894A3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5FB4D-3AA1-42A5-A6EC-F7322031F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20A1E-18AD-4E93-AF05-9B20606894A3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5FB4D-3AA1-42A5-A6EC-F7322031F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20A1E-18AD-4E93-AF05-9B20606894A3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5FB4D-3AA1-42A5-A6EC-F7322031FC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20A1E-18AD-4E93-AF05-9B20606894A3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105FB4D-3AA1-42A5-A6EC-F7322031FC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C20A1E-18AD-4E93-AF05-9B20606894A3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05FB4D-3AA1-42A5-A6EC-F7322031FC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 smtClean="0"/>
              <a:t>SUBP (nastavak)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467544" y="652046"/>
            <a:ext cx="766834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	</a:t>
            </a:r>
            <a:r>
              <a:rPr kumimoji="0" lang="sv-FI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SUBP je programski proizvod koji omogu</a:t>
            </a:r>
            <a:r>
              <a:rPr kumimoji="0" lang="sv-FI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TE18B17C0t00"/>
              </a:rPr>
              <a:t>ć</a:t>
            </a:r>
            <a:r>
              <a:rPr kumimoji="0" lang="sv-FI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ava efikasno: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Times New Roman" pitchFamily="18" charset="0"/>
              <a:cs typeface="Helvetica-Bold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sv-FI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formiranje,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sv-FI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koriš</a:t>
            </a:r>
            <a:r>
              <a:rPr kumimoji="0" lang="sv-FI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TE18B17C0t00"/>
              </a:rPr>
              <a:t>c</a:t>
            </a:r>
            <a:r>
              <a:rPr kumimoji="0" lang="sv-FI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enje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sv-FI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menjanje 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baze</a:t>
            </a:r>
            <a:r>
              <a:rPr kumimoji="0" lang="sr-Latn-C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podataka</a:t>
            </a:r>
            <a:endParaRPr kumimoji="0" lang="sv-FI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95536" y="179349"/>
            <a:ext cx="835292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Times New Roman" pitchFamily="18" charset="0"/>
              <a:cs typeface="Helvetica-Bold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400" dirty="0">
              <a:solidFill>
                <a:srgbClr val="000000"/>
              </a:solidFill>
              <a:latin typeface="+mj-lt"/>
              <a:ea typeface="Times New Roman" pitchFamily="18" charset="0"/>
              <a:cs typeface="Helvetica-Bold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	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Da bi mogao izvršavati ove zadatke, SUBP: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Times New Roman" pitchFamily="18" charset="0"/>
              <a:cs typeface="Helvetica-Bold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sr-Latn-CS" sz="2400" dirty="0">
                <a:solidFill>
                  <a:srgbClr val="000000"/>
                </a:solidFill>
                <a:latin typeface="+mj-lt"/>
                <a:ea typeface="Times New Roman" pitchFamily="18" charset="0"/>
                <a:cs typeface="Helvetica-Bold" charset="0"/>
              </a:rPr>
              <a:t>J</a:t>
            </a:r>
            <a:r>
              <a:rPr kumimoji="0" lang="sv-FI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e zasnovan na nekom teorijskom modelu podataka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Times New Roman" pitchFamily="18" charset="0"/>
              <a:cs typeface="Helvetica-Bold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FI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2. 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P</a:t>
            </a:r>
            <a:r>
              <a:rPr kumimoji="0" lang="sv-FI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održava programske jezike za: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Times New Roman" pitchFamily="18" charset="0"/>
              <a:cs typeface="Helvetica-Bold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FI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/>
              <a:tabLst/>
            </a:pPr>
            <a:r>
              <a:rPr kumimoji="0" lang="sv-FI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definisanje strukture i uslova integriteta BP,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Times New Roman" pitchFamily="18" charset="0"/>
              <a:cs typeface="Helvetica-Bold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FI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b) selekciju i izmene sadržaja BP</a:t>
            </a:r>
            <a:endParaRPr kumimoji="0" lang="sv-FI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95536" y="548680"/>
            <a:ext cx="835292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Times New Roman" pitchFamily="18" charset="0"/>
              <a:cs typeface="Helvetica-Bold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400" dirty="0">
              <a:solidFill>
                <a:srgbClr val="000000"/>
              </a:solidFill>
              <a:latin typeface="+mj-lt"/>
              <a:ea typeface="Times New Roman" pitchFamily="18" charset="0"/>
              <a:cs typeface="Helvetica-Bold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3. Pos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j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eduju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mehanizme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za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: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Times New Roman" pitchFamily="18" charset="0"/>
              <a:cs typeface="Helvetica-Bold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/>
              <a:tabLst/>
            </a:pP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upravljanje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transakcijama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,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Times New Roman" pitchFamily="18" charset="0"/>
              <a:cs typeface="Helvetica-Bold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b)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zaštitu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od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neovlaš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TE18B17C0t00"/>
              </a:rPr>
              <a:t>c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enog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koriš</a:t>
            </a:r>
            <a:r>
              <a:rPr lang="sr-Latn-CS" sz="2400" dirty="0" err="1">
                <a:solidFill>
                  <a:srgbClr val="000000"/>
                </a:solidFill>
                <a:latin typeface="+mj-lt"/>
                <a:ea typeface="Times New Roman" pitchFamily="18" charset="0"/>
                <a:cs typeface="Helvetica-Bold" charset="0"/>
              </a:rPr>
              <a:t>ć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enja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,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Times New Roman" pitchFamily="18" charset="0"/>
              <a:cs typeface="Helvetica-Bold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c)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zaštitu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od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uništenja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,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Times New Roman" pitchFamily="18" charset="0"/>
              <a:cs typeface="Helvetica-Bold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d)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obezb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j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e</a:t>
            </a:r>
            <a:r>
              <a:rPr lang="sr-Latn-CS" sz="2400" dirty="0">
                <a:solidFill>
                  <a:srgbClr val="000000"/>
                </a:solidFill>
                <a:latin typeface="+mj-lt"/>
                <a:ea typeface="Times New Roman" pitchFamily="18" charset="0"/>
                <a:cs typeface="Helvetica-Bold" charset="0"/>
              </a:rPr>
              <a:t>đ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enje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 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potpuno iskorišćenje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 BP,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Times New Roman" pitchFamily="18" charset="0"/>
              <a:cs typeface="Helvetica-Bold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 charset="0"/>
              </a:rPr>
              <a:t>e) upravljanje delovima BP.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183880" cy="735942"/>
          </a:xfrm>
        </p:spPr>
        <p:txBody>
          <a:bodyPr>
            <a:normAutofit fontScale="90000"/>
          </a:bodyPr>
          <a:lstStyle/>
          <a:p>
            <a:r>
              <a:rPr lang="sr-Latn-CS" dirty="0" smtClean="0"/>
              <a:t>Upravljanje transakcijama</a:t>
            </a:r>
            <a:endParaRPr 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95536" y="1049538"/>
            <a:ext cx="835292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	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U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bazi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podataka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se,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preko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programa,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registruju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rezultati</a:t>
            </a:r>
            <a:r>
              <a:rPr lang="sr-Latn-CS" sz="2400" dirty="0">
                <a:latin typeface="+mj-lt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nekih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poslova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koji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se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obavljaju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u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realnom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vremenu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.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Svaka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operacija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nad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bazom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može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da m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ij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enja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njeno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stanje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,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ali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je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za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korisnika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od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zna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TE18B17C0t00"/>
              </a:rPr>
              <a:t>č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aja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samo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ukupna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prom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j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ena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baze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podataka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.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Times New Roman" pitchFamily="18" charset="0"/>
              <a:cs typeface="Helvetica-Bold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sr-Latn-C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	</a:t>
            </a:r>
            <a:r>
              <a:rPr kumimoji="0" lang="es-E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Transakcija</a:t>
            </a:r>
            <a:r>
              <a:rPr kumimoji="0" lang="es-E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je </a:t>
            </a:r>
            <a:r>
              <a:rPr kumimoji="0" lang="es-E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niz</a:t>
            </a:r>
            <a:r>
              <a:rPr kumimoji="0" lang="es-E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operacija</a:t>
            </a:r>
            <a:r>
              <a:rPr kumimoji="0" lang="es-E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nad</a:t>
            </a:r>
            <a:r>
              <a:rPr kumimoji="0" lang="es-E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bazom</a:t>
            </a:r>
            <a:r>
              <a:rPr kumimoji="0" lang="es-E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podataka</a:t>
            </a:r>
            <a:r>
              <a:rPr kumimoji="0" lang="es-E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koja</a:t>
            </a:r>
            <a:r>
              <a:rPr kumimoji="0" lang="es-E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odgovara</a:t>
            </a:r>
            <a:r>
              <a:rPr kumimoji="0" lang="es-E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jednoj</a:t>
            </a:r>
            <a:r>
              <a:rPr kumimoji="0" lang="es-E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promjeni</a:t>
            </a:r>
            <a:r>
              <a:rPr kumimoji="0" lang="es-E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.</a:t>
            </a:r>
            <a:endParaRPr kumimoji="0" lang="sr-Latn-CS" sz="2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Times New Roman" pitchFamily="18" charset="0"/>
              <a:cs typeface="Helvetica-Bold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400" b="1" i="1" dirty="0">
              <a:solidFill>
                <a:srgbClr val="000000"/>
              </a:solidFill>
              <a:latin typeface="+mj-lt"/>
              <a:ea typeface="Times New Roman" pitchFamily="18" charset="0"/>
              <a:cs typeface="Helvetica-Bold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	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U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situaciji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kada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više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programa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istovremeno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(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konkurentno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)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zahteva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pristup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istim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podacima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ovi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zahtevi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mogu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biti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konfliktni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te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ih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SUBP mora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razr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ij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ešiti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i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tako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spr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ij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e</a:t>
            </a:r>
            <a:r>
              <a:rPr lang="sr-Latn-CS" sz="2400" dirty="0">
                <a:solidFill>
                  <a:srgbClr val="000000"/>
                </a:solidFill>
                <a:latin typeface="+mj-lt"/>
                <a:ea typeface="Times New Roman" pitchFamily="18" charset="0"/>
                <a:cs typeface="Helvetica-Bold"/>
              </a:rPr>
              <a:t>č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iti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neželjene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interference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programa. 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764704"/>
            <a:ext cx="828092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Times New Roman" pitchFamily="18" charset="0"/>
              <a:cs typeface="Helvetica-Bold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endParaRPr lang="sr-Latn-CS" sz="2400" dirty="0">
              <a:solidFill>
                <a:srgbClr val="000000"/>
              </a:solidFill>
              <a:latin typeface="+mj-lt"/>
              <a:ea typeface="Times New Roman" pitchFamily="18" charset="0"/>
              <a:cs typeface="Helvetica-Bold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Upravljanje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transakcijama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treba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da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obezb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ij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edi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stabilno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stanje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BP u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uslovima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konkurentne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obrade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podataka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.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Times New Roman" pitchFamily="18" charset="0"/>
              <a:cs typeface="Helvetica-Bold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400" dirty="0">
              <a:solidFill>
                <a:srgbClr val="000000"/>
              </a:solidFill>
              <a:latin typeface="+mj-lt"/>
              <a:ea typeface="Times New Roman" pitchFamily="18" charset="0"/>
              <a:cs typeface="Helvetica-Bold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	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Ako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 jedan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program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 u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TE18B0908t00"/>
              </a:rPr>
              <a:t>č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ita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neke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podatke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, a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drugi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ih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odmah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nakon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toga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izmeni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 u BP,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prvi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 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TE18B0908t00"/>
              </a:rPr>
              <a:t>ć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e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program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koristiti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 neta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TE18B0908t00"/>
              </a:rPr>
              <a:t>č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ne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 </a:t>
            </a:r>
            <a:r>
              <a:rPr kumimoji="0" lang="es-E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podatke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"/>
              </a:rPr>
              <a:t>!</a:t>
            </a:r>
            <a:r>
              <a:rPr lang="sr-Latn-CS" sz="2400" dirty="0">
                <a:latin typeface="+mj-lt"/>
              </a:rPr>
              <a:t> 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Rešenje problema se traži u zaklju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TE18B17C0t00"/>
              </a:rPr>
              <a:t>č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avanju.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 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Zaklju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TE18B17C0t00"/>
              </a:rPr>
              <a:t>č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avanjem, transakcija spre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TE18B17C0t00"/>
              </a:rPr>
              <a:t>č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ava druge transakcije da pristupe tim podacima.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83880" cy="591926"/>
          </a:xfrm>
        </p:spPr>
        <p:txBody>
          <a:bodyPr>
            <a:normAutofit fontScale="90000"/>
          </a:bodyPr>
          <a:lstStyle/>
          <a:p>
            <a:r>
              <a:rPr lang="sr-Latn-CS" dirty="0" smtClean="0"/>
              <a:t>Uzajamno zaključavanje</a:t>
            </a:r>
            <a:endParaRPr lang="en-US" dirty="0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467544" y="1196752"/>
            <a:ext cx="835292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Tri mogu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TE18B17C0t00"/>
              </a:rPr>
              <a:t>c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a rešenja uzajamnog zaklju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TE18B17C0t00"/>
              </a:rPr>
              <a:t>c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avanja: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Symbol" pitchFamily="18" charset="2"/>
              </a:rPr>
              <a:t>1) 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transakcija traži od SUBP da izvrši sva zaklju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TE18B17C0t00"/>
              </a:rPr>
              <a:t>č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avanja odjednom,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Symbol" pitchFamily="18" charset="2"/>
              </a:rPr>
              <a:t>2) 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linearni redosled podataka (prvo A onda B, bez obzira na redosled u programu),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Symbol" pitchFamily="18" charset="2"/>
              </a:rPr>
              <a:t>3) 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ništa se ne preduzima u cilju spre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TE18B17C0t00"/>
              </a:rPr>
              <a:t>č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avanja, ve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TE18B17C0t00"/>
              </a:rPr>
              <a:t>ć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TE18B17C0t00"/>
              </a:rPr>
              <a:t> 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se uzajamno zaklju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TE18B17C0t00"/>
              </a:rPr>
              <a:t>č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avanje detektuje, pa se jedna od transakcija vra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TE18B17C0t00"/>
              </a:rPr>
              <a:t>ć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a na po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TE18B17C0t00"/>
              </a:rPr>
              <a:t>č</a:t>
            </a:r>
            <a:r>
              <a:rPr kumimoji="0" lang="it-IT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Helvetica-Bold"/>
              </a:rPr>
              <a:t>etak, a druga završava.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31746" name="Picture 2" descr="C:\Documents and Settings\PC\Desktop\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293096"/>
            <a:ext cx="7920880" cy="1685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</TotalTime>
  <Words>144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SUBP (nastavak)</vt:lpstr>
      <vt:lpstr>Slide 2</vt:lpstr>
      <vt:lpstr>Slide 3</vt:lpstr>
      <vt:lpstr>Slide 4</vt:lpstr>
      <vt:lpstr>Upravljanje transakcijama</vt:lpstr>
      <vt:lpstr>Slide 6</vt:lpstr>
      <vt:lpstr>Uzajamno zaključavanje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SUBP (nastavak)</dc:title>
  <dc:creator>XP</dc:creator>
  <cp:lastModifiedBy>Dragica</cp:lastModifiedBy>
  <cp:revision>3</cp:revision>
  <dcterms:created xsi:type="dcterms:W3CDTF">2011-11-13T17:58:00Z</dcterms:created>
  <dcterms:modified xsi:type="dcterms:W3CDTF">2020-04-05T07:45:13Z</dcterms:modified>
</cp:coreProperties>
</file>