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7" r:id="rId3"/>
    <p:sldId id="269" r:id="rId4"/>
    <p:sldId id="272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75" r:id="rId14"/>
    <p:sldId id="277" r:id="rId15"/>
    <p:sldId id="264" r:id="rId16"/>
    <p:sldId id="279" r:id="rId17"/>
    <p:sldId id="281" r:id="rId18"/>
    <p:sldId id="282" r:id="rId19"/>
    <p:sldId id="285" r:id="rId20"/>
    <p:sldId id="286" r:id="rId21"/>
    <p:sldId id="287" r:id="rId22"/>
    <p:sldId id="288" r:id="rId23"/>
    <p:sldId id="291" r:id="rId24"/>
    <p:sldId id="289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97D25E-FE09-4E67-8D61-45004235C2C1}" type="datetimeFigureOut">
              <a:rPr lang="en-US" smtClean="0"/>
              <a:pPr/>
              <a:t>23/09/2020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0536C2-EC65-4FA4-8A5F-8F296BBF5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6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6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6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sr-Latn-ME" dirty="0" smtClean="0"/>
              <a:t>skazi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 </a:t>
            </a:r>
            <a:r>
              <a:rPr lang="en-US" dirty="0" smtClean="0"/>
              <a:t>L</a:t>
            </a:r>
            <a:r>
              <a:rPr lang="sr-Latn-ME" dirty="0" smtClean="0"/>
              <a:t>ogičke operacije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428605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Ekvivalencija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iskaza p i q je iskaz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en-US" sz="2800" b="1" dirty="0">
                <a:solidFill>
                  <a:srgbClr val="C00000"/>
                </a:solidFill>
              </a:rPr>
              <a:t>⇔q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čije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se istinitosne vrednosti zadaju tablicom: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10" y="2071678"/>
          <a:ext cx="4714908" cy="342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</a:tblGrid>
              <a:tr h="889005"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p⇔q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57488" y="3714752"/>
          <a:ext cx="428628" cy="357190"/>
        </p:xfrm>
        <a:graphic>
          <a:graphicData uri="http://schemas.openxmlformats.org/presentationml/2006/ole">
            <p:oleObj spid="_x0000_s5122" name="Equation" r:id="rId3" imgW="152280" imgH="1648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357686" y="3714752"/>
          <a:ext cx="428625" cy="357188"/>
        </p:xfrm>
        <a:graphic>
          <a:graphicData uri="http://schemas.openxmlformats.org/presentationml/2006/ole">
            <p:oleObj spid="_x0000_s5123" name="Equation" r:id="rId4" imgW="152280" imgH="1648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285852" y="4357694"/>
          <a:ext cx="428625" cy="357188"/>
        </p:xfrm>
        <a:graphic>
          <a:graphicData uri="http://schemas.openxmlformats.org/presentationml/2006/ole">
            <p:oleObj spid="_x0000_s5124" name="Equation" r:id="rId5" imgW="152280" imgH="16488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285852" y="5000636"/>
          <a:ext cx="428625" cy="357188"/>
        </p:xfrm>
        <a:graphic>
          <a:graphicData uri="http://schemas.openxmlformats.org/presentationml/2006/ole">
            <p:oleObj spid="_x0000_s5125" name="Equation" r:id="rId6" imgW="152280" imgH="16488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357686" y="4357694"/>
          <a:ext cx="428625" cy="357188"/>
        </p:xfrm>
        <a:graphic>
          <a:graphicData uri="http://schemas.openxmlformats.org/presentationml/2006/ole">
            <p:oleObj spid="_x0000_s5126" name="Equation" r:id="rId7" imgW="152280" imgH="16488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857488" y="5000636"/>
          <a:ext cx="428625" cy="357188"/>
        </p:xfrm>
        <a:graphic>
          <a:graphicData uri="http://schemas.openxmlformats.org/presentationml/2006/ole">
            <p:oleObj spid="_x0000_s5127" name="Equation" r:id="rId8" imgW="152280" imgH="1648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642910" y="5715016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Ekvivalencija je tačna samo ako oba iskaza, i p i q, imaju istu</a:t>
            </a:r>
          </a:p>
          <a:p>
            <a:r>
              <a:rPr lang="en-US" sz="2400" b="1" dirty="0" smtClean="0"/>
              <a:t>istinitosnu vr</a:t>
            </a:r>
            <a:r>
              <a:rPr lang="sr-Latn-ME" sz="2400" b="1" dirty="0" smtClean="0"/>
              <a:t>ije</a:t>
            </a:r>
            <a:r>
              <a:rPr lang="en-US" sz="2400" b="1" dirty="0" smtClean="0"/>
              <a:t>dnost</a:t>
            </a:r>
            <a:r>
              <a:rPr lang="en-US" sz="2400" b="1" dirty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500043"/>
            <a:ext cx="7858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Negacija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iskaza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p je iskaz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￢</a:t>
            </a:r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kojem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odgovara tablica: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1928802"/>
          <a:ext cx="2698754" cy="2286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77"/>
                <a:gridCol w="1349377"/>
              </a:tblGrid>
              <a:tr h="762005"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￢p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62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620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2857496"/>
          <a:ext cx="357190" cy="428628"/>
        </p:xfrm>
        <a:graphic>
          <a:graphicData uri="http://schemas.openxmlformats.org/presentationml/2006/ole">
            <p:oleObj spid="_x0000_s6146" name="Equation" r:id="rId3" imgW="152280" imgH="16488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85852" y="3643314"/>
          <a:ext cx="357187" cy="428628"/>
        </p:xfrm>
        <a:graphic>
          <a:graphicData uri="http://schemas.openxmlformats.org/presentationml/2006/ole">
            <p:oleObj spid="_x0000_s6147" name="Equation" r:id="rId4" imgW="152280" imgH="1648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57158" y="4714884"/>
            <a:ext cx="104299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Iskaz </a:t>
            </a: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￢p </a:t>
            </a:r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 je tačan </a:t>
            </a: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samo u slučaju kada je iskaz </a:t>
            </a:r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p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netačan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413338"/>
            <a:ext cx="78581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500042"/>
            <a:ext cx="84296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rimjer1: 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Dati su iskazi:</a:t>
            </a: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Ispitati istinitosnu vrijednost iskaza: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06500" y="1177925"/>
          <a:ext cx="3446463" cy="1717675"/>
        </p:xfrm>
        <a:graphic>
          <a:graphicData uri="http://schemas.openxmlformats.org/presentationml/2006/ole">
            <p:oleObj spid="_x0000_s21506" name="Equation" r:id="rId3" imgW="1358640" imgH="876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00760" y="3000372"/>
          <a:ext cx="2000264" cy="501652"/>
        </p:xfrm>
        <a:graphic>
          <a:graphicData uri="http://schemas.openxmlformats.org/presentationml/2006/ole">
            <p:oleObj spid="_x0000_s21507" name="Equation" r:id="rId4" imgW="838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413338"/>
            <a:ext cx="78581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500042"/>
            <a:ext cx="84296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rimjer2: 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Odrediti istinitosnu vrijednost sledećih rečenica</a:t>
            </a: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a zatim ispitati istinitosnu vrijednost iskaza: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1472" y="1428736"/>
          <a:ext cx="6911975" cy="2030413"/>
        </p:xfrm>
        <a:graphic>
          <a:graphicData uri="http://schemas.openxmlformats.org/presentationml/2006/ole">
            <p:oleObj spid="_x0000_s24582" name="Equation" r:id="rId3" imgW="3200400" imgH="939800" progId="Equation.3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1000100" y="4286256"/>
          <a:ext cx="6475413" cy="633412"/>
        </p:xfrm>
        <a:graphic>
          <a:graphicData uri="http://schemas.openxmlformats.org/presentationml/2006/ole">
            <p:oleObj spid="_x0000_s24583" name="Equation" r:id="rId4" imgW="2336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413338"/>
            <a:ext cx="78581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500042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rimjer3: 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Dati su iskazi:</a:t>
            </a: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endParaRPr lang="sr-Latn-ME" sz="2800" b="1" dirty="0" smtClean="0">
              <a:solidFill>
                <a:srgbClr val="00B050"/>
              </a:solidFill>
            </a:endParaRPr>
          </a:p>
          <a:p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Odrediti njihovu istinitosnu vrijednost,a zatim ispitati istinitosnu vrijednost iskaza: 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857356" y="1071546"/>
          <a:ext cx="2740025" cy="2952750"/>
        </p:xfrm>
        <a:graphic>
          <a:graphicData uri="http://schemas.openxmlformats.org/presentationml/2006/ole">
            <p:oleObj spid="_x0000_s26629" name="Equation" r:id="rId3" imgW="1638300" imgH="176530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785786" y="5572140"/>
          <a:ext cx="6540500" cy="654050"/>
        </p:xfrm>
        <a:graphic>
          <a:graphicData uri="http://schemas.openxmlformats.org/presentationml/2006/ole">
            <p:oleObj spid="_x0000_s26630" name="Equation" r:id="rId4" imgW="2286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928670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ME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skazne formule </a:t>
            </a:r>
            <a:r>
              <a:rPr lang="en-US" sz="2800" b="1" dirty="0" smtClean="0">
                <a:solidFill>
                  <a:srgbClr val="00B050"/>
                </a:solidFill>
              </a:rPr>
              <a:t>su iskazi formirani od iskaznih slova p,q,r,…, znakova</a:t>
            </a:r>
            <a:r>
              <a:rPr lang="sr-Latn-ME" sz="2800" b="1" dirty="0" smtClean="0">
                <a:solidFill>
                  <a:srgbClr val="00B050"/>
                </a:solidFill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</a:rPr>
              <a:t>∧,∨,⇒,⇔,￢ i zagrada</a:t>
            </a:r>
            <a:r>
              <a:rPr lang="sr-Latn-ME" sz="2800" b="1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endParaRPr lang="en-US" sz="28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2800" b="1" dirty="0" smtClean="0">
                <a:solidFill>
                  <a:srgbClr val="00B050"/>
                </a:solidFill>
              </a:rPr>
              <a:t>Iskazne formule koje su uv</a:t>
            </a:r>
            <a:r>
              <a:rPr lang="sr-Latn-ME" sz="2800" b="1" dirty="0" smtClean="0">
                <a:solidFill>
                  <a:srgbClr val="00B050"/>
                </a:solidFill>
              </a:rPr>
              <a:t>ij</a:t>
            </a:r>
            <a:r>
              <a:rPr lang="en-US" sz="2800" b="1" dirty="0" smtClean="0">
                <a:solidFill>
                  <a:srgbClr val="00B050"/>
                </a:solidFill>
              </a:rPr>
              <a:t>ek, za sve moguće vr</a:t>
            </a:r>
            <a:r>
              <a:rPr lang="sr-Latn-ME" sz="2800" b="1" dirty="0" smtClean="0">
                <a:solidFill>
                  <a:srgbClr val="00B050"/>
                </a:solidFill>
              </a:rPr>
              <a:t>ij</a:t>
            </a:r>
            <a:r>
              <a:rPr lang="en-US" sz="2800" b="1" dirty="0" smtClean="0">
                <a:solidFill>
                  <a:srgbClr val="00B050"/>
                </a:solidFill>
              </a:rPr>
              <a:t>ednosti iskaznih slova  tačne, nazivamo </a:t>
            </a:r>
            <a:r>
              <a:rPr lang="en-US" sz="2800" b="1" dirty="0" smtClean="0">
                <a:solidFill>
                  <a:srgbClr val="C00000"/>
                </a:solidFill>
              </a:rPr>
              <a:t>tautologijama</a:t>
            </a:r>
            <a:r>
              <a:rPr lang="en-US" sz="2800" b="1" dirty="0" smtClean="0">
                <a:solidFill>
                  <a:srgbClr val="00B050"/>
                </a:solidFill>
              </a:rPr>
              <a:t>.</a:t>
            </a:r>
            <a:endParaRPr lang="sr-Latn-ME" sz="2800" b="1" dirty="0" smtClean="0">
              <a:solidFill>
                <a:srgbClr val="00B050"/>
              </a:solidFill>
            </a:endParaRPr>
          </a:p>
          <a:p>
            <a:pPr algn="just"/>
            <a:endParaRPr lang="en-US" sz="28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2800" b="1" dirty="0" smtClean="0">
                <a:solidFill>
                  <a:srgbClr val="00B050"/>
                </a:solidFill>
              </a:rPr>
              <a:t>Da li je neka formula tautologija možemo </a:t>
            </a:r>
            <a:r>
              <a:rPr lang="en-US" sz="2800" b="1" dirty="0" err="1" smtClean="0">
                <a:solidFill>
                  <a:srgbClr val="00B050"/>
                </a:solidFill>
              </a:rPr>
              <a:t>prov</a:t>
            </a:r>
            <a:r>
              <a:rPr lang="sr-Latn-ME" sz="2800" b="1" dirty="0" smtClean="0">
                <a:solidFill>
                  <a:srgbClr val="00B050"/>
                </a:solidFill>
              </a:rPr>
              <a:t>j</a:t>
            </a:r>
            <a:r>
              <a:rPr lang="en-US" sz="2800" b="1" dirty="0" err="1" smtClean="0">
                <a:solidFill>
                  <a:srgbClr val="00B050"/>
                </a:solidFill>
              </a:rPr>
              <a:t>eriti</a:t>
            </a:r>
            <a:r>
              <a:rPr lang="en-US" sz="2800" b="1" dirty="0" smtClean="0">
                <a:solidFill>
                  <a:srgbClr val="00B050"/>
                </a:solidFill>
              </a:rPr>
              <a:t> na više načina: diskusijo</a:t>
            </a:r>
            <a:r>
              <a:rPr lang="sr-Latn-ME" sz="2800" b="1" dirty="0" smtClean="0">
                <a:solidFill>
                  <a:srgbClr val="00B050"/>
                </a:solidFill>
              </a:rPr>
              <a:t>m slovo po slovo, s</a:t>
            </a:r>
            <a:r>
              <a:rPr lang="vi-VN" sz="2800" dirty="0" smtClean="0">
                <a:solidFill>
                  <a:srgbClr val="00B050"/>
                </a:solidFill>
              </a:rPr>
              <a:t>vođenjem na protivr</a:t>
            </a:r>
            <a:r>
              <a:rPr lang="sr-Latn-ME" sz="2800" dirty="0" smtClean="0">
                <a:solidFill>
                  <a:srgbClr val="00B050"/>
                </a:solidFill>
              </a:rPr>
              <a:t>j</a:t>
            </a:r>
            <a:r>
              <a:rPr lang="vi-VN" sz="2800" dirty="0" smtClean="0">
                <a:solidFill>
                  <a:srgbClr val="00B050"/>
                </a:solidFill>
              </a:rPr>
              <a:t>ečnost, preko istinitosnih tablica, itd.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280FBF-5586-4D1C-9FD9-996D744554F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357158" y="857232"/>
            <a:ext cx="8001000" cy="1216025"/>
          </a:xfrm>
        </p:spPr>
        <p:txBody>
          <a:bodyPr>
            <a:normAutofit/>
          </a:bodyPr>
          <a:lstStyle/>
          <a:p>
            <a:pPr marL="742950" indent="-7429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sr-Latn-CS" sz="3500" b="1" dirty="0" smtClean="0">
                <a:solidFill>
                  <a:srgbClr val="FF0000"/>
                </a:solidFill>
                <a:latin typeface="Comic Sans MS" pitchFamily="66" charset="0"/>
              </a:rPr>
              <a:t>TABLIČNA METoda</a:t>
            </a:r>
            <a:r>
              <a:rPr lang="sr-Latn-CS" sz="3500" dirty="0" smtClean="0">
                <a:latin typeface="Comic Sans MS" pitchFamily="66" charset="0"/>
              </a:rPr>
              <a:t>  </a:t>
            </a:r>
            <a:endParaRPr lang="en-US" sz="3500" dirty="0" smtClean="0">
              <a:latin typeface="Comic Sans MS" pitchFamily="66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28860" y="2571744"/>
          <a:ext cx="3813175" cy="623887"/>
        </p:xfrm>
        <a:graphic>
          <a:graphicData uri="http://schemas.openxmlformats.org/presentationml/2006/ole">
            <p:oleObj spid="_x0000_s27650" name="Equation" r:id="rId3" imgW="1397000" imgH="228600" progId="Equation.3">
              <p:embed/>
            </p:oleObj>
          </a:graphicData>
        </a:graphic>
      </p:graphicFrame>
      <p:graphicFrame>
        <p:nvGraphicFramePr>
          <p:cNvPr id="20484" name="Group 4"/>
          <p:cNvGraphicFramePr>
            <a:graphicFrameLocks noGrp="1"/>
          </p:cNvGraphicFramePr>
          <p:nvPr>
            <p:ph sz="quarter" idx="4294967295"/>
          </p:nvPr>
        </p:nvGraphicFramePr>
        <p:xfrm>
          <a:off x="2281238" y="3214688"/>
          <a:ext cx="4037012" cy="2643204"/>
        </p:xfrm>
        <a:graphic>
          <a:graphicData uri="http://schemas.openxmlformats.org/drawingml/2006/table">
            <a:tbl>
              <a:tblPr/>
              <a:tblGrid>
                <a:gridCol w="582612"/>
                <a:gridCol w="633413"/>
                <a:gridCol w="1006475"/>
                <a:gridCol w="1184275"/>
                <a:gridCol w="63023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22" name="Object 4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571868" y="3286124"/>
          <a:ext cx="887412" cy="392113"/>
        </p:xfrm>
        <a:graphic>
          <a:graphicData uri="http://schemas.openxmlformats.org/presentationml/2006/ole">
            <p:oleObj spid="_x0000_s27651" name="Equation" r:id="rId4" imgW="431613" imgH="190417" progId="Equation.3">
              <p:embed/>
            </p:oleObj>
          </a:graphicData>
        </a:graphic>
      </p:graphicFrame>
      <p:graphicFrame>
        <p:nvGraphicFramePr>
          <p:cNvPr id="20523" name="Object 4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572000" y="3330575"/>
          <a:ext cx="1036638" cy="457200"/>
        </p:xfrm>
        <a:graphic>
          <a:graphicData uri="http://schemas.openxmlformats.org/presentationml/2006/ole">
            <p:oleObj spid="_x0000_s27652" name="Equation" r:id="rId5" imgW="431613" imgH="190417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1538" y="1928802"/>
            <a:ext cx="6570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Ispitati dali su sledeće formule tautologije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42910" y="271462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err="1" smtClean="0"/>
              <a:t>Zad</a:t>
            </a:r>
            <a:r>
              <a:rPr lang="sr-Latn-ME" altLang="en-US" sz="2800" dirty="0" smtClean="0"/>
              <a:t>1</a:t>
            </a:r>
            <a:r>
              <a:rPr lang="en-US" alt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B55C3D-89D7-48F0-9558-981DFA34FAE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395288" y="-315913"/>
            <a:ext cx="7543800" cy="1295401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Zad2.  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39750" y="908050"/>
          <a:ext cx="6408738" cy="623888"/>
        </p:xfrm>
        <a:graphic>
          <a:graphicData uri="http://schemas.openxmlformats.org/presentationml/2006/ole">
            <p:oleObj spid="_x0000_s28674" name="Equation" r:id="rId3" imgW="2349500" imgH="228600" progId="Equation.3">
              <p:embed/>
            </p:oleObj>
          </a:graphicData>
        </a:graphic>
      </p:graphicFrame>
      <p:graphicFrame>
        <p:nvGraphicFramePr>
          <p:cNvPr id="21508" name="Group 4"/>
          <p:cNvGraphicFramePr>
            <a:graphicFrameLocks noGrp="1"/>
          </p:cNvGraphicFramePr>
          <p:nvPr>
            <p:ph sz="quarter" idx="4294967295"/>
          </p:nvPr>
        </p:nvGraphicFramePr>
        <p:xfrm>
          <a:off x="468313" y="1700213"/>
          <a:ext cx="8064500" cy="4389435"/>
        </p:xfrm>
        <a:graphic>
          <a:graphicData uri="http://schemas.openxmlformats.org/drawingml/2006/table">
            <a:tbl>
              <a:tblPr/>
              <a:tblGrid>
                <a:gridCol w="431800"/>
                <a:gridCol w="431800"/>
                <a:gridCol w="431800"/>
                <a:gridCol w="720725"/>
                <a:gridCol w="792162"/>
                <a:gridCol w="1008063"/>
                <a:gridCol w="1079500"/>
                <a:gridCol w="936625"/>
                <a:gridCol w="1366837"/>
                <a:gridCol w="865188"/>
              </a:tblGrid>
              <a:tr h="487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620" name="Object 11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762125" y="1741488"/>
          <a:ext cx="519113" cy="409575"/>
        </p:xfrm>
        <a:graphic>
          <a:graphicData uri="http://schemas.openxmlformats.org/presentationml/2006/ole">
            <p:oleObj spid="_x0000_s28675" name="Equation" r:id="rId4" imgW="241195" imgH="190417" progId="Equation.3">
              <p:embed/>
            </p:oleObj>
          </a:graphicData>
        </a:graphic>
      </p:graphicFrame>
      <p:graphicFrame>
        <p:nvGraphicFramePr>
          <p:cNvPr id="21621" name="Object 11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03488" y="1741488"/>
          <a:ext cx="517525" cy="407987"/>
        </p:xfrm>
        <a:graphic>
          <a:graphicData uri="http://schemas.openxmlformats.org/presentationml/2006/ole">
            <p:oleObj spid="_x0000_s28676" name="Equation" r:id="rId5" imgW="241195" imgH="190417" progId="Equation.3">
              <p:embed/>
            </p:oleObj>
          </a:graphicData>
        </a:graphic>
      </p:graphicFrame>
      <p:graphicFrame>
        <p:nvGraphicFramePr>
          <p:cNvPr id="21622" name="Object 118"/>
          <p:cNvGraphicFramePr>
            <a:graphicFrameLocks noChangeAspect="1"/>
          </p:cNvGraphicFramePr>
          <p:nvPr/>
        </p:nvGraphicFramePr>
        <p:xfrm>
          <a:off x="3276600" y="1773238"/>
          <a:ext cx="1008063" cy="360362"/>
        </p:xfrm>
        <a:graphic>
          <a:graphicData uri="http://schemas.openxmlformats.org/presentationml/2006/ole">
            <p:oleObj spid="_x0000_s28677" name="Equation" r:id="rId6" imgW="533169" imgH="190417" progId="Equation.3">
              <p:embed/>
            </p:oleObj>
          </a:graphicData>
        </a:graphic>
      </p:graphicFrame>
      <p:graphicFrame>
        <p:nvGraphicFramePr>
          <p:cNvPr id="21623" name="Object 119"/>
          <p:cNvGraphicFramePr>
            <a:graphicFrameLocks noChangeAspect="1"/>
          </p:cNvGraphicFramePr>
          <p:nvPr/>
        </p:nvGraphicFramePr>
        <p:xfrm>
          <a:off x="4344988" y="1773238"/>
          <a:ext cx="887412" cy="360362"/>
        </p:xfrm>
        <a:graphic>
          <a:graphicData uri="http://schemas.openxmlformats.org/presentationml/2006/ole">
            <p:oleObj spid="_x0000_s28678" name="Equation" r:id="rId7" imgW="469696" imgH="190417" progId="Equation.3">
              <p:embed/>
            </p:oleObj>
          </a:graphicData>
        </a:graphic>
      </p:graphicFrame>
      <p:graphicFrame>
        <p:nvGraphicFramePr>
          <p:cNvPr id="21624" name="Object 120"/>
          <p:cNvGraphicFramePr>
            <a:graphicFrameLocks noChangeAspect="1"/>
          </p:cNvGraphicFramePr>
          <p:nvPr/>
        </p:nvGraphicFramePr>
        <p:xfrm>
          <a:off x="6443663" y="1760538"/>
          <a:ext cx="1008062" cy="444500"/>
        </p:xfrm>
        <a:graphic>
          <a:graphicData uri="http://schemas.openxmlformats.org/presentationml/2006/ole">
            <p:oleObj spid="_x0000_s28679" name="Equation" r:id="rId8" imgW="431613" imgH="1904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00108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i="1" dirty="0" smtClean="0">
                <a:solidFill>
                  <a:srgbClr val="C00000"/>
                </a:solidFill>
              </a:rPr>
              <a:t>DOMAĆI:</a:t>
            </a:r>
          </a:p>
          <a:p>
            <a:r>
              <a:rPr lang="sr-Latn-ME" sz="2800" dirty="0" smtClean="0"/>
              <a:t>Ispitati dali su sledeće formule tautologije </a:t>
            </a:r>
            <a:endParaRPr lang="en-US" sz="28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28662" y="2357430"/>
          <a:ext cx="7848600" cy="563562"/>
        </p:xfrm>
        <a:graphic>
          <a:graphicData uri="http://schemas.openxmlformats.org/presentationml/2006/ole">
            <p:oleObj spid="_x0000_s30722" name="Equation" r:id="rId3" imgW="3009900" imgH="21590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142976" y="3500438"/>
          <a:ext cx="7593013" cy="669925"/>
        </p:xfrm>
        <a:graphic>
          <a:graphicData uri="http://schemas.openxmlformats.org/presentationml/2006/ole">
            <p:oleObj spid="_x0000_s30723" name="Equation" r:id="rId4" imgW="2590800" imgH="228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2500306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64331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b9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091475-E5B1-4F54-9EEB-CBD81B9C257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836613"/>
            <a:ext cx="75438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rgbClr val="FF0000"/>
                </a:solidFill>
                <a:latin typeface="Comic Sans MS" pitchFamily="66" charset="0"/>
              </a:rPr>
              <a:t>2. METODA SVODJENJA NA APSURD (PROTIVUREČNOST)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11188" y="3429000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altLang="en-US" sz="3000" b="1">
                <a:solidFill>
                  <a:schemeClr val="tx2"/>
                </a:solidFill>
              </a:rPr>
              <a:t>Ova metoda se sastoji u tome da se za početnu formulu pretpostavi da je netačna i da se u dokazu dodje do suprotnosti sa početnom pretpostavkom.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2E1A5A-759B-4B01-9128-6E421A64512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6870700" cy="1600200"/>
          </a:xfrm>
        </p:spPr>
        <p:txBody>
          <a:bodyPr/>
          <a:lstStyle/>
          <a:p>
            <a:pPr eaLnBrk="1" hangingPunct="1"/>
            <a:r>
              <a:rPr lang="sr-Latn-CS" altLang="en-US" smtClean="0">
                <a:latin typeface="Comic Sans MS" pitchFamily="66" charset="0"/>
              </a:rPr>
              <a:t>Šta je iskaz?</a:t>
            </a:r>
            <a:br>
              <a:rPr lang="sr-Latn-CS" altLang="en-US" smtClean="0">
                <a:latin typeface="Comic Sans MS" pitchFamily="66" charset="0"/>
              </a:rPr>
            </a:br>
            <a:r>
              <a:rPr lang="sr-Latn-CS" altLang="en-US" smtClean="0">
                <a:latin typeface="Comic Sans MS" pitchFamily="66" charset="0"/>
              </a:rPr>
              <a:t>Uočimo primjere:</a:t>
            </a:r>
            <a:endParaRPr lang="en-US" altLang="en-US" smtClean="0"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565400"/>
            <a:ext cx="7696200" cy="364172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>
                <a:solidFill>
                  <a:schemeClr val="folHlink"/>
                </a:solidFill>
                <a:latin typeface="Comic Sans MS" pitchFamily="66" charset="0"/>
              </a:rPr>
              <a:t>“Kako se zoveš?”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>
                <a:solidFill>
                  <a:schemeClr val="hlink"/>
                </a:solidFill>
                <a:latin typeface="Comic Sans MS" pitchFamily="66" charset="0"/>
              </a:rPr>
              <a:t>“Danas je petak.”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>
                <a:solidFill>
                  <a:schemeClr val="bg2"/>
                </a:solidFill>
                <a:latin typeface="Comic Sans MS" pitchFamily="66" charset="0"/>
              </a:rPr>
              <a:t>“1</a:t>
            </a:r>
            <a:r>
              <a:rPr lang="en-US" dirty="0">
                <a:solidFill>
                  <a:schemeClr val="bg2"/>
                </a:solidFill>
                <a:latin typeface="Comic Sans MS" pitchFamily="66" charset="0"/>
              </a:rPr>
              <a:t>&lt;</a:t>
            </a:r>
            <a:r>
              <a:rPr lang="sr-Latn-CS" dirty="0">
                <a:solidFill>
                  <a:schemeClr val="bg2"/>
                </a:solidFill>
                <a:latin typeface="Comic Sans MS" pitchFamily="66" charset="0"/>
              </a:rPr>
              <a:t>2”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>
                <a:solidFill>
                  <a:schemeClr val="hlink"/>
                </a:solidFill>
                <a:latin typeface="Comic Sans MS" pitchFamily="66" charset="0"/>
              </a:rPr>
              <a:t>“x</a:t>
            </a:r>
            <a:r>
              <a:rPr lang="sr-Latn-CS" baseline="30000" dirty="0">
                <a:solidFill>
                  <a:schemeClr val="hlink"/>
                </a:solidFill>
                <a:latin typeface="Comic Sans MS" pitchFamily="66" charset="0"/>
              </a:rPr>
              <a:t>2</a:t>
            </a:r>
            <a:r>
              <a:rPr lang="sr-Latn-CS" dirty="0">
                <a:solidFill>
                  <a:schemeClr val="hlink"/>
                </a:solidFill>
                <a:latin typeface="Comic Sans MS" pitchFamily="66" charset="0"/>
              </a:rPr>
              <a:t>=4”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r-Latn-CS" dirty="0">
                <a:solidFill>
                  <a:schemeClr val="folHlink"/>
                </a:solidFill>
                <a:latin typeface="Comic Sans MS" pitchFamily="66" charset="0"/>
              </a:rPr>
              <a:t>“x</a:t>
            </a:r>
            <a:r>
              <a:rPr lang="sr-Latn-CS" baseline="30000" dirty="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sr-Latn-CS" dirty="0">
                <a:solidFill>
                  <a:schemeClr val="folHlink"/>
                </a:solidFill>
                <a:latin typeface="Comic Sans MS" pitchFamily="66" charset="0"/>
              </a:rPr>
              <a:t>=4 za x=2”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aseline="300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FEA95C-6E9F-4839-8D71-30E70E2D361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57200" y="122238"/>
            <a:ext cx="75438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500" dirty="0" smtClean="0">
                <a:latin typeface="Comic Sans MS" pitchFamily="66" charset="0"/>
              </a:rPr>
              <a:t>1. </a:t>
            </a:r>
            <a:r>
              <a:rPr lang="en-US" altLang="en-US" sz="2700" b="1" dirty="0" err="1" smtClean="0">
                <a:latin typeface="Comic Sans MS" pitchFamily="66" charset="0"/>
              </a:rPr>
              <a:t>Dokazati</a:t>
            </a:r>
            <a:r>
              <a:rPr lang="en-US" altLang="en-US" sz="2700" b="1" dirty="0" smtClean="0">
                <a:latin typeface="Comic Sans MS" pitchFamily="66" charset="0"/>
              </a:rPr>
              <a:t> </a:t>
            </a:r>
            <a:r>
              <a:rPr lang="en-US" altLang="en-US" sz="2700" b="1" dirty="0" err="1" smtClean="0">
                <a:latin typeface="Comic Sans MS" pitchFamily="66" charset="0"/>
              </a:rPr>
              <a:t>da</a:t>
            </a:r>
            <a:r>
              <a:rPr lang="en-US" altLang="en-US" sz="2700" b="1" dirty="0" smtClean="0">
                <a:latin typeface="Comic Sans MS" pitchFamily="66" charset="0"/>
              </a:rPr>
              <a:t> je formula </a:t>
            </a:r>
            <a:r>
              <a:rPr lang="en-US" altLang="en-US" sz="2700" b="1" dirty="0" err="1" smtClean="0">
                <a:latin typeface="Comic Sans MS" pitchFamily="66" charset="0"/>
              </a:rPr>
              <a:t>tautologija</a:t>
            </a:r>
            <a:r>
              <a:rPr lang="en-US" altLang="en-US" sz="2700" b="1" dirty="0" smtClean="0">
                <a:latin typeface="Comic Sans MS" pitchFamily="66" charset="0"/>
              </a:rPr>
              <a:t> </a:t>
            </a:r>
            <a:r>
              <a:rPr lang="en-US" altLang="en-US" sz="2700" b="1" dirty="0" err="1" smtClean="0">
                <a:latin typeface="Comic Sans MS" pitchFamily="66" charset="0"/>
              </a:rPr>
              <a:t>svodjenjem</a:t>
            </a:r>
            <a:r>
              <a:rPr lang="en-US" altLang="en-US" sz="2700" b="1" dirty="0" smtClean="0">
                <a:latin typeface="Comic Sans MS" pitchFamily="66" charset="0"/>
              </a:rPr>
              <a:t> </a:t>
            </a:r>
            <a:r>
              <a:rPr lang="en-US" altLang="en-US" sz="2700" b="1" dirty="0" err="1" smtClean="0">
                <a:latin typeface="Comic Sans MS" pitchFamily="66" charset="0"/>
              </a:rPr>
              <a:t>na</a:t>
            </a:r>
            <a:r>
              <a:rPr lang="en-US" altLang="en-US" sz="2700" b="1" dirty="0" smtClean="0">
                <a:latin typeface="Comic Sans MS" pitchFamily="66" charset="0"/>
              </a:rPr>
              <a:t> </a:t>
            </a:r>
            <a:r>
              <a:rPr lang="en-US" altLang="en-US" sz="2700" b="1" dirty="0" err="1" smtClean="0">
                <a:latin typeface="Comic Sans MS" pitchFamily="66" charset="0"/>
              </a:rPr>
              <a:t>apsurd</a:t>
            </a:r>
            <a:endParaRPr lang="en-US" altLang="en-US" sz="2700" b="1" dirty="0" smtClean="0">
              <a:latin typeface="Comic Sans MS" pitchFamily="66" charset="0"/>
            </a:endParaRP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11188" y="1412875"/>
          <a:ext cx="6697662" cy="517525"/>
        </p:xfrm>
        <a:graphic>
          <a:graphicData uri="http://schemas.openxmlformats.org/presentationml/2006/ole">
            <p:oleObj spid="_x0000_s31746" name="Equation" r:id="rId3" imgW="2794000" imgH="215900" progId="Equation.3">
              <p:embed/>
            </p:oleObj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11188" y="2420938"/>
          <a:ext cx="1366837" cy="403225"/>
        </p:xfrm>
        <a:graphic>
          <a:graphicData uri="http://schemas.openxmlformats.org/presentationml/2006/ole">
            <p:oleObj spid="_x0000_s31747" name="Equation" r:id="rId4" imgW="774364" imgH="228501" progId="Equation.3">
              <p:embed/>
            </p:oleObj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11188" y="2852738"/>
          <a:ext cx="3240087" cy="374650"/>
        </p:xfrm>
        <a:graphic>
          <a:graphicData uri="http://schemas.openxmlformats.org/presentationml/2006/ole">
            <p:oleObj spid="_x0000_s31748" name="Equation" r:id="rId5" imgW="1981200" imgH="228600" progId="Equation.3">
              <p:embed/>
            </p:oleObj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68313" y="1143000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altLang="en-US" sz="2400" b="1" dirty="0">
                <a:solidFill>
                  <a:srgbClr val="C00000"/>
                </a:solidFill>
                <a:latin typeface="Arial" charset="0"/>
              </a:rPr>
              <a:t>DOKAZ:</a:t>
            </a:r>
            <a:r>
              <a:rPr lang="en-US" altLang="en-US" sz="3500" b="1" dirty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611188" y="3284538"/>
          <a:ext cx="3673475" cy="358775"/>
        </p:xfrm>
        <a:graphic>
          <a:graphicData uri="http://schemas.openxmlformats.org/presentationml/2006/ole">
            <p:oleObj spid="_x0000_s31749" name="Equation" r:id="rId6" imgW="2336800" imgH="228600" progId="Equation.3">
              <p:embed/>
            </p:oleObj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611188" y="3716338"/>
          <a:ext cx="2665412" cy="371475"/>
        </p:xfrm>
        <a:graphic>
          <a:graphicData uri="http://schemas.openxmlformats.org/presentationml/2006/ole">
            <p:oleObj spid="_x0000_s31750" name="Equation" r:id="rId7" imgW="1638300" imgH="228600" progId="Equation.3">
              <p:embed/>
            </p:oleObj>
          </a:graphicData>
        </a:graphic>
      </p:graphicFrame>
      <p:graphicFrame>
        <p:nvGraphicFramePr>
          <p:cNvPr id="25616" name="Object 16"/>
          <p:cNvGraphicFramePr>
            <a:graphicFrameLocks noChangeAspect="1"/>
          </p:cNvGraphicFramePr>
          <p:nvPr/>
        </p:nvGraphicFramePr>
        <p:xfrm>
          <a:off x="611188" y="4149725"/>
          <a:ext cx="2881312" cy="393700"/>
        </p:xfrm>
        <a:graphic>
          <a:graphicData uri="http://schemas.openxmlformats.org/presentationml/2006/ole">
            <p:oleObj spid="_x0000_s31751" name="Equation" r:id="rId8" imgW="1676400" imgH="228600" progId="Equation.3">
              <p:embed/>
            </p:oleObj>
          </a:graphicData>
        </a:graphic>
      </p:graphicFrame>
      <p:graphicFrame>
        <p:nvGraphicFramePr>
          <p:cNvPr id="25617" name="Object 17"/>
          <p:cNvGraphicFramePr>
            <a:graphicFrameLocks noChangeAspect="1"/>
          </p:cNvGraphicFramePr>
          <p:nvPr/>
        </p:nvGraphicFramePr>
        <p:xfrm>
          <a:off x="611188" y="4581525"/>
          <a:ext cx="2232025" cy="379413"/>
        </p:xfrm>
        <a:graphic>
          <a:graphicData uri="http://schemas.openxmlformats.org/presentationml/2006/ole">
            <p:oleObj spid="_x0000_s31752" name="Equation" r:id="rId9" imgW="1346200" imgH="228600" progId="Equation.3">
              <p:embed/>
            </p:oleObj>
          </a:graphicData>
        </a:graphic>
      </p:graphicFrame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611188" y="4972050"/>
          <a:ext cx="2232025" cy="401638"/>
        </p:xfrm>
        <a:graphic>
          <a:graphicData uri="http://schemas.openxmlformats.org/presentationml/2006/ole">
            <p:oleObj spid="_x0000_s31753" name="Equation" r:id="rId10" imgW="1270000" imgH="228600" progId="Equation.3">
              <p:embed/>
            </p:oleObj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611188" y="5373688"/>
          <a:ext cx="2665412" cy="425450"/>
        </p:xfrm>
        <a:graphic>
          <a:graphicData uri="http://schemas.openxmlformats.org/presentationml/2006/ole">
            <p:oleObj spid="_x0000_s31754" name="Equation" r:id="rId11" imgW="1435100" imgH="228600" progId="Equation.3">
              <p:embed/>
            </p:oleObj>
          </a:graphicData>
        </a:graphic>
      </p:graphicFrame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609600" y="5805488"/>
          <a:ext cx="6770688" cy="371475"/>
        </p:xfrm>
        <a:graphic>
          <a:graphicData uri="http://schemas.openxmlformats.org/presentationml/2006/ole">
            <p:oleObj spid="_x0000_s31755" name="Equation" r:id="rId12" imgW="4165600" imgH="228600" progId="Equation.3">
              <p:embed/>
            </p:oleObj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611188" y="6237288"/>
          <a:ext cx="3455987" cy="376237"/>
        </p:xfrm>
        <a:graphic>
          <a:graphicData uri="http://schemas.openxmlformats.org/presentationml/2006/ole">
            <p:oleObj spid="_x0000_s31756" name="Equation" r:id="rId13" imgW="1981200" imgH="215900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8CE6FE-626E-426C-82B8-871D6F00DAC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395288" y="476250"/>
            <a:ext cx="75438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omic Sans MS" pitchFamily="66" charset="0"/>
              </a:rPr>
              <a:t>Pored </a:t>
            </a:r>
            <a:r>
              <a:rPr lang="en-US" sz="2400" b="1" dirty="0" err="1" smtClean="0">
                <a:latin typeface="Comic Sans MS" pitchFamily="66" charset="0"/>
              </a:rPr>
              <a:t>pomenutih</a:t>
            </a:r>
            <a:r>
              <a:rPr lang="en-US" sz="2400" b="1" dirty="0" smtClean="0">
                <a:latin typeface="Comic Sans MS" pitchFamily="66" charset="0"/>
              </a:rPr>
              <a:t> formula </a:t>
            </a:r>
            <a:r>
              <a:rPr lang="en-US" sz="2400" b="1" dirty="0" err="1" smtClean="0">
                <a:latin typeface="Comic Sans MS" pitchFamily="66" charset="0"/>
              </a:rPr>
              <a:t>koje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predstavljaju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tautologije</a:t>
            </a:r>
            <a:r>
              <a:rPr lang="en-US" sz="2400" b="1" dirty="0" smtClean="0">
                <a:latin typeface="Comic Sans MS" pitchFamily="66" charset="0"/>
              </a:rPr>
              <a:t>, </a:t>
            </a:r>
            <a:r>
              <a:rPr lang="en-US" sz="2400" b="1" dirty="0" err="1" smtClean="0">
                <a:latin typeface="Comic Sans MS" pitchFamily="66" charset="0"/>
              </a:rPr>
              <a:t>postoje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još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neke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koje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su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odredjeni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zakoni</a:t>
            </a:r>
            <a:r>
              <a:rPr lang="en-US" sz="2400" b="1" dirty="0" smtClean="0">
                <a:latin typeface="Comic Sans MS" pitchFamily="66" charset="0"/>
              </a:rPr>
              <a:t>:</a:t>
            </a:r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643188" y="3000375"/>
          <a:ext cx="1928812" cy="642938"/>
        </p:xfrm>
        <a:graphic>
          <a:graphicData uri="http://schemas.openxmlformats.org/presentationml/2006/ole">
            <p:oleObj spid="_x0000_s32770" name="Equation" r:id="rId3" imgW="532937" imgH="177646" progId="Equation.3">
              <p:embed/>
            </p:oleObj>
          </a:graphicData>
        </a:graphic>
      </p:graphicFrame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2268538" y="4221163"/>
          <a:ext cx="2736850" cy="849312"/>
        </p:xfrm>
        <a:graphic>
          <a:graphicData uri="http://schemas.openxmlformats.org/presentationml/2006/ole">
            <p:oleObj spid="_x0000_s32771" name="Equation" r:id="rId4" imgW="736600" imgH="228600" progId="Equation.3">
              <p:embed/>
            </p:oleObj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979613" y="5716588"/>
          <a:ext cx="3924300" cy="665162"/>
        </p:xfrm>
        <a:graphic>
          <a:graphicData uri="http://schemas.openxmlformats.org/presentationml/2006/ole">
            <p:oleObj spid="_x0000_s32772" name="Equation" r:id="rId5" imgW="1346200" imgH="228600" progId="Equation.3">
              <p:embed/>
            </p:oleObj>
          </a:graphicData>
        </a:graphic>
      </p:graphicFrame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57188" y="507206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altLang="en-US" sz="3500" b="1" dirty="0" err="1">
                <a:solidFill>
                  <a:srgbClr val="00B050"/>
                </a:solidFill>
              </a:rPr>
              <a:t>Zakon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isključenja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trećeg</a:t>
            </a:r>
            <a:r>
              <a:rPr lang="en-US" altLang="en-US" sz="3500" b="1" dirty="0">
                <a:solidFill>
                  <a:srgbClr val="92D050"/>
                </a:solidFill>
              </a:rPr>
              <a:t/>
            </a:r>
            <a:br>
              <a:rPr lang="en-US" altLang="en-US" sz="3500" b="1" dirty="0">
                <a:solidFill>
                  <a:srgbClr val="92D050"/>
                </a:solidFill>
              </a:rPr>
            </a:br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 err="1">
                <a:solidFill>
                  <a:srgbClr val="00B050"/>
                </a:solidFill>
              </a:rPr>
              <a:t>Zakon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neprotivurečnosti</a:t>
            </a:r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 err="1">
                <a:solidFill>
                  <a:srgbClr val="00B050"/>
                </a:solidFill>
              </a:rPr>
              <a:t>Zakon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uklanjanja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implikacije</a:t>
            </a:r>
            <a:r>
              <a:rPr lang="en-US" altLang="en-US" sz="3500" b="1" dirty="0">
                <a:solidFill>
                  <a:srgbClr val="00B050"/>
                </a:solidFill>
              </a:rPr>
              <a:t/>
            </a:r>
            <a:br>
              <a:rPr lang="en-US" altLang="en-US" sz="3500" b="1" dirty="0">
                <a:solidFill>
                  <a:srgbClr val="00B050"/>
                </a:solidFill>
              </a:rPr>
            </a:br>
            <a:endParaRPr lang="en-US" altLang="en-US" sz="35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B8F634-B317-4ECA-B151-0618F367BE9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50" y="857250"/>
            <a:ext cx="8229600" cy="4411663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>	</a:t>
            </a: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Zakon</a:t>
            </a:r>
            <a: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asocijativnosti</a:t>
            </a:r>
            <a: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endParaRPr lang="en-US" sz="4000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Zakon</a:t>
            </a:r>
            <a: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distributivnosti</a:t>
            </a: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endParaRPr lang="en-US" sz="4000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Zakon</a:t>
            </a:r>
            <a: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Comic Sans MS" pitchFamily="66" charset="0"/>
              </a:rPr>
              <a:t>tranzitivnosti</a:t>
            </a:r>
            <a: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rgbClr val="000099"/>
                </a:solidFill>
              </a:rPr>
              <a:t/>
            </a:r>
            <a:br>
              <a:rPr lang="en-US" sz="4000" dirty="0" smtClean="0">
                <a:solidFill>
                  <a:srgbClr val="000099"/>
                </a:solidFill>
              </a:rPr>
            </a:br>
            <a:r>
              <a:rPr lang="en-US" sz="4000" dirty="0" smtClean="0">
                <a:solidFill>
                  <a:srgbClr val="000099"/>
                </a:solidFill>
              </a:rPr>
              <a:t/>
            </a:r>
            <a:br>
              <a:rPr lang="en-US" sz="4000" dirty="0" smtClean="0">
                <a:solidFill>
                  <a:srgbClr val="000099"/>
                </a:solidFill>
              </a:rPr>
            </a:br>
            <a:endParaRPr lang="en-US" sz="4000" dirty="0" smtClean="0">
              <a:solidFill>
                <a:srgbClr val="000099"/>
              </a:solidFill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357563" y="1214438"/>
          <a:ext cx="3429000" cy="1019175"/>
        </p:xfrm>
        <a:graphic>
          <a:graphicData uri="http://schemas.openxmlformats.org/presentationml/2006/ole">
            <p:oleObj spid="_x0000_s33794" name="Equation" r:id="rId3" imgW="1536700" imgH="457200" progId="Equation.3">
              <p:embed/>
            </p:oleObj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3429000" y="2643188"/>
          <a:ext cx="3786188" cy="927100"/>
        </p:xfrm>
        <a:graphic>
          <a:graphicData uri="http://schemas.openxmlformats.org/presentationml/2006/ole">
            <p:oleObj spid="_x0000_s33795" name="Equation" r:id="rId4" imgW="1866900" imgH="457200" progId="Equation.3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3429000" y="4071938"/>
          <a:ext cx="4286250" cy="508000"/>
        </p:xfrm>
        <a:graphic>
          <a:graphicData uri="http://schemas.openxmlformats.org/presentationml/2006/ole">
            <p:oleObj spid="_x0000_s33796" name="Equation" r:id="rId5" imgW="1930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EF0FE3-42E8-411A-A700-88974D4F0A8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23850" y="188913"/>
            <a:ext cx="71278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 err="1" smtClean="0">
                <a:solidFill>
                  <a:srgbClr val="00B050"/>
                </a:solidFill>
              </a:rPr>
              <a:t>Zakapsurdon</a:t>
            </a:r>
            <a:r>
              <a:rPr lang="en-US" altLang="en-US" sz="3500" b="1" dirty="0" smtClean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svodjenja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na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br>
              <a:rPr lang="en-US" altLang="en-US" sz="3500" b="1" dirty="0">
                <a:solidFill>
                  <a:srgbClr val="00B050"/>
                </a:solidFill>
              </a:rPr>
            </a:br>
            <a:endParaRPr lang="en-US" altLang="en-US" sz="3500" b="1" dirty="0">
              <a:solidFill>
                <a:srgbClr val="00B050"/>
              </a:solidFill>
            </a:endParaRP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684213" y="1628775"/>
          <a:ext cx="4105275" cy="642938"/>
        </p:xfrm>
        <a:graphic>
          <a:graphicData uri="http://schemas.openxmlformats.org/presentationml/2006/ole">
            <p:oleObj spid="_x0000_s36866" name="Equation" r:id="rId3" imgW="1460500" imgH="228600" progId="Equation.3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900113" y="3429000"/>
          <a:ext cx="3095625" cy="1403350"/>
        </p:xfrm>
        <a:graphic>
          <a:graphicData uri="http://schemas.openxmlformats.org/presentationml/2006/ole">
            <p:oleObj spid="_x0000_s36867" name="Equation" r:id="rId4" imgW="952087" imgH="431613" progId="Equation.3">
              <p:embed/>
            </p:oleObj>
          </a:graphicData>
        </a:graphic>
      </p:graphicFrame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23850" y="2205038"/>
            <a:ext cx="71278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500" b="1" dirty="0">
                <a:solidFill>
                  <a:srgbClr val="000099"/>
                </a:solidFill>
              </a:rPr>
              <a:t/>
            </a:r>
            <a:br>
              <a:rPr lang="en-US" altLang="en-US" sz="3500" b="1" dirty="0">
                <a:solidFill>
                  <a:srgbClr val="000099"/>
                </a:solidFill>
              </a:rPr>
            </a:br>
            <a:r>
              <a:rPr lang="en-US" altLang="en-US" sz="3500" b="1" dirty="0" err="1">
                <a:solidFill>
                  <a:srgbClr val="00B050"/>
                </a:solidFill>
              </a:rPr>
              <a:t>Zakon</a:t>
            </a:r>
            <a:r>
              <a:rPr lang="en-US" altLang="en-US" sz="3500" b="1" dirty="0">
                <a:solidFill>
                  <a:srgbClr val="00B050"/>
                </a:solidFill>
              </a:rPr>
              <a:t> </a:t>
            </a:r>
            <a:r>
              <a:rPr lang="en-US" altLang="en-US" sz="3500" b="1" dirty="0" err="1">
                <a:solidFill>
                  <a:srgbClr val="00B050"/>
                </a:solidFill>
              </a:rPr>
              <a:t>komutativnosti</a:t>
            </a:r>
            <a:r>
              <a:rPr lang="en-US" altLang="en-US" sz="3500" b="1" dirty="0">
                <a:solidFill>
                  <a:srgbClr val="00B050"/>
                </a:solidFill>
              </a:rPr>
              <a:t/>
            </a:r>
            <a:br>
              <a:rPr lang="en-US" altLang="en-US" sz="3500" b="1" dirty="0">
                <a:solidFill>
                  <a:srgbClr val="00B050"/>
                </a:solidFill>
              </a:rPr>
            </a:br>
            <a:endParaRPr lang="en-US" altLang="en-US" sz="35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CC226F-926E-4DFF-9907-4784C6542A5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27088" y="1125538"/>
            <a:ext cx="468878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000" dirty="0">
                <a:solidFill>
                  <a:srgbClr val="00B050"/>
                </a:solidFill>
              </a:rPr>
              <a:t>De </a:t>
            </a:r>
            <a:r>
              <a:rPr lang="en-US" altLang="en-US" sz="4000" dirty="0" err="1">
                <a:solidFill>
                  <a:srgbClr val="00B050"/>
                </a:solidFill>
              </a:rPr>
              <a:t>Morganovi</a:t>
            </a:r>
            <a:r>
              <a:rPr lang="en-US" altLang="en-US" sz="4000" dirty="0">
                <a:solidFill>
                  <a:srgbClr val="00B050"/>
                </a:solidFill>
              </a:rPr>
              <a:t> </a:t>
            </a:r>
            <a:r>
              <a:rPr lang="en-US" altLang="en-US" sz="4000" dirty="0" err="1">
                <a:solidFill>
                  <a:srgbClr val="00B050"/>
                </a:solidFill>
              </a:rPr>
              <a:t>zakoni</a:t>
            </a:r>
            <a:r>
              <a:rPr lang="en-US" altLang="en-US" sz="4000" dirty="0">
                <a:solidFill>
                  <a:srgbClr val="000099"/>
                </a:solidFill>
              </a:rPr>
              <a:t/>
            </a:r>
            <a:br>
              <a:rPr lang="en-US" altLang="en-US" sz="4000" dirty="0">
                <a:solidFill>
                  <a:srgbClr val="000099"/>
                </a:solidFill>
              </a:rPr>
            </a:br>
            <a:r>
              <a:rPr lang="en-US" altLang="en-US" sz="4000" dirty="0">
                <a:solidFill>
                  <a:srgbClr val="000099"/>
                </a:solidFill>
              </a:rPr>
              <a:t/>
            </a:r>
            <a:br>
              <a:rPr lang="en-US" altLang="en-US" sz="4000" dirty="0">
                <a:solidFill>
                  <a:srgbClr val="000099"/>
                </a:solidFill>
              </a:rPr>
            </a:br>
            <a:r>
              <a:rPr lang="en-US" altLang="en-US" sz="4000" dirty="0">
                <a:solidFill>
                  <a:srgbClr val="000099"/>
                </a:solidFill>
              </a:rPr>
              <a:t/>
            </a:r>
            <a:br>
              <a:rPr lang="en-US" altLang="en-US" sz="4000" dirty="0">
                <a:solidFill>
                  <a:srgbClr val="000099"/>
                </a:solidFill>
              </a:rPr>
            </a:br>
            <a:r>
              <a:rPr lang="en-US" altLang="en-US" sz="4000" dirty="0">
                <a:solidFill>
                  <a:srgbClr val="000099"/>
                </a:solidFill>
              </a:rPr>
              <a:t/>
            </a:r>
            <a:br>
              <a:rPr lang="en-US" altLang="en-US" sz="4000" dirty="0">
                <a:solidFill>
                  <a:srgbClr val="000099"/>
                </a:solidFill>
              </a:rPr>
            </a:br>
            <a:r>
              <a:rPr lang="en-US" altLang="en-US" sz="4000" dirty="0" err="1">
                <a:solidFill>
                  <a:srgbClr val="00B050"/>
                </a:solidFill>
              </a:rPr>
              <a:t>zakon</a:t>
            </a:r>
            <a:r>
              <a:rPr lang="en-US" altLang="en-US" sz="4000" dirty="0">
                <a:solidFill>
                  <a:srgbClr val="00B050"/>
                </a:solidFill>
              </a:rPr>
              <a:t> </a:t>
            </a:r>
            <a:r>
              <a:rPr lang="en-US" altLang="en-US" sz="4000" dirty="0" err="1">
                <a:solidFill>
                  <a:srgbClr val="00B050"/>
                </a:solidFill>
              </a:rPr>
              <a:t>apsorpcije</a:t>
            </a:r>
            <a:endParaRPr lang="en-US" altLang="en-US" sz="4000" dirty="0">
              <a:solidFill>
                <a:srgbClr val="00B050"/>
              </a:solidFill>
            </a:endParaRP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1835150" y="1833563"/>
          <a:ext cx="4176713" cy="1446212"/>
        </p:xfrm>
        <a:graphic>
          <a:graphicData uri="http://schemas.openxmlformats.org/presentationml/2006/ole">
            <p:oleObj spid="_x0000_s35842" name="Equation" r:id="rId3" imgW="1320800" imgH="457200" progId="Equation.3">
              <p:embed/>
            </p:oleObj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124075" y="4365625"/>
          <a:ext cx="3960813" cy="901700"/>
        </p:xfrm>
        <a:graphic>
          <a:graphicData uri="http://schemas.openxmlformats.org/presentationml/2006/ole">
            <p:oleObj spid="_x0000_s35843" name="Equation" r:id="rId4" imgW="1002865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6EB73B-351D-48A1-9498-944645BED36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857250"/>
            <a:ext cx="75438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ME" dirty="0" smtClean="0">
                <a:solidFill>
                  <a:srgbClr val="FF0000"/>
                </a:solidFill>
                <a:latin typeface="Comic Sans MS" pitchFamily="66" charset="0"/>
              </a:rPr>
              <a:t>DOMAĆI:</a:t>
            </a:r>
            <a:r>
              <a:rPr lang="en-US" dirty="0" err="1" smtClean="0">
                <a:latin typeface="Comic Sans MS" pitchFamily="66" charset="0"/>
              </a:rPr>
              <a:t>Dokazati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sledeće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formule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tautologije</a:t>
            </a:r>
            <a:r>
              <a:rPr lang="en-US" dirty="0" smtClean="0">
                <a:latin typeface="Comic Sans MS" pitchFamily="66" charset="0"/>
              </a:rPr>
              <a:t>:</a:t>
            </a:r>
          </a:p>
        </p:txBody>
      </p:sp>
      <p:graphicFrame>
        <p:nvGraphicFramePr>
          <p:cNvPr id="56324" name="Rectangle 5"/>
          <p:cNvGraphicFramePr>
            <a:graphicFrameLocks/>
          </p:cNvGraphicFramePr>
          <p:nvPr>
            <p:ph sz="half" idx="4294967295"/>
          </p:nvPr>
        </p:nvGraphicFramePr>
        <p:xfrm>
          <a:off x="2476500" y="4138613"/>
          <a:ext cx="0" cy="0"/>
        </p:xfrm>
        <a:graphic>
          <a:graphicData uri="http://schemas.openxmlformats.org/presentationml/2006/ole">
            <p:oleObj spid="_x0000_s37890" name="Equation" r:id="rId3" imgW="0" imgH="0" progId="Equation.3">
              <p:embed/>
            </p:oleObj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>
            <p:ph sz="half" idx="4294967295"/>
          </p:nvPr>
        </p:nvGraphicFramePr>
        <p:xfrm>
          <a:off x="527050" y="2786063"/>
          <a:ext cx="8370888" cy="2779712"/>
        </p:xfrm>
        <a:graphic>
          <a:graphicData uri="http://schemas.openxmlformats.org/presentationml/2006/ole">
            <p:oleObj spid="_x0000_s37891" name="Equation" r:id="rId4" imgW="3403440" imgH="1130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562D5E-3CF4-4DD6-8606-8DBEDAEA32D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dirty="0">
                <a:latin typeface="Algerian" pitchFamily="82" charset="0"/>
              </a:rPr>
              <a:t>Da li iz ovih </a:t>
            </a:r>
            <a:r>
              <a:rPr lang="sr-Latn-CS" dirty="0" smtClean="0">
                <a:latin typeface="Algerian" pitchFamily="82" charset="0"/>
              </a:rPr>
              <a:t>primjera </a:t>
            </a:r>
            <a:r>
              <a:rPr lang="sr-Latn-CS" dirty="0">
                <a:latin typeface="Algerian" pitchFamily="82" charset="0"/>
              </a:rPr>
              <a:t>možemo nešto zaključiti</a:t>
            </a:r>
            <a:r>
              <a:rPr lang="sr-Latn-CS" dirty="0" smtClean="0">
                <a:latin typeface="Algerian" pitchFamily="82" charset="0"/>
              </a:rPr>
              <a:t>?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>
          <a:xfrm>
            <a:off x="285750" y="2428875"/>
            <a:ext cx="8351838" cy="3657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sr-Latn-CS" altLang="en-US" dirty="0" smtClean="0">
                <a:latin typeface="Comic Sans MS" pitchFamily="66" charset="0"/>
              </a:rPr>
              <a:t>Prvi primjer daje mnogo odgovora</a:t>
            </a:r>
          </a:p>
          <a:p>
            <a:pPr eaLnBrk="1" hangingPunct="1"/>
            <a:r>
              <a:rPr lang="sr-Latn-CS" altLang="en-US" dirty="0" smtClean="0">
                <a:latin typeface="Comic Sans MS" pitchFamily="66" charset="0"/>
              </a:rPr>
              <a:t>Drugi primjer može biti tačan ili netačan</a:t>
            </a:r>
          </a:p>
          <a:p>
            <a:pPr eaLnBrk="1" hangingPunct="1"/>
            <a:r>
              <a:rPr lang="sr-Latn-CS" altLang="en-US" dirty="0" smtClean="0">
                <a:latin typeface="Comic Sans MS" pitchFamily="66" charset="0"/>
              </a:rPr>
              <a:t>Treći primjer je </a:t>
            </a:r>
            <a:r>
              <a:rPr lang="sr-Latn-CS" altLang="en-US" dirty="0" smtClean="0">
                <a:latin typeface="Comic Sans MS" pitchFamily="66" charset="0"/>
              </a:rPr>
              <a:t>uvijek </a:t>
            </a:r>
            <a:r>
              <a:rPr lang="sr-Latn-CS" altLang="en-US" dirty="0" smtClean="0">
                <a:latin typeface="Comic Sans MS" pitchFamily="66" charset="0"/>
              </a:rPr>
              <a:t>tačan</a:t>
            </a:r>
          </a:p>
          <a:p>
            <a:pPr eaLnBrk="1" hangingPunct="1"/>
            <a:r>
              <a:rPr lang="sr-Latn-CS" altLang="en-US" dirty="0" smtClean="0">
                <a:latin typeface="Comic Sans MS" pitchFamily="66" charset="0"/>
              </a:rPr>
              <a:t>Četvrti primjer je jednačina koja ima određeno rješenje</a:t>
            </a:r>
          </a:p>
          <a:p>
            <a:pPr eaLnBrk="1" hangingPunct="1"/>
            <a:r>
              <a:rPr lang="sr-Latn-CS" altLang="en-US" dirty="0" smtClean="0">
                <a:latin typeface="Comic Sans MS" pitchFamily="66" charset="0"/>
              </a:rPr>
              <a:t>Peti primjer je tačan za datu vrijednost x</a:t>
            </a:r>
            <a:endParaRPr lang="en-US" alt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4EC08-F261-4538-BAFD-F26B19B3472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852738"/>
            <a:ext cx="6870700" cy="1600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4000" dirty="0">
                <a:latin typeface="Comic Sans MS" pitchFamily="66" charset="0"/>
                <a:cs typeface="Aharoni" pitchFamily="2" charset="-79"/>
              </a:rPr>
              <a:t>Pod </a:t>
            </a:r>
            <a:r>
              <a:rPr lang="sr-Latn-CS" sz="4000" b="1" i="1" dirty="0">
                <a:latin typeface="Comic Sans MS" pitchFamily="66" charset="0"/>
                <a:cs typeface="Aharoni" pitchFamily="2" charset="-79"/>
              </a:rPr>
              <a:t>iskazom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 se </a:t>
            </a:r>
            <a:r>
              <a:rPr lang="sr-Latn-CS" sz="4000" dirty="0" smtClean="0">
                <a:latin typeface="Comic Sans MS" pitchFamily="66" charset="0"/>
                <a:cs typeface="Aharoni" pitchFamily="2" charset="-79"/>
              </a:rPr>
              <a:t>podrazumijeva 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bilo koja rečenica za koju se zna da može biti samo </a:t>
            </a:r>
            <a:r>
              <a:rPr lang="sr-Latn-CS" sz="4000" dirty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tačna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 ili samo </a:t>
            </a:r>
            <a:r>
              <a:rPr lang="sr-Latn-CS" sz="4000" dirty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netačna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.</a:t>
            </a:r>
            <a:endParaRPr lang="en-US" sz="4000" dirty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28B1ED-65C4-41C8-A196-5CFFC9A14AB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71480"/>
            <a:ext cx="6870700" cy="406876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4000" dirty="0">
                <a:latin typeface="Comic Sans MS" pitchFamily="66" charset="0"/>
                <a:cs typeface="Aharoni" pitchFamily="2" charset="-79"/>
              </a:rPr>
              <a:t>Dakle, u našem </a:t>
            </a:r>
            <a:r>
              <a:rPr lang="sr-Latn-CS" sz="4000" dirty="0" smtClean="0">
                <a:latin typeface="Comic Sans MS" pitchFamily="66" charset="0"/>
                <a:cs typeface="Aharoni" pitchFamily="2" charset="-79"/>
              </a:rPr>
              <a:t>primjeru 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iskazi su drugi, treći i peti </a:t>
            </a:r>
            <a:r>
              <a:rPr lang="sr-Latn-CS" sz="4000" dirty="0" smtClean="0">
                <a:latin typeface="Comic Sans MS" pitchFamily="66" charset="0"/>
                <a:cs typeface="Aharoni" pitchFamily="2" charset="-79"/>
              </a:rPr>
              <a:t>primjer 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jer oni imaju jednu istinitosnu </a:t>
            </a:r>
            <a:r>
              <a:rPr lang="sr-Latn-CS" sz="4000" dirty="0" smtClean="0">
                <a:latin typeface="Comic Sans MS" pitchFamily="66" charset="0"/>
                <a:cs typeface="Aharoni" pitchFamily="2" charset="-79"/>
              </a:rPr>
              <a:t>vrijednost</a:t>
            </a:r>
            <a:r>
              <a:rPr lang="sr-Latn-CS" sz="4000" dirty="0">
                <a:latin typeface="Comic Sans MS" pitchFamily="66" charset="0"/>
                <a:cs typeface="Aharoni" pitchFamily="2" charset="-79"/>
              </a:rPr>
              <a:t>, tj. ili su tačni ili su netačni.</a:t>
            </a:r>
            <a:endParaRPr lang="en-US" sz="4000" dirty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643050"/>
            <a:ext cx="77153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accent5">
                    <a:lumMod val="50000"/>
                  </a:schemeClr>
                </a:solidFill>
              </a:rPr>
              <a:t>- Broj 6 je veći od broja </a:t>
            </a:r>
            <a:r>
              <a:rPr lang="pl-PL" sz="2800" dirty="0" smtClean="0">
                <a:solidFill>
                  <a:schemeClr val="accent5">
                    <a:lumMod val="50000"/>
                  </a:schemeClr>
                </a:solidFill>
              </a:rPr>
              <a:t>2       </a:t>
            </a:r>
            <a:endParaRPr lang="pl-PL" sz="2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- Broj 3 je deljiv brojem 2</a:t>
            </a:r>
          </a:p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- Zemlja se okreće oko Sunca</a:t>
            </a:r>
          </a:p>
          <a:p>
            <a:r>
              <a:rPr lang="pl-PL" sz="2800" dirty="0">
                <a:solidFill>
                  <a:schemeClr val="accent5">
                    <a:lumMod val="50000"/>
                  </a:schemeClr>
                </a:solidFill>
              </a:rPr>
              <a:t>- Broj 2 je veći od Nataše</a:t>
            </a:r>
          </a:p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- Godina ima 365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dana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500042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rimjer:</a:t>
            </a:r>
          </a:p>
          <a:p>
            <a:r>
              <a:rPr lang="sr-Latn-ME" sz="2800" b="1" dirty="0" smtClean="0"/>
              <a:t>Koje  od datih rečenica su iskazi?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4214818"/>
            <a:ext cx="8643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skaze ćemo obilježavati malim slovima latinice: p, q, r, s,t...</a:t>
            </a:r>
          </a:p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U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vodimo oznake:</a:t>
            </a:r>
          </a:p>
          <a:p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T – tačno (čita se te)    i       - netačno (čita se ne-te)</a:t>
            </a: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29058" y="5500702"/>
          <a:ext cx="433390" cy="439740"/>
        </p:xfrm>
        <a:graphic>
          <a:graphicData uri="http://schemas.openxmlformats.org/presentationml/2006/ole">
            <p:oleObj spid="_x0000_s1028" name="Equation" r:id="rId3" imgW="1522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20" y="428604"/>
            <a:ext cx="8429684" cy="714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sr-Latn-ME" sz="3200" b="1" dirty="0" smtClean="0">
                <a:solidFill>
                  <a:schemeClr val="accent5">
                    <a:lumMod val="50000"/>
                  </a:schemeClr>
                </a:solidFill>
              </a:rPr>
              <a:t>ogičke operacije 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1500174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5">
                    <a:lumMod val="50000"/>
                  </a:schemeClr>
                </a:solidFill>
              </a:rPr>
              <a:t>Neka su dati iskazi p i q</a:t>
            </a:r>
            <a:r>
              <a:rPr lang="it-IT" sz="2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it-IT" sz="2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Konjukcija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iskaza p i q je iskaz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p </a:t>
            </a:r>
            <a:r>
              <a:rPr lang="en-US" sz="2800" b="1" dirty="0">
                <a:solidFill>
                  <a:srgbClr val="C00000"/>
                </a:solidFill>
              </a:rPr>
              <a:t>∧ q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kojem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odgovara sledeća istinitosna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tablic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a: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3643315"/>
          <a:ext cx="4857783" cy="285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61"/>
                <a:gridCol w="1619261"/>
                <a:gridCol w="1619261"/>
              </a:tblGrid>
              <a:tr h="742955">
                <a:tc>
                  <a:txBody>
                    <a:bodyPr/>
                    <a:lstStyle/>
                    <a:p>
                      <a:pPr algn="ctr"/>
                      <a:r>
                        <a:rPr lang="sr-Latn-ME" dirty="0" smtClean="0"/>
                        <a:t> </a:t>
                      </a:r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p ∧ q 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28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28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86050" y="5000636"/>
          <a:ext cx="571504" cy="357190"/>
        </p:xfrm>
        <a:graphic>
          <a:graphicData uri="http://schemas.openxmlformats.org/presentationml/2006/ole">
            <p:oleObj spid="_x0000_s2050" name="Equation" r:id="rId3" imgW="152280" imgH="1648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42976" y="5572140"/>
          <a:ext cx="571500" cy="357188"/>
        </p:xfrm>
        <a:graphic>
          <a:graphicData uri="http://schemas.openxmlformats.org/presentationml/2006/ole">
            <p:oleObj spid="_x0000_s2051" name="Equation" r:id="rId4" imgW="152280" imgH="1648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142976" y="6072206"/>
          <a:ext cx="571500" cy="357188"/>
        </p:xfrm>
        <a:graphic>
          <a:graphicData uri="http://schemas.openxmlformats.org/presentationml/2006/ole">
            <p:oleObj spid="_x0000_s2052" name="Equation" r:id="rId5" imgW="152280" imgH="1648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786050" y="6000768"/>
          <a:ext cx="571500" cy="357188"/>
        </p:xfrm>
        <a:graphic>
          <a:graphicData uri="http://schemas.openxmlformats.org/presentationml/2006/ole">
            <p:oleObj spid="_x0000_s2053" name="Equation" r:id="rId6" imgW="152280" imgH="1648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429124" y="5000636"/>
          <a:ext cx="571500" cy="357188"/>
        </p:xfrm>
        <a:graphic>
          <a:graphicData uri="http://schemas.openxmlformats.org/presentationml/2006/ole">
            <p:oleObj spid="_x0000_s2054" name="Equation" r:id="rId7" imgW="152280" imgH="16488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429124" y="5500702"/>
          <a:ext cx="571500" cy="357188"/>
        </p:xfrm>
        <a:graphic>
          <a:graphicData uri="http://schemas.openxmlformats.org/presentationml/2006/ole">
            <p:oleObj spid="_x0000_s2055" name="Equation" r:id="rId8" imgW="152280" imgH="1648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429124" y="6000768"/>
          <a:ext cx="571500" cy="357188"/>
        </p:xfrm>
        <a:graphic>
          <a:graphicData uri="http://schemas.openxmlformats.org/presentationml/2006/ole">
            <p:oleObj spid="_x0000_s2056" name="Equation" r:id="rId9" imgW="152280" imgH="1648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15008" y="3643314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sr-Latn-ME" sz="2000" b="1" dirty="0" smtClean="0">
                <a:solidFill>
                  <a:schemeClr val="accent5">
                    <a:lumMod val="50000"/>
                  </a:schemeClr>
                </a:solidFill>
              </a:rPr>
              <a:t>onjukcija je tačna samo ako su p i q tačni iskazi.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428604"/>
            <a:ext cx="84296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Disjunkcija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iskaza p i q je iskaz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∨ </a:t>
            </a:r>
            <a:r>
              <a:rPr lang="en-US" sz="2800" b="1" dirty="0">
                <a:solidFill>
                  <a:srgbClr val="C00000"/>
                </a:solidFill>
              </a:rPr>
              <a:t>q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kojem odgovara sledeća tablica: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09" y="2071678"/>
          <a:ext cx="4714908" cy="342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</a:tblGrid>
              <a:tr h="889005"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p</a:t>
                      </a:r>
                      <a:r>
                        <a:rPr lang="sr-Latn-ME" sz="28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∨ q 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4414" y="4357694"/>
          <a:ext cx="500066" cy="357190"/>
        </p:xfrm>
        <a:graphic>
          <a:graphicData uri="http://schemas.openxmlformats.org/presentationml/2006/ole">
            <p:oleObj spid="_x0000_s3074" name="Equation" r:id="rId3" imgW="152280" imgH="16488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86050" y="3786190"/>
          <a:ext cx="500062" cy="357187"/>
        </p:xfrm>
        <a:graphic>
          <a:graphicData uri="http://schemas.openxmlformats.org/presentationml/2006/ole">
            <p:oleObj spid="_x0000_s3075" name="Equation" r:id="rId4" imgW="152280" imgH="1648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85852" y="5000636"/>
          <a:ext cx="500062" cy="357187"/>
        </p:xfrm>
        <a:graphic>
          <a:graphicData uri="http://schemas.openxmlformats.org/presentationml/2006/ole">
            <p:oleObj spid="_x0000_s3076" name="Equation" r:id="rId5" imgW="152280" imgH="1648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357686" y="5000636"/>
          <a:ext cx="500062" cy="357187"/>
        </p:xfrm>
        <a:graphic>
          <a:graphicData uri="http://schemas.openxmlformats.org/presentationml/2006/ole">
            <p:oleObj spid="_x0000_s3077" name="Equation" r:id="rId6" imgW="152280" imgH="16488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786050" y="5000636"/>
          <a:ext cx="500062" cy="357187"/>
        </p:xfrm>
        <a:graphic>
          <a:graphicData uri="http://schemas.openxmlformats.org/presentationml/2006/ole">
            <p:oleObj spid="_x0000_s3078" name="Equation" r:id="rId7" imgW="152280" imgH="1648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72132" y="2143116"/>
            <a:ext cx="3571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sr-Latn-ME" sz="2000" b="1" dirty="0" smtClean="0">
                <a:solidFill>
                  <a:schemeClr val="accent5">
                    <a:lumMod val="50000"/>
                  </a:schemeClr>
                </a:solidFill>
              </a:rPr>
              <a:t>isjunkcija je netačna samo ako su oba iskaza netačna.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835824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Implikacija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iskaza p i q je iskaz 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en-US" sz="2800" b="1" dirty="0">
                <a:solidFill>
                  <a:srgbClr val="C00000"/>
                </a:solidFill>
              </a:rPr>
              <a:t>⇒</a:t>
            </a:r>
            <a:r>
              <a:rPr lang="en-US" sz="2800" b="1" dirty="0" smtClean="0">
                <a:solidFill>
                  <a:srgbClr val="C00000"/>
                </a:solidFill>
              </a:rPr>
              <a:t>q</a:t>
            </a:r>
            <a:r>
              <a:rPr lang="sr-Latn-ME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kojem odgovara sledeća tablica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71472" y="2071678"/>
          <a:ext cx="4714908" cy="342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</a:tblGrid>
              <a:tr h="889005"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</a:t>
                      </a:r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p⇒q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50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6050" y="3714752"/>
          <a:ext cx="357190" cy="357190"/>
        </p:xfrm>
        <a:graphic>
          <a:graphicData uri="http://schemas.openxmlformats.org/presentationml/2006/ole">
            <p:oleObj spid="_x0000_s4098" name="Equation" r:id="rId3" imgW="152280" imgH="1648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357686" y="3714752"/>
          <a:ext cx="357187" cy="357188"/>
        </p:xfrm>
        <a:graphic>
          <a:graphicData uri="http://schemas.openxmlformats.org/presentationml/2006/ole">
            <p:oleObj spid="_x0000_s4099" name="Equation" r:id="rId4" imgW="152280" imgH="16488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14414" y="4357694"/>
          <a:ext cx="357187" cy="357188"/>
        </p:xfrm>
        <a:graphic>
          <a:graphicData uri="http://schemas.openxmlformats.org/presentationml/2006/ole">
            <p:oleObj spid="_x0000_s4100" name="Equation" r:id="rId5" imgW="152280" imgH="1648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214414" y="5000636"/>
          <a:ext cx="357187" cy="357188"/>
        </p:xfrm>
        <a:graphic>
          <a:graphicData uri="http://schemas.openxmlformats.org/presentationml/2006/ole">
            <p:oleObj spid="_x0000_s4101" name="Equation" r:id="rId6" imgW="152280" imgH="1648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786050" y="5000636"/>
          <a:ext cx="357187" cy="357188"/>
        </p:xfrm>
        <a:graphic>
          <a:graphicData uri="http://schemas.openxmlformats.org/presentationml/2006/ole">
            <p:oleObj spid="_x0000_s4102" name="Equation" r:id="rId7" imgW="152280" imgH="1648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214282" y="5715016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Implikacija je netačna jedino u slučaju kada je iskaz p</a:t>
            </a:r>
          </a:p>
          <a:p>
            <a:r>
              <a:rPr lang="en-US" sz="2400" b="1" dirty="0"/>
              <a:t>tačan i iskaz q netačan.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758</Words>
  <Application>Microsoft Office PowerPoint</Application>
  <PresentationFormat>On-screen Show (4:3)</PresentationFormat>
  <Paragraphs>253</Paragraphs>
  <Slides>25</Slides>
  <Notes>0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Trek</vt:lpstr>
      <vt:lpstr>Equation</vt:lpstr>
      <vt:lpstr>Iskazi  </vt:lpstr>
      <vt:lpstr>Šta je iskaz? Uočimo primjere:</vt:lpstr>
      <vt:lpstr>Da li iz ovih primjera možemo nešto zaključiti?</vt:lpstr>
      <vt:lpstr>Pod iskazom se podrazumijeva bilo koja rečenica za koju se zna da može biti samo tačna ili samo netačna.</vt:lpstr>
      <vt:lpstr>Dakle, u našem primjeru iskazi su drugi, treći i peti primjer jer oni imaju jednu istinitosnu vrijednost, tj. ili su tačni ili su netačni.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TABLIČNA METoda  </vt:lpstr>
      <vt:lpstr>Zad2.  </vt:lpstr>
      <vt:lpstr>Slide 18</vt:lpstr>
      <vt:lpstr>2. METODA SVODJENJA NA APSURD (PROTIVUREČNOST)</vt:lpstr>
      <vt:lpstr>1. Dokazati da je formula tautologija svodjenjem na apsurd</vt:lpstr>
      <vt:lpstr>Pored pomenutih formula koje predstavljaju tautologije, postoje još neke koje su odredjeni zakoni:</vt:lpstr>
      <vt:lpstr>Slide 22</vt:lpstr>
      <vt:lpstr>Slide 23</vt:lpstr>
      <vt:lpstr>Slide 24</vt:lpstr>
      <vt:lpstr>DOMAĆI:Dokazati da su sledeće formule tautologije: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Iskazi  </dc:title>
  <dc:creator>owner</dc:creator>
  <cp:lastModifiedBy>Petar</cp:lastModifiedBy>
  <cp:revision>17</cp:revision>
  <dcterms:created xsi:type="dcterms:W3CDTF">2011-09-06T18:37:27Z</dcterms:created>
  <dcterms:modified xsi:type="dcterms:W3CDTF">2020-09-23T17:01:18Z</dcterms:modified>
</cp:coreProperties>
</file>