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6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3" r:id="rId13"/>
    <p:sldId id="291" r:id="rId14"/>
    <p:sldId id="292" r:id="rId15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FFFFDD"/>
    <a:srgbClr val="FFFFC9"/>
    <a:srgbClr val="B92D14"/>
    <a:srgbClr val="D3D3D3"/>
    <a:srgbClr val="777777"/>
    <a:srgbClr val="DD010B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82" autoAdjust="0"/>
    <p:restoredTop sz="95596" autoAdjust="0"/>
  </p:normalViewPr>
  <p:slideViewPr>
    <p:cSldViewPr>
      <p:cViewPr varScale="1">
        <p:scale>
          <a:sx n="74" d="100"/>
          <a:sy n="74" d="100"/>
        </p:scale>
        <p:origin x="128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ABD762B-48EF-4ACE-8996-CD8C33C2764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CC9339-B7AD-4DD2-91B1-963513FE4841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AF8DD645-B9B4-46EE-B031-35C24A448A04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34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E700-EF95-463F-B75A-2CDEC15C5A37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88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C6CC6-9B37-4318-8876-62F2332BE330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158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7781-F104-4BD5-BC26-3DB2DD695986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283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9AD0-4BAD-48BB-B06C-62CAB66B1652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971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61780-2E25-4081-A2D9-4C0805256F67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667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61780-2E25-4081-A2D9-4C0805256F67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831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1F1580A0-ED6C-4884-9FFE-87471827F59A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373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4D98-3273-47CE-B312-A00AAFA2779F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137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3E9-CEF0-47B7-AEA6-AFACC79966BA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43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34F47-3A99-4701-A7D9-FE6C4D9DA92E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9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62588-EC5C-453B-A942-AA1C7EFEEF33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220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D575-BDA5-4AAF-81DC-5D38C213A391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758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C5B0-21BA-48EA-B067-5E37072B4F1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1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59AD-49F4-478E-A013-BE606CDD1B41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12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5E8D2-BCEE-4D3D-AE6D-93BD204BAD0C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28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F110E-D48F-4A61-BE6D-11D38A61FE05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38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0FE61780-2E25-4081-A2D9-4C0805256F67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0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66440" y="2500306"/>
            <a:ext cx="7136152" cy="1062045"/>
          </a:xfrm>
        </p:spPr>
        <p:txBody>
          <a:bodyPr/>
          <a:lstStyle/>
          <a:p>
            <a:r>
              <a:rPr lang="en-US" sz="4200" b="1" dirty="0" err="1" smtClean="0"/>
              <a:t>Osnove</a:t>
            </a:r>
            <a:r>
              <a:rPr lang="en-US" sz="4200" b="1" dirty="0" smtClean="0"/>
              <a:t> </a:t>
            </a:r>
            <a:r>
              <a:rPr lang="en-US" sz="4200" b="1" dirty="0" smtClean="0"/>
              <a:t/>
            </a:r>
            <a:br>
              <a:rPr lang="en-US" sz="4200" b="1" dirty="0" smtClean="0"/>
            </a:br>
            <a:r>
              <a:rPr lang="en-US" sz="4200" b="1" dirty="0" err="1" smtClean="0"/>
              <a:t>grafi</a:t>
            </a:r>
            <a:r>
              <a:rPr lang="sr-Latn-ME" sz="4200" b="1" dirty="0" smtClean="0"/>
              <a:t>čkog </a:t>
            </a:r>
            <a:r>
              <a:rPr lang="en-US" sz="4200" b="1" dirty="0" smtClean="0"/>
              <a:t/>
            </a:r>
            <a:br>
              <a:rPr lang="en-US" sz="4200" b="1" dirty="0" smtClean="0"/>
            </a:br>
            <a:r>
              <a:rPr lang="sr-Latn-ME" sz="4200" b="1" dirty="0" smtClean="0"/>
              <a:t>dizajna</a:t>
            </a:r>
            <a:endParaRPr lang="ru-RU" sz="4200" b="1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66440" y="4437112"/>
            <a:ext cx="5917679" cy="1201688"/>
          </a:xfrm>
        </p:spPr>
        <p:txBody>
          <a:bodyPr>
            <a:normAutofit fontScale="62500" lnSpcReduction="20000"/>
          </a:bodyPr>
          <a:lstStyle/>
          <a:p>
            <a:r>
              <a:rPr lang="sr-Latn-ME" sz="3200" b="1" dirty="0"/>
              <a:t>ALATI ZA SELEKCIJU </a:t>
            </a:r>
            <a:endParaRPr lang="en-US" sz="3200" b="1" dirty="0" smtClean="0"/>
          </a:p>
          <a:p>
            <a:r>
              <a:rPr lang="sr-Latn-ME" sz="3200" b="1" dirty="0" smtClean="0"/>
              <a:t>ADOBE </a:t>
            </a:r>
            <a:r>
              <a:rPr lang="sr-Latn-ME" sz="3200" b="1" dirty="0"/>
              <a:t>PHOTOSHOP</a:t>
            </a:r>
            <a:endParaRPr lang="en-US" sz="3200" b="1" dirty="0" smtClean="0"/>
          </a:p>
          <a:p>
            <a:r>
              <a:rPr lang="en-US" sz="4600" b="1" cap="none" dirty="0" smtClean="0">
                <a:solidFill>
                  <a:schemeClr val="bg1"/>
                </a:solidFill>
              </a:rPr>
              <a:t>Marquee Tool</a:t>
            </a:r>
            <a:endParaRPr lang="en-US" sz="4600" b="1" cap="none" dirty="0">
              <a:solidFill>
                <a:schemeClr val="bg1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EBDEE9F0-CE16-4C2D-BE62-A16DEEB2FB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6" t="22991" r="21613" b="21632"/>
          <a:stretch/>
        </p:blipFill>
        <p:spPr>
          <a:xfrm>
            <a:off x="4644008" y="0"/>
            <a:ext cx="4499992" cy="4272134"/>
          </a:xfrm>
          <a:custGeom>
            <a:avLst/>
            <a:gdLst>
              <a:gd name="connsiteX0" fmla="*/ 578371 w 5508104"/>
              <a:gd name="connsiteY0" fmla="*/ 0 h 5229200"/>
              <a:gd name="connsiteX1" fmla="*/ 5508104 w 5508104"/>
              <a:gd name="connsiteY1" fmla="*/ 0 h 5229200"/>
              <a:gd name="connsiteX2" fmla="*/ 5508104 w 5508104"/>
              <a:gd name="connsiteY2" fmla="*/ 4437460 h 5229200"/>
              <a:gd name="connsiteX3" fmla="*/ 5478248 w 5508104"/>
              <a:gd name="connsiteY3" fmla="*/ 4464595 h 5229200"/>
              <a:gd name="connsiteX4" fmla="*/ 3348372 w 5508104"/>
              <a:gd name="connsiteY4" fmla="*/ 5229200 h 5229200"/>
              <a:gd name="connsiteX5" fmla="*/ 0 w 5508104"/>
              <a:gd name="connsiteY5" fmla="*/ 1880828 h 5229200"/>
              <a:gd name="connsiteX6" fmla="*/ 571850 w 5508104"/>
              <a:gd name="connsiteY6" fmla="*/ 8721 h 52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8104" h="5229200">
                <a:moveTo>
                  <a:pt x="578371" y="0"/>
                </a:moveTo>
                <a:lnTo>
                  <a:pt x="5508104" y="0"/>
                </a:lnTo>
                <a:lnTo>
                  <a:pt x="5508104" y="4437460"/>
                </a:lnTo>
                <a:lnTo>
                  <a:pt x="5478248" y="4464595"/>
                </a:lnTo>
                <a:cubicBezTo>
                  <a:pt x="4899452" y="4942260"/>
                  <a:pt x="4157421" y="5229200"/>
                  <a:pt x="3348372" y="5229200"/>
                </a:cubicBezTo>
                <a:cubicBezTo>
                  <a:pt x="1499117" y="5229200"/>
                  <a:pt x="0" y="3730083"/>
                  <a:pt x="0" y="1880828"/>
                </a:cubicBezTo>
                <a:cubicBezTo>
                  <a:pt x="0" y="1187357"/>
                  <a:pt x="210814" y="543125"/>
                  <a:pt x="571850" y="8721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198" y="2360850"/>
            <a:ext cx="4502874" cy="1860238"/>
          </a:xfrm>
        </p:spPr>
        <p:txBody>
          <a:bodyPr>
            <a:normAutofit/>
          </a:bodyPr>
          <a:lstStyle/>
          <a:p>
            <a:pPr marL="0" lvl="0" indent="182880">
              <a:spcBef>
                <a:spcPts val="0"/>
              </a:spcBef>
            </a:pPr>
            <a:r>
              <a:rPr lang="en-US" sz="22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transformišete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slobodnim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stilom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desnim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klikom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izaberite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Transform selection.</a:t>
            </a:r>
          </a:p>
          <a:p>
            <a:pPr marL="0" indent="182880">
              <a:spcBef>
                <a:spcPts val="0"/>
              </a:spcBef>
              <a:buNone/>
            </a:pPr>
            <a:endParaRPr lang="en-U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44473" t="26367" r="26976" b="18945"/>
          <a:stretch>
            <a:fillRect/>
          </a:stretch>
        </p:blipFill>
        <p:spPr bwMode="auto">
          <a:xfrm>
            <a:off x="4643438" y="2472806"/>
            <a:ext cx="4071966" cy="4385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val 1"/>
          <p:cNvSpPr/>
          <p:nvPr/>
        </p:nvSpPr>
        <p:spPr>
          <a:xfrm>
            <a:off x="971600" y="3861048"/>
            <a:ext cx="4248472" cy="2808312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182880">
              <a:spcBef>
                <a:spcPts val="0"/>
              </a:spcBef>
            </a:pP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desnim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klikom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još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jednom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izaberite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neku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transformacije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Scale, Rotate, Skew..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768822"/>
            <a:ext cx="8715436" cy="715962"/>
          </a:xfrm>
        </p:spPr>
        <p:txBody>
          <a:bodyPr>
            <a:normAutofit fontScale="90000"/>
          </a:bodyPr>
          <a:lstStyle/>
          <a:p>
            <a:r>
              <a:rPr lang="en-US" sz="3600" dirty="0" err="1" smtClean="0">
                <a:solidFill>
                  <a:srgbClr val="FFFFDD"/>
                </a:solidFill>
              </a:rPr>
              <a:t>Odsjecite</a:t>
            </a:r>
            <a:r>
              <a:rPr lang="en-US" sz="3600" dirty="0" smtClean="0">
                <a:solidFill>
                  <a:srgbClr val="FFFFDD"/>
                </a:solidFill>
              </a:rPr>
              <a:t> </a:t>
            </a:r>
            <a:r>
              <a:rPr lang="en-US" sz="3600" dirty="0" err="1" smtClean="0">
                <a:solidFill>
                  <a:srgbClr val="FFFFDD"/>
                </a:solidFill>
              </a:rPr>
              <a:t>stvarne</a:t>
            </a:r>
            <a:r>
              <a:rPr lang="en-US" sz="3600" dirty="0" smtClean="0">
                <a:solidFill>
                  <a:srgbClr val="FFFFDD"/>
                </a:solidFill>
              </a:rPr>
              <a:t> </a:t>
            </a:r>
            <a:r>
              <a:rPr lang="en-US" sz="3600" dirty="0" err="1" smtClean="0">
                <a:solidFill>
                  <a:srgbClr val="FFFFDD"/>
                </a:solidFill>
              </a:rPr>
              <a:t>piksele</a:t>
            </a:r>
            <a:r>
              <a:rPr lang="en-US" sz="3600" dirty="0" smtClean="0">
                <a:solidFill>
                  <a:srgbClr val="FFFFDD"/>
                </a:solidFill>
              </a:rPr>
              <a:t> </a:t>
            </a:r>
            <a:r>
              <a:rPr lang="en-US" sz="3600" dirty="0" err="1" smtClean="0">
                <a:solidFill>
                  <a:srgbClr val="FFFFDD"/>
                </a:solidFill>
              </a:rPr>
              <a:t>sa</a:t>
            </a:r>
            <a:r>
              <a:rPr lang="en-US" sz="3600" dirty="0" smtClean="0">
                <a:solidFill>
                  <a:srgbClr val="FFFFDD"/>
                </a:solidFill>
              </a:rPr>
              <a:t> </a:t>
            </a:r>
            <a:r>
              <a:rPr lang="en-US" sz="3600" dirty="0" err="1" smtClean="0">
                <a:solidFill>
                  <a:srgbClr val="FFFFDD"/>
                </a:solidFill>
              </a:rPr>
              <a:t>slike</a:t>
            </a:r>
            <a:r>
              <a:rPr lang="en-US" sz="3600" dirty="0" smtClean="0">
                <a:solidFill>
                  <a:srgbClr val="FFFFDD"/>
                </a:solidFill>
              </a:rPr>
              <a:t> </a:t>
            </a:r>
            <a:r>
              <a:rPr lang="en-US" sz="3600" dirty="0" err="1" smtClean="0">
                <a:solidFill>
                  <a:srgbClr val="FFFFDD"/>
                </a:solidFill>
              </a:rPr>
              <a:t>po</a:t>
            </a:r>
            <a:r>
              <a:rPr lang="en-US" sz="3600" dirty="0" smtClean="0">
                <a:solidFill>
                  <a:srgbClr val="FFFFDD"/>
                </a:solidFill>
              </a:rPr>
              <a:t> </a:t>
            </a:r>
            <a:r>
              <a:rPr lang="en-US" sz="3600" dirty="0" err="1" smtClean="0">
                <a:solidFill>
                  <a:srgbClr val="FFFFDD"/>
                </a:solidFill>
              </a:rPr>
              <a:t>dimenzijama</a:t>
            </a:r>
            <a:r>
              <a:rPr lang="en-US" sz="3600" dirty="0" smtClean="0">
                <a:solidFill>
                  <a:srgbClr val="FFFFDD"/>
                </a:solidFill>
              </a:rPr>
              <a:t> </a:t>
            </a:r>
            <a:r>
              <a:rPr lang="en-US" sz="3600" dirty="0" err="1" smtClean="0">
                <a:solidFill>
                  <a:srgbClr val="FFFFDD"/>
                </a:solidFill>
              </a:rPr>
              <a:t>pomoću</a:t>
            </a:r>
            <a:r>
              <a:rPr lang="en-US" sz="3600" dirty="0" smtClean="0">
                <a:solidFill>
                  <a:srgbClr val="FFFFDD"/>
                </a:solidFill>
              </a:rPr>
              <a:t> Marquee </a:t>
            </a:r>
            <a:r>
              <a:rPr lang="en-US" sz="3600" dirty="0" err="1" smtClean="0">
                <a:solidFill>
                  <a:srgbClr val="FFFFDD"/>
                </a:solidFill>
              </a:rPr>
              <a:t>alata</a:t>
            </a:r>
            <a:endParaRPr lang="en-US" sz="3600" dirty="0">
              <a:solidFill>
                <a:srgbClr val="FFFFD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2442548"/>
            <a:ext cx="7598078" cy="4082796"/>
          </a:xfrm>
        </p:spPr>
        <p:txBody>
          <a:bodyPr>
            <a:normAutofit lnSpcReduction="10000"/>
          </a:bodyPr>
          <a:lstStyle/>
          <a:p>
            <a:pPr marL="0" indent="182880">
              <a:spcBef>
                <a:spcPts val="0"/>
              </a:spcBef>
            </a:pP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 Tool 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Adobe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Photoshopu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moćan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omogućava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odsječete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perspektivi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sakrijete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odsječeni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možete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vratite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kompletan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prikaz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god to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poželite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Jedna stvar je nepovoljna kod ovog alata: da biste ods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vi-VN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ekli po dimenziji slik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vi-VN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morate postaviti vođice (Guides) inače će Crop Tool ods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vi-VN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eći ono što ste ocrtali i ako to nisu stvarni pikseli sa slike on će ih uveličati ili smanjiti. </a:t>
            </a:r>
            <a:endParaRPr lang="sr-Latn-ME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182880">
              <a:spcBef>
                <a:spcPts val="0"/>
              </a:spcBef>
            </a:pPr>
            <a:endParaRPr lang="en-U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182880">
              <a:spcBef>
                <a:spcPts val="0"/>
              </a:spcBef>
            </a:pPr>
            <a:r>
              <a:rPr lang="vi-VN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Pomoću </a:t>
            </a:r>
            <a:r>
              <a:rPr lang="vi-VN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Marquee alata </a:t>
            </a:r>
            <a:r>
              <a:rPr lang="vi-VN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možete ods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vi-VN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eći po unapred određenoj dimenziji stvarne piksele sa slike bez postavljanja vođica.</a:t>
            </a:r>
            <a:endParaRPr lang="en-US" sz="2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7543" y="2276872"/>
            <a:ext cx="820891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indent="182880" algn="l">
              <a:spcBef>
                <a:spcPts val="0"/>
              </a:spcBef>
              <a:buFontTx/>
              <a:buChar char="•"/>
            </a:pPr>
            <a:r>
              <a:rPr lang="en-US" sz="2200" dirty="0" err="1" smtClean="0">
                <a:solidFill>
                  <a:srgbClr val="333333"/>
                </a:solidFill>
              </a:rPr>
              <a:t>Aktivirajte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b="1" dirty="0" smtClean="0">
                <a:solidFill>
                  <a:srgbClr val="333333"/>
                </a:solidFill>
              </a:rPr>
              <a:t>Marquee Tool </a:t>
            </a:r>
            <a:r>
              <a:rPr lang="en-US" sz="2200" dirty="0" err="1" smtClean="0">
                <a:solidFill>
                  <a:srgbClr val="333333"/>
                </a:solidFill>
              </a:rPr>
              <a:t>iz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kutije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sa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alatima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zatim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iz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b="1" dirty="0" smtClean="0">
                <a:solidFill>
                  <a:srgbClr val="333333"/>
                </a:solidFill>
              </a:rPr>
              <a:t>Style </a:t>
            </a:r>
            <a:r>
              <a:rPr lang="en-US" sz="2200" dirty="0" err="1" smtClean="0">
                <a:solidFill>
                  <a:srgbClr val="333333"/>
                </a:solidFill>
              </a:rPr>
              <a:t>liste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na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traci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sa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opcijama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alata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izaberite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b="1" dirty="0" smtClean="0">
                <a:solidFill>
                  <a:srgbClr val="333333"/>
                </a:solidFill>
              </a:rPr>
              <a:t>Fixed Size </a:t>
            </a:r>
            <a:r>
              <a:rPr lang="en-US" sz="2200" dirty="0" err="1" smtClean="0">
                <a:solidFill>
                  <a:srgbClr val="333333"/>
                </a:solidFill>
              </a:rPr>
              <a:t>i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ukucajte</a:t>
            </a:r>
            <a:r>
              <a:rPr lang="en-US" sz="2200" dirty="0" smtClean="0">
                <a:solidFill>
                  <a:srgbClr val="333333"/>
                </a:solidFill>
              </a:rPr>
              <a:t> u </a:t>
            </a:r>
            <a:r>
              <a:rPr lang="en-US" sz="2200" b="1" dirty="0" smtClean="0">
                <a:solidFill>
                  <a:srgbClr val="333333"/>
                </a:solidFill>
              </a:rPr>
              <a:t>W </a:t>
            </a:r>
            <a:r>
              <a:rPr lang="en-US" sz="2200" dirty="0" err="1" smtClean="0">
                <a:solidFill>
                  <a:srgbClr val="333333"/>
                </a:solidFill>
              </a:rPr>
              <a:t>i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b="1" dirty="0" smtClean="0">
                <a:solidFill>
                  <a:srgbClr val="333333"/>
                </a:solidFill>
              </a:rPr>
              <a:t>H </a:t>
            </a:r>
            <a:r>
              <a:rPr lang="en-US" sz="2200" dirty="0" err="1" smtClean="0">
                <a:solidFill>
                  <a:srgbClr val="333333"/>
                </a:solidFill>
              </a:rPr>
              <a:t>poljima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širinu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i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dužinu</a:t>
            </a:r>
            <a:r>
              <a:rPr lang="en-US" sz="2200" dirty="0" smtClean="0">
                <a:solidFill>
                  <a:srgbClr val="333333"/>
                </a:solidFill>
              </a:rPr>
              <a:t> u </a:t>
            </a:r>
            <a:r>
              <a:rPr lang="en-US" sz="2200" dirty="0" err="1" smtClean="0">
                <a:solidFill>
                  <a:srgbClr val="333333"/>
                </a:solidFill>
              </a:rPr>
              <a:t>pikselima</a:t>
            </a:r>
            <a:r>
              <a:rPr lang="en-US" sz="2200" dirty="0" smtClean="0">
                <a:solidFill>
                  <a:srgbClr val="333333"/>
                </a:solidFill>
              </a:rPr>
              <a:t>, </a:t>
            </a:r>
            <a:r>
              <a:rPr lang="en-US" sz="2200" dirty="0" err="1" smtClean="0">
                <a:solidFill>
                  <a:srgbClr val="333333"/>
                </a:solidFill>
              </a:rPr>
              <a:t>centimetrima</a:t>
            </a:r>
            <a:r>
              <a:rPr lang="en-US" sz="2200" dirty="0" smtClean="0">
                <a:solidFill>
                  <a:srgbClr val="333333"/>
                </a:solidFill>
              </a:rPr>
              <a:t>, </a:t>
            </a:r>
            <a:r>
              <a:rPr lang="en-US" sz="2200" dirty="0" err="1" smtClean="0">
                <a:solidFill>
                  <a:srgbClr val="333333"/>
                </a:solidFill>
              </a:rPr>
              <a:t>milimetrima</a:t>
            </a:r>
            <a:r>
              <a:rPr lang="en-US" sz="2200" dirty="0" smtClean="0">
                <a:solidFill>
                  <a:srgbClr val="333333"/>
                </a:solidFill>
              </a:rPr>
              <a:t>.</a:t>
            </a:r>
            <a:endParaRPr lang="sr-Latn-ME" sz="2200" dirty="0" smtClean="0">
              <a:solidFill>
                <a:srgbClr val="333333"/>
              </a:solidFill>
            </a:endParaRPr>
          </a:p>
          <a:p>
            <a:pPr lvl="0" indent="182880" algn="l">
              <a:spcBef>
                <a:spcPts val="0"/>
              </a:spcBef>
              <a:buFontTx/>
              <a:buChar char="•"/>
            </a:pPr>
            <a:endParaRPr lang="sr-Latn-ME" sz="2200" dirty="0" smtClean="0">
              <a:solidFill>
                <a:srgbClr val="333333"/>
              </a:solidFill>
            </a:endParaRPr>
          </a:p>
          <a:p>
            <a:pPr lvl="0" indent="182880" algn="l">
              <a:spcBef>
                <a:spcPts val="0"/>
              </a:spcBef>
              <a:buFontTx/>
              <a:buChar char="•"/>
            </a:pPr>
            <a:r>
              <a:rPr lang="en-US" sz="2200" dirty="0" smtClean="0">
                <a:solidFill>
                  <a:srgbClr val="333333"/>
                </a:solidFill>
              </a:rPr>
              <a:t>Na </a:t>
            </a:r>
            <a:r>
              <a:rPr lang="en-US" sz="2200" dirty="0" err="1" smtClean="0">
                <a:solidFill>
                  <a:srgbClr val="333333"/>
                </a:solidFill>
              </a:rPr>
              <a:t>kraju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pritisnite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b="1" dirty="0" smtClean="0">
                <a:solidFill>
                  <a:srgbClr val="333333"/>
                </a:solidFill>
              </a:rPr>
              <a:t>Enter </a:t>
            </a:r>
            <a:r>
              <a:rPr lang="en-US" sz="2200" dirty="0" err="1" smtClean="0">
                <a:solidFill>
                  <a:srgbClr val="333333"/>
                </a:solidFill>
              </a:rPr>
              <a:t>na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tastaturi</a:t>
            </a:r>
            <a:r>
              <a:rPr lang="en-US" sz="2200" dirty="0" smtClean="0">
                <a:solidFill>
                  <a:srgbClr val="333333"/>
                </a:solidFill>
              </a:rPr>
              <a:t> da </a:t>
            </a:r>
            <a:r>
              <a:rPr lang="en-US" sz="2200" dirty="0" err="1" smtClean="0">
                <a:solidFill>
                  <a:srgbClr val="333333"/>
                </a:solidFill>
              </a:rPr>
              <a:t>potvrdite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i</a:t>
            </a:r>
            <a:r>
              <a:rPr lang="en-US" sz="2200" dirty="0" smtClean="0">
                <a:solidFill>
                  <a:srgbClr val="333333"/>
                </a:solidFill>
              </a:rPr>
              <a:t> ne </a:t>
            </a:r>
            <a:r>
              <a:rPr lang="en-US" sz="2200" dirty="0" err="1" smtClean="0">
                <a:solidFill>
                  <a:srgbClr val="333333"/>
                </a:solidFill>
              </a:rPr>
              <a:t>zaboravite</a:t>
            </a:r>
            <a:r>
              <a:rPr lang="en-US" sz="2200" dirty="0" smtClean="0">
                <a:solidFill>
                  <a:srgbClr val="333333"/>
                </a:solidFill>
              </a:rPr>
              <a:t> da </a:t>
            </a:r>
            <a:r>
              <a:rPr lang="en-US" sz="2200" dirty="0" err="1" smtClean="0">
                <a:solidFill>
                  <a:srgbClr val="333333"/>
                </a:solidFill>
              </a:rPr>
              <a:t>za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brojeva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stavite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px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ili</a:t>
            </a:r>
            <a:r>
              <a:rPr lang="en-US" sz="2200" dirty="0" smtClean="0">
                <a:solidFill>
                  <a:srgbClr val="333333"/>
                </a:solidFill>
              </a:rPr>
              <a:t> cm, mm </a:t>
            </a:r>
            <a:r>
              <a:rPr lang="en-US" sz="2200" dirty="0" err="1" smtClean="0">
                <a:solidFill>
                  <a:srgbClr val="333333"/>
                </a:solidFill>
              </a:rPr>
              <a:t>oznaku</a:t>
            </a:r>
            <a:r>
              <a:rPr lang="en-US" sz="2200" dirty="0" smtClean="0">
                <a:solidFill>
                  <a:srgbClr val="333333"/>
                </a:solidFill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</a:rPr>
              <a:t>dimenzije</a:t>
            </a:r>
            <a:r>
              <a:rPr lang="en-US" sz="2200" dirty="0" smtClean="0">
                <a:solidFill>
                  <a:srgbClr val="333333"/>
                </a:solidFill>
              </a:rPr>
              <a:t>.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26354" t="32227" r="51684" b="45312"/>
          <a:stretch>
            <a:fillRect/>
          </a:stretch>
        </p:blipFill>
        <p:spPr bwMode="auto">
          <a:xfrm>
            <a:off x="2615785" y="4819056"/>
            <a:ext cx="3468383" cy="199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5426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37961" y="3501008"/>
            <a:ext cx="7750463" cy="297341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Photoshop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nacrtati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dimenzijama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upisali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unutar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nacrtane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figure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premjestite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obuhvati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hoćete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zadržite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&gt; Crop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odsjekli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predomislite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pritisnite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Ctrl + T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tastatursku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prečicu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Transform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unutar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pomjerajte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prikazan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vam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potreban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l="34627" t="45117" r="21449" b="18750"/>
          <a:stretch>
            <a:fillRect/>
          </a:stretch>
        </p:blipFill>
        <p:spPr bwMode="auto">
          <a:xfrm>
            <a:off x="1691680" y="836712"/>
            <a:ext cx="571504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367120"/>
            <a:ext cx="3500462" cy="2286016"/>
          </a:xfrm>
        </p:spPr>
        <p:txBody>
          <a:bodyPr>
            <a:noAutofit/>
          </a:bodyPr>
          <a:lstStyle/>
          <a:p>
            <a:pPr marL="0" lvl="1" indent="182880">
              <a:spcBef>
                <a:spcPts val="0"/>
              </a:spcBef>
              <a:buNone/>
            </a:pP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Pritisnite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taster Enter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potvrdite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operaciju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ustvari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Hide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Crop Tool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lvl="1" indent="182880">
              <a:spcBef>
                <a:spcPts val="0"/>
              </a:spcBef>
              <a:buNone/>
            </a:pPr>
            <a:endParaRPr lang="en-U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182880">
              <a:spcBef>
                <a:spcPts val="0"/>
              </a:spcBef>
              <a:buNone/>
            </a:pP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hoćete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vratite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originalni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izgled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Reveal All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182880">
              <a:spcBef>
                <a:spcPts val="0"/>
              </a:spcBef>
              <a:buNone/>
            </a:pPr>
            <a:endParaRPr lang="en-US" sz="2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7335" t="26367" r="26427" b="15038"/>
          <a:stretch>
            <a:fillRect/>
          </a:stretch>
        </p:blipFill>
        <p:spPr bwMode="auto">
          <a:xfrm>
            <a:off x="4105564" y="1230952"/>
            <a:ext cx="471490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500034" y="5733256"/>
            <a:ext cx="8320438" cy="701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182880" fontAlgn="auto">
              <a:spcBef>
                <a:spcPts val="0"/>
              </a:spcBef>
              <a:buNone/>
            </a:pP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možete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mijenjati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god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poželite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sačuvajte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sliku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PSD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formatu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1" indent="182880" fontAlgn="auto">
              <a:spcBef>
                <a:spcPts val="0"/>
              </a:spcBef>
              <a:buFont typeface="Wingdings 3" charset="2"/>
              <a:buNone/>
            </a:pPr>
            <a:endParaRPr lang="en-US" sz="2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357188" y="2060848"/>
            <a:ext cx="7715274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sr-Latn-CS" sz="2200" dirty="0">
                <a:solidFill>
                  <a:srgbClr val="7030A0"/>
                </a:solidFill>
              </a:rPr>
              <a:t>Linija </a:t>
            </a:r>
            <a:r>
              <a:rPr lang="vi-VN" sz="2200" dirty="0">
                <a:solidFill>
                  <a:srgbClr val="7030A0"/>
                </a:solidFill>
              </a:rPr>
              <a:t>sa ala</a:t>
            </a:r>
            <a:r>
              <a:rPr lang="sr-Latn-CS" sz="2200" dirty="0">
                <a:solidFill>
                  <a:srgbClr val="7030A0"/>
                </a:solidFill>
              </a:rPr>
              <a:t>ti</a:t>
            </a:r>
            <a:r>
              <a:rPr lang="vi-VN" sz="2200" dirty="0">
                <a:solidFill>
                  <a:srgbClr val="7030A0"/>
                </a:solidFill>
              </a:rPr>
              <a:t>ma (Window &gt; Tools) ima razne alate za</a:t>
            </a:r>
            <a:r>
              <a:rPr lang="sr-Latn-CS" sz="2200" dirty="0">
                <a:solidFill>
                  <a:srgbClr val="7030A0"/>
                </a:solidFill>
              </a:rPr>
              <a:t> </a:t>
            </a:r>
            <a:r>
              <a:rPr lang="vi-VN" sz="2200" dirty="0">
                <a:solidFill>
                  <a:srgbClr val="7030A0"/>
                </a:solidFill>
              </a:rPr>
              <a:t>rad sa slikom i pod</a:t>
            </a:r>
            <a:r>
              <a:rPr lang="sr-Latn-CS" sz="2200" dirty="0">
                <a:solidFill>
                  <a:srgbClr val="7030A0"/>
                </a:solidFill>
              </a:rPr>
              <a:t>ij</a:t>
            </a:r>
            <a:r>
              <a:rPr lang="vi-VN" sz="2200" dirty="0">
                <a:solidFill>
                  <a:srgbClr val="7030A0"/>
                </a:solidFill>
              </a:rPr>
              <a:t>eljena je u nekoliko sekcija sa sličnim</a:t>
            </a:r>
            <a:r>
              <a:rPr lang="sr-Latn-CS" sz="2200" dirty="0">
                <a:solidFill>
                  <a:srgbClr val="7030A0"/>
                </a:solidFill>
              </a:rPr>
              <a:t> </a:t>
            </a:r>
            <a:r>
              <a:rPr lang="vi-VN" sz="2200" dirty="0">
                <a:solidFill>
                  <a:srgbClr val="7030A0"/>
                </a:solidFill>
              </a:rPr>
              <a:t>ala</a:t>
            </a:r>
            <a:r>
              <a:rPr lang="sr-Latn-CS" sz="2200" dirty="0">
                <a:solidFill>
                  <a:srgbClr val="7030A0"/>
                </a:solidFill>
              </a:rPr>
              <a:t>t</a:t>
            </a:r>
            <a:r>
              <a:rPr lang="vi-VN" sz="2200" dirty="0">
                <a:solidFill>
                  <a:srgbClr val="7030A0"/>
                </a:solidFill>
              </a:rPr>
              <a:t>ma</a:t>
            </a:r>
            <a:r>
              <a:rPr lang="vi-VN" sz="2200" dirty="0" smtClean="0">
                <a:solidFill>
                  <a:srgbClr val="7030A0"/>
                </a:solidFill>
              </a:rPr>
              <a:t>:</a:t>
            </a:r>
            <a:r>
              <a:rPr lang="en-US" sz="2200" dirty="0" smtClean="0">
                <a:solidFill>
                  <a:srgbClr val="7030A0"/>
                </a:solidFill>
              </a:rPr>
              <a:t>	</a:t>
            </a:r>
            <a:endParaRPr lang="sr-Latn-CS" sz="2200" dirty="0">
              <a:solidFill>
                <a:srgbClr val="7030A0"/>
              </a:solidFill>
            </a:endParaRPr>
          </a:p>
          <a:p>
            <a:endParaRPr lang="sr-Latn-CS" sz="2200" dirty="0">
              <a:solidFill>
                <a:srgbClr val="7030A0"/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vi-VN" sz="2200" dirty="0">
                <a:solidFill>
                  <a:srgbClr val="7030A0"/>
                </a:solidFill>
              </a:rPr>
              <a:t>Ala</a:t>
            </a:r>
            <a:r>
              <a:rPr lang="sr-Latn-CS" sz="2200" dirty="0">
                <a:solidFill>
                  <a:srgbClr val="7030A0"/>
                </a:solidFill>
              </a:rPr>
              <a:t>ti</a:t>
            </a:r>
            <a:r>
              <a:rPr lang="vi-VN" sz="2200" dirty="0">
                <a:solidFill>
                  <a:srgbClr val="7030A0"/>
                </a:solidFill>
              </a:rPr>
              <a:t> za selekciju (Selec</a:t>
            </a:r>
            <a:r>
              <a:rPr lang="sr-Latn-CS" sz="2200" dirty="0">
                <a:solidFill>
                  <a:srgbClr val="7030A0"/>
                </a:solidFill>
              </a:rPr>
              <a:t>ti</a:t>
            </a:r>
            <a:r>
              <a:rPr lang="vi-VN" sz="2200" dirty="0">
                <a:solidFill>
                  <a:srgbClr val="7030A0"/>
                </a:solidFill>
              </a:rPr>
              <a:t>on Tools)</a:t>
            </a:r>
            <a:endParaRPr lang="sr-Latn-CS" sz="2200" dirty="0">
              <a:solidFill>
                <a:srgbClr val="7030A0"/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vi-VN" sz="2200" dirty="0">
                <a:solidFill>
                  <a:srgbClr val="7030A0"/>
                </a:solidFill>
              </a:rPr>
              <a:t>Ala</a:t>
            </a:r>
            <a:r>
              <a:rPr lang="sr-Latn-CS" sz="2200" dirty="0">
                <a:solidFill>
                  <a:srgbClr val="7030A0"/>
                </a:solidFill>
              </a:rPr>
              <a:t>ti</a:t>
            </a:r>
            <a:r>
              <a:rPr lang="vi-VN" sz="2200" dirty="0">
                <a:solidFill>
                  <a:srgbClr val="7030A0"/>
                </a:solidFill>
              </a:rPr>
              <a:t> za unapređivanje (Enhancement Tools)</a:t>
            </a:r>
            <a:endParaRPr lang="sr-Latn-CS" sz="2200" dirty="0">
              <a:solidFill>
                <a:srgbClr val="7030A0"/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vi-VN" sz="2200" dirty="0">
                <a:solidFill>
                  <a:srgbClr val="7030A0"/>
                </a:solidFill>
              </a:rPr>
              <a:t>Vektorski ala</a:t>
            </a:r>
            <a:r>
              <a:rPr lang="sr-Latn-CS" sz="2200" dirty="0">
                <a:solidFill>
                  <a:srgbClr val="7030A0"/>
                </a:solidFill>
              </a:rPr>
              <a:t>ti</a:t>
            </a:r>
            <a:r>
              <a:rPr lang="vi-VN" sz="2200" dirty="0">
                <a:solidFill>
                  <a:srgbClr val="7030A0"/>
                </a:solidFill>
              </a:rPr>
              <a:t> (Vector Tools)</a:t>
            </a:r>
            <a:endParaRPr lang="sr-Latn-CS" sz="2200" dirty="0">
              <a:solidFill>
                <a:srgbClr val="7030A0"/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vi-VN" sz="2200" dirty="0">
                <a:solidFill>
                  <a:srgbClr val="7030A0"/>
                </a:solidFill>
              </a:rPr>
              <a:t>Ala</a:t>
            </a:r>
            <a:r>
              <a:rPr lang="sr-Latn-CS" sz="2200" dirty="0">
                <a:solidFill>
                  <a:srgbClr val="7030A0"/>
                </a:solidFill>
              </a:rPr>
              <a:t>ti </a:t>
            </a:r>
            <a:r>
              <a:rPr lang="vi-VN" sz="2200" dirty="0">
                <a:solidFill>
                  <a:srgbClr val="7030A0"/>
                </a:solidFill>
              </a:rPr>
              <a:t>za navigaciju (Naviga</a:t>
            </a:r>
            <a:r>
              <a:rPr lang="sr-Latn-CS" sz="2200" dirty="0">
                <a:solidFill>
                  <a:srgbClr val="7030A0"/>
                </a:solidFill>
              </a:rPr>
              <a:t>ti</a:t>
            </a:r>
            <a:r>
              <a:rPr lang="vi-VN" sz="2200" dirty="0">
                <a:solidFill>
                  <a:srgbClr val="7030A0"/>
                </a:solidFill>
              </a:rPr>
              <a:t>on Tools)</a:t>
            </a:r>
            <a:endParaRPr lang="sr-Latn-CS" sz="2200" dirty="0">
              <a:solidFill>
                <a:srgbClr val="7030A0"/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vi-VN" sz="2200" dirty="0">
                <a:solidFill>
                  <a:srgbClr val="7030A0"/>
                </a:solidFill>
              </a:rPr>
              <a:t>Ala</a:t>
            </a:r>
            <a:r>
              <a:rPr lang="sr-Latn-CS" sz="2200" dirty="0">
                <a:solidFill>
                  <a:srgbClr val="7030A0"/>
                </a:solidFill>
              </a:rPr>
              <a:t>ti</a:t>
            </a:r>
            <a:r>
              <a:rPr lang="vi-VN" sz="2200" dirty="0">
                <a:solidFill>
                  <a:srgbClr val="7030A0"/>
                </a:solidFill>
              </a:rPr>
              <a:t> boja (Color Tools</a:t>
            </a:r>
            <a:r>
              <a:rPr lang="sr-Latn-CS" sz="2200" dirty="0" smtClean="0">
                <a:solidFill>
                  <a:srgbClr val="7030A0"/>
                </a:solidFill>
              </a:rPr>
              <a:t>)</a:t>
            </a:r>
            <a:endParaRPr lang="en-US" sz="2200" dirty="0" smtClean="0">
              <a:solidFill>
                <a:srgbClr val="7030A0"/>
              </a:solidFill>
            </a:endParaRPr>
          </a:p>
          <a:p>
            <a:pPr algn="l">
              <a:buFont typeface="Wingdings" pitchFamily="2" charset="2"/>
              <a:buChar char="q"/>
            </a:pPr>
            <a:endParaRPr lang="en-US" sz="2200" dirty="0">
              <a:solidFill>
                <a:srgbClr val="7030A0"/>
              </a:solidFill>
            </a:endParaRPr>
          </a:p>
          <a:p>
            <a:pPr algn="l"/>
            <a:r>
              <a:rPr lang="en-US" sz="2200" dirty="0" err="1" smtClean="0">
                <a:solidFill>
                  <a:srgbClr val="7030A0"/>
                </a:solidFill>
              </a:rPr>
              <a:t>Kutija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sa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alatima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sadrži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sve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alate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dostupne</a:t>
            </a:r>
            <a:r>
              <a:rPr lang="en-US" sz="2200" dirty="0" smtClean="0">
                <a:solidFill>
                  <a:srgbClr val="7030A0"/>
                </a:solidFill>
              </a:rPr>
              <a:t> u Photoshop CS5, a </a:t>
            </a:r>
            <a:r>
              <a:rPr lang="en-US" sz="2200" dirty="0" err="1" smtClean="0">
                <a:solidFill>
                  <a:srgbClr val="7030A0"/>
                </a:solidFill>
              </a:rPr>
              <a:t>neki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od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njih</a:t>
            </a:r>
            <a:r>
              <a:rPr lang="en-US" sz="2200" dirty="0" smtClean="0">
                <a:solidFill>
                  <a:srgbClr val="7030A0"/>
                </a:solidFill>
              </a:rPr>
              <a:t> u </a:t>
            </a:r>
            <a:r>
              <a:rPr lang="en-US" sz="2200" dirty="0" err="1" smtClean="0">
                <a:solidFill>
                  <a:srgbClr val="7030A0"/>
                </a:solidFill>
              </a:rPr>
              <a:t>donjem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desnom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uglu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imaju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crni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trougao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koji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kada</a:t>
            </a:r>
            <a:r>
              <a:rPr lang="en-US" sz="2200" dirty="0" smtClean="0">
                <a:solidFill>
                  <a:srgbClr val="7030A0"/>
                </a:solidFill>
              </a:rPr>
              <a:t> se </a:t>
            </a:r>
            <a:r>
              <a:rPr lang="en-US" sz="2200" dirty="0" err="1" smtClean="0">
                <a:solidFill>
                  <a:srgbClr val="7030A0"/>
                </a:solidFill>
              </a:rPr>
              <a:t>klikne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na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njega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otvara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lebdeću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listu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srodnih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alata</a:t>
            </a:r>
            <a:r>
              <a:rPr lang="en-US" sz="2200" dirty="0" smtClean="0">
                <a:solidFill>
                  <a:srgbClr val="7030A0"/>
                </a:solidFill>
              </a:rPr>
              <a:t>.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930400" y="714356"/>
            <a:ext cx="38576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sr-Latn-CS" sz="3200" dirty="0">
                <a:solidFill>
                  <a:srgbClr val="FFFFC9"/>
                </a:solidFill>
              </a:rPr>
              <a:t>Linija sa alatima</a:t>
            </a:r>
            <a:endParaRPr lang="en-US" sz="3200" dirty="0">
              <a:solidFill>
                <a:srgbClr val="FFFFC9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 l="38983" t="17578" r="58272" b="6250"/>
          <a:stretch>
            <a:fillRect/>
          </a:stretch>
        </p:blipFill>
        <p:spPr bwMode="auto">
          <a:xfrm>
            <a:off x="8319836" y="126808"/>
            <a:ext cx="428628" cy="668656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500042"/>
            <a:ext cx="7358063" cy="5643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786313" y="1139825"/>
            <a:ext cx="35004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1800" b="1" dirty="0">
                <a:solidFill>
                  <a:srgbClr val="FF0000"/>
                </a:solidFill>
              </a:rPr>
              <a:t>Alati za selekciju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</a:p>
          <a:p>
            <a:r>
              <a:rPr lang="sr-Latn-CS" sz="1800" b="1" dirty="0">
                <a:solidFill>
                  <a:srgbClr val="FF0000"/>
                </a:solidFill>
              </a:rPr>
              <a:t>I siječenje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4714875" y="2425700"/>
            <a:ext cx="35004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1800" b="1" dirty="0">
                <a:solidFill>
                  <a:srgbClr val="FF0000"/>
                </a:solidFill>
              </a:rPr>
              <a:t>Alati za retuširanje </a:t>
            </a:r>
          </a:p>
          <a:p>
            <a:r>
              <a:rPr lang="sr-Latn-CS" sz="1800" b="1" dirty="0">
                <a:solidFill>
                  <a:srgbClr val="FF0000"/>
                </a:solidFill>
              </a:rPr>
              <a:t>i farbanje 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4857750" y="3500438"/>
            <a:ext cx="35004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1800" b="1" dirty="0">
                <a:solidFill>
                  <a:srgbClr val="FF0000"/>
                </a:solidFill>
              </a:rPr>
              <a:t>Alati za crtanje</a:t>
            </a:r>
          </a:p>
          <a:p>
            <a:r>
              <a:rPr lang="sr-Latn-CS" sz="1800" b="1" dirty="0">
                <a:solidFill>
                  <a:srgbClr val="FF0000"/>
                </a:solidFill>
              </a:rPr>
              <a:t>i unos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4860032" y="4223047"/>
            <a:ext cx="35004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1800" b="1" dirty="0">
                <a:solidFill>
                  <a:srgbClr val="FF0000"/>
                </a:solidFill>
              </a:rPr>
              <a:t>Alati za manipulisanje </a:t>
            </a:r>
          </a:p>
          <a:p>
            <a:r>
              <a:rPr lang="sr-Latn-CS" sz="1800" b="1" dirty="0">
                <a:solidFill>
                  <a:srgbClr val="FF0000"/>
                </a:solidFill>
              </a:rPr>
              <a:t>3D objektima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4714875" y="5202238"/>
            <a:ext cx="3500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1800" b="1" dirty="0">
                <a:solidFill>
                  <a:srgbClr val="FF0000"/>
                </a:solidFill>
              </a:rPr>
              <a:t>Boja pozadine</a:t>
            </a:r>
            <a:endParaRPr lang="en-US" sz="1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995936" y="972592"/>
            <a:ext cx="35004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3200" dirty="0">
                <a:solidFill>
                  <a:srgbClr val="FF0000"/>
                </a:solidFill>
              </a:rPr>
              <a:t>Alati za selekciju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2000232" y="2200796"/>
            <a:ext cx="578645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vi-VN" dirty="0">
                <a:solidFill>
                  <a:srgbClr val="7030A0"/>
                </a:solidFill>
              </a:rPr>
              <a:t>Ala</a:t>
            </a:r>
            <a:r>
              <a:rPr lang="sr-Latn-CS" dirty="0">
                <a:solidFill>
                  <a:srgbClr val="7030A0"/>
                </a:solidFill>
              </a:rPr>
              <a:t>ti</a:t>
            </a:r>
            <a:r>
              <a:rPr lang="vi-VN" dirty="0">
                <a:solidFill>
                  <a:srgbClr val="7030A0"/>
                </a:solidFill>
              </a:rPr>
              <a:t> za selekciju </a:t>
            </a:r>
            <a:r>
              <a:rPr lang="sr-Latn-CS" dirty="0">
                <a:solidFill>
                  <a:srgbClr val="7030A0"/>
                </a:solidFill>
              </a:rPr>
              <a:t>n</a:t>
            </a:r>
            <a:r>
              <a:rPr lang="vi-VN" dirty="0">
                <a:solidFill>
                  <a:srgbClr val="7030A0"/>
                </a:solidFill>
              </a:rPr>
              <a:t>am omogućavaju da koristeći razne tehnike odabere</a:t>
            </a:r>
            <a:r>
              <a:rPr lang="sr-Latn-CS" dirty="0">
                <a:solidFill>
                  <a:srgbClr val="7030A0"/>
                </a:solidFill>
              </a:rPr>
              <a:t>mo </a:t>
            </a:r>
            <a:r>
              <a:rPr lang="vi-VN" dirty="0">
                <a:solidFill>
                  <a:srgbClr val="7030A0"/>
                </a:solidFill>
              </a:rPr>
              <a:t>(izdvoji</a:t>
            </a:r>
            <a:r>
              <a:rPr lang="sr-Latn-CS" dirty="0">
                <a:solidFill>
                  <a:srgbClr val="7030A0"/>
                </a:solidFill>
              </a:rPr>
              <a:t>mo</a:t>
            </a:r>
            <a:r>
              <a:rPr lang="vi-VN" dirty="0">
                <a:solidFill>
                  <a:srgbClr val="7030A0"/>
                </a:solidFill>
              </a:rPr>
              <a:t>) određeni d</a:t>
            </a:r>
            <a:r>
              <a:rPr lang="sr-Latn-CS" dirty="0">
                <a:solidFill>
                  <a:srgbClr val="7030A0"/>
                </a:solidFill>
              </a:rPr>
              <a:t>i</a:t>
            </a:r>
            <a:r>
              <a:rPr lang="vi-VN" dirty="0">
                <a:solidFill>
                  <a:srgbClr val="7030A0"/>
                </a:solidFill>
              </a:rPr>
              <a:t>o slike koji može</a:t>
            </a:r>
            <a:r>
              <a:rPr lang="sr-Latn-CS" dirty="0">
                <a:solidFill>
                  <a:srgbClr val="7030A0"/>
                </a:solidFill>
              </a:rPr>
              <a:t>mo</a:t>
            </a:r>
            <a:r>
              <a:rPr lang="vi-VN" dirty="0">
                <a:solidFill>
                  <a:srgbClr val="7030A0"/>
                </a:solidFill>
              </a:rPr>
              <a:t> prilagođava</a:t>
            </a:r>
            <a:r>
              <a:rPr lang="sr-Latn-CS" dirty="0">
                <a:solidFill>
                  <a:srgbClr val="7030A0"/>
                </a:solidFill>
              </a:rPr>
              <a:t>ti</a:t>
            </a:r>
            <a:r>
              <a:rPr lang="vi-VN" dirty="0">
                <a:solidFill>
                  <a:srgbClr val="7030A0"/>
                </a:solidFill>
              </a:rPr>
              <a:t> i manipulisa</a:t>
            </a:r>
            <a:r>
              <a:rPr lang="sr-Latn-CS" dirty="0">
                <a:solidFill>
                  <a:srgbClr val="7030A0"/>
                </a:solidFill>
              </a:rPr>
              <a:t>ti</a:t>
            </a:r>
            <a:r>
              <a:rPr lang="vi-VN" dirty="0">
                <a:solidFill>
                  <a:srgbClr val="7030A0"/>
                </a:solidFill>
              </a:rPr>
              <a:t> sa</a:t>
            </a:r>
            <a:r>
              <a:rPr lang="sr-Latn-CS" dirty="0">
                <a:solidFill>
                  <a:srgbClr val="7030A0"/>
                </a:solidFill>
              </a:rPr>
              <a:t> </a:t>
            </a:r>
            <a:r>
              <a:rPr lang="vi-VN" dirty="0">
                <a:solidFill>
                  <a:srgbClr val="7030A0"/>
                </a:solidFill>
              </a:rPr>
              <a:t>njim bez ikakvog efekta po ostatak slike. </a:t>
            </a:r>
            <a:endParaRPr lang="sr-Latn-CS" dirty="0">
              <a:solidFill>
                <a:srgbClr val="7030A0"/>
              </a:solidFill>
            </a:endParaRPr>
          </a:p>
          <a:p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 l="40630" t="26367" r="54978" b="47266"/>
          <a:stretch>
            <a:fillRect/>
          </a:stretch>
        </p:blipFill>
        <p:spPr bwMode="auto">
          <a:xfrm>
            <a:off x="8106858" y="2223104"/>
            <a:ext cx="677338" cy="2286016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571604" y="4442347"/>
            <a:ext cx="44291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vi-VN" sz="3200" dirty="0" smtClean="0">
                <a:solidFill>
                  <a:srgbClr val="FF0000"/>
                </a:solidFill>
              </a:rPr>
              <a:t>Alati za unapređivanje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1500166" y="4955684"/>
            <a:ext cx="57864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Ova </a:t>
            </a:r>
            <a:r>
              <a:rPr lang="en-US" dirty="0" err="1" smtClean="0">
                <a:solidFill>
                  <a:srgbClr val="7030A0"/>
                </a:solidFill>
              </a:rPr>
              <a:t>grupa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alata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vam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omogućava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da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klonirate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deo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slike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  <a:r>
              <a:rPr lang="en-US" dirty="0" err="1" smtClean="0">
                <a:solidFill>
                  <a:srgbClr val="7030A0"/>
                </a:solidFill>
              </a:rPr>
              <a:t>popunite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izabranom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bojom</a:t>
            </a:r>
            <a:r>
              <a:rPr lang="en-US" dirty="0" smtClean="0">
                <a:solidFill>
                  <a:srgbClr val="7030A0"/>
                </a:solidFill>
              </a:rPr>
              <a:t>, </a:t>
            </a:r>
            <a:r>
              <a:rPr lang="en-US" dirty="0" err="1" smtClean="0">
                <a:solidFill>
                  <a:srgbClr val="7030A0"/>
                </a:solidFill>
              </a:rPr>
              <a:t>izbrišete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deo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slike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ili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unapredite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njen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izgled</a:t>
            </a:r>
            <a:r>
              <a:rPr lang="en-US" dirty="0" smtClean="0">
                <a:solidFill>
                  <a:srgbClr val="7030A0"/>
                </a:solidFill>
              </a:rPr>
              <a:t>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 l="84554" t="29296" r="12152" b="44336"/>
          <a:stretch>
            <a:fillRect/>
          </a:stretch>
        </p:blipFill>
        <p:spPr bwMode="auto">
          <a:xfrm>
            <a:off x="642910" y="3929066"/>
            <a:ext cx="571504" cy="257176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860032" y="1332057"/>
            <a:ext cx="35004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200" dirty="0" err="1" smtClean="0">
                <a:solidFill>
                  <a:srgbClr val="FF0000"/>
                </a:solidFill>
              </a:rPr>
              <a:t>Vektorski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alati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00298" y="2056288"/>
            <a:ext cx="528638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200" dirty="0" err="1" smtClean="0">
                <a:solidFill>
                  <a:srgbClr val="7030A0"/>
                </a:solidFill>
              </a:rPr>
              <a:t>Vektorski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alati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vam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omogućavaju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da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kreirate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vektorske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objekte</a:t>
            </a:r>
            <a:r>
              <a:rPr lang="en-US" sz="2200" dirty="0" smtClean="0">
                <a:solidFill>
                  <a:srgbClr val="7030A0"/>
                </a:solidFill>
              </a:rPr>
              <a:t> u Adobe Photoshop CS5.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42844" y="2871746"/>
            <a:ext cx="44291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3200" dirty="0" err="1" smtClean="0">
                <a:solidFill>
                  <a:srgbClr val="FF0000"/>
                </a:solidFill>
              </a:rPr>
              <a:t>Alati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za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navigaciju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857224" y="3444096"/>
            <a:ext cx="8143932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vi-VN" sz="2200" dirty="0" smtClean="0">
                <a:solidFill>
                  <a:srgbClr val="7030A0"/>
                </a:solidFill>
              </a:rPr>
              <a:t>Koristeći ove alate možete se prebaciti na drugi deo slike ili je uveličati. Zoom Tool vam omogućava da uveličate sliku do 3200% njene stvarne veličine. Pomoću ruke (Hand Tool) pomerate sliku i određujete koji njen deo je vidljiv kada je slika uveličana i ne može da se vidi u celosti na ekranu.</a:t>
            </a:r>
            <a:endParaRPr lang="en-US" sz="2200" dirty="0">
              <a:solidFill>
                <a:srgbClr val="7030A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l="81260" t="41016" r="15446" b="46289"/>
          <a:stretch>
            <a:fillRect/>
          </a:stretch>
        </p:blipFill>
        <p:spPr bwMode="auto">
          <a:xfrm>
            <a:off x="8143900" y="2199164"/>
            <a:ext cx="428628" cy="92869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 l="23060" t="70313" r="72548" b="17969"/>
          <a:stretch>
            <a:fillRect/>
          </a:stretch>
        </p:blipFill>
        <p:spPr bwMode="auto">
          <a:xfrm>
            <a:off x="214282" y="4086216"/>
            <a:ext cx="571504" cy="8572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357818" y="5130241"/>
            <a:ext cx="35004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200" dirty="0" err="1" smtClean="0">
                <a:solidFill>
                  <a:srgbClr val="FF0000"/>
                </a:solidFill>
              </a:rPr>
              <a:t>Alati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boja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/>
          <a:srcRect l="81296" t="53906" r="14861" b="37305"/>
          <a:stretch>
            <a:fillRect/>
          </a:stretch>
        </p:blipFill>
        <p:spPr bwMode="auto">
          <a:xfrm>
            <a:off x="8286776" y="5786454"/>
            <a:ext cx="500034" cy="64294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928662" y="5659955"/>
            <a:ext cx="728667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200" dirty="0" err="1" smtClean="0">
                <a:solidFill>
                  <a:srgbClr val="7030A0"/>
                </a:solidFill>
              </a:rPr>
              <a:t>Ovi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alati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kontrolišu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boju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prednjeg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plana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br>
              <a:rPr lang="en-US" sz="2200" dirty="0" smtClean="0">
                <a:solidFill>
                  <a:srgbClr val="7030A0"/>
                </a:solidFill>
              </a:rPr>
            </a:br>
            <a:r>
              <a:rPr lang="en-US" sz="2200" dirty="0" smtClean="0">
                <a:solidFill>
                  <a:srgbClr val="7030A0"/>
                </a:solidFill>
              </a:rPr>
              <a:t>(Foreground color) </a:t>
            </a:r>
            <a:r>
              <a:rPr lang="en-US" sz="2200" dirty="0" err="1" smtClean="0">
                <a:solidFill>
                  <a:srgbClr val="7030A0"/>
                </a:solidFill>
              </a:rPr>
              <a:t>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pozadinsku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boju</a:t>
            </a:r>
            <a:r>
              <a:rPr lang="en-US" sz="2200" dirty="0" smtClean="0">
                <a:solidFill>
                  <a:srgbClr val="7030A0"/>
                </a:solidFill>
              </a:rPr>
              <a:t> (Background color).</a:t>
            </a:r>
            <a:endParaRPr lang="en-US" sz="2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611560" y="620688"/>
            <a:ext cx="7200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Selection Tools (</a:t>
            </a:r>
            <a:r>
              <a:rPr lang="en-US" sz="3200" b="1" dirty="0" err="1">
                <a:solidFill>
                  <a:schemeClr val="bg1"/>
                </a:solidFill>
              </a:rPr>
              <a:t>Alatke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za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selekciju</a:t>
            </a:r>
            <a:r>
              <a:rPr lang="en-US" sz="3200" b="1" dirty="0">
                <a:solidFill>
                  <a:schemeClr val="bg1"/>
                </a:solidFill>
              </a:rPr>
              <a:t>)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5" name="Picture 4" descr="http://htmlimg2.scribdassets.com/9rgnmvbkg01b5wqh/images/57-0f503e38aa.jpg"/>
          <p:cNvPicPr>
            <a:picLocks noChangeAspect="1" noChangeArrowheads="1"/>
          </p:cNvPicPr>
          <p:nvPr/>
        </p:nvPicPr>
        <p:blipFill>
          <a:blip r:embed="rId2"/>
          <a:srcRect l="21927" t="77515" r="51723"/>
          <a:stretch>
            <a:fillRect/>
          </a:stretch>
        </p:blipFill>
        <p:spPr bwMode="auto">
          <a:xfrm>
            <a:off x="1907704" y="1284163"/>
            <a:ext cx="485140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28625" y="3284984"/>
            <a:ext cx="8286750" cy="32624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b="1" u="sng" dirty="0">
                <a:solidFill>
                  <a:srgbClr val="002060"/>
                </a:solidFill>
              </a:rPr>
              <a:t>Rectangular Marquee Tool </a:t>
            </a:r>
            <a:r>
              <a:rPr lang="en-US" dirty="0" err="1"/>
              <a:t>pravi</a:t>
            </a:r>
            <a:r>
              <a:rPr lang="en-US" dirty="0"/>
              <a:t> </a:t>
            </a:r>
            <a:r>
              <a:rPr lang="en-US" dirty="0" err="1"/>
              <a:t>pravougaone</a:t>
            </a:r>
            <a:r>
              <a:rPr lang="en-US" dirty="0"/>
              <a:t> </a:t>
            </a:r>
            <a:r>
              <a:rPr lang="en-US" dirty="0" err="1"/>
              <a:t>selekcije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sr-Latn-CS" dirty="0"/>
              <a:t> </a:t>
            </a:r>
            <a:r>
              <a:rPr lang="en-US" dirty="0" err="1"/>
              <a:t>kvadratne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držite</a:t>
            </a:r>
            <a:r>
              <a:rPr lang="en-US" dirty="0"/>
              <a:t> taster </a:t>
            </a:r>
            <a:r>
              <a:rPr lang="en-US" b="1" dirty="0"/>
              <a:t>Shi</a:t>
            </a:r>
            <a:r>
              <a:rPr lang="sr-Latn-CS" b="1" dirty="0"/>
              <a:t>ft</a:t>
            </a:r>
            <a:r>
              <a:rPr lang="en-US" b="1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tastaturi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ocrtavate</a:t>
            </a:r>
            <a:r>
              <a:rPr lang="en-US" dirty="0"/>
              <a:t> </a:t>
            </a:r>
            <a:r>
              <a:rPr lang="en-US" dirty="0" err="1"/>
              <a:t>selekciju</a:t>
            </a:r>
            <a:r>
              <a:rPr lang="en-US" dirty="0"/>
              <a:t>. </a:t>
            </a:r>
            <a:endParaRPr lang="en-US" dirty="0" smtClean="0"/>
          </a:p>
          <a:p>
            <a:pPr algn="l">
              <a:defRPr/>
            </a:pPr>
            <a:endParaRPr lang="sr-Latn-CS" sz="1400" dirty="0"/>
          </a:p>
          <a:p>
            <a:pPr algn="l">
              <a:defRPr/>
            </a:pPr>
            <a:r>
              <a:rPr lang="en-US" b="1" u="sng" dirty="0" err="1">
                <a:solidFill>
                  <a:srgbClr val="002060"/>
                </a:solidFill>
              </a:rPr>
              <a:t>Elip</a:t>
            </a:r>
            <a:r>
              <a:rPr lang="sr-Latn-CS" b="1" u="sng" dirty="0">
                <a:solidFill>
                  <a:srgbClr val="002060"/>
                </a:solidFill>
              </a:rPr>
              <a:t>ti</a:t>
            </a:r>
            <a:r>
              <a:rPr lang="en-US" b="1" u="sng" dirty="0">
                <a:solidFill>
                  <a:srgbClr val="002060"/>
                </a:solidFill>
              </a:rPr>
              <a:t>cal Marquee Tool </a:t>
            </a:r>
            <a:r>
              <a:rPr lang="en-US" dirty="0" err="1"/>
              <a:t>pravi</a:t>
            </a:r>
            <a:r>
              <a:rPr lang="en-US" dirty="0"/>
              <a:t> </a:t>
            </a:r>
            <a:r>
              <a:rPr lang="en-US" dirty="0" err="1"/>
              <a:t>elipsaste</a:t>
            </a:r>
            <a:r>
              <a:rPr lang="sr-Latn-CS" dirty="0"/>
              <a:t> </a:t>
            </a:r>
            <a:r>
              <a:rPr lang="en-US" dirty="0" err="1"/>
              <a:t>selekcije</a:t>
            </a:r>
            <a:r>
              <a:rPr lang="en-US" dirty="0"/>
              <a:t>,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ocrtate</a:t>
            </a:r>
            <a:r>
              <a:rPr lang="en-US" dirty="0"/>
              <a:t> </a:t>
            </a:r>
            <a:r>
              <a:rPr lang="en-US" dirty="0" err="1"/>
              <a:t>krug</a:t>
            </a:r>
            <a:r>
              <a:rPr lang="en-US" dirty="0"/>
              <a:t> </a:t>
            </a:r>
            <a:r>
              <a:rPr lang="en-US" dirty="0" err="1"/>
              <a:t>držite</a:t>
            </a:r>
            <a:r>
              <a:rPr lang="en-US" dirty="0"/>
              <a:t> taster </a:t>
            </a:r>
            <a:r>
              <a:rPr lang="en-US" b="1" dirty="0"/>
              <a:t>Shi</a:t>
            </a:r>
            <a:r>
              <a:rPr lang="sr-Latn-CS" b="1" dirty="0"/>
              <a:t>ft</a:t>
            </a:r>
            <a:r>
              <a:rPr lang="en-US" b="1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tastaturi</a:t>
            </a:r>
            <a:r>
              <a:rPr lang="sr-Latn-CS" dirty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ocrtavate</a:t>
            </a:r>
            <a:r>
              <a:rPr lang="en-US" dirty="0"/>
              <a:t> </a:t>
            </a:r>
            <a:r>
              <a:rPr lang="en-US" dirty="0" err="1"/>
              <a:t>selekciju</a:t>
            </a:r>
            <a:r>
              <a:rPr lang="en-US" dirty="0"/>
              <a:t>. </a:t>
            </a:r>
            <a:endParaRPr lang="sr-Latn-CS" dirty="0"/>
          </a:p>
          <a:p>
            <a:pPr algn="l">
              <a:defRPr/>
            </a:pPr>
            <a:r>
              <a:rPr lang="en-US" dirty="0" err="1"/>
              <a:t>Kada</a:t>
            </a:r>
            <a:r>
              <a:rPr lang="en-US" dirty="0"/>
              <a:t> </a:t>
            </a:r>
            <a:r>
              <a:rPr lang="sr-Latn-CS" dirty="0"/>
              <a:t>pritisnite i</a:t>
            </a:r>
            <a:r>
              <a:rPr lang="en-US" dirty="0"/>
              <a:t> </a:t>
            </a:r>
            <a:r>
              <a:rPr lang="en-US" dirty="0" err="1"/>
              <a:t>zadržite</a:t>
            </a:r>
            <a:r>
              <a:rPr lang="en-US" dirty="0"/>
              <a:t> taster</a:t>
            </a:r>
            <a:r>
              <a:rPr lang="sr-Latn-CS" dirty="0"/>
              <a:t> </a:t>
            </a:r>
            <a:r>
              <a:rPr lang="en-US" b="1" dirty="0"/>
              <a:t>Alt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ocrtavate</a:t>
            </a:r>
            <a:r>
              <a:rPr lang="en-US" dirty="0"/>
              <a:t> </a:t>
            </a:r>
            <a:r>
              <a:rPr lang="en-US" dirty="0" err="1"/>
              <a:t>selekciju</a:t>
            </a:r>
            <a:r>
              <a:rPr lang="en-US" dirty="0"/>
              <a:t>, </a:t>
            </a:r>
            <a:r>
              <a:rPr lang="en-US" dirty="0" err="1"/>
              <a:t>selekcija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ocrtavate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sr-Latn-CS" dirty="0"/>
              <a:t> </a:t>
            </a:r>
            <a:r>
              <a:rPr lang="en-US" dirty="0"/>
              <a:t>se </a:t>
            </a:r>
            <a:r>
              <a:rPr lang="en-US" dirty="0" err="1"/>
              <a:t>širi</a:t>
            </a:r>
            <a:r>
              <a:rPr lang="sr-Latn-CS" dirty="0"/>
              <a:t>ti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tačke</a:t>
            </a:r>
            <a:r>
              <a:rPr lang="en-US" dirty="0"/>
              <a:t> u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prvi</a:t>
            </a:r>
            <a:r>
              <a:rPr lang="en-US" dirty="0"/>
              <a:t> put </a:t>
            </a:r>
            <a:r>
              <a:rPr lang="en-US" dirty="0" err="1"/>
              <a:t>kliknuli</a:t>
            </a:r>
            <a:r>
              <a:rPr lang="en-US" dirty="0"/>
              <a:t> da je </a:t>
            </a:r>
            <a:r>
              <a:rPr lang="en-US" dirty="0" err="1"/>
              <a:t>napravite</a:t>
            </a:r>
            <a:r>
              <a:rPr lang="en-US" dirty="0"/>
              <a:t>. </a:t>
            </a:r>
            <a:r>
              <a:rPr lang="en-US" dirty="0" smtClean="0"/>
              <a:t>`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htmlimg2.scribdassets.com/9rgnmvbkg01b5wqh/images/57-0f503e38aa.jpg"/>
          <p:cNvPicPr>
            <a:picLocks noChangeAspect="1" noChangeArrowheads="1"/>
          </p:cNvPicPr>
          <p:nvPr/>
        </p:nvPicPr>
        <p:blipFill>
          <a:blip r:embed="rId2"/>
          <a:srcRect l="21927" t="77515" r="51723"/>
          <a:stretch>
            <a:fillRect/>
          </a:stretch>
        </p:blipFill>
        <p:spPr bwMode="auto">
          <a:xfrm>
            <a:off x="1835696" y="764704"/>
            <a:ext cx="485140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7188" y="3071813"/>
            <a:ext cx="8643937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182880" algn="l">
              <a:defRPr/>
            </a:pPr>
            <a:r>
              <a:rPr lang="en-US" b="1" dirty="0">
                <a:solidFill>
                  <a:srgbClr val="002060"/>
                </a:solidFill>
              </a:rPr>
              <a:t>Single Row </a:t>
            </a:r>
            <a:r>
              <a:rPr lang="en-US" b="1" dirty="0" err="1">
                <a:solidFill>
                  <a:srgbClr val="002060"/>
                </a:solidFill>
              </a:rPr>
              <a:t>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sr-Latn-CS" b="1" dirty="0">
                <a:solidFill>
                  <a:srgbClr val="002060"/>
                </a:solidFill>
              </a:rPr>
              <a:t>S</a:t>
            </a:r>
            <a:r>
              <a:rPr lang="en-US" b="1" dirty="0">
                <a:solidFill>
                  <a:srgbClr val="002060"/>
                </a:solidFill>
              </a:rPr>
              <a:t>ingle Column </a:t>
            </a:r>
            <a:r>
              <a:rPr lang="en-US" dirty="0" err="1"/>
              <a:t>prave</a:t>
            </a:r>
            <a:r>
              <a:rPr lang="en-US" dirty="0"/>
              <a:t> </a:t>
            </a:r>
            <a:r>
              <a:rPr lang="en-US" dirty="0" err="1"/>
              <a:t>selekcije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piksela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širini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dužini</a:t>
            </a:r>
            <a:r>
              <a:rPr lang="en-US" dirty="0"/>
              <a:t>. </a:t>
            </a:r>
            <a:endParaRPr lang="sr-Latn-CS" dirty="0"/>
          </a:p>
          <a:p>
            <a:pPr indent="182880" algn="l">
              <a:defRPr/>
            </a:pP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hoće</a:t>
            </a:r>
            <a:r>
              <a:rPr lang="sr-Latn-CS" dirty="0"/>
              <a:t>mo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napravi</a:t>
            </a:r>
            <a:r>
              <a:rPr lang="sr-Latn-CS" dirty="0"/>
              <a:t>mo </a:t>
            </a:r>
            <a:r>
              <a:rPr lang="en-US" dirty="0" err="1"/>
              <a:t>ovakvu</a:t>
            </a:r>
            <a:r>
              <a:rPr lang="en-US" dirty="0"/>
              <a:t> </a:t>
            </a:r>
            <a:r>
              <a:rPr lang="en-US" dirty="0" err="1"/>
              <a:t>selekciju</a:t>
            </a:r>
            <a:r>
              <a:rPr lang="en-US" dirty="0"/>
              <a:t>, </a:t>
            </a:r>
            <a:r>
              <a:rPr lang="en-US" dirty="0" err="1"/>
              <a:t>izaberi</a:t>
            </a:r>
            <a:r>
              <a:rPr lang="sr-Latn-CS" dirty="0"/>
              <a:t>mo</a:t>
            </a:r>
            <a:r>
              <a:rPr lang="en-US" dirty="0"/>
              <a:t> </a:t>
            </a:r>
            <a:r>
              <a:rPr lang="sr-Latn-CS" dirty="0"/>
              <a:t>a</a:t>
            </a:r>
            <a:r>
              <a:rPr lang="en-US" dirty="0"/>
              <a:t>lat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klikni</a:t>
            </a:r>
            <a:r>
              <a:rPr lang="sr-Latn-CS" dirty="0"/>
              <a:t>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. </a:t>
            </a:r>
            <a:r>
              <a:rPr lang="en-US" dirty="0" err="1" smtClean="0"/>
              <a:t>Biće</a:t>
            </a:r>
            <a:r>
              <a:rPr lang="en-US" dirty="0" smtClean="0"/>
              <a:t> </a:t>
            </a:r>
            <a:r>
              <a:rPr lang="en-US" dirty="0" err="1"/>
              <a:t>automatski</a:t>
            </a:r>
            <a:r>
              <a:rPr lang="en-US" dirty="0"/>
              <a:t> </a:t>
            </a:r>
            <a:r>
              <a:rPr lang="en-US" dirty="0" err="1"/>
              <a:t>ocrtana</a:t>
            </a:r>
            <a:r>
              <a:rPr lang="en-US" dirty="0"/>
              <a:t> </a:t>
            </a:r>
            <a:r>
              <a:rPr lang="en-US" dirty="0" err="1"/>
              <a:t>selekcije</a:t>
            </a:r>
            <a:r>
              <a:rPr lang="sr-Latn-C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piksela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sr-Latn-CS" dirty="0"/>
              <a:t>mo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prem</a:t>
            </a:r>
            <a:r>
              <a:rPr lang="sr-Latn-CS" dirty="0"/>
              <a:t>j</a:t>
            </a:r>
            <a:r>
              <a:rPr lang="en-US" dirty="0" err="1"/>
              <a:t>ešta</a:t>
            </a:r>
            <a:r>
              <a:rPr lang="sr-Latn-CS" dirty="0"/>
              <a:t>ti</a:t>
            </a:r>
            <a:r>
              <a:rPr lang="en-US" dirty="0"/>
              <a:t>. </a:t>
            </a:r>
            <a:endParaRPr lang="sr-Latn-CS" dirty="0"/>
          </a:p>
          <a:p>
            <a:pPr indent="182880" algn="l">
              <a:defRPr/>
            </a:pPr>
            <a:endParaRPr lang="en-US" dirty="0" smtClean="0"/>
          </a:p>
          <a:p>
            <a:pPr indent="182880" algn="l">
              <a:defRPr/>
            </a:pPr>
            <a:r>
              <a:rPr lang="en-US" dirty="0" smtClean="0"/>
              <a:t>Na </a:t>
            </a:r>
            <a:r>
              <a:rPr lang="en-US" dirty="0" err="1"/>
              <a:t>traci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opcijama</a:t>
            </a:r>
            <a:r>
              <a:rPr lang="en-US" dirty="0"/>
              <a:t> </a:t>
            </a:r>
            <a:r>
              <a:rPr lang="en-US" dirty="0" err="1"/>
              <a:t>alata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pojavi</a:t>
            </a:r>
            <a:r>
              <a:rPr lang="sr-Latn-CS" dirty="0"/>
              <a:t>ti i</a:t>
            </a:r>
            <a:r>
              <a:rPr lang="en-US" dirty="0"/>
              <a:t>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opcije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Marquee </a:t>
            </a:r>
            <a:r>
              <a:rPr lang="en-US" dirty="0" err="1"/>
              <a:t>alatki</a:t>
            </a:r>
            <a:r>
              <a:rPr lang="en-US" dirty="0"/>
              <a:t> </a:t>
            </a:r>
            <a:r>
              <a:rPr lang="en-US" dirty="0" err="1"/>
              <a:t>ak</a:t>
            </a:r>
            <a:r>
              <a:rPr lang="sr-Latn-CS" dirty="0"/>
              <a:t>ti</a:t>
            </a:r>
            <a:r>
              <a:rPr lang="en-US" dirty="0" err="1"/>
              <a:t>virana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3645024"/>
            <a:ext cx="7920880" cy="280831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napravite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dostupni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pikseli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unutar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rad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manipulaciju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ME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van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zamrznuto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zaštićeno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kakvih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promena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ME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Unutar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bojiti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četkicom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primeniti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filter, gradient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itd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ME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kreirane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napraviti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Fill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Adjustment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sloj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Layer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menija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Lazer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New Fill layer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Adjustment Layer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6903" t="44922" r="56076" b="19922"/>
          <a:stretch>
            <a:fillRect/>
          </a:stretch>
        </p:blipFill>
        <p:spPr bwMode="auto">
          <a:xfrm>
            <a:off x="899592" y="260648"/>
            <a:ext cx="2786082" cy="323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779912" y="548680"/>
            <a:ext cx="468052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indent="182880" algn="l">
              <a:spcBef>
                <a:spcPts val="0"/>
              </a:spcBef>
              <a:buFontTx/>
              <a:buChar char="•"/>
            </a:pP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premestite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selekciju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navedite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mišem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unutar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selekcije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kliknite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prebacite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selekciju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držeći</a:t>
            </a:r>
            <a:r>
              <a:rPr lang="en-US" dirty="0" smtClean="0">
                <a:solidFill>
                  <a:schemeClr val="bg1"/>
                </a:solidFill>
              </a:rPr>
              <a:t> taster </a:t>
            </a:r>
            <a:r>
              <a:rPr lang="en-US" dirty="0" err="1" smtClean="0">
                <a:solidFill>
                  <a:schemeClr val="bg1"/>
                </a:solidFill>
              </a:rPr>
              <a:t>miša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pritisnut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pPr lvl="0" indent="182880" algn="l">
              <a:spcBef>
                <a:spcPts val="0"/>
              </a:spcBef>
              <a:buFontTx/>
              <a:buChar char="•"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</a:endParaRPr>
          </a:p>
          <a:p>
            <a:pPr lvl="0" indent="182880" algn="l">
              <a:spcBef>
                <a:spcPts val="0"/>
              </a:spcBef>
              <a:buFontTx/>
              <a:buChar char="•"/>
            </a:pPr>
            <a:r>
              <a:rPr lang="en-US" dirty="0" err="1" smtClean="0">
                <a:solidFill>
                  <a:srgbClr val="333333"/>
                </a:solidFill>
              </a:rPr>
              <a:t>Da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deselektujete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sve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i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počnete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novu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selekciju</a:t>
            </a:r>
            <a:r>
              <a:rPr lang="en-US" dirty="0" smtClean="0">
                <a:solidFill>
                  <a:srgbClr val="333333"/>
                </a:solidFill>
              </a:rPr>
              <a:t>, </a:t>
            </a:r>
            <a:r>
              <a:rPr lang="en-US" dirty="0" err="1" smtClean="0">
                <a:solidFill>
                  <a:srgbClr val="333333"/>
                </a:solidFill>
              </a:rPr>
              <a:t>kliknite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bilo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gde</a:t>
            </a:r>
            <a:r>
              <a:rPr lang="en-US" dirty="0" smtClean="0">
                <a:solidFill>
                  <a:srgbClr val="333333"/>
                </a:solidFill>
              </a:rPr>
              <a:t> van </a:t>
            </a:r>
            <a:r>
              <a:rPr lang="en-US" dirty="0" err="1" smtClean="0">
                <a:solidFill>
                  <a:srgbClr val="333333"/>
                </a:solidFill>
              </a:rPr>
              <a:t>selekcije</a:t>
            </a:r>
            <a:r>
              <a:rPr lang="en-US" dirty="0" smtClean="0">
                <a:solidFill>
                  <a:srgbClr val="333333"/>
                </a:solidFill>
              </a:rPr>
              <a:t>.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878" y="620688"/>
            <a:ext cx="7961570" cy="1071570"/>
          </a:xfrm>
        </p:spPr>
        <p:txBody>
          <a:bodyPr>
            <a:noAutofit/>
          </a:bodyPr>
          <a:lstStyle/>
          <a:p>
            <a:pPr marL="0" indent="182880">
              <a:spcBef>
                <a:spcPts val="0"/>
              </a:spcBef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dodajete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postojeću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pritisnite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sr-Latn-ME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počnete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ocrtavate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pojaviće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znak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plus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ispod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kursora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zatim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povucite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ocrtate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64239" t="24414" r="11603" b="55078"/>
          <a:stretch>
            <a:fillRect/>
          </a:stretch>
        </p:blipFill>
        <p:spPr bwMode="auto">
          <a:xfrm>
            <a:off x="4788024" y="3001227"/>
            <a:ext cx="404135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96436" y="2204864"/>
            <a:ext cx="4286280" cy="159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>
              <a:spcBef>
                <a:spcPts val="0"/>
              </a:spcBef>
            </a:pP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hoćete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ocrtate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krug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333333"/>
                </a:solidFill>
              </a:rPr>
              <a:t>otpustite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b="1" dirty="0" smtClean="0">
                <a:solidFill>
                  <a:srgbClr val="333333"/>
                </a:solidFill>
              </a:rPr>
              <a:t>Shift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nakon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što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ste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započeli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ocrtavanje</a:t>
            </a:r>
            <a:r>
              <a:rPr lang="sr-Latn-ME" dirty="0" smtClean="0">
                <a:solidFill>
                  <a:srgbClr val="333333"/>
                </a:solidFill>
              </a:rPr>
              <a:t>,</a:t>
            </a:r>
            <a:r>
              <a:rPr lang="en-US" dirty="0" smtClean="0">
                <a:solidFill>
                  <a:srgbClr val="333333"/>
                </a:solidFill>
              </a:rPr>
              <a:t> a </a:t>
            </a:r>
            <a:r>
              <a:rPr lang="en-US" dirty="0" err="1" smtClean="0">
                <a:solidFill>
                  <a:srgbClr val="333333"/>
                </a:solidFill>
              </a:rPr>
              <a:t>zatim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ga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pritisnite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još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jednom</a:t>
            </a:r>
            <a:r>
              <a:rPr lang="en-US" dirty="0" smtClean="0">
                <a:solidFill>
                  <a:srgbClr val="333333"/>
                </a:solidFill>
              </a:rPr>
              <a:t> (</a:t>
            </a:r>
            <a:r>
              <a:rPr lang="en-US" dirty="0" err="1" smtClean="0">
                <a:solidFill>
                  <a:srgbClr val="333333"/>
                </a:solidFill>
              </a:rPr>
              <a:t>pritisnite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i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držite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i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b="1" dirty="0" smtClean="0">
                <a:solidFill>
                  <a:srgbClr val="333333"/>
                </a:solidFill>
              </a:rPr>
              <a:t>Alt </a:t>
            </a:r>
            <a:r>
              <a:rPr lang="en-US" dirty="0" err="1" smtClean="0">
                <a:solidFill>
                  <a:srgbClr val="333333"/>
                </a:solidFill>
              </a:rPr>
              <a:t>kada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po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drugi</a:t>
            </a:r>
            <a:r>
              <a:rPr lang="en-US" dirty="0" smtClean="0">
                <a:solidFill>
                  <a:srgbClr val="333333"/>
                </a:solidFill>
              </a:rPr>
              <a:t> put </a:t>
            </a:r>
            <a:r>
              <a:rPr lang="en-US" dirty="0" err="1" smtClean="0">
                <a:solidFill>
                  <a:srgbClr val="333333"/>
                </a:solidFill>
              </a:rPr>
              <a:t>pritisnete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b="1" dirty="0" smtClean="0">
                <a:solidFill>
                  <a:srgbClr val="333333"/>
                </a:solidFill>
              </a:rPr>
              <a:t>Shift </a:t>
            </a:r>
            <a:r>
              <a:rPr lang="en-US" dirty="0" err="1" smtClean="0">
                <a:solidFill>
                  <a:srgbClr val="333333"/>
                </a:solidFill>
              </a:rPr>
              <a:t>ako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hoćete</a:t>
            </a:r>
            <a:r>
              <a:rPr lang="en-US" dirty="0" smtClean="0">
                <a:solidFill>
                  <a:srgbClr val="333333"/>
                </a:solidFill>
              </a:rPr>
              <a:t> da </a:t>
            </a:r>
            <a:r>
              <a:rPr lang="en-US" dirty="0" err="1" smtClean="0">
                <a:solidFill>
                  <a:srgbClr val="333333"/>
                </a:solidFill>
              </a:rPr>
              <a:t>selekcija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kreće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iz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tačke</a:t>
            </a:r>
            <a:r>
              <a:rPr lang="en-US" dirty="0" smtClean="0">
                <a:solidFill>
                  <a:srgbClr val="333333"/>
                </a:solidFill>
              </a:rPr>
              <a:t> u </a:t>
            </a:r>
            <a:r>
              <a:rPr lang="en-US" dirty="0" err="1" smtClean="0">
                <a:solidFill>
                  <a:srgbClr val="333333"/>
                </a:solidFill>
              </a:rPr>
              <a:t>koju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ste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prvi</a:t>
            </a:r>
            <a:r>
              <a:rPr lang="en-US" dirty="0" smtClean="0">
                <a:solidFill>
                  <a:srgbClr val="333333"/>
                </a:solidFill>
              </a:rPr>
              <a:t> put </a:t>
            </a:r>
            <a:r>
              <a:rPr lang="en-US" dirty="0" err="1" smtClean="0">
                <a:solidFill>
                  <a:srgbClr val="333333"/>
                </a:solidFill>
              </a:rPr>
              <a:t>kliknuli</a:t>
            </a:r>
            <a:r>
              <a:rPr lang="en-US" dirty="0" smtClean="0">
                <a:solidFill>
                  <a:srgbClr val="333333"/>
                </a:solidFill>
              </a:rPr>
              <a:t>).</a:t>
            </a:r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28596" y="5661248"/>
            <a:ext cx="850112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indent="182880" algn="l">
              <a:spcBef>
                <a:spcPts val="0"/>
              </a:spcBef>
              <a:buFontTx/>
              <a:buChar char="•"/>
            </a:pPr>
            <a:r>
              <a:rPr lang="en-US" dirty="0" err="1" smtClean="0">
                <a:solidFill>
                  <a:srgbClr val="333333"/>
                </a:solidFill>
              </a:rPr>
              <a:t>Da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oduzimate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od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selekcije</a:t>
            </a:r>
            <a:r>
              <a:rPr lang="en-US" dirty="0" smtClean="0">
                <a:solidFill>
                  <a:srgbClr val="333333"/>
                </a:solidFill>
              </a:rPr>
              <a:t>, </a:t>
            </a:r>
            <a:r>
              <a:rPr lang="en-US" dirty="0" err="1" smtClean="0">
                <a:solidFill>
                  <a:srgbClr val="333333"/>
                </a:solidFill>
              </a:rPr>
              <a:t>pritisnite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b="1" dirty="0" smtClean="0">
                <a:solidFill>
                  <a:srgbClr val="333333"/>
                </a:solidFill>
              </a:rPr>
              <a:t>Alt</a:t>
            </a:r>
            <a:r>
              <a:rPr lang="en-US" dirty="0" smtClean="0">
                <a:solidFill>
                  <a:srgbClr val="333333"/>
                </a:solidFill>
              </a:rPr>
              <a:t> pre </a:t>
            </a:r>
            <a:r>
              <a:rPr lang="en-US" dirty="0" err="1" smtClean="0">
                <a:solidFill>
                  <a:srgbClr val="333333"/>
                </a:solidFill>
              </a:rPr>
              <a:t>nego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počnete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da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ocrtavate</a:t>
            </a:r>
            <a:r>
              <a:rPr lang="en-US" dirty="0" smtClean="0">
                <a:solidFill>
                  <a:srgbClr val="333333"/>
                </a:solidFill>
              </a:rPr>
              <a:t> (</a:t>
            </a:r>
            <a:r>
              <a:rPr lang="en-US" dirty="0" err="1" smtClean="0">
                <a:solidFill>
                  <a:srgbClr val="333333"/>
                </a:solidFill>
              </a:rPr>
              <a:t>ispod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kursora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će</a:t>
            </a:r>
            <a:r>
              <a:rPr lang="en-US" dirty="0" smtClean="0">
                <a:solidFill>
                  <a:srgbClr val="333333"/>
                </a:solidFill>
              </a:rPr>
              <a:t> se </a:t>
            </a:r>
            <a:r>
              <a:rPr lang="en-US" dirty="0" err="1" smtClean="0">
                <a:solidFill>
                  <a:srgbClr val="333333"/>
                </a:solidFill>
              </a:rPr>
              <a:t>pojaviti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znak</a:t>
            </a:r>
            <a:r>
              <a:rPr lang="en-US" dirty="0" smtClean="0">
                <a:solidFill>
                  <a:srgbClr val="333333"/>
                </a:solidFill>
              </a:rPr>
              <a:t> minus).</a:t>
            </a:r>
          </a:p>
          <a:p>
            <a:pPr lvl="0" indent="182880" algn="l">
              <a:spcBef>
                <a:spcPts val="0"/>
              </a:spcBef>
              <a:buFontTx/>
              <a:buChar char="•"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235</TotalTime>
  <Words>887</Words>
  <Application>Microsoft Office PowerPoint</Application>
  <PresentationFormat>On-screen Show (4:3)</PresentationFormat>
  <Paragraphs>70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Wingdings</vt:lpstr>
      <vt:lpstr>Wingdings 3</vt:lpstr>
      <vt:lpstr>Ion Boardroom</vt:lpstr>
      <vt:lpstr>Osnove  grafičkog  dizajna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Odsjecite stvarne piksele sa slike po dimenzijama pomoću Marquee alata</vt:lpstr>
      <vt:lpstr>PowerPoint Presentation</vt:lpstr>
      <vt:lpstr>PowerPoint Presentation</vt:lpstr>
      <vt:lpstr>PowerPoint Presentation</vt:lpstr>
    </vt:vector>
  </TitlesOfParts>
  <Company>MyCompany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Računarska grafika i animacija</dc:title>
  <dc:creator>Administrator</dc:creator>
  <cp:lastModifiedBy>Snezana Krunic</cp:lastModifiedBy>
  <cp:revision>43</cp:revision>
  <dcterms:created xsi:type="dcterms:W3CDTF">2012-09-19T10:40:17Z</dcterms:created>
  <dcterms:modified xsi:type="dcterms:W3CDTF">2020-11-29T16:01:20Z</dcterms:modified>
</cp:coreProperties>
</file>