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8" r:id="rId3"/>
    <p:sldId id="317" r:id="rId4"/>
    <p:sldId id="318" r:id="rId5"/>
    <p:sldId id="319" r:id="rId6"/>
    <p:sldId id="320" r:id="rId7"/>
    <p:sldId id="321" r:id="rId8"/>
    <p:sldId id="322" r:id="rId9"/>
    <p:sldId id="316" r:id="rId1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C630"/>
    <a:srgbClr val="00A0A8"/>
    <a:srgbClr val="FF5969"/>
    <a:srgbClr val="5D7373"/>
    <a:srgbClr val="52C9BD"/>
    <a:srgbClr val="52CBBE"/>
    <a:srgbClr val="F0EE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691" autoAdjust="0"/>
    <p:restoredTop sz="94660"/>
  </p:normalViewPr>
  <p:slideViewPr>
    <p:cSldViewPr snapToGrid="0">
      <p:cViewPr varScale="1">
        <p:scale>
          <a:sx n="71" d="100"/>
          <a:sy n="71" d="100"/>
        </p:scale>
        <p:origin x="161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21.10.2020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0364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21.10.2020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6635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21.10.2020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7111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21.10.2020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4677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21.10.2020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5361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21.10.2020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4036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21.10.2020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3770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21.10.2020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0331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21.10.2020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1956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21.10.2020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6004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21.10.2020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6898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DFAF59-80FD-42F8-B77B-6179688B7234}" type="datetimeFigureOut">
              <a:rPr lang="de-DE" smtClean="0"/>
              <a:t>21.10.2020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1875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gif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3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5" Type="http://schemas.openxmlformats.org/officeDocument/2006/relationships/image" Target="../media/image12.png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microsoft.com/office/2007/relationships/hdphoto" Target="../media/hdphoto5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71382190-201C-4BAE-91F3-296A26671C96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9072092" y="5974721"/>
            <a:ext cx="2568388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r-Latn-ME" sz="2500" dirty="0" smtClean="0">
                <a:solidFill>
                  <a:srgbClr val="002060"/>
                </a:solidFill>
                <a:latin typeface="Impact" panose="020B0806030902050204" pitchFamily="34" charset="0"/>
              </a:rPr>
              <a:t>SPASOJE PAPIĆ</a:t>
            </a:r>
          </a:p>
          <a:p>
            <a:endParaRPr lang="en-US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2F391CEE-E392-4A9D-BD11-6954B994FB42}"/>
              </a:ext>
            </a:extLst>
          </p:cNvPr>
          <p:cNvSpPr/>
          <p:nvPr/>
        </p:nvSpPr>
        <p:spPr>
          <a:xfrm>
            <a:off x="-9302800" y="0"/>
            <a:ext cx="12020746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706C029B-A799-4206-A656-A006D8F83990}"/>
              </a:ext>
            </a:extLst>
          </p:cNvPr>
          <p:cNvSpPr/>
          <p:nvPr/>
        </p:nvSpPr>
        <p:spPr>
          <a:xfrm>
            <a:off x="-8798783" y="0"/>
            <a:ext cx="1095031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CE9AAB1E-3A13-4745-A574-9EE6806378C9}"/>
              </a:ext>
            </a:extLst>
          </p:cNvPr>
          <p:cNvSpPr/>
          <p:nvPr/>
        </p:nvSpPr>
        <p:spPr>
          <a:xfrm>
            <a:off x="-7847639" y="0"/>
            <a:ext cx="9380604" cy="685800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CB8CB55-9DEC-4367-900E-7257FE1B874F}"/>
              </a:ext>
            </a:extLst>
          </p:cNvPr>
          <p:cNvSpPr/>
          <p:nvPr/>
        </p:nvSpPr>
        <p:spPr>
          <a:xfrm>
            <a:off x="-7985196" y="0"/>
            <a:ext cx="8886150" cy="68580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Impact" panose="020B0806030902050204" pitchFamily="34" charset="0"/>
            </a:endParaRPr>
          </a:p>
        </p:txBody>
      </p:sp>
      <p:pic>
        <p:nvPicPr>
          <p:cNvPr id="2050" name="Picture 2" descr="How to Password Protect Antivirus Settings -Kaspersky Daily | Kaspersky  official blo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4101" y="831334"/>
            <a:ext cx="6195982" cy="4646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itle 1">
            <a:extLst>
              <a:ext uri="{FF2B5EF4-FFF2-40B4-BE49-F238E27FC236}">
                <a16:creationId xmlns:a16="http://schemas.microsoft.com/office/drawing/2014/main" id="{4F50E8F8-CBC6-4A56-A60B-FDBF1E1F1214}"/>
              </a:ext>
            </a:extLst>
          </p:cNvPr>
          <p:cNvSpPr txBox="1">
            <a:spLocks/>
          </p:cNvSpPr>
          <p:nvPr/>
        </p:nvSpPr>
        <p:spPr>
          <a:xfrm>
            <a:off x="2174548" y="4058404"/>
            <a:ext cx="8172132" cy="20787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000" dirty="0" smtClean="0">
                <a:solidFill>
                  <a:srgbClr val="FF0000"/>
                </a:solidFill>
                <a:latin typeface="Impact" panose="020B0806030902050204" pitchFamily="34" charset="0"/>
              </a:rPr>
              <a:t>VIRUSI I ANTIVIRUSNI PROGRAMI</a:t>
            </a:r>
            <a:endParaRPr lang="en-US" sz="5000" dirty="0">
              <a:solidFill>
                <a:srgbClr val="FF0000"/>
              </a:solidFill>
              <a:latin typeface="Impact" panose="020B0806030902050204" pitchFamily="34" charset="0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5760" y="70190"/>
            <a:ext cx="6380920" cy="1025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610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8798784" y="0"/>
            <a:ext cx="11555431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951866" cy="68580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6" y="0"/>
            <a:ext cx="9417469" cy="6858000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" descr="Rezultat slika za pencil ppt animation pn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772" y="3664716"/>
            <a:ext cx="2337901" cy="3339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201540" y="3210848"/>
            <a:ext cx="8621765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en-US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Virusi</a:t>
            </a:r>
            <a:r>
              <a:rPr lang="en-US" sz="2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-sinonim</a:t>
            </a:r>
            <a:r>
              <a:rPr 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bolesti</a:t>
            </a:r>
            <a:r>
              <a:rPr 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sr-Latn-BA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unara</a:t>
            </a:r>
            <a:r>
              <a:rPr lang="sr-Latn-ME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Kompjuterski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virusi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imaju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cilj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nanošenje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štete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tj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sr-Latn-C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loupotrebu</a:t>
            </a:r>
            <a:r>
              <a:rPr lang="sr-Latn-ME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Kompjuterski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virus je program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mogućnost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razmnožavanja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sadrži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kod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kopira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sebe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tako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može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''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zaraziti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''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druge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programe</a:t>
            </a:r>
            <a:r>
              <a:rPr lang="sr-Latn-ME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Termin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''virus'' se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koristi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svaku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vrstu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pokušava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sakriti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svoju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destruktivnu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funkciju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pokušava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razmnožiti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što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moguće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računara</a:t>
            </a:r>
            <a:r>
              <a:rPr lang="sr-Latn-ME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alt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bs-Latn-BA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16556" y="379591"/>
            <a:ext cx="82034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4000" dirty="0" smtClean="0">
                <a:solidFill>
                  <a:srgbClr val="002060"/>
                </a:solidFill>
                <a:latin typeface="Impact" panose="020B0806030902050204" pitchFamily="34" charset="0"/>
              </a:rPr>
              <a:t>KOMPJUTERSKI VIRUSI</a:t>
            </a:r>
            <a:endParaRPr lang="en-US" sz="40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111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07411" y="0"/>
            <a:ext cx="2560320" cy="2560320"/>
          </a:xfrm>
          <a:prstGeom prst="rect">
            <a:avLst/>
          </a:prstGeom>
        </p:spPr>
      </p:pic>
      <p:pic>
        <p:nvPicPr>
          <p:cNvPr id="6146" name="Picture 2" descr="Perform A Virus Check When Computer Is Idle -Kaspersky Daily | Kaspersky  official blog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1950" y="1091200"/>
            <a:ext cx="3431355" cy="2573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17061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8798784" y="0"/>
            <a:ext cx="11555431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951866" cy="68580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6" y="0"/>
            <a:ext cx="9417469" cy="6858000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" descr="Rezultat slika za pencil ppt animation pn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772" y="3664716"/>
            <a:ext cx="2337901" cy="3339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222661" y="490268"/>
            <a:ext cx="46111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4000" dirty="0" smtClean="0">
                <a:solidFill>
                  <a:srgbClr val="002060"/>
                </a:solidFill>
                <a:latin typeface="Impact" panose="020B0806030902050204" pitchFamily="34" charset="0"/>
              </a:rPr>
              <a:t>DJELOVANJE VIRUSA</a:t>
            </a:r>
            <a:endParaRPr lang="en-US" sz="40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93253" y="2391521"/>
            <a:ext cx="7893941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en-US" sz="2200" dirty="0" err="1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Korisnik</a:t>
            </a:r>
            <a:r>
              <a:rPr lang="en-US" altLang="en-US" sz="2200" dirty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pokreće</a:t>
            </a:r>
            <a:r>
              <a:rPr lang="en-US" altLang="en-US" sz="2200" dirty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ove</a:t>
            </a:r>
            <a:r>
              <a:rPr lang="en-US" altLang="en-US" sz="2200" dirty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programe</a:t>
            </a:r>
            <a:r>
              <a:rPr lang="en-US" altLang="en-US" sz="2200" dirty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 smtClean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nesv</a:t>
            </a:r>
            <a:r>
              <a:rPr lang="sr-Latn-ME" altLang="en-US" sz="2200" dirty="0" smtClean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altLang="en-US" sz="2200" dirty="0" err="1" smtClean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esno</a:t>
            </a:r>
            <a:r>
              <a:rPr lang="en-US" altLang="en-US" sz="2200" dirty="0" smtClean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200" dirty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potpuno</a:t>
            </a:r>
            <a:r>
              <a:rPr lang="en-US" altLang="en-US" sz="2200" dirty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 smtClean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neprim</a:t>
            </a:r>
            <a:r>
              <a:rPr lang="sr-Latn-ME" altLang="en-US" sz="2200" dirty="0" smtClean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altLang="en-US" sz="2200" dirty="0" err="1" smtClean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etno</a:t>
            </a:r>
            <a:r>
              <a:rPr lang="en-US" altLang="en-US" sz="2200" dirty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Na </a:t>
            </a:r>
            <a:r>
              <a:rPr lang="en-US" altLang="en-US" sz="2200" dirty="0" err="1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ekranu</a:t>
            </a:r>
            <a:r>
              <a:rPr lang="en-US" altLang="en-US" sz="2200" dirty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ne</a:t>
            </a:r>
            <a:r>
              <a:rPr lang="sr-Latn-CS" altLang="en-US" sz="2200" dirty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pojavljuju</a:t>
            </a:r>
            <a:r>
              <a:rPr lang="en-US" altLang="en-US" sz="2200" dirty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nikakve</a:t>
            </a:r>
            <a:r>
              <a:rPr lang="en-US" altLang="en-US" sz="2200" dirty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informacije</a:t>
            </a:r>
            <a:r>
              <a:rPr lang="en-US" altLang="en-US" sz="2200" dirty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tome da je</a:t>
            </a:r>
            <a:r>
              <a:rPr lang="sr-Latn-CS" altLang="en-US" sz="2200" dirty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 </a:t>
            </a:r>
            <a:r>
              <a:rPr lang="en-US" altLang="en-US" sz="2200" dirty="0" err="1" smtClean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pokrenut</a:t>
            </a:r>
            <a:r>
              <a:rPr lang="sr-Latn-ME" altLang="en-US" sz="2200" dirty="0" smtClean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altLang="en-US" sz="2200" dirty="0" smtClean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niti</a:t>
            </a:r>
            <a:r>
              <a:rPr lang="en-US" altLang="en-US" sz="2200" dirty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će</a:t>
            </a:r>
            <a:r>
              <a:rPr lang="en-US" altLang="en-US" sz="2200" dirty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podatak</a:t>
            </a:r>
            <a:r>
              <a:rPr lang="en-US" altLang="en-US" sz="2200" dirty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tome </a:t>
            </a:r>
            <a:r>
              <a:rPr lang="en-US" altLang="en-US" sz="2200" dirty="0" err="1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sr-Latn-CS" altLang="en-US" sz="2200" dirty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bilo</a:t>
            </a:r>
            <a:r>
              <a:rPr lang="en-US" altLang="en-US" sz="2200" dirty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altLang="en-US" sz="2200" dirty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način</a:t>
            </a:r>
            <a:r>
              <a:rPr lang="en-US" altLang="en-US" sz="2200" dirty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biti</a:t>
            </a:r>
            <a:r>
              <a:rPr lang="en-US" altLang="en-US" sz="2200" dirty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vidljiv</a:t>
            </a:r>
            <a:r>
              <a:rPr lang="en-US" altLang="en-US" sz="2200" dirty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korisniku</a:t>
            </a:r>
            <a:r>
              <a:rPr lang="en-US" altLang="en-US" sz="2200" dirty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200" dirty="0" err="1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Korisnik</a:t>
            </a:r>
            <a:r>
              <a:rPr lang="en-US" altLang="en-US" sz="2200" dirty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će</a:t>
            </a:r>
            <a:r>
              <a:rPr lang="en-US" altLang="en-US" sz="2200" dirty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smtClean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sr-Latn-ME" altLang="en-US" sz="2200" dirty="0" smtClean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altLang="en-US" sz="2200" dirty="0" err="1" smtClean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elovanje</a:t>
            </a:r>
            <a:r>
              <a:rPr lang="en-US" altLang="en-US" sz="2200" dirty="0" smtClean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ovog</a:t>
            </a:r>
            <a:r>
              <a:rPr lang="en-US" altLang="en-US" sz="2200" dirty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programa</a:t>
            </a:r>
            <a:r>
              <a:rPr lang="en-US" altLang="en-US" sz="2200" dirty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smtClean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</a:t>
            </a:r>
            <a:r>
              <a:rPr lang="sr-Latn-ME" altLang="en-US" sz="2200" dirty="0" smtClean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en-US" altLang="en-US" sz="2200" dirty="0" err="1" smtClean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etiti</a:t>
            </a:r>
            <a:r>
              <a:rPr lang="sr-Latn-CS" altLang="en-US" sz="2200" dirty="0" smtClean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</a:t>
            </a:r>
            <a:r>
              <a:rPr lang="en-US" altLang="en-US" sz="2200" dirty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</a:t>
            </a:r>
            <a:r>
              <a:rPr lang="en-US" altLang="en-US" sz="2200" dirty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 smtClean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posl</a:t>
            </a:r>
            <a:r>
              <a:rPr lang="sr-Latn-ME" altLang="en-US" sz="2200" dirty="0" smtClean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altLang="en-US" sz="2200" dirty="0" err="1" smtClean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edicama</a:t>
            </a:r>
            <a:r>
              <a:rPr lang="en-US" altLang="en-US" sz="2200" dirty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200" dirty="0" err="1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odnosno</a:t>
            </a:r>
            <a:r>
              <a:rPr lang="en-US" altLang="en-US" sz="2200" dirty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nakon</a:t>
            </a:r>
            <a:r>
              <a:rPr lang="en-US" altLang="en-US" sz="2200" dirty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što</a:t>
            </a:r>
            <a:r>
              <a:rPr lang="en-US" altLang="en-US" sz="2200" dirty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altLang="en-US" sz="2200" dirty="0" err="1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šteta</a:t>
            </a:r>
            <a:r>
              <a:rPr lang="en-US" altLang="en-US" sz="2200" dirty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već</a:t>
            </a:r>
            <a:r>
              <a:rPr lang="en-US" altLang="en-US" sz="2200" dirty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RS" altLang="en-US" sz="2200" dirty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altLang="en-US" sz="2200" dirty="0" err="1" smtClean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činjena</a:t>
            </a:r>
            <a:r>
              <a:rPr lang="sr-Latn-RS" altLang="en-US" sz="2200" dirty="0" smtClean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RS" altLang="en-US" sz="2200" dirty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(virus u</a:t>
            </a:r>
            <a:r>
              <a:rPr lang="en-US" altLang="en-US" sz="2200" dirty="0" err="1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ništava</a:t>
            </a:r>
            <a:r>
              <a:rPr lang="en-US" altLang="en-US" sz="2200" dirty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podatke</a:t>
            </a:r>
            <a:r>
              <a:rPr lang="en-US" altLang="en-US" sz="2200" dirty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altLang="en-US" sz="2200" dirty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altLang="en-US" sz="2200" dirty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neki</a:t>
            </a:r>
            <a:r>
              <a:rPr lang="sr-Latn-CS" altLang="en-US" sz="2200" dirty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drugi</a:t>
            </a:r>
            <a:r>
              <a:rPr lang="en-US" altLang="en-US" sz="2200" dirty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način</a:t>
            </a:r>
            <a:r>
              <a:rPr lang="en-US" altLang="en-US" sz="2200" dirty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ošte</a:t>
            </a:r>
            <a:r>
              <a:rPr lang="sr-Latn-CS" altLang="en-US" sz="2200" dirty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ćuje</a:t>
            </a:r>
            <a:r>
              <a:rPr lang="en-US" altLang="en-US" sz="2200" dirty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informacije</a:t>
            </a:r>
            <a:r>
              <a:rPr lang="en-US" altLang="en-US" sz="2200" dirty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altLang="en-US" sz="2200" dirty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računaru</a:t>
            </a:r>
            <a:r>
              <a:rPr lang="sr-Latn-RS" altLang="en-US" sz="2200" dirty="0" smtClean="0">
                <a:solidFill>
                  <a:srgbClr val="2F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altLang="en-US" sz="2200" dirty="0">
              <a:solidFill>
                <a:srgbClr val="2F547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7778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56647" y="0"/>
            <a:ext cx="2133600" cy="21431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67479" y="71785"/>
            <a:ext cx="2039673" cy="1396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9606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8798784" y="0"/>
            <a:ext cx="11555431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951866" cy="68580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6" y="0"/>
            <a:ext cx="9417469" cy="6858000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" descr="Rezultat slika za pencil ppt animation pn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772" y="3664716"/>
            <a:ext cx="2337901" cy="3339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570235" y="306209"/>
            <a:ext cx="72210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4000" dirty="0">
                <a:solidFill>
                  <a:srgbClr val="002060"/>
                </a:solidFill>
                <a:latin typeface="Impact" panose="020B0806030902050204" pitchFamily="34" charset="0"/>
              </a:rPr>
              <a:t>Kako se računari najčešće zaraze virusima?</a:t>
            </a:r>
            <a:endParaRPr lang="en-US" sz="40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21383" y="2689412"/>
            <a:ext cx="4322849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Virusi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mogu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prenositi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više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načina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 u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današnje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eme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skoro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virusi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prenose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preko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R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nterneta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mogu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prenositi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R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CD-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ovima</a:t>
            </a:r>
            <a:r>
              <a:rPr lang="sr-Latn-R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USB fleš diskovima i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drugim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prenosivim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medijima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7479" y="71785"/>
            <a:ext cx="2039673" cy="1396205"/>
          </a:xfrm>
          <a:prstGeom prst="rect">
            <a:avLst/>
          </a:prstGeom>
        </p:spPr>
      </p:pic>
      <p:pic>
        <p:nvPicPr>
          <p:cNvPr id="4098" name="Picture 2" descr="Kaspersky Now – using Kaspersky Internet Security with Windows 8 |  Kaspersky official blog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3084" y="2689412"/>
            <a:ext cx="4246531" cy="3184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92723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8798784" y="0"/>
            <a:ext cx="11555431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951866" cy="68580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6" y="0"/>
            <a:ext cx="9417469" cy="6858000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" descr="Rezultat slika za pencil ppt animation pn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772" y="3664716"/>
            <a:ext cx="2337901" cy="3339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8"/>
          <p:cNvSpPr txBox="1">
            <a:spLocks/>
          </p:cNvSpPr>
          <p:nvPr/>
        </p:nvSpPr>
        <p:spPr>
          <a:xfrm>
            <a:off x="3068270" y="360018"/>
            <a:ext cx="101441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Latn-CS" altLang="en-US" sz="4000" smtClean="0">
                <a:solidFill>
                  <a:srgbClr val="002060"/>
                </a:solidFill>
                <a:latin typeface="Impact" panose="020B0806030902050204" pitchFamily="34" charset="0"/>
              </a:rPr>
              <a:t>Kako se širi računarski virus ?</a:t>
            </a:r>
            <a:endParaRPr lang="en-US" sz="40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graphicFrame>
        <p:nvGraphicFramePr>
          <p:cNvPr id="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623547"/>
              </p:ext>
            </p:extLst>
          </p:nvPr>
        </p:nvGraphicFramePr>
        <p:xfrm>
          <a:off x="3638595" y="1006349"/>
          <a:ext cx="7848600" cy="5713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Visio" r:id="rId4" imgW="3932280" imgH="2861640" progId="Visio.Drawing.6">
                  <p:embed/>
                </p:oleObj>
              </mc:Choice>
              <mc:Fallback>
                <p:oleObj name="Visio" r:id="rId4" imgW="3932280" imgH="2861640" progId="Visio.Drawing.6">
                  <p:embed/>
                  <p:pic>
                    <p:nvPicPr>
                      <p:cNvPr id="1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8595" y="1006349"/>
                        <a:ext cx="7848600" cy="5713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766266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8798784" y="0"/>
            <a:ext cx="11555431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951866" cy="68580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6" y="0"/>
            <a:ext cx="9417469" cy="6858000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" descr="Rezultat slika za pencil ppt animation pn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772" y="3664716"/>
            <a:ext cx="2337901" cy="3339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361478" y="523283"/>
            <a:ext cx="59827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4000" dirty="0" smtClean="0">
                <a:solidFill>
                  <a:srgbClr val="002060"/>
                </a:solidFill>
                <a:latin typeface="Impact" panose="020B0806030902050204" pitchFamily="34" charset="0"/>
              </a:rPr>
              <a:t>VRSTE VIRUSA</a:t>
            </a:r>
            <a:endParaRPr lang="en-US" sz="40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61478" y="1529123"/>
            <a:ext cx="693637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alt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Osnovne vrste virusa su</a:t>
            </a:r>
            <a:r>
              <a:rPr lang="bs-Latn-BA" altLang="en-US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bs-Latn-BA" altLang="en-US" sz="2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bs-Latn-BA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Virusi koji inficiraju fajlove,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Boot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sektor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Master Boot Record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Infektori</a:t>
            </a:r>
            <a:r>
              <a:rPr lang="bs-Latn-BA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bs-Latn-BA" alt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Parazitski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virusi</a:t>
            </a:r>
            <a:r>
              <a:rPr lang="bs-Latn-BA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r-Latn-ME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Trojanski konj</a:t>
            </a:r>
            <a:r>
              <a:rPr lang="bs-Latn-BA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bs-Latn-BA" alt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Virusi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pratioci</a:t>
            </a:r>
            <a:r>
              <a:rPr lang="bs-Latn-BA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Link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virusi</a:t>
            </a:r>
            <a:r>
              <a:rPr lang="bs-Latn-BA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</a:t>
            </a:r>
            <a:r>
              <a:rPr lang="sr-Latn-ME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virusi</a:t>
            </a:r>
            <a:r>
              <a:rPr lang="sr-Latn-ME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bs-Latn-BA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Script virusi.</a:t>
            </a:r>
            <a:endParaRPr lang="bs-Latn-BA" alt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1336" y="3490949"/>
            <a:ext cx="4285859" cy="2639797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67479" y="71785"/>
            <a:ext cx="2039673" cy="1396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1028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8798784" y="0"/>
            <a:ext cx="11555431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951866" cy="68580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6" y="0"/>
            <a:ext cx="9417469" cy="6858000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" descr="Rezultat slika za pencil ppt animation pn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772" y="3664716"/>
            <a:ext cx="2337901" cy="3339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084043" y="1232353"/>
            <a:ext cx="25959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r-Latn-ME" sz="4000" dirty="0" smtClean="0">
                <a:solidFill>
                  <a:srgbClr val="002060"/>
                </a:solidFill>
                <a:latin typeface="Impact" panose="020B0806030902050204" pitchFamily="34" charset="0"/>
              </a:rPr>
              <a:t>ANTIVIRUSI</a:t>
            </a:r>
            <a:endParaRPr lang="en-US" sz="40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23296" y="2459138"/>
            <a:ext cx="8305533" cy="3884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80000"/>
              </a:lnSpc>
              <a:buFont typeface="Wingdings" panose="05000000000000000000" pitchFamily="2" charset="2"/>
              <a:buChar char="§"/>
            </a:pPr>
            <a:endParaRPr lang="en-US" alt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Antivirusi</a:t>
            </a:r>
            <a:r>
              <a:rPr lang="sr-Latn-R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danas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neophodan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sr-Latn-R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softvera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svak</a:t>
            </a:r>
            <a:r>
              <a:rPr lang="sr-Latn-R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</a:t>
            </a:r>
            <a:r>
              <a:rPr lang="sr-Latn-R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R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treba da ima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indent="-342900" algn="just"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uključuju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različite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načine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nadgledanja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zaštite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malicioznog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koda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Najčešće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zaštiti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realnom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vremenu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skeniranju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zaht</a:t>
            </a:r>
            <a:r>
              <a:rPr lang="sr-Latn-ME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korisnika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moderne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verzije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ovih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nude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razne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druge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vidove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zaštite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virusa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šire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putem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Interneta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Predstavljaju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prvi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nivo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zaštite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virusa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trojanaca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To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softverski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paketi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sposobni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detektuju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izdvoje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sr-Latn-ME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eliminišu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viruse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antivirusni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sastoje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sr-Latn-ME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elina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Jedan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njegov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sr-Latn-R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''Monitor'' je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rezidentan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memoriji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obezbjeđuje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neprestanu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zaštitu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virusa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drugi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sr-Latn-R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''Scan''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omogućava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skeniranje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sr-Latn-R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elog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" name="Picture 9" descr="D:\Documents and Settings\dontommbas\Desktop\Norton-Antivirus-2011-In-1-User-3-Pc-Mm-Store---21070631-AAG309-h0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742" y="409871"/>
            <a:ext cx="2799804" cy="209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01334" y="359933"/>
            <a:ext cx="2143125" cy="2143125"/>
          </a:xfrm>
          <a:prstGeom prst="rect">
            <a:avLst/>
          </a:prstGeom>
        </p:spPr>
      </p:pic>
      <p:pic>
        <p:nvPicPr>
          <p:cNvPr id="7170" name="Picture 2" descr="Tip: Resolving Kaspersky installation issues with KAVremover | Kaspersky  official blog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9203" y="537882"/>
            <a:ext cx="2747589" cy="2060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96977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8798784" y="0"/>
            <a:ext cx="11555431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951866" cy="68580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6" y="0"/>
            <a:ext cx="9417469" cy="6858000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" descr="Rezultat slika za pencil ppt animation pn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772" y="3664716"/>
            <a:ext cx="2337901" cy="3339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4">
            <a:extLst>
              <a:ext uri="{FF2B5EF4-FFF2-40B4-BE49-F238E27FC236}">
                <a16:creationId xmlns:a16="http://schemas.microsoft.com/office/drawing/2014/main" id="{3BD665AD-01A1-4FFC-8305-0A6070EA57A8}"/>
              </a:ext>
            </a:extLst>
          </p:cNvPr>
          <p:cNvSpPr txBox="1">
            <a:spLocks/>
          </p:cNvSpPr>
          <p:nvPr/>
        </p:nvSpPr>
        <p:spPr>
          <a:xfrm>
            <a:off x="3593253" y="463269"/>
            <a:ext cx="4851499" cy="432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Latn-ME" sz="4000" dirty="0" smtClean="0">
                <a:solidFill>
                  <a:srgbClr val="002060"/>
                </a:solidFill>
                <a:latin typeface="Impact" panose="020B0806030902050204" pitchFamily="34" charset="0"/>
              </a:rPr>
              <a:t>ANTIVIRUS PROGRAMI</a:t>
            </a:r>
            <a:endParaRPr lang="en-US" sz="40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94204" y="1358537"/>
            <a:ext cx="7053017" cy="31116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Najpoznatiji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najčešće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koriš</a:t>
            </a:r>
            <a:r>
              <a:rPr lang="sr-Latn-ME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ć</a:t>
            </a:r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eni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antivirusni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800100" lvl="1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NORTON</a:t>
            </a:r>
          </a:p>
          <a:p>
            <a:pPr marL="800100" lvl="1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NOD32</a:t>
            </a:r>
            <a:endParaRPr lang="sr-Latn-RS" altLang="en-US" sz="2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r-Latn-RS" alt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AVG</a:t>
            </a:r>
          </a:p>
          <a:p>
            <a:pPr marL="800100" lvl="1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r-Latn-RS" alt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AVAST</a:t>
            </a:r>
          </a:p>
          <a:p>
            <a:pPr marL="800100" lvl="1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r-Latn-R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AVIRA</a:t>
            </a:r>
          </a:p>
          <a:p>
            <a:pPr marL="800100" lvl="1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r-Latn-R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KASPERSKI</a:t>
            </a:r>
            <a:endParaRPr lang="sr-Latn-RS" altLang="en-US" sz="2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Najva</a:t>
            </a:r>
            <a:r>
              <a:rPr lang="sr-Latn-R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nije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da </a:t>
            </a:r>
            <a:r>
              <a:rPr lang="sr-Latn-R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antivirus </a:t>
            </a:r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uv</a:t>
            </a:r>
            <a:r>
              <a:rPr lang="sr-Latn-ME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R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update-uje</a:t>
            </a:r>
            <a:r>
              <a:rPr lang="hr-HR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bi mogao održati korak sa sve savršenijim virusima.</a:t>
            </a:r>
            <a:endParaRPr lang="en-US" alt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7887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30208" y="187725"/>
            <a:ext cx="3371850" cy="135255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/>
          <a:srcRect t="18000" b="18610"/>
          <a:stretch/>
        </p:blipFill>
        <p:spPr>
          <a:xfrm>
            <a:off x="3928138" y="4331475"/>
            <a:ext cx="2823155" cy="178961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25633" y="4165459"/>
            <a:ext cx="1876425" cy="24288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02159" y="4165459"/>
            <a:ext cx="2657475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3908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10781169-B7A4-446E-BD33-B9650367A7F9}"/>
              </a:ext>
            </a:extLst>
          </p:cNvPr>
          <p:cNvGrpSpPr/>
          <p:nvPr/>
        </p:nvGrpSpPr>
        <p:grpSpPr>
          <a:xfrm>
            <a:off x="-290920" y="0"/>
            <a:ext cx="12482920" cy="6858000"/>
            <a:chOff x="-290920" y="0"/>
            <a:chExt cx="12482920" cy="6858000"/>
          </a:xfrm>
          <a:solidFill>
            <a:srgbClr val="00B050"/>
          </a:solidFill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ED3AF08-30FC-4AFF-9C5C-99D0A7099514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grpFill/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CD9846FC-755F-4A0E-BAD3-A5D51C0E1E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  <a:grpFill/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00A67C9-4929-4EFF-9CB6-292640CD2738}"/>
              </a:ext>
            </a:extLst>
          </p:cNvPr>
          <p:cNvGrpSpPr/>
          <p:nvPr/>
        </p:nvGrpSpPr>
        <p:grpSpPr>
          <a:xfrm>
            <a:off x="213098" y="0"/>
            <a:ext cx="11447501" cy="6858000"/>
            <a:chOff x="213096" y="0"/>
            <a:chExt cx="11447501" cy="6858000"/>
          </a:xfrm>
          <a:solidFill>
            <a:srgbClr val="00B0F0"/>
          </a:solidFill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3E8CDB02-4760-4298-BC44-93A18EB02F13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grpFill/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0B0F0"/>
                </a:solidFill>
              </a:endParaRPr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60B383F7-52C5-4FB7-AEC3-35A48D735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  <a:grpFill/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6F7667A6-1C16-4F0A-A162-61BD16E6BE6B}"/>
              </a:ext>
            </a:extLst>
          </p:cNvPr>
          <p:cNvGrpSpPr/>
          <p:nvPr/>
        </p:nvGrpSpPr>
        <p:grpSpPr>
          <a:xfrm>
            <a:off x="1184133" y="0"/>
            <a:ext cx="9961092" cy="6858000"/>
            <a:chOff x="491575" y="0"/>
            <a:chExt cx="9961092" cy="6858000"/>
          </a:xfrm>
          <a:solidFill>
            <a:srgbClr val="5D7373"/>
          </a:solidFill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0E8C29A9-4AAB-442C-A7A4-40DCCE0A9694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grpFill/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0376C61F-147B-441E-B32E-45D5BC1B66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  <a:grpFill/>
          </p:spPr>
        </p:pic>
      </p:grpSp>
      <p:sp>
        <p:nvSpPr>
          <p:cNvPr id="96" name="Rectangle 95">
            <a:extLst>
              <a:ext uri="{FF2B5EF4-FFF2-40B4-BE49-F238E27FC236}">
                <a16:creationId xmlns:a16="http://schemas.microsoft.com/office/drawing/2014/main" id="{321108FC-08B5-45CC-AB47-1104119B25FD}"/>
              </a:ext>
            </a:extLst>
          </p:cNvPr>
          <p:cNvSpPr/>
          <p:nvPr/>
        </p:nvSpPr>
        <p:spPr>
          <a:xfrm>
            <a:off x="1049062" y="0"/>
            <a:ext cx="9574094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3A79A714-CB74-4EFD-9BC1-A7F2F993842A}"/>
              </a:ext>
            </a:extLst>
          </p:cNvPr>
          <p:cNvSpPr/>
          <p:nvPr/>
        </p:nvSpPr>
        <p:spPr>
          <a:xfrm>
            <a:off x="-1787487" y="0"/>
            <a:ext cx="11832396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110091" y="2763051"/>
            <a:ext cx="7674665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ME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HVALA NA PAŽNJI</a:t>
            </a:r>
            <a:endParaRPr lang="en-US" sz="6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12CB825-EAFB-4901-8C7E-D5477E0D31C8}"/>
              </a:ext>
            </a:extLst>
          </p:cNvPr>
          <p:cNvGrpSpPr/>
          <p:nvPr/>
        </p:nvGrpSpPr>
        <p:grpSpPr>
          <a:xfrm>
            <a:off x="2033196" y="3871047"/>
            <a:ext cx="5116532" cy="526688"/>
            <a:chOff x="4679586" y="878988"/>
            <a:chExt cx="1745757" cy="190500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88C5CD2-8D88-4E1A-968C-C3E256B4316C}"/>
                </a:ext>
              </a:extLst>
            </p:cNvPr>
            <p:cNvSpPr/>
            <p:nvPr/>
          </p:nvSpPr>
          <p:spPr>
            <a:xfrm>
              <a:off x="4679586" y="878988"/>
              <a:ext cx="190500" cy="190500"/>
            </a:xfrm>
            <a:prstGeom prst="ellipse">
              <a:avLst/>
            </a:prstGeom>
            <a:solidFill>
              <a:srgbClr val="FF5969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39CA212B-3524-454E-9129-17FD0E8983F0}"/>
                </a:ext>
              </a:extLst>
            </p:cNvPr>
            <p:cNvSpPr/>
            <p:nvPr/>
          </p:nvSpPr>
          <p:spPr>
            <a:xfrm>
              <a:off x="4990736" y="878988"/>
              <a:ext cx="190500" cy="190500"/>
            </a:xfrm>
            <a:prstGeom prst="ellipse">
              <a:avLst/>
            </a:prstGeom>
            <a:solidFill>
              <a:srgbClr val="52CBBE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6487D07D-4424-43AA-9CF5-4A04A38B6C2D}"/>
                </a:ext>
              </a:extLst>
            </p:cNvPr>
            <p:cNvSpPr/>
            <p:nvPr/>
          </p:nvSpPr>
          <p:spPr>
            <a:xfrm>
              <a:off x="5301522" y="878988"/>
              <a:ext cx="190500" cy="190500"/>
            </a:xfrm>
            <a:prstGeom prst="ellipse">
              <a:avLst/>
            </a:prstGeom>
            <a:solidFill>
              <a:srgbClr val="FEC63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1E021E3-C26E-4AB9-81EB-239E3D1BBAB2}"/>
                </a:ext>
              </a:extLst>
            </p:cNvPr>
            <p:cNvSpPr/>
            <p:nvPr/>
          </p:nvSpPr>
          <p:spPr>
            <a:xfrm>
              <a:off x="5612308" y="878988"/>
              <a:ext cx="190500" cy="190500"/>
            </a:xfrm>
            <a:prstGeom prst="ellipse">
              <a:avLst/>
            </a:prstGeom>
            <a:solidFill>
              <a:srgbClr val="5D7373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85AD4D6E-2D38-486B-8F61-738D1E4773C2}"/>
                </a:ext>
              </a:extLst>
            </p:cNvPr>
            <p:cNvSpPr/>
            <p:nvPr/>
          </p:nvSpPr>
          <p:spPr>
            <a:xfrm>
              <a:off x="5923575" y="878988"/>
              <a:ext cx="190500" cy="190500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D88F111D-10A0-4CCB-B20B-B33508AA6193}"/>
                </a:ext>
              </a:extLst>
            </p:cNvPr>
            <p:cNvSpPr/>
            <p:nvPr/>
          </p:nvSpPr>
          <p:spPr>
            <a:xfrm>
              <a:off x="6234843" y="878988"/>
              <a:ext cx="190500" cy="190500"/>
            </a:xfrm>
            <a:prstGeom prst="ellipse">
              <a:avLst/>
            </a:prstGeom>
            <a:solidFill>
              <a:srgbClr val="00A0A8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218487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2275</TotalTime>
  <Words>433</Words>
  <Application>Microsoft Office PowerPoint</Application>
  <PresentationFormat>Widescreen</PresentationFormat>
  <Paragraphs>38</Paragraphs>
  <Slides>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Calibri</vt:lpstr>
      <vt:lpstr>Calibri Light</vt:lpstr>
      <vt:lpstr>Impact</vt:lpstr>
      <vt:lpstr>Times New Roman</vt:lpstr>
      <vt:lpstr>Wingdings</vt:lpstr>
      <vt:lpstr>Office</vt:lpstr>
      <vt:lpstr>Visio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Zähringer</dc:creator>
  <cp:lastModifiedBy>User</cp:lastModifiedBy>
  <cp:revision>196</cp:revision>
  <dcterms:created xsi:type="dcterms:W3CDTF">2017-01-05T13:17:27Z</dcterms:created>
  <dcterms:modified xsi:type="dcterms:W3CDTF">2020-10-21T16:32:14Z</dcterms:modified>
</cp:coreProperties>
</file>