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7" r:id="rId5"/>
    <p:sldId id="257" r:id="rId6"/>
    <p:sldId id="259" r:id="rId7"/>
    <p:sldId id="260" r:id="rId8"/>
    <p:sldId id="270" r:id="rId9"/>
    <p:sldId id="269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46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9A432-E7B4-4C48-B3EB-6677FA6F26FF}" type="datetimeFigureOut">
              <a:rPr lang="en-US" smtClean="0"/>
              <a:pPr/>
              <a:t>1/29/2015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51587-419B-47EA-87A6-B001239761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523999"/>
          </a:xfrm>
        </p:spPr>
        <p:txBody>
          <a:bodyPr/>
          <a:lstStyle/>
          <a:p>
            <a:r>
              <a:rPr lang="en-US" dirty="0" smtClean="0">
                <a:latin typeface="Bodoni MT Black" pitchFamily="18" charset="0"/>
              </a:rPr>
              <a:t>Milo</a:t>
            </a:r>
            <a:r>
              <a:rPr lang="sr-Latn-CS" dirty="0" smtClean="0">
                <a:latin typeface="Bodoni MT Black" pitchFamily="18" charset="0"/>
              </a:rPr>
              <a:t>š Crnjanski</a:t>
            </a:r>
            <a:br>
              <a:rPr lang="sr-Latn-CS" dirty="0" smtClean="0">
                <a:latin typeface="Bodoni MT Black" pitchFamily="18" charset="0"/>
              </a:rPr>
            </a:br>
            <a:r>
              <a:rPr lang="sr-Latn-CS" i="1" dirty="0" smtClean="0">
                <a:latin typeface="Bodoni MT Black" pitchFamily="18" charset="0"/>
              </a:rPr>
              <a:t>Seobe</a:t>
            </a:r>
            <a:endParaRPr lang="en-US" dirty="0">
              <a:latin typeface="Bodoni MT Black" pitchFamily="18" charset="0"/>
            </a:endParaRPr>
          </a:p>
        </p:txBody>
      </p:sp>
      <p:pic>
        <p:nvPicPr>
          <p:cNvPr id="1028" name="Picture 4" descr="C:\Documents and Settings\SVETLANA!!\Desktop\img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057400"/>
            <a:ext cx="4495800" cy="4597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b="1" dirty="0"/>
              <a:t>Na planu sadržine romana jasno se razlikuju </a:t>
            </a:r>
            <a:r>
              <a:rPr lang="sr-Latn-M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dva sloja </a:t>
            </a:r>
            <a:r>
              <a:rPr lang="sr-Latn-ME" b="1" dirty="0"/>
              <a:t>: </a:t>
            </a:r>
            <a:r>
              <a:rPr lang="sr-Latn-ME" b="1" u="sng" dirty="0"/>
              <a:t>narativni</a:t>
            </a:r>
            <a:r>
              <a:rPr lang="sr-Latn-ME" b="1" dirty="0"/>
              <a:t> – koji kazuje o životu i sudbini troje aktera priče,prateći</a:t>
            </a:r>
            <a:r>
              <a:rPr lang="en-US" b="1" dirty="0"/>
              <a:t> </a:t>
            </a:r>
            <a:r>
              <a:rPr lang="en-US" b="1" dirty="0" err="1"/>
              <a:t>njihovo</a:t>
            </a:r>
            <a:r>
              <a:rPr lang="sr-Latn-ME" b="1" dirty="0"/>
              <a:t>  </a:t>
            </a:r>
            <a:r>
              <a:rPr lang="sr-Latn-ME" b="1" dirty="0" smtClean="0"/>
              <a:t>djelovanje</a:t>
            </a:r>
            <a:r>
              <a:rPr lang="sr-Latn-ME" b="1" dirty="0"/>
              <a:t>,</a:t>
            </a:r>
            <a:r>
              <a:rPr lang="en-US" b="1" dirty="0"/>
              <a:t>  </a:t>
            </a:r>
            <a:r>
              <a:rPr lang="sr-Latn-ME" b="1" dirty="0"/>
              <a:t>mišljenje</a:t>
            </a:r>
            <a:r>
              <a:rPr lang="en-US" b="1" dirty="0"/>
              <a:t> </a:t>
            </a:r>
            <a:r>
              <a:rPr lang="sr-Latn-ME" b="1" dirty="0"/>
              <a:t> i </a:t>
            </a:r>
            <a:r>
              <a:rPr lang="en-US" b="1" dirty="0"/>
              <a:t> </a:t>
            </a:r>
            <a:r>
              <a:rPr lang="sr-Latn-ME" b="1" dirty="0"/>
              <a:t>emotivne</a:t>
            </a:r>
            <a:r>
              <a:rPr lang="en-US" b="1" dirty="0"/>
              <a:t> </a:t>
            </a:r>
            <a:r>
              <a:rPr lang="sr-Latn-ME" b="1" dirty="0"/>
              <a:t> lomove</a:t>
            </a:r>
            <a:r>
              <a:rPr lang="en-US" b="1" dirty="0"/>
              <a:t> </a:t>
            </a:r>
            <a:r>
              <a:rPr lang="sr-Latn-ME" b="1" dirty="0"/>
              <a:t> tokom</a:t>
            </a:r>
            <a:r>
              <a:rPr lang="en-US" b="1" dirty="0"/>
              <a:t> 15</a:t>
            </a:r>
            <a:r>
              <a:rPr lang="sr-Latn-ME" b="1" dirty="0"/>
              <a:t>-ak mjeseci; </a:t>
            </a:r>
            <a:r>
              <a:rPr lang="sr-Latn-ME" b="1" u="sng" dirty="0"/>
              <a:t>refleksivni</a:t>
            </a:r>
            <a:r>
              <a:rPr lang="sr-Latn-ME" b="1" dirty="0"/>
              <a:t> (filozofski) sloj koji proizilazi  iz  mišljenja i delanja aktera romana i koji sadrži veliki broj  egzistencijalnih,  etičkih, filozofskih   i   psiholoških problema</a:t>
            </a: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304800"/>
            <a:ext cx="8839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Forte" pitchFamily="66" charset="0"/>
              </a:rPr>
              <a:t>Kompo</a:t>
            </a:r>
            <a:r>
              <a:rPr lang="sr-Latn-ME" sz="2000" dirty="0">
                <a:latin typeface="Forte" pitchFamily="66" charset="0"/>
              </a:rPr>
              <a:t>zicija priče</a:t>
            </a:r>
            <a:r>
              <a:rPr lang="sr-Latn-ME" sz="2000" dirty="0"/>
              <a:t/>
            </a:r>
            <a:br>
              <a:rPr lang="sr-Latn-ME" sz="2000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Forte" pitchFamily="66" charset="0"/>
              </a:rPr>
              <a:t>Ko</a:t>
            </a:r>
            <a:r>
              <a:rPr lang="sr-Latn-ME" dirty="0">
                <a:latin typeface="Forte" pitchFamily="66" charset="0"/>
              </a:rPr>
              <a:t>mpozicija priče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400" dirty="0">
                <a:latin typeface="Forte" pitchFamily="66" charset="0"/>
              </a:rPr>
              <a:t/>
            </a:r>
            <a:br>
              <a:rPr lang="sr-Latn-ME" sz="2400" dirty="0">
                <a:latin typeface="Forte" pitchFamily="66" charset="0"/>
              </a:rPr>
            </a:br>
            <a:r>
              <a:rPr lang="sr-Latn-ME" b="1" dirty="0"/>
              <a:t>Romaneskna priča razvijena je u </a:t>
            </a:r>
            <a:r>
              <a:rPr lang="sr-Latn-ME" b="1" u="sng" dirty="0"/>
              <a:t>deset poglavlja </a:t>
            </a:r>
            <a:r>
              <a:rPr lang="sr-Latn-ME" b="1" dirty="0"/>
              <a:t>kojima pisac daje lirski intonirane naslove. Sadržina  naslova  ima  ili </a:t>
            </a:r>
            <a:r>
              <a:rPr lang="sr-Latn-ME" b="1" u="sng" dirty="0"/>
              <a:t>simboličko značenje </a:t>
            </a:r>
            <a:r>
              <a:rPr lang="sr-Latn-ME" b="1" dirty="0"/>
              <a:t>(</a:t>
            </a:r>
            <a:r>
              <a:rPr lang="sr-Latn-ME" b="1" i="1" dirty="0"/>
              <a:t>Beskrajni plavi krug i u njemu zvezda</a:t>
            </a:r>
            <a:r>
              <a:rPr lang="sr-Latn-ME" b="1" dirty="0"/>
              <a:t>) ili </a:t>
            </a:r>
            <a:r>
              <a:rPr lang="sr-Latn-ME" b="1" u="sng" dirty="0"/>
              <a:t>gnomski smisao </a:t>
            </a:r>
            <a:r>
              <a:rPr lang="sr-Latn-ME" b="1" dirty="0"/>
              <a:t> (</a:t>
            </a:r>
            <a:r>
              <a:rPr lang="sr-Latn-ME" b="1" i="1" dirty="0"/>
              <a:t>Prošlost je grozan,mutan bezdan;što u taj sumrak ode ne postoji više...</a:t>
            </a:r>
            <a:r>
              <a:rPr lang="sr-Latn-ME" b="1" dirty="0"/>
              <a:t>) ili je to </a:t>
            </a:r>
            <a:r>
              <a:rPr lang="sr-Latn-ME" b="1" u="sng" dirty="0"/>
              <a:t>srž sadržine </a:t>
            </a:r>
            <a:r>
              <a:rPr lang="sr-Latn-ME" b="1" dirty="0"/>
              <a:t>(</a:t>
            </a:r>
            <a:r>
              <a:rPr lang="sr-Latn-ME" b="1" i="1" dirty="0"/>
              <a:t>Tumarali su, kao muva bez glave... </a:t>
            </a:r>
            <a:r>
              <a:rPr lang="sr-Latn-ME" b="1" dirty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sz="4000" dirty="0" smtClean="0">
                <a:latin typeface="Forte" pitchFamily="66" charset="0"/>
              </a:rPr>
              <a:t>Glavni  likovi</a:t>
            </a:r>
            <a:br>
              <a:rPr lang="sr-Latn-ME" sz="4000" dirty="0" smtClean="0">
                <a:latin typeface="Forte" pitchFamily="66" charset="0"/>
              </a:rPr>
            </a:br>
            <a:r>
              <a:rPr lang="sr-Latn-ME" sz="3200" b="1" dirty="0" smtClean="0">
                <a:latin typeface="+mn-lt"/>
              </a:rPr>
              <a:t>-</a:t>
            </a:r>
            <a:endParaRPr lang="en-US" sz="4000" dirty="0">
              <a:latin typeface="Forte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b="1" dirty="0">
                <a:latin typeface="Impact" pitchFamily="34" charset="0"/>
              </a:rPr>
              <a:t>Vuk Isakovič  </a:t>
            </a:r>
            <a:r>
              <a:rPr lang="sr-Latn-ME" b="1" dirty="0"/>
              <a:t>je neustrašiv kao vojnik ali nesiguran kao ličnost.</a:t>
            </a:r>
            <a:br>
              <a:rPr lang="sr-Latn-ME" b="1" dirty="0"/>
            </a:br>
            <a:r>
              <a:rPr lang="sr-Latn-ME" b="1" dirty="0"/>
              <a:t>-Njegova opsesija je da  časnim služenjem i ratnim podvizima izbori bolji život za svoj narod.</a:t>
            </a:r>
            <a:br>
              <a:rPr lang="sr-Latn-ME" b="1" dirty="0"/>
            </a:br>
            <a:r>
              <a:rPr lang="sr-Latn-ME" b="1" dirty="0"/>
              <a:t>-U Vuku istovremeno žive dvije ličnost - poslušnik  i  buntovnik.</a:t>
            </a:r>
            <a:br>
              <a:rPr lang="sr-Latn-ME" b="1" dirty="0"/>
            </a:br>
            <a:r>
              <a:rPr lang="sr-Latn-ME" b="1" dirty="0"/>
              <a:t>-Prema ženi Dafini Vuk gaji dvojaka osjećanja – na jednoj strani je ljubav-na drugoj dosada</a:t>
            </a:r>
            <a:br>
              <a:rPr lang="sr-Latn-ME" b="1" dirty="0"/>
            </a:br>
            <a:r>
              <a:rPr lang="sr-Latn-ME" b="1" dirty="0"/>
              <a:t>-Vuk oličava </a:t>
            </a:r>
            <a:r>
              <a:rPr lang="sr-Latn-ME" b="1" i="1" dirty="0"/>
              <a:t>odisejevski motiv- </a:t>
            </a:r>
            <a:r>
              <a:rPr lang="sr-Latn-ME" b="1" dirty="0"/>
              <a:t>odlazak i povratak ratnika.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52400"/>
            <a:ext cx="6019800" cy="6553200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Forte" pitchFamily="66" charset="0"/>
              </a:rPr>
              <a:t>Glavni  likovi</a:t>
            </a:r>
            <a:br>
              <a:rPr lang="sr-Latn-ME" sz="3600" dirty="0" smtClean="0">
                <a:latin typeface="Forte" pitchFamily="66" charset="0"/>
              </a:rPr>
            </a:br>
            <a:r>
              <a:rPr lang="sr-Latn-ME" sz="3200" dirty="0" smtClean="0">
                <a:latin typeface="Impact" pitchFamily="34" charset="0"/>
              </a:rPr>
              <a:t>Aranđel Isakovič </a:t>
            </a:r>
            <a:r>
              <a:rPr lang="sr-Latn-ME" sz="3200" b="1" dirty="0" smtClean="0">
                <a:latin typeface="+mn-lt"/>
              </a:rPr>
              <a:t> je  za  razliku od svog brataVuka koji djeluje snažno i  robusno – bolešljiv,žut i sasušen.</a:t>
            </a:r>
            <a:br>
              <a:rPr lang="sr-Latn-ME" sz="3200" b="1" dirty="0" smtClean="0">
                <a:latin typeface="+mn-lt"/>
              </a:rPr>
            </a:br>
            <a:r>
              <a:rPr lang="sr-Latn-ME" sz="3200" b="1" dirty="0" smtClean="0">
                <a:latin typeface="+mn-lt"/>
              </a:rPr>
              <a:t>-  On  je oličenje  građanstva  u nastajanju  –  vrijednost  i  smisao života vidi u sticanju, u imanju vidi sigurnost,  moć  i  snagu.</a:t>
            </a:r>
            <a:br>
              <a:rPr lang="sr-Latn-ME" sz="3200" b="1" dirty="0" smtClean="0">
                <a:latin typeface="+mn-lt"/>
              </a:rPr>
            </a:br>
            <a:r>
              <a:rPr lang="sr-Latn-ME" sz="3200" b="1" dirty="0" smtClean="0">
                <a:latin typeface="+mn-lt"/>
              </a:rPr>
              <a:t>- Aranđelov odnos prema snahi  je vrlo  složen  i  protivurječan.</a:t>
            </a:r>
            <a:br>
              <a:rPr lang="sr-Latn-ME" sz="3200" b="1" dirty="0" smtClean="0">
                <a:latin typeface="+mn-lt"/>
              </a:rPr>
            </a:br>
            <a:r>
              <a:rPr lang="sr-Latn-ME" sz="3200" b="1" dirty="0" smtClean="0">
                <a:latin typeface="+mn-lt"/>
              </a:rPr>
              <a:t>- Dafinina smrt je prvi Aranđelov poraz, težak </a:t>
            </a:r>
            <a:r>
              <a:rPr lang="sr-Latn-ME" sz="3200" b="1" smtClean="0">
                <a:latin typeface="+mn-lt"/>
              </a:rPr>
              <a:t>i bolan .</a:t>
            </a:r>
            <a:r>
              <a:rPr lang="sr-Latn-ME" sz="3200" b="1" dirty="0" smtClean="0">
                <a:latin typeface="+mn-lt"/>
              </a:rPr>
              <a:t/>
            </a:r>
            <a:br>
              <a:rPr lang="sr-Latn-ME" sz="3200" b="1" dirty="0" smtClean="0">
                <a:latin typeface="+mn-lt"/>
              </a:rPr>
            </a:br>
            <a:endParaRPr lang="en-US" sz="3600" dirty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2400"/>
            <a:ext cx="6248400" cy="6553200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Forte" pitchFamily="66" charset="0"/>
              </a:rPr>
              <a:t>Glavni  likovi</a:t>
            </a:r>
            <a:br>
              <a:rPr lang="sr-Latn-ME" sz="3600" dirty="0" smtClean="0">
                <a:latin typeface="Forte" pitchFamily="66" charset="0"/>
              </a:rPr>
            </a:br>
            <a:r>
              <a:rPr lang="sr-Latn-ME" sz="3600" b="1" dirty="0" smtClean="0">
                <a:latin typeface="+mn-lt"/>
              </a:rPr>
              <a:t>- </a:t>
            </a:r>
            <a:r>
              <a:rPr lang="sr-Latn-ME" sz="3200" dirty="0" smtClean="0">
                <a:latin typeface="Impact" pitchFamily="34" charset="0"/>
              </a:rPr>
              <a:t>Gospoža Dafina </a:t>
            </a:r>
            <a:r>
              <a:rPr lang="sr-Latn-ME" sz="3200" dirty="0" smtClean="0">
                <a:latin typeface="+mn-lt"/>
              </a:rPr>
              <a:t> </a:t>
            </a:r>
            <a:r>
              <a:rPr lang="sr-Latn-ME" sz="3200" b="1" dirty="0" smtClean="0">
                <a:latin typeface="+mn-lt"/>
              </a:rPr>
              <a:t>je ,  u  ambijentu  mraka , blata  i  stradanja,  jedina svežina  i  svetlost  – bez  ovog  lika svijet  </a:t>
            </a:r>
            <a:r>
              <a:rPr lang="sr-Latn-ME" sz="3200" b="1" i="1" dirty="0" smtClean="0">
                <a:latin typeface="+mn-lt"/>
              </a:rPr>
              <a:t>Seoba  </a:t>
            </a:r>
            <a:r>
              <a:rPr lang="sr-Latn-ME" sz="3200" b="1" dirty="0" smtClean="0">
                <a:latin typeface="+mn-lt"/>
              </a:rPr>
              <a:t>bi bio isuviše hladan.</a:t>
            </a:r>
            <a:br>
              <a:rPr lang="sr-Latn-ME" sz="3200" b="1" dirty="0" smtClean="0">
                <a:latin typeface="+mn-lt"/>
              </a:rPr>
            </a:br>
            <a:r>
              <a:rPr lang="sr-Latn-ME" sz="3200" b="1" dirty="0" smtClean="0">
                <a:latin typeface="+mn-lt"/>
              </a:rPr>
              <a:t>- Ona je tip </a:t>
            </a:r>
            <a:r>
              <a:rPr lang="sr-Latn-ME" sz="3200" b="1" i="1" dirty="0" smtClean="0">
                <a:latin typeface="+mn-lt"/>
              </a:rPr>
              <a:t>fatalne žene</a:t>
            </a:r>
            <a:r>
              <a:rPr lang="sr-Latn-ME" sz="3200" b="1" dirty="0" smtClean="0">
                <a:latin typeface="+mn-lt"/>
              </a:rPr>
              <a:t> čija ljepota, čulnost  i  strast  izazivaju  nesreću.</a:t>
            </a:r>
            <a:br>
              <a:rPr lang="sr-Latn-ME" sz="3200" b="1" dirty="0" smtClean="0">
                <a:latin typeface="+mn-lt"/>
              </a:rPr>
            </a:br>
            <a:r>
              <a:rPr lang="sr-Latn-ME" sz="3200" b="1" dirty="0" smtClean="0">
                <a:latin typeface="+mn-lt"/>
              </a:rPr>
              <a:t>- Njena ženska sujeta je podstiče </a:t>
            </a:r>
            <a:r>
              <a:rPr lang="sr-Latn-ME" sz="3200" b="1" smtClean="0">
                <a:latin typeface="+mn-lt"/>
              </a:rPr>
              <a:t>na   lukavu  </a:t>
            </a:r>
            <a:r>
              <a:rPr lang="sr-Latn-ME" sz="3200" b="1" dirty="0" smtClean="0">
                <a:latin typeface="+mn-lt"/>
              </a:rPr>
              <a:t>igru sa djeverom i </a:t>
            </a:r>
            <a:r>
              <a:rPr lang="sr-Latn-ME" sz="3200" b="1" smtClean="0">
                <a:latin typeface="+mn-lt"/>
              </a:rPr>
              <a:t>njegovim osjećanjima</a:t>
            </a:r>
            <a:r>
              <a:rPr lang="sr-Latn-ME" sz="3200" b="1" dirty="0" smtClean="0">
                <a:latin typeface="+mn-lt"/>
              </a:rPr>
              <a:t>.</a:t>
            </a:r>
            <a:br>
              <a:rPr lang="sr-Latn-ME" sz="3200" b="1" dirty="0" smtClean="0">
                <a:latin typeface="+mn-lt"/>
              </a:rPr>
            </a:br>
            <a:r>
              <a:rPr lang="sr-Latn-ME" sz="3200" b="1" dirty="0" smtClean="0">
                <a:latin typeface="+mn-lt"/>
              </a:rPr>
              <a:t>-Čin preljube došao je iznenada-bez dublje  motivacije,  kao  u  bunilu  i kao  čisto  iracionalan  čin.</a:t>
            </a:r>
            <a:endParaRPr lang="en-US" sz="3600" dirty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>
                <a:latin typeface="Bodoni MT Black" pitchFamily="18" charset="0"/>
              </a:rPr>
              <a:t>Seobe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Prvu</a:t>
            </a:r>
            <a:r>
              <a:rPr lang="en-US" dirty="0"/>
              <a:t>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romana</a:t>
            </a:r>
            <a:r>
              <a:rPr lang="en-US" dirty="0"/>
              <a:t> ” </a:t>
            </a:r>
            <a:r>
              <a:rPr lang="en-US" dirty="0" err="1"/>
              <a:t>Seobe</a:t>
            </a:r>
            <a:r>
              <a:rPr lang="en-US" dirty="0"/>
              <a:t> “, </a:t>
            </a:r>
            <a:r>
              <a:rPr lang="en-US" dirty="0" err="1"/>
              <a:t>Miloš</a:t>
            </a:r>
            <a:r>
              <a:rPr lang="en-US" dirty="0"/>
              <a:t> </a:t>
            </a:r>
            <a:r>
              <a:rPr lang="en-US" dirty="0" err="1"/>
              <a:t>Crnjanski</a:t>
            </a:r>
            <a:r>
              <a:rPr lang="en-US" dirty="0"/>
              <a:t> je </a:t>
            </a:r>
            <a:r>
              <a:rPr lang="en-US" dirty="0" err="1"/>
              <a:t>objavio</a:t>
            </a:r>
            <a:r>
              <a:rPr lang="en-US" dirty="0"/>
              <a:t> 1929. </a:t>
            </a:r>
            <a:r>
              <a:rPr lang="en-US" dirty="0" err="1"/>
              <a:t>godine</a:t>
            </a:r>
            <a:r>
              <a:rPr lang="en-US" dirty="0"/>
              <a:t>.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romana</a:t>
            </a:r>
            <a:r>
              <a:rPr lang="en-US" dirty="0"/>
              <a:t> </a:t>
            </a:r>
            <a:r>
              <a:rPr lang="en-US" dirty="0" err="1"/>
              <a:t>izlazi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33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kasnije</a:t>
            </a:r>
            <a:r>
              <a:rPr lang="en-US" dirty="0"/>
              <a:t> ( 1962. </a:t>
            </a:r>
            <a:r>
              <a:rPr lang="en-US" dirty="0" err="1"/>
              <a:t>godine</a:t>
            </a:r>
            <a:r>
              <a:rPr lang="en-US" dirty="0"/>
              <a:t> ).</a:t>
            </a:r>
          </a:p>
        </p:txBody>
      </p:sp>
    </p:spTree>
    <p:extLst>
      <p:ext uri="{BB962C8B-B14F-4D97-AF65-F5344CB8AC3E}">
        <p14:creationId xmlns:p14="http://schemas.microsoft.com/office/powerpoint/2010/main" val="104453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>
                <a:latin typeface="Bodoni MT Black" pitchFamily="18" charset="0"/>
              </a:rPr>
              <a:t>Seobe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vi-VN" dirty="0"/>
              <a:t>Želeći da prikaže stradanja srpskog naroda u to doba, Crnjanski u središte radnje stavlja porodicu Isakovič.</a:t>
            </a:r>
          </a:p>
          <a:p>
            <a:r>
              <a:rPr lang="vi-VN" dirty="0"/>
              <a:t>Ako se uzme u obzir osnovna </a:t>
            </a:r>
            <a:r>
              <a:rPr lang="vi-VN" dirty="0" smtClean="0"/>
              <a:t>tema</a:t>
            </a:r>
            <a:r>
              <a:rPr lang="sr-Latn-CS" b="1" dirty="0" smtClean="0"/>
              <a:t> romana</a:t>
            </a:r>
            <a:r>
              <a:rPr lang="sr-Latn-CS" dirty="0" smtClean="0"/>
              <a:t> </a:t>
            </a:r>
            <a:r>
              <a:rPr lang="sr-Latn-CS" b="1" dirty="0" smtClean="0"/>
              <a:t> </a:t>
            </a:r>
            <a:r>
              <a:rPr lang="vi-VN" dirty="0" smtClean="0"/>
              <a:t>Seobe </a:t>
            </a:r>
            <a:r>
              <a:rPr lang="vi-VN" dirty="0"/>
              <a:t>“, onda je </a:t>
            </a:r>
            <a:r>
              <a:rPr lang="vi-VN" dirty="0" smtClean="0"/>
              <a:t>r</a:t>
            </a:r>
            <a:r>
              <a:rPr lang="sr-Latn-CS" b="1" dirty="0" smtClean="0"/>
              <a:t>ij</a:t>
            </a:r>
            <a:r>
              <a:rPr lang="vi-VN" dirty="0" smtClean="0"/>
              <a:t>eč </a:t>
            </a:r>
            <a:r>
              <a:rPr lang="vi-VN" dirty="0"/>
              <a:t>o istorijskom romanu. Međutim, “ Seobe “ se smatraju i psihološkim, poetskim, ali i svojevrsnim romanom ličnosti.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95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i="1" dirty="0">
                <a:latin typeface="Bodoni MT Black" pitchFamily="18" charset="0"/>
              </a:rPr>
              <a:t>Seobe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7500"/>
          </a:bodyPr>
          <a:lstStyle/>
          <a:p>
            <a:r>
              <a:rPr lang="sr-Latn-ME" dirty="0" smtClean="0">
                <a:latin typeface="Elephant" pitchFamily="18" charset="0"/>
              </a:rPr>
              <a:t>S e o b e</a:t>
            </a:r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sz="3700" b="1" i="1" dirty="0" smtClean="0">
                <a:latin typeface="Monotype Corsiva" pitchFamily="66" charset="0"/>
              </a:rPr>
              <a:t>Roman  Seobe  nije  jednostavno žanrovski  odrediti : ima u njemu </a:t>
            </a:r>
            <a:r>
              <a:rPr lang="sr-Latn-ME" sz="3700" b="1" i="1" u="sng" dirty="0" smtClean="0">
                <a:latin typeface="Monotype Corsiva" pitchFamily="66" charset="0"/>
              </a:rPr>
              <a:t>istorijskog </a:t>
            </a:r>
            <a:r>
              <a:rPr lang="sr-Latn-ME" sz="3700" b="1" i="1" dirty="0" smtClean="0">
                <a:latin typeface="Monotype Corsiva" pitchFamily="66" charset="0"/>
              </a:rPr>
              <a:t> (</a:t>
            </a:r>
            <a:r>
              <a:rPr lang="sr-Latn-ME" sz="3700" dirty="0" smtClean="0">
                <a:latin typeface="Monotype Corsiva" pitchFamily="66" charset="0"/>
              </a:rPr>
              <a:t>sudbina</a:t>
            </a:r>
            <a:r>
              <a:rPr lang="sr-Latn-ME" sz="3700" b="1" i="1" dirty="0" smtClean="0">
                <a:latin typeface="Monotype Corsiva" pitchFamily="66" charset="0"/>
              </a:rPr>
              <a:t>  i  položaj srpskog  naroda  u  njemačkoj carevini) ,  </a:t>
            </a:r>
            <a:r>
              <a:rPr lang="sr-Latn-ME" sz="3700" b="1" i="1" u="sng" dirty="0" smtClean="0">
                <a:latin typeface="Monotype Corsiva" pitchFamily="66" charset="0"/>
              </a:rPr>
              <a:t>psihološkog </a:t>
            </a:r>
            <a:r>
              <a:rPr lang="sr-Latn-ME" sz="3700" b="1" i="1" dirty="0" smtClean="0">
                <a:latin typeface="Monotype Corsiva" pitchFamily="66" charset="0"/>
              </a:rPr>
              <a:t>(osvetljavanje  sudbine glavnih aktera) ,ali i </a:t>
            </a:r>
            <a:r>
              <a:rPr lang="sr-Latn-ME" sz="3700" b="1" i="1" u="sng" dirty="0" smtClean="0">
                <a:latin typeface="Monotype Corsiva" pitchFamily="66" charset="0"/>
              </a:rPr>
              <a:t>lirskog </a:t>
            </a:r>
            <a:r>
              <a:rPr lang="sr-Latn-ME" sz="3700" b="1" i="1" dirty="0" smtClean="0">
                <a:latin typeface="Monotype Corsiva" pitchFamily="66" charset="0"/>
              </a:rPr>
              <a:t>( po emotivno obojenoj  rečenici ) – tako da je ovo   i   ISTORIJSKI    i </a:t>
            </a:r>
            <a:r>
              <a:rPr lang="sr-Latn-ME" sz="3600" b="1" i="1" dirty="0" smtClean="0">
                <a:latin typeface="Monotype Corsiva" pitchFamily="66" charset="0"/>
              </a:rPr>
              <a:t>PSIHOLOŠKI i  LIRSKI roman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1509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>
                <a:latin typeface="Elephant" pitchFamily="18" charset="0"/>
                <a:cs typeface="Leelawadee" pitchFamily="34" charset="-34"/>
              </a:rPr>
              <a:t>S e o b e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676400"/>
            <a:ext cx="8077200" cy="274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ME" dirty="0" smtClean="0">
                <a:latin typeface="Magneto" pitchFamily="82" charset="0"/>
              </a:rPr>
              <a:t/>
            </a:r>
            <a:br>
              <a:rPr lang="sr-Latn-ME" dirty="0" smtClean="0">
                <a:latin typeface="Magneto" pitchFamily="82" charset="0"/>
              </a:rPr>
            </a:br>
            <a:r>
              <a:rPr lang="sr-Latn-ME" sz="4000" b="1" i="1" dirty="0" smtClean="0">
                <a:latin typeface="Monotype Corsiva" pitchFamily="66" charset="0"/>
                <a:cs typeface="Times New Roman" pitchFamily="18" charset="0"/>
              </a:rPr>
              <a:t>Seobe</a:t>
            </a:r>
            <a:r>
              <a:rPr lang="sr-Latn-ME" sz="4000" b="1" dirty="0" smtClean="0">
                <a:latin typeface="Monotype Corsiva" pitchFamily="66" charset="0"/>
                <a:cs typeface="Times New Roman" pitchFamily="18" charset="0"/>
              </a:rPr>
              <a:t>  nisu  </a:t>
            </a:r>
            <a:r>
              <a:rPr lang="sr-Latn-ME" sz="4000" b="1" u="sng" dirty="0" smtClean="0">
                <a:latin typeface="Monotype Corsiva" pitchFamily="66" charset="0"/>
                <a:cs typeface="Times New Roman" pitchFamily="18" charset="0"/>
              </a:rPr>
              <a:t>roman </a:t>
            </a:r>
            <a:r>
              <a:rPr lang="sr-Latn-ME" sz="4000" b="1" i="1" u="sng" dirty="0" smtClean="0">
                <a:latin typeface="Monotype Corsiva" pitchFamily="66" charset="0"/>
                <a:cs typeface="Times New Roman" pitchFamily="18" charset="0"/>
              </a:rPr>
              <a:t>zbivanja</a:t>
            </a:r>
            <a:r>
              <a:rPr lang="sr-Latn-ME" sz="4000" b="1" dirty="0" smtClean="0">
                <a:latin typeface="Monotype Corsiva" pitchFamily="66" charset="0"/>
                <a:cs typeface="Times New Roman" pitchFamily="18" charset="0"/>
              </a:rPr>
              <a:t>, kako  sugeriše  naslov, nego </a:t>
            </a:r>
            <a:r>
              <a:rPr lang="sr-Latn-ME" sz="4000" b="1" u="sng" dirty="0" smtClean="0">
                <a:latin typeface="Monotype Corsiva" pitchFamily="66" charset="0"/>
                <a:cs typeface="Times New Roman" pitchFamily="18" charset="0"/>
              </a:rPr>
              <a:t>roman  </a:t>
            </a:r>
            <a:r>
              <a:rPr lang="sr-Latn-ME" sz="4000" b="1" i="1" u="sng" dirty="0" smtClean="0">
                <a:latin typeface="Monotype Corsiva" pitchFamily="66" charset="0"/>
                <a:cs typeface="Times New Roman" pitchFamily="18" charset="0"/>
              </a:rPr>
              <a:t>stanja</a:t>
            </a:r>
            <a:r>
              <a:rPr lang="sr-Latn-ME" sz="4000" b="1" dirty="0" smtClean="0">
                <a:latin typeface="Monotype Corsiva" pitchFamily="66" charset="0"/>
                <a:cs typeface="Times New Roman" pitchFamily="18" charset="0"/>
              </a:rPr>
              <a:t>, dakle, nema spoljašnjeg  dinamizma  ali zato  ima  unutrašnjeg naboja  i  dinamike.</a:t>
            </a:r>
            <a:endParaRPr lang="en-US" sz="4000" b="1" dirty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sr-Latn-ME" dirty="0" smtClean="0">
                <a:latin typeface="Forte" pitchFamily="66" charset="0"/>
              </a:rPr>
              <a:t>S  E  O  B  E</a:t>
            </a:r>
            <a:endParaRPr lang="en-US" dirty="0"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943600"/>
          </a:xfrm>
        </p:spPr>
        <p:txBody>
          <a:bodyPr>
            <a:normAutofit fontScale="92500" lnSpcReduction="20000"/>
          </a:bodyPr>
          <a:lstStyle/>
          <a:p>
            <a:r>
              <a:rPr lang="sr-Latn-ME" b="1" dirty="0" smtClean="0"/>
              <a:t>Osnovne  epske  supstance : </a:t>
            </a:r>
            <a:r>
              <a:rPr lang="sr-Latn-ME" b="1" i="1" u="sng" dirty="0" smtClean="0"/>
              <a:t>vrijeme</a:t>
            </a:r>
            <a:r>
              <a:rPr lang="sr-Latn-ME" b="1" i="1" dirty="0" smtClean="0"/>
              <a:t>,  </a:t>
            </a:r>
            <a:r>
              <a:rPr lang="sr-Latn-ME" b="1" i="1" u="sng" dirty="0" smtClean="0"/>
              <a:t>prostor</a:t>
            </a:r>
            <a:r>
              <a:rPr lang="sr-Latn-ME" b="1" i="1" dirty="0" smtClean="0"/>
              <a:t>, </a:t>
            </a:r>
            <a:r>
              <a:rPr lang="sr-Latn-ME" b="1" i="1" u="sng" dirty="0" smtClean="0"/>
              <a:t>događaj </a:t>
            </a:r>
            <a:r>
              <a:rPr lang="sr-Latn-ME" b="1" i="1" dirty="0" smtClean="0"/>
              <a:t> i  </a:t>
            </a:r>
            <a:r>
              <a:rPr lang="sr-Latn-ME" b="1" i="1" u="sng" dirty="0" smtClean="0"/>
              <a:t>ličnost </a:t>
            </a:r>
            <a:r>
              <a:rPr lang="sr-Latn-ME" b="1" dirty="0" smtClean="0"/>
              <a:t> – našle  su  mjesto  u  </a:t>
            </a:r>
            <a:r>
              <a:rPr lang="sr-Latn-ME" b="1" i="1" dirty="0" smtClean="0"/>
              <a:t>Seobama</a:t>
            </a:r>
            <a:r>
              <a:rPr lang="sr-Latn-ME" b="1" dirty="0" smtClean="0"/>
              <a:t>:</a:t>
            </a:r>
          </a:p>
          <a:p>
            <a:r>
              <a:rPr lang="sr-Latn-ME" b="1" dirty="0" smtClean="0"/>
              <a:t>VRIJEME  je  istorijsko  i  tačno  omeđeno  –  od proljeća  1774. godine  do  ljeta  17</a:t>
            </a:r>
            <a:r>
              <a:rPr lang="en-US" b="1" dirty="0" smtClean="0"/>
              <a:t>7</a:t>
            </a:r>
            <a:r>
              <a:rPr lang="sr-Latn-ME" b="1" dirty="0" smtClean="0"/>
              <a:t>5.godine.</a:t>
            </a:r>
          </a:p>
          <a:p>
            <a:r>
              <a:rPr lang="sr-Latn-ME" b="1" dirty="0" smtClean="0"/>
              <a:t>PROSTOR  je jasno geografski određen: to su zavičaj u  sremskim  močvarama  pored  Dunava, i  tuđina  oličena  u  evropskim  gradovima  i  evropskim  bojištima.</a:t>
            </a:r>
          </a:p>
          <a:p>
            <a:r>
              <a:rPr lang="sr-Latn-ME" b="1" dirty="0" smtClean="0"/>
              <a:t>DOGAĐAJI  nijesu razvijeni i svode se na dva ključna: preljuba ‘’gospože’’  Dafine  i  vojevanje Slavonsko-podunavskog  ‘’polka’’.</a:t>
            </a:r>
          </a:p>
          <a:p>
            <a:r>
              <a:rPr lang="sr-Latn-ME" b="1" dirty="0" smtClean="0"/>
              <a:t>LIKOVI  su svedeni na tri ključna aktera romanesknih zbivanja : Vuk Isakovič,  Aranđel  i  Dafina – ali  i  na nekoliko  markantnih  epizodnih  likova: Princeza Majka,  Sekula,  Arkadije  i  Ananije.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Kompozicija priče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en-US" sz="4000" dirty="0">
                <a:latin typeface="Forte" pitchFamily="66" charset="0"/>
              </a:rPr>
              <a:t> </a:t>
            </a:r>
            <a:r>
              <a:rPr lang="sr-Latn-ME" sz="3600" b="1" dirty="0"/>
              <a:t>Roman je komponovan na principu </a:t>
            </a:r>
            <a:r>
              <a:rPr lang="sr-Latn-ME" sz="3600" b="1" i="1" dirty="0"/>
              <a:t> </a:t>
            </a:r>
            <a:r>
              <a:rPr lang="en-US" sz="3600" b="1" i="1" dirty="0"/>
              <a:t>        </a:t>
            </a:r>
            <a:r>
              <a:rPr lang="sr-Latn-ME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paralelne kompozicije</a:t>
            </a:r>
            <a:r>
              <a:rPr lang="sr-Latn-ME" sz="3600" b="1" i="1" dirty="0"/>
              <a:t> </a:t>
            </a:r>
            <a:r>
              <a:rPr lang="sr-Latn-ME" sz="3600" b="1" dirty="0"/>
              <a:t> – u  njemu  su razvijena </a:t>
            </a:r>
            <a:r>
              <a:rPr lang="sr-Latn-ME" sz="3600" b="1" u="sng" dirty="0"/>
              <a:t>dva paralelna toka</a:t>
            </a:r>
            <a:r>
              <a:rPr lang="en-US" sz="3600" b="1" u="sng"/>
              <a:t>.</a:t>
            </a:r>
            <a:endParaRPr lang="en-US" sz="3600" dirty="0">
              <a:latin typeface="Fort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Kompozicija priče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J</a:t>
            </a:r>
            <a:r>
              <a:rPr lang="sr-Latn-ME" b="1" dirty="0" smtClean="0"/>
              <a:t>edan  </a:t>
            </a:r>
            <a:r>
              <a:rPr lang="sr-Latn-ME" b="1" dirty="0"/>
              <a:t>je  </a:t>
            </a:r>
            <a:r>
              <a:rPr lang="sr-Latn-ME" b="1" u="sng" dirty="0"/>
              <a:t>istorijski</a:t>
            </a:r>
            <a:r>
              <a:rPr lang="sr-Latn-ME" b="1" dirty="0"/>
              <a:t>, koji  prati Vuka Isakoviča i njegov ‘polk’ po  evropskim  bojištima, </a:t>
            </a:r>
            <a:endParaRPr lang="en-US" dirty="0">
              <a:latin typeface="Forte" pitchFamily="66" charset="0"/>
            </a:endParaRPr>
          </a:p>
          <a:p>
            <a:endParaRPr lang="en-US" dirty="0"/>
          </a:p>
        </p:txBody>
      </p:sp>
      <p:pic>
        <p:nvPicPr>
          <p:cNvPr id="2050" name="Picture 2" descr="C:\Documents and Settings\SVETLANA!!\Desktop\img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4085262" cy="359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32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rte" pitchFamily="66" charset="0"/>
              </a:rPr>
              <a:t>Kompozicija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D</a:t>
            </a:r>
            <a:r>
              <a:rPr lang="sr-Latn-ME" b="1" dirty="0" smtClean="0"/>
              <a:t>rugi  </a:t>
            </a:r>
            <a:r>
              <a:rPr lang="sr-Latn-ME" b="1" dirty="0"/>
              <a:t>je </a:t>
            </a:r>
            <a:r>
              <a:rPr lang="sr-Latn-ME" b="1" u="sng" dirty="0"/>
              <a:t>porodični</a:t>
            </a:r>
            <a:r>
              <a:rPr lang="sr-Latn-ME" b="1" dirty="0"/>
              <a:t>, koji  prati zbivanja  u  Zemunu, u  kući Aranđela Isakoviča, u čijem su središtu Aranđel  i njegova snaha  Dafina. </a:t>
            </a:r>
            <a:endParaRPr lang="en-US" dirty="0">
              <a:latin typeface="Forte" pitchFamily="66" charset="0"/>
            </a:endParaRPr>
          </a:p>
          <a:p>
            <a:endParaRPr lang="en-US" dirty="0"/>
          </a:p>
        </p:txBody>
      </p:sp>
      <p:pic>
        <p:nvPicPr>
          <p:cNvPr id="1027" name="Picture 3" descr="C:\Documents and Settings\SVETLANA!!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905000"/>
            <a:ext cx="3684312" cy="37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773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368</Words>
  <Application>Microsoft Office PowerPoint</Application>
  <PresentationFormat>On-screen Show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Miloš Crnjanski Seobe</vt:lpstr>
      <vt:lpstr>Seobe</vt:lpstr>
      <vt:lpstr>Seobe</vt:lpstr>
      <vt:lpstr>Seobe</vt:lpstr>
      <vt:lpstr>S e o b e</vt:lpstr>
      <vt:lpstr>S  E  O  B  E</vt:lpstr>
      <vt:lpstr>Kompozicija priče</vt:lpstr>
      <vt:lpstr>Kompozicija priče</vt:lpstr>
      <vt:lpstr>Kompozicija</vt:lpstr>
      <vt:lpstr>PowerPoint Presentation</vt:lpstr>
      <vt:lpstr>Kompozicija priče</vt:lpstr>
      <vt:lpstr>Glavni  likovi -</vt:lpstr>
      <vt:lpstr>Glavni  likovi Aranđel Isakovič  je  za  razliku od svog brataVuka koji djeluje snažno i  robusno – bolešljiv,žut i sasušen. -  On  je oličenje  građanstva  u nastajanju  –  vrijednost  i  smisao života vidi u sticanju, u imanju vidi sigurnost,  moć  i  snagu. - Aranđelov odnos prema snahi  je vrlo  složen  i  protivurječan. - Dafinina smrt je prvi Aranđelov poraz, težak i bolan . </vt:lpstr>
      <vt:lpstr>Glavni  likovi - Gospoža Dafina  je ,  u  ambijentu  mraka , blata  i  stradanja,  jedina svežina  i  svetlost  – bez  ovog  lika svijet  Seoba  bi bio isuviše hladan. - Ona je tip fatalne žene čija ljepota, čulnost  i  strast  izazivaju  nesreću. - Njena ženska sujeta je podstiče na   lukavu  igru sa djeverom i njegovim osjećanjima. -Čin preljube došao je iznenada-bez dublje  motivacije,  kao  u  bunilu  i kao  čisto  iracionalan  čin.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Miloš  Crnjanski S  E  O  B  E</dc:title>
  <dc:creator>Owner</dc:creator>
  <cp:lastModifiedBy>SVETLANA!!</cp:lastModifiedBy>
  <cp:revision>37</cp:revision>
  <dcterms:created xsi:type="dcterms:W3CDTF">2013-03-10T13:42:56Z</dcterms:created>
  <dcterms:modified xsi:type="dcterms:W3CDTF">2015-01-29T17:29:59Z</dcterms:modified>
</cp:coreProperties>
</file>