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3" r:id="rId6"/>
    <p:sldId id="264" r:id="rId7"/>
    <p:sldId id="267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9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9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7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2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1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8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3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9C3F-9F34-4094-8745-DA628832E1E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5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Pojam i istorija preduzetništva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876800"/>
            <a:ext cx="6400800" cy="1752600"/>
          </a:xfrm>
        </p:spPr>
        <p:txBody>
          <a:bodyPr/>
          <a:lstStyle/>
          <a:p>
            <a:r>
              <a:rPr lang="sr-Latn-ME" dirty="0" smtClean="0"/>
              <a:t>                         prof.Budrak Aleksandra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>
                <a:solidFill>
                  <a:srgbClr val="7030A0"/>
                </a:solidFill>
              </a:rPr>
              <a:t>Kakve mogućnosti zapošljavanja nudi kvalifikacija koju stičete?</a:t>
            </a:r>
          </a:p>
          <a:p>
            <a:endParaRPr lang="sr-Latn-ME" dirty="0"/>
          </a:p>
          <a:p>
            <a:r>
              <a:rPr lang="sr-Latn-ME" dirty="0">
                <a:solidFill>
                  <a:srgbClr val="C00000"/>
                </a:solidFill>
              </a:rPr>
              <a:t>Kakve su mogućnosti za samostalno obavljanje privredne djelatnosti nakon završetka obrazovanja?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27" y="2643876"/>
            <a:ext cx="3432345" cy="24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0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sr-Latn-ME" dirty="0" smtClean="0"/>
              <a:t>Preduzetništvo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b="1" dirty="0" smtClean="0"/>
              <a:t>-</a:t>
            </a:r>
            <a:r>
              <a:rPr lang="sr-Latn-CS" sz="2400" b="1" dirty="0" smtClean="0"/>
              <a:t>Preduzetništvo</a:t>
            </a:r>
            <a:r>
              <a:rPr lang="en-US" sz="2400" b="1" dirty="0" smtClean="0"/>
              <a:t> </a:t>
            </a:r>
            <a:r>
              <a:rPr lang="en-US" sz="2400" b="1" dirty="0" err="1"/>
              <a:t>nije</a:t>
            </a:r>
            <a:r>
              <a:rPr lang="en-US" sz="2400" b="1" dirty="0"/>
              <a:t> </a:t>
            </a:r>
            <a:r>
              <a:rPr lang="en-US" sz="2400" b="1" dirty="0" err="1"/>
              <a:t>ni</a:t>
            </a:r>
            <a:r>
              <a:rPr lang="en-US" sz="2400" b="1" dirty="0"/>
              <a:t> </a:t>
            </a:r>
            <a:r>
              <a:rPr lang="en-US" sz="2400" b="1" dirty="0" err="1"/>
              <a:t>nauka</a:t>
            </a:r>
            <a:r>
              <a:rPr lang="en-US" sz="2400" b="1" dirty="0"/>
              <a:t> </a:t>
            </a:r>
            <a:r>
              <a:rPr lang="en-US" sz="2400" b="1" dirty="0" err="1"/>
              <a:t>ni</a:t>
            </a:r>
            <a:r>
              <a:rPr lang="en-US" sz="2400" b="1" dirty="0"/>
              <a:t> </a:t>
            </a:r>
            <a:r>
              <a:rPr lang="en-US" sz="2400" b="1" dirty="0" err="1"/>
              <a:t>umjetnost</a:t>
            </a:r>
            <a:r>
              <a:rPr lang="en-US" sz="2400" b="1" dirty="0"/>
              <a:t>, </a:t>
            </a:r>
            <a:r>
              <a:rPr lang="en-US" sz="2400" b="1" dirty="0" err="1"/>
              <a:t>već</a:t>
            </a:r>
            <a:r>
              <a:rPr lang="en-US" sz="2400" b="1" dirty="0"/>
              <a:t> </a:t>
            </a:r>
            <a:r>
              <a:rPr lang="en-US" sz="2400" b="1" u="sng" dirty="0" err="1">
                <a:solidFill>
                  <a:srgbClr val="C00000"/>
                </a:solidFill>
              </a:rPr>
              <a:t>praksa</a:t>
            </a:r>
            <a:r>
              <a:rPr lang="en-US" sz="2400" b="1" u="sng" dirty="0">
                <a:solidFill>
                  <a:srgbClr val="002060"/>
                </a:solidFill>
              </a:rPr>
              <a:t> </a:t>
            </a:r>
            <a:r>
              <a:rPr lang="en-US" sz="2400" b="1" dirty="0" err="1"/>
              <a:t>zasnovana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sr-Latn-CS" sz="2400" b="1" dirty="0" smtClean="0"/>
              <a:t>  skup</a:t>
            </a:r>
            <a:r>
              <a:rPr lang="en-US" sz="2400" b="1" dirty="0" smtClean="0"/>
              <a:t>u</a:t>
            </a:r>
            <a:r>
              <a:rPr lang="sr-Latn-CS" sz="2400" b="1" dirty="0" smtClean="0"/>
              <a:t> </a:t>
            </a:r>
            <a:r>
              <a:rPr lang="sr-Latn-CS" sz="2400" b="1" dirty="0"/>
              <a:t>znanja, vještina, sposobnosti i upornosti za uspješno kreiranje i vođenje poslova. </a:t>
            </a:r>
            <a:endParaRPr lang="sr-Latn-CS" sz="2400" b="1" dirty="0" smtClean="0"/>
          </a:p>
          <a:p>
            <a:pPr marL="0" indent="0">
              <a:buNone/>
            </a:pPr>
            <a:r>
              <a:rPr lang="sr-Latn-ME" sz="2400" dirty="0" smtClean="0"/>
              <a:t>-</a:t>
            </a:r>
            <a:r>
              <a:rPr lang="en-US" sz="2400" dirty="0" smtClean="0"/>
              <a:t>Ono </a:t>
            </a:r>
            <a:r>
              <a:rPr lang="en-US" sz="2400" dirty="0" err="1" smtClean="0"/>
              <a:t>počiva</a:t>
            </a:r>
            <a:r>
              <a:rPr lang="en-US" sz="2400" dirty="0" smtClean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potrebi</a:t>
            </a:r>
            <a:r>
              <a:rPr lang="en-US" sz="2400" dirty="0"/>
              <a:t> </a:t>
            </a:r>
            <a:r>
              <a:rPr lang="en-US" sz="2400" dirty="0" err="1"/>
              <a:t>stalnih</a:t>
            </a:r>
            <a:r>
              <a:rPr lang="en-US" sz="2400" dirty="0"/>
              <a:t> </a:t>
            </a:r>
            <a:r>
              <a:rPr lang="en-US" sz="2400" dirty="0" err="1"/>
              <a:t>promjena</a:t>
            </a:r>
            <a:r>
              <a:rPr lang="en-US" sz="2400" dirty="0"/>
              <a:t>, </a:t>
            </a:r>
            <a:r>
              <a:rPr lang="en-US" sz="2400" dirty="0" err="1"/>
              <a:t>prilikom</a:t>
            </a:r>
            <a:r>
              <a:rPr lang="en-US" sz="2400" dirty="0"/>
              <a:t> </a:t>
            </a:r>
            <a:r>
              <a:rPr lang="en-US" sz="2400" dirty="0" err="1"/>
              <a:t>realizacije</a:t>
            </a:r>
            <a:r>
              <a:rPr lang="en-US" sz="2400" dirty="0"/>
              <a:t> </a:t>
            </a:r>
            <a:r>
              <a:rPr lang="en-US" sz="2400" dirty="0" err="1"/>
              <a:t>privrednih</a:t>
            </a:r>
            <a:r>
              <a:rPr lang="en-US" sz="2400" dirty="0"/>
              <a:t> </a:t>
            </a:r>
            <a:r>
              <a:rPr lang="en-US" sz="2400" dirty="0" err="1"/>
              <a:t>aktivnosti</a:t>
            </a:r>
            <a:r>
              <a:rPr lang="en-US" sz="2400" dirty="0"/>
              <a:t>.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7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sr-Latn-ME" dirty="0" smtClean="0"/>
              <a:t>Porijeklo termina ,,preduzetništvo“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343400" cy="4525963"/>
          </a:xfrm>
        </p:spPr>
        <p:txBody>
          <a:bodyPr>
            <a:normAutofit/>
          </a:bodyPr>
          <a:lstStyle/>
          <a:p>
            <a:endParaRPr lang="sr-Latn-ME" sz="2400" dirty="0" smtClean="0"/>
          </a:p>
          <a:p>
            <a:r>
              <a:rPr lang="sr-Latn-ME" sz="2400" dirty="0" smtClean="0"/>
              <a:t>Francuska riječ </a:t>
            </a:r>
            <a:r>
              <a:rPr lang="sr-Latn-ME" sz="2400" b="1" u="sng" dirty="0" smtClean="0"/>
              <a:t>entreprendre</a:t>
            </a:r>
            <a:r>
              <a:rPr lang="sr-Latn-ME" sz="2400" b="1" dirty="0" smtClean="0"/>
              <a:t> –</a:t>
            </a:r>
            <a:r>
              <a:rPr lang="sr-Latn-ME" sz="2400" dirty="0" smtClean="0"/>
              <a:t> preduzeti, ustremiti se</a:t>
            </a:r>
          </a:p>
          <a:p>
            <a:r>
              <a:rPr lang="sr-Latn-ME" sz="2400" dirty="0" smtClean="0"/>
              <a:t>Engleska riječ</a:t>
            </a:r>
            <a:r>
              <a:rPr lang="sr-Latn-ME" sz="2400" b="1" u="sng" dirty="0" smtClean="0"/>
              <a:t> entrepreneur </a:t>
            </a:r>
            <a:r>
              <a:rPr lang="sr-Latn-ME" sz="2400" b="1" dirty="0"/>
              <a:t>–</a:t>
            </a:r>
            <a:r>
              <a:rPr lang="sr-Latn-ME" sz="2400" dirty="0"/>
              <a:t> </a:t>
            </a:r>
            <a:r>
              <a:rPr lang="sr-Latn-ME" sz="2400" dirty="0" smtClean="0"/>
              <a:t> preduzimač, industrijalac, poslodavac</a:t>
            </a:r>
          </a:p>
          <a:p>
            <a:r>
              <a:rPr lang="sr-Latn-ME" sz="2400" b="1" dirty="0" smtClean="0"/>
              <a:t>=&gt;</a:t>
            </a:r>
            <a:r>
              <a:rPr lang="sr-Latn-ME" sz="2400" b="1" u="sng" dirty="0" smtClean="0"/>
              <a:t> enterpreneuship</a:t>
            </a:r>
            <a:r>
              <a:rPr lang="sr-Latn-ME" sz="2400" b="1" dirty="0"/>
              <a:t> –</a:t>
            </a:r>
            <a:r>
              <a:rPr lang="sr-Latn-ME" sz="2400" dirty="0"/>
              <a:t> </a:t>
            </a:r>
            <a:r>
              <a:rPr lang="sr-Latn-ME" sz="2400" dirty="0" smtClean="0"/>
              <a:t>preduzetništvo</a:t>
            </a:r>
            <a:endParaRPr lang="en-US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1"/>
            <a:ext cx="4267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8839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sr-Latn-ME" dirty="0" smtClean="0"/>
              <a:t>Definicija preduzetništva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Ne </a:t>
            </a:r>
            <a:r>
              <a:rPr lang="en-US" sz="2000" dirty="0" err="1"/>
              <a:t>postoji</a:t>
            </a:r>
            <a:r>
              <a:rPr lang="en-US" sz="2000" dirty="0"/>
              <a:t> </a:t>
            </a:r>
            <a:r>
              <a:rPr lang="en-US" sz="2000" dirty="0" err="1"/>
              <a:t>univerzalno</a:t>
            </a:r>
            <a:r>
              <a:rPr lang="en-US" sz="2000" dirty="0"/>
              <a:t> </a:t>
            </a:r>
            <a:r>
              <a:rPr lang="en-US" sz="2000" dirty="0" err="1"/>
              <a:t>prihvaćena</a:t>
            </a:r>
            <a:r>
              <a:rPr lang="en-US" sz="2000" dirty="0"/>
              <a:t> </a:t>
            </a:r>
            <a:r>
              <a:rPr lang="en-US" sz="2000" dirty="0" err="1"/>
              <a:t>definicija</a:t>
            </a:r>
            <a:r>
              <a:rPr lang="en-US" sz="2000" dirty="0"/>
              <a:t> </a:t>
            </a:r>
            <a:r>
              <a:rPr lang="en-US" sz="2000" dirty="0" err="1"/>
              <a:t>preduzetništva</a:t>
            </a:r>
            <a:r>
              <a:rPr lang="en-US" sz="2000" dirty="0"/>
              <a:t>.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neke</a:t>
            </a:r>
            <a:r>
              <a:rPr lang="en-US" sz="2000" dirty="0"/>
              <a:t> </a:t>
            </a:r>
            <a:r>
              <a:rPr lang="en-US" sz="2000" dirty="0" err="1"/>
              <a:t>autore</a:t>
            </a:r>
            <a:r>
              <a:rPr lang="en-US" sz="2000" dirty="0"/>
              <a:t> </a:t>
            </a:r>
            <a:r>
              <a:rPr lang="en-US" sz="2000" dirty="0" err="1"/>
              <a:t>preduzetništvo</a:t>
            </a:r>
            <a:r>
              <a:rPr lang="en-US" sz="2000" dirty="0"/>
              <a:t> </a:t>
            </a:r>
            <a:r>
              <a:rPr lang="en-US" sz="2000" dirty="0" err="1"/>
              <a:t>primarno</a:t>
            </a:r>
            <a:r>
              <a:rPr lang="en-US" sz="2000" dirty="0"/>
              <a:t> </a:t>
            </a:r>
            <a:r>
              <a:rPr lang="en-US" sz="2000" dirty="0" err="1"/>
              <a:t>znači</a:t>
            </a:r>
            <a:r>
              <a:rPr lang="en-US" sz="2000" dirty="0"/>
              <a:t> </a:t>
            </a:r>
            <a:r>
              <a:rPr lang="en-US" sz="2000" dirty="0" err="1"/>
              <a:t>inovaciju</a:t>
            </a:r>
            <a:r>
              <a:rPr lang="en-US" sz="2000" dirty="0"/>
              <a:t>, </a:t>
            </a:r>
            <a:r>
              <a:rPr lang="en-US" sz="2000" dirty="0" err="1"/>
              <a:t>drugima</a:t>
            </a:r>
            <a:r>
              <a:rPr lang="en-US" sz="2000" dirty="0"/>
              <a:t> </a:t>
            </a:r>
            <a:r>
              <a:rPr lang="en-US" sz="2000" dirty="0" err="1"/>
              <a:t>preuzimanje</a:t>
            </a:r>
            <a:r>
              <a:rPr lang="en-US" sz="2000" dirty="0"/>
              <a:t> </a:t>
            </a:r>
            <a:r>
              <a:rPr lang="en-US" sz="2000" dirty="0" err="1"/>
              <a:t>rizika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započinjanje</a:t>
            </a:r>
            <a:r>
              <a:rPr lang="en-US" sz="2000" dirty="0"/>
              <a:t>, </a:t>
            </a:r>
            <a:r>
              <a:rPr lang="en-US" sz="2000" dirty="0" err="1"/>
              <a:t>posjedovanje</a:t>
            </a:r>
            <a:r>
              <a:rPr lang="en-US" sz="2000" dirty="0"/>
              <a:t> i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privatnim</a:t>
            </a:r>
            <a:r>
              <a:rPr lang="en-US" sz="2000" dirty="0"/>
              <a:t> </a:t>
            </a:r>
            <a:r>
              <a:rPr lang="en-US" sz="2000" dirty="0" err="1"/>
              <a:t>preduzećem</a:t>
            </a:r>
            <a:r>
              <a:rPr lang="en-US" sz="2000" dirty="0" smtClean="0"/>
              <a:t>.</a:t>
            </a:r>
            <a:endParaRPr lang="sr-Latn-ME" sz="2000" dirty="0" smtClean="0"/>
          </a:p>
          <a:p>
            <a:r>
              <a:rPr lang="sr-Latn-ME" sz="2000" dirty="0" smtClean="0"/>
              <a:t>Z</a:t>
            </a:r>
            <a:r>
              <a:rPr lang="en-US" sz="2000" dirty="0" err="1" smtClean="0"/>
              <a:t>ajedničk</a:t>
            </a:r>
            <a:r>
              <a:rPr lang="sr-Latn-ME" sz="2000" dirty="0" smtClean="0"/>
              <a:t>i</a:t>
            </a:r>
            <a:r>
              <a:rPr lang="en-US" sz="2000" dirty="0" smtClean="0"/>
              <a:t> element</a:t>
            </a:r>
            <a:r>
              <a:rPr lang="sr-Latn-ME" sz="2000" dirty="0" smtClean="0"/>
              <a:t>i</a:t>
            </a:r>
            <a:r>
              <a:rPr lang="en-US" sz="2000" dirty="0" smtClean="0"/>
              <a:t> u</a:t>
            </a:r>
            <a:r>
              <a:rPr lang="sr-Latn-ME" sz="2000" dirty="0" smtClean="0"/>
              <a:t> svim</a:t>
            </a:r>
            <a:r>
              <a:rPr lang="en-US" sz="2000" dirty="0" smtClean="0"/>
              <a:t> </a:t>
            </a:r>
            <a:r>
              <a:rPr lang="en-US" sz="2000" dirty="0" err="1" smtClean="0"/>
              <a:t>definicijama</a:t>
            </a:r>
            <a:r>
              <a:rPr lang="en-US" sz="2000" dirty="0" smtClean="0"/>
              <a:t> </a:t>
            </a:r>
            <a:r>
              <a:rPr lang="sr-Latn-ME" sz="2000" dirty="0" smtClean="0"/>
              <a:t>su</a:t>
            </a:r>
            <a:r>
              <a:rPr lang="en-US" sz="2000" dirty="0" smtClean="0"/>
              <a:t>: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sr-Latn-ME" sz="2000" dirty="0" smtClean="0"/>
              <a:t>   </a:t>
            </a:r>
            <a:r>
              <a:rPr lang="en-US" sz="2000" dirty="0" smtClean="0"/>
              <a:t> </a:t>
            </a:r>
            <a:r>
              <a:rPr lang="sr-Latn-ME" sz="2000" dirty="0" smtClean="0"/>
              <a:t>*</a:t>
            </a:r>
            <a:r>
              <a:rPr lang="en-US" sz="2000" dirty="0" err="1" smtClean="0"/>
              <a:t>Kreativnost</a:t>
            </a:r>
            <a:r>
              <a:rPr lang="en-US" sz="2000" dirty="0" smtClean="0"/>
              <a:t> </a:t>
            </a:r>
            <a:r>
              <a:rPr lang="en-US" sz="2000" dirty="0"/>
              <a:t>i </a:t>
            </a:r>
            <a:r>
              <a:rPr lang="en-US" sz="2000" dirty="0" err="1" smtClean="0"/>
              <a:t>inovacij</a:t>
            </a:r>
            <a:r>
              <a:rPr lang="sr-Latn-ME" sz="2000" dirty="0" smtClean="0"/>
              <a:t>a</a:t>
            </a:r>
            <a:r>
              <a:rPr lang="en-US" sz="2000" dirty="0" smtClean="0"/>
              <a:t>, </a:t>
            </a:r>
            <a:endParaRPr lang="sr-Latn-ME" sz="2000" dirty="0" smtClean="0"/>
          </a:p>
          <a:p>
            <a:pPr marL="0" indent="0">
              <a:buNone/>
            </a:pPr>
            <a:r>
              <a:rPr lang="sr-Latn-ME" sz="2000" dirty="0" smtClean="0"/>
              <a:t>     *</a:t>
            </a:r>
            <a:r>
              <a:rPr lang="en-US" sz="2000" dirty="0" smtClean="0"/>
              <a:t> </a:t>
            </a:r>
            <a:r>
              <a:rPr lang="en-US" sz="2000" dirty="0" err="1"/>
              <a:t>Sakupljanje</a:t>
            </a:r>
            <a:r>
              <a:rPr lang="en-US" sz="2000" dirty="0"/>
              <a:t> </a:t>
            </a:r>
            <a:r>
              <a:rPr lang="en-US" sz="2000" dirty="0" err="1"/>
              <a:t>resursa</a:t>
            </a:r>
            <a:r>
              <a:rPr lang="en-US" sz="2000" dirty="0"/>
              <a:t> i </a:t>
            </a:r>
            <a:r>
              <a:rPr lang="en-US" sz="2000" dirty="0" err="1"/>
              <a:t>osnivanje</a:t>
            </a:r>
            <a:r>
              <a:rPr lang="en-US" sz="2000" dirty="0"/>
              <a:t> </a:t>
            </a:r>
            <a:r>
              <a:rPr lang="en-US" sz="2000" dirty="0" err="1"/>
              <a:t>ekonomskih</a:t>
            </a:r>
            <a:r>
              <a:rPr lang="en-US" sz="2000" dirty="0"/>
              <a:t> </a:t>
            </a:r>
            <a:r>
              <a:rPr lang="en-US" sz="2000" dirty="0" err="1"/>
              <a:t>organizacija</a:t>
            </a:r>
            <a:r>
              <a:rPr lang="en-US" sz="2000" dirty="0"/>
              <a:t>, </a:t>
            </a:r>
            <a:endParaRPr lang="sr-Latn-ME" sz="2000" dirty="0"/>
          </a:p>
          <a:p>
            <a:pPr marL="0" indent="0">
              <a:buNone/>
            </a:pPr>
            <a:r>
              <a:rPr lang="sr-Latn-ME" sz="2000" dirty="0"/>
              <a:t> </a:t>
            </a:r>
            <a:r>
              <a:rPr lang="sr-Latn-ME" sz="2000" dirty="0" smtClean="0"/>
              <a:t>    *</a:t>
            </a:r>
            <a:r>
              <a:rPr lang="en-US" sz="2000" dirty="0" err="1" smtClean="0"/>
              <a:t>Prilika</a:t>
            </a:r>
            <a:r>
              <a:rPr lang="en-US" sz="2000" dirty="0" smtClean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sticanje</a:t>
            </a:r>
            <a:r>
              <a:rPr lang="en-US" sz="2000" dirty="0"/>
              <a:t> </a:t>
            </a:r>
            <a:r>
              <a:rPr lang="en-US" sz="2000" dirty="0" err="1"/>
              <a:t>profita</a:t>
            </a:r>
            <a:r>
              <a:rPr lang="en-US" sz="2000" dirty="0"/>
              <a:t> i </a:t>
            </a:r>
            <a:r>
              <a:rPr lang="en-US" sz="2000" dirty="0" err="1"/>
              <a:t>rasta</a:t>
            </a:r>
            <a:r>
              <a:rPr lang="en-US" sz="2000" dirty="0"/>
              <a:t> pod </a:t>
            </a:r>
            <a:r>
              <a:rPr lang="en-US" sz="2000" dirty="0" err="1"/>
              <a:t>rizikom</a:t>
            </a:r>
            <a:r>
              <a:rPr lang="en-US" sz="2000" dirty="0"/>
              <a:t> i </a:t>
            </a:r>
            <a:r>
              <a:rPr lang="en-US" sz="2000" dirty="0" err="1"/>
              <a:t>nesigurnošću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7338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4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sr-Latn-ME" sz="2400" dirty="0" smtClean="0">
                <a:solidFill>
                  <a:srgbClr val="C00000"/>
                </a:solidFill>
              </a:rPr>
              <a:t>,,</a:t>
            </a:r>
            <a:r>
              <a:rPr lang="sr-Latn-ME" sz="2700" dirty="0" smtClean="0">
                <a:solidFill>
                  <a:srgbClr val="C00000"/>
                </a:solidFill>
              </a:rPr>
              <a:t>Preduzetnička sposobnost nije ograničena samo na poslovne ljude već je jedno od opštih svojstava ljudskih bića. Preduzetnici mogu biti i studenti i domaćice i </a:t>
            </a:r>
            <a:r>
              <a:rPr lang="sr-Latn-ME" sz="2700" dirty="0" smtClean="0">
                <a:solidFill>
                  <a:srgbClr val="C00000"/>
                </a:solidFill>
              </a:rPr>
              <a:t>radnici“ </a:t>
            </a:r>
            <a:r>
              <a:rPr lang="sr-Latn-ME" sz="2700" dirty="0" smtClean="0">
                <a:solidFill>
                  <a:schemeClr val="accent2">
                    <a:lumMod val="50000"/>
                  </a:schemeClr>
                </a:solidFill>
              </a:rPr>
              <a:t>- Theodore Schulz</a:t>
            </a:r>
            <a:endParaRPr lang="en-US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91000" cy="4525963"/>
          </a:xfrm>
        </p:spPr>
        <p:txBody>
          <a:bodyPr>
            <a:normAutofit/>
          </a:bodyPr>
          <a:lstStyle/>
          <a:p>
            <a:endParaRPr lang="sr-Latn-ME" sz="2000" dirty="0" smtClean="0"/>
          </a:p>
          <a:p>
            <a:endParaRPr lang="sr-Latn-ME" sz="2000" dirty="0"/>
          </a:p>
          <a:p>
            <a:r>
              <a:rPr lang="sr-Latn-ME" sz="2400" dirty="0" smtClean="0"/>
              <a:t>Preduzetništvo kao ideja staro je koliko i ljudsko društvo i nije isključivo ekonomski fenomen.</a:t>
            </a:r>
            <a:r>
              <a:rPr lang="sr-Latn-CS" sz="2400" b="1" dirty="0"/>
              <a:t> </a:t>
            </a:r>
            <a:r>
              <a:rPr lang="sr-Latn-CS" sz="2400" dirty="0" smtClean="0"/>
              <a:t>Ono</a:t>
            </a:r>
            <a:r>
              <a:rPr lang="sr-Latn-CS" sz="2400" b="1" dirty="0" smtClean="0"/>
              <a:t> </a:t>
            </a:r>
            <a:r>
              <a:rPr lang="en-US" sz="2400" dirty="0" smtClean="0"/>
              <a:t>je</a:t>
            </a:r>
            <a:r>
              <a:rPr lang="sr-Latn-M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 smtClean="0"/>
              <a:t>specifična</a:t>
            </a:r>
            <a:r>
              <a:rPr lang="en-US" sz="2400" dirty="0" smtClean="0"/>
              <a:t> </a:t>
            </a:r>
            <a:r>
              <a:rPr lang="en-US" sz="2400" dirty="0" err="1"/>
              <a:t>poslovna</a:t>
            </a:r>
            <a:r>
              <a:rPr lang="en-US" sz="2400" dirty="0"/>
              <a:t> i </a:t>
            </a:r>
            <a:r>
              <a:rPr lang="en-US" sz="2400" dirty="0" err="1"/>
              <a:t>razvojna</a:t>
            </a:r>
            <a:r>
              <a:rPr lang="en-US" sz="2400" dirty="0"/>
              <a:t> </a:t>
            </a:r>
            <a:r>
              <a:rPr lang="en-US" sz="2400" dirty="0" err="1"/>
              <a:t>filozofija</a:t>
            </a:r>
            <a:r>
              <a:rPr lang="en-US" sz="2400" dirty="0"/>
              <a:t>, </a:t>
            </a:r>
            <a:r>
              <a:rPr lang="en-US" sz="2400" dirty="0" err="1"/>
              <a:t>vezano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aspekte</a:t>
            </a:r>
            <a:r>
              <a:rPr lang="en-US" sz="2400" dirty="0"/>
              <a:t> </a:t>
            </a:r>
            <a:r>
              <a:rPr lang="en-US" sz="2400" dirty="0" err="1"/>
              <a:t>ljudskog</a:t>
            </a:r>
            <a:r>
              <a:rPr lang="en-US" sz="2400" dirty="0"/>
              <a:t> </a:t>
            </a:r>
            <a:r>
              <a:rPr lang="en-US" sz="2400" dirty="0" err="1"/>
              <a:t>ponašanja</a:t>
            </a:r>
            <a:r>
              <a:rPr lang="en-US" sz="2400" dirty="0"/>
              <a:t> i </a:t>
            </a:r>
            <a:r>
              <a:rPr lang="en-US" sz="2400" dirty="0" err="1"/>
              <a:t>djelovanja</a:t>
            </a:r>
            <a:r>
              <a:rPr lang="en-US" sz="2400" dirty="0"/>
              <a:t> </a:t>
            </a:r>
            <a:r>
              <a:rPr lang="sr-Latn-ME" sz="2400" dirty="0" smtClean="0"/>
              <a:t>.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40386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3504"/>
            <a:ext cx="8229600" cy="1143000"/>
          </a:xfrm>
        </p:spPr>
        <p:txBody>
          <a:bodyPr>
            <a:normAutofit/>
          </a:bodyPr>
          <a:lstStyle/>
          <a:p>
            <a:r>
              <a:rPr lang="sr-Latn-ME" sz="3600" dirty="0"/>
              <a:t>Istorija preduzetništva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64880" cy="4648200"/>
          </a:xfrm>
        </p:spPr>
        <p:txBody>
          <a:bodyPr>
            <a:noAutofit/>
          </a:bodyPr>
          <a:lstStyle/>
          <a:p>
            <a:r>
              <a:rPr lang="en-US" sz="2400" dirty="0">
                <a:cs typeface="Arial" pitchFamily="34" charset="0"/>
              </a:rPr>
              <a:t>XII – XV </a:t>
            </a:r>
            <a:r>
              <a:rPr lang="en-US" sz="2400" dirty="0" err="1">
                <a:cs typeface="Arial" pitchFamily="34" charset="0"/>
              </a:rPr>
              <a:t>vijek</a:t>
            </a:r>
            <a:r>
              <a:rPr lang="en-US" sz="2400" dirty="0">
                <a:cs typeface="Arial" pitchFamily="34" charset="0"/>
              </a:rPr>
              <a:t> – </a:t>
            </a:r>
            <a:r>
              <a:rPr lang="en-US" sz="2400" dirty="0" err="1">
                <a:cs typeface="Arial" pitchFamily="34" charset="0"/>
              </a:rPr>
              <a:t>preduzetništvo</a:t>
            </a:r>
            <a:r>
              <a:rPr lang="en-US" sz="2400" dirty="0">
                <a:cs typeface="Arial" pitchFamily="34" charset="0"/>
              </a:rPr>
              <a:t> se </a:t>
            </a:r>
            <a:r>
              <a:rPr lang="en-US" sz="2400" dirty="0" err="1">
                <a:cs typeface="Arial" pitchFamily="34" charset="0"/>
              </a:rPr>
              <a:t>razvilo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kao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djelatnost</a:t>
            </a:r>
            <a:r>
              <a:rPr lang="en-US" sz="2400" dirty="0"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            (</a:t>
            </a:r>
            <a:r>
              <a:rPr lang="en-US" sz="2400" dirty="0" err="1">
                <a:cs typeface="Arial" pitchFamily="34" charset="0"/>
              </a:rPr>
              <a:t>odnosilo</a:t>
            </a:r>
            <a:r>
              <a:rPr lang="en-US" sz="2400" dirty="0">
                <a:cs typeface="Arial" pitchFamily="34" charset="0"/>
              </a:rPr>
              <a:t> se </a:t>
            </a:r>
            <a:r>
              <a:rPr lang="en-US" sz="2400" dirty="0" err="1">
                <a:cs typeface="Arial" pitchFamily="34" charset="0"/>
              </a:rPr>
              <a:t>na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trgovinu</a:t>
            </a:r>
            <a:r>
              <a:rPr lang="en-US" sz="2400" dirty="0">
                <a:cs typeface="Arial" pitchFamily="34" charset="0"/>
              </a:rPr>
              <a:t>, </a:t>
            </a:r>
            <a:r>
              <a:rPr lang="en-US" sz="2400" dirty="0" err="1">
                <a:cs typeface="Arial" pitchFamily="34" charset="0"/>
              </a:rPr>
              <a:t>zanatstvo</a:t>
            </a:r>
            <a:r>
              <a:rPr lang="en-US" sz="2400" dirty="0">
                <a:cs typeface="Arial" pitchFamily="34" charset="0"/>
              </a:rPr>
              <a:t> i </a:t>
            </a:r>
            <a:r>
              <a:rPr lang="en-US" sz="2400" dirty="0" err="1">
                <a:cs typeface="Arial" pitchFamily="34" charset="0"/>
              </a:rPr>
              <a:t>brodarstvo</a:t>
            </a:r>
            <a:r>
              <a:rPr lang="en-US" sz="2400" dirty="0">
                <a:cs typeface="Arial" pitchFamily="34" charset="0"/>
              </a:rPr>
              <a:t>).</a:t>
            </a:r>
            <a:endParaRPr lang="sr-Latn-ME" sz="2400" dirty="0">
              <a:cs typeface="Arial" pitchFamily="34" charset="0"/>
            </a:endParaRPr>
          </a:p>
          <a:p>
            <a:pPr marL="342900" indent="-342900"/>
            <a:r>
              <a:rPr lang="sr-Latn-ME" sz="2400" dirty="0">
                <a:cs typeface="Arial" pitchFamily="34" charset="0"/>
              </a:rPr>
              <a:t> XV vijek - pojavljuje se preduzeće ,sa svim današnjim karakteristikama tj. dolazi do razdvajanja privredne aktivnosti i i poslovne imovine preduzetnika od njegove privatne imovine. Preduzeća postaju samostalni ekonomski subjekti pod vlastitim imenom  i mogla su se kupovati i prodavati </a:t>
            </a:r>
          </a:p>
          <a:p>
            <a:pPr marL="342900" indent="-342900"/>
            <a:r>
              <a:rPr lang="sr-Latn-ME" sz="2400" dirty="0">
                <a:cs typeface="Arial" pitchFamily="34" charset="0"/>
              </a:rPr>
              <a:t>XVII vijek – preduzetništvo postaje masovna </a:t>
            </a:r>
            <a:r>
              <a:rPr lang="sr-Latn-ME" sz="2400" dirty="0" smtClean="0">
                <a:cs typeface="Arial" pitchFamily="34" charset="0"/>
              </a:rPr>
              <a:t>pojava.</a:t>
            </a:r>
            <a:r>
              <a:rPr lang="vi-VN" sz="2400" dirty="0" smtClean="0">
                <a:cs typeface="Arial" pitchFamily="34" charset="0"/>
              </a:rPr>
              <a:t> </a:t>
            </a:r>
            <a:r>
              <a:rPr lang="en-US" sz="2400" dirty="0" err="1"/>
              <a:t>Dolazi</a:t>
            </a:r>
            <a:r>
              <a:rPr lang="en-US" sz="2400" dirty="0"/>
              <a:t> do </a:t>
            </a:r>
            <a:r>
              <a:rPr lang="en-US" sz="2400" dirty="0" err="1"/>
              <a:t>procvata</a:t>
            </a:r>
            <a:r>
              <a:rPr lang="en-US" sz="2400" dirty="0"/>
              <a:t> </a:t>
            </a:r>
            <a:r>
              <a:rPr lang="en-US" sz="2400" dirty="0" err="1"/>
              <a:t>različitih</a:t>
            </a:r>
            <a:r>
              <a:rPr lang="en-US" sz="2400" dirty="0"/>
              <a:t> </a:t>
            </a:r>
            <a:r>
              <a:rPr lang="en-US" sz="2400" dirty="0" err="1"/>
              <a:t>oblika</a:t>
            </a:r>
            <a:r>
              <a:rPr lang="en-US" sz="2400" dirty="0"/>
              <a:t> </a:t>
            </a:r>
            <a:r>
              <a:rPr lang="en-US" sz="2400" dirty="0" err="1"/>
              <a:t>obrta</a:t>
            </a:r>
            <a:r>
              <a:rPr lang="en-US" sz="2400" dirty="0"/>
              <a:t> i </a:t>
            </a:r>
            <a:r>
              <a:rPr lang="en-US" sz="2400" dirty="0" err="1"/>
              <a:t>trgovačkih</a:t>
            </a:r>
            <a:r>
              <a:rPr lang="en-US" sz="2400" dirty="0"/>
              <a:t> </a:t>
            </a:r>
            <a:r>
              <a:rPr lang="en-US" sz="2400" dirty="0" err="1"/>
              <a:t>preduzeća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se </a:t>
            </a:r>
            <a:r>
              <a:rPr lang="en-US" sz="2400" dirty="0" err="1"/>
              <a:t>bavila</a:t>
            </a:r>
            <a:r>
              <a:rPr lang="en-US" sz="2400" dirty="0"/>
              <a:t> </a:t>
            </a:r>
            <a:r>
              <a:rPr lang="en-US" sz="2400" dirty="0" err="1"/>
              <a:t>trgovinom</a:t>
            </a:r>
            <a:r>
              <a:rPr lang="en-US" sz="2400" dirty="0"/>
              <a:t> </a:t>
            </a:r>
            <a:r>
              <a:rPr lang="en-US" sz="2400" dirty="0" err="1"/>
              <a:t>različitih</a:t>
            </a:r>
            <a:r>
              <a:rPr lang="en-US" sz="2400" dirty="0"/>
              <a:t> </a:t>
            </a:r>
            <a:r>
              <a:rPr lang="en-US" sz="2400" dirty="0" err="1"/>
              <a:t>proizvoda</a:t>
            </a:r>
            <a:r>
              <a:rPr lang="en-US" sz="2400" dirty="0"/>
              <a:t>. </a:t>
            </a:r>
            <a:r>
              <a:rPr lang="en-US" sz="2400" dirty="0" err="1"/>
              <a:t>Raste</a:t>
            </a:r>
            <a:r>
              <a:rPr lang="en-US" sz="2400" dirty="0"/>
              <a:t> </a:t>
            </a:r>
            <a:r>
              <a:rPr lang="en-US" sz="2400" dirty="0" err="1"/>
              <a:t>značaj</a:t>
            </a:r>
            <a:r>
              <a:rPr lang="en-US" sz="2400" dirty="0"/>
              <a:t> i </a:t>
            </a:r>
            <a:r>
              <a:rPr lang="en-US" sz="2400" dirty="0" err="1"/>
              <a:t>međunarodne</a:t>
            </a:r>
            <a:r>
              <a:rPr lang="en-US" sz="2400" dirty="0"/>
              <a:t>, a </a:t>
            </a:r>
            <a:r>
              <a:rPr lang="en-US" sz="2400" dirty="0" err="1"/>
              <a:t>zatim</a:t>
            </a:r>
            <a:r>
              <a:rPr lang="en-US" sz="2400" dirty="0"/>
              <a:t> i </a:t>
            </a:r>
            <a:r>
              <a:rPr lang="en-US" sz="2400" dirty="0" err="1"/>
              <a:t>prekookenske</a:t>
            </a:r>
            <a:r>
              <a:rPr lang="en-US" sz="2400" dirty="0"/>
              <a:t> </a:t>
            </a:r>
            <a:r>
              <a:rPr lang="en-US" sz="2400" dirty="0" err="1"/>
              <a:t>trgovine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22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sr-Latn-ME" sz="3600" dirty="0"/>
              <a:t>Istorija preduzetništva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057400"/>
            <a:ext cx="8552688" cy="4572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ea typeface="Tahoma" pitchFamily="34" charset="0"/>
                <a:cs typeface="Tahoma" pitchFamily="34" charset="0"/>
              </a:rPr>
              <a:t>XVII</a:t>
            </a:r>
            <a:r>
              <a:rPr lang="sr-Latn-ME" dirty="0">
                <a:ea typeface="Tahoma" pitchFamily="34" charset="0"/>
                <a:cs typeface="Tahoma" pitchFamily="34" charset="0"/>
              </a:rPr>
              <a:t>I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vijek</a:t>
            </a:r>
            <a:r>
              <a:rPr lang="en-US" dirty="0">
                <a:ea typeface="Tahoma" pitchFamily="34" charset="0"/>
                <a:cs typeface="Tahoma" pitchFamily="34" charset="0"/>
              </a:rPr>
              <a:t> – </a:t>
            </a:r>
            <a:r>
              <a:rPr lang="sr-Latn-ME" dirty="0">
                <a:ea typeface="Tahoma" pitchFamily="34" charset="0"/>
                <a:cs typeface="Tahoma" pitchFamily="34" charset="0"/>
              </a:rPr>
              <a:t>odvajanjem bankarskih poslova od trgovine došlo je do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stvaralačko</a:t>
            </a:r>
            <a:r>
              <a:rPr lang="sr-Latn-ME" dirty="0">
                <a:ea typeface="Tahoma" pitchFamily="34" charset="0"/>
                <a:cs typeface="Tahoma" pitchFamily="34" charset="0"/>
              </a:rPr>
              <a:t>g</a:t>
            </a:r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preduzetništv</a:t>
            </a:r>
            <a:r>
              <a:rPr lang="sr-Latn-ME" dirty="0">
                <a:ea typeface="Tahoma" pitchFamily="34" charset="0"/>
                <a:cs typeface="Tahoma" pitchFamily="34" charset="0"/>
              </a:rPr>
              <a:t>a</a:t>
            </a:r>
            <a:r>
              <a:rPr lang="en-US" dirty="0">
                <a:ea typeface="Tahoma" pitchFamily="34" charset="0"/>
                <a:cs typeface="Tahoma" pitchFamily="34" charset="0"/>
              </a:rPr>
              <a:t> (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stvaraju</a:t>
            </a:r>
            <a:r>
              <a:rPr lang="en-US" dirty="0">
                <a:ea typeface="Tahoma" pitchFamily="34" charset="0"/>
                <a:cs typeface="Tahoma" pitchFamily="34" charset="0"/>
              </a:rPr>
              <a:t> se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preduzeća</a:t>
            </a:r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kao</a:t>
            </a:r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organizacijski</a:t>
            </a:r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oblik</a:t>
            </a:r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privredne</a:t>
            </a:r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aktivnosti</a:t>
            </a:r>
            <a:r>
              <a:rPr lang="sr-Latn-ME" dirty="0">
                <a:ea typeface="Tahoma" pitchFamily="34" charset="0"/>
                <a:cs typeface="Tahoma" pitchFamily="34" charset="0"/>
              </a:rPr>
              <a:t>)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dirty="0"/>
              <a:t>Sa </a:t>
            </a:r>
            <a:r>
              <a:rPr lang="en-US" dirty="0" err="1"/>
              <a:t>pojavom</a:t>
            </a:r>
            <a:r>
              <a:rPr lang="en-US" dirty="0"/>
              <a:t> </a:t>
            </a:r>
            <a:r>
              <a:rPr lang="en-US" dirty="0" err="1"/>
              <a:t>industrijske</a:t>
            </a:r>
            <a:r>
              <a:rPr lang="en-US" dirty="0"/>
              <a:t> </a:t>
            </a:r>
            <a:r>
              <a:rPr lang="en-US" dirty="0" err="1"/>
              <a:t>revolucije</a:t>
            </a:r>
            <a:r>
              <a:rPr lang="en-US" dirty="0"/>
              <a:t>, </a:t>
            </a:r>
            <a:r>
              <a:rPr lang="en-US" dirty="0" err="1"/>
              <a:t>naglo</a:t>
            </a:r>
            <a:r>
              <a:rPr lang="en-US" dirty="0"/>
              <a:t> je </a:t>
            </a:r>
            <a:r>
              <a:rPr lang="en-US" dirty="0" err="1"/>
              <a:t>porasla</a:t>
            </a:r>
            <a:r>
              <a:rPr lang="en-US" dirty="0"/>
              <a:t> </a:t>
            </a:r>
            <a:r>
              <a:rPr lang="en-US" dirty="0" err="1"/>
              <a:t>važnost</a:t>
            </a:r>
            <a:r>
              <a:rPr lang="en-US" dirty="0"/>
              <a:t> </a:t>
            </a:r>
            <a:r>
              <a:rPr lang="en-US" dirty="0" err="1"/>
              <a:t>preduzetništva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početkom</a:t>
            </a:r>
            <a:r>
              <a:rPr lang="en-US" dirty="0"/>
              <a:t> </a:t>
            </a:r>
            <a:r>
              <a:rPr lang="en-US" dirty="0" err="1"/>
              <a:t>masovne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 </a:t>
            </a:r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preduzetništva</a:t>
            </a:r>
            <a:r>
              <a:rPr lang="en-US" dirty="0"/>
              <a:t> </a:t>
            </a:r>
            <a:r>
              <a:rPr lang="en-US" dirty="0" err="1"/>
              <a:t>opada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preduzetničke</a:t>
            </a:r>
            <a:r>
              <a:rPr lang="en-US" dirty="0"/>
              <a:t> </a:t>
            </a:r>
            <a:r>
              <a:rPr lang="en-US" dirty="0" err="1"/>
              <a:t>djelatnosti</a:t>
            </a:r>
            <a:r>
              <a:rPr lang="en-US" dirty="0"/>
              <a:t> </a:t>
            </a:r>
            <a:r>
              <a:rPr lang="en-US" dirty="0" err="1"/>
              <a:t>zamijenjen</a:t>
            </a:r>
            <a:r>
              <a:rPr lang="en-US" dirty="0"/>
              <a:t> je </a:t>
            </a:r>
            <a:r>
              <a:rPr lang="en-US" dirty="0" err="1"/>
              <a:t>rastom</a:t>
            </a:r>
            <a:r>
              <a:rPr lang="en-US" dirty="0"/>
              <a:t> i </a:t>
            </a:r>
            <a:r>
              <a:rPr lang="en-US" dirty="0" err="1"/>
              <a:t>razvojem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industrijskih</a:t>
            </a:r>
            <a:r>
              <a:rPr lang="en-US" dirty="0"/>
              <a:t> </a:t>
            </a:r>
            <a:r>
              <a:rPr lang="en-US" dirty="0" err="1"/>
              <a:t>korporacija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čovjek</a:t>
            </a:r>
            <a:r>
              <a:rPr lang="en-US" dirty="0"/>
              <a:t> </a:t>
            </a:r>
            <a:r>
              <a:rPr lang="en-US" dirty="0" err="1"/>
              <a:t>gubi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osoba,a</a:t>
            </a:r>
            <a:r>
              <a:rPr lang="en-US" dirty="0"/>
              <a:t>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identitet</a:t>
            </a:r>
            <a:r>
              <a:rPr lang="en-US" dirty="0"/>
              <a:t> </a:t>
            </a:r>
            <a:r>
              <a:rPr lang="en-US" dirty="0" err="1"/>
              <a:t>poistovjećuje</a:t>
            </a:r>
            <a:r>
              <a:rPr lang="en-US" dirty="0"/>
              <a:t> 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idejom</a:t>
            </a:r>
            <a:r>
              <a:rPr lang="en-US" dirty="0"/>
              <a:t> </a:t>
            </a:r>
            <a:r>
              <a:rPr lang="en-US" dirty="0" err="1" smtClean="0"/>
              <a:t>kompanije</a:t>
            </a:r>
            <a:r>
              <a:rPr lang="en-US" dirty="0" smtClean="0"/>
              <a:t>. </a:t>
            </a:r>
          </a:p>
          <a:p>
            <a:pPr marL="82296" indent="0">
              <a:buNone/>
            </a:pPr>
            <a:r>
              <a:rPr lang="en-US" dirty="0" smtClean="0"/>
              <a:t>To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oslikavaju</a:t>
            </a:r>
            <a:r>
              <a:rPr lang="en-US" dirty="0"/>
              <a:t> tri faze </a:t>
            </a:r>
            <a:r>
              <a:rPr lang="en-US" dirty="0" err="1" smtClean="0"/>
              <a:t>razvoja</a:t>
            </a:r>
            <a:r>
              <a:rPr lang="sr-Latn-ME" dirty="0" smtClean="0"/>
              <a:t> preduzeća</a:t>
            </a:r>
            <a:r>
              <a:rPr lang="en-US" dirty="0" smtClean="0"/>
              <a:t> </a:t>
            </a:r>
            <a:r>
              <a:rPr lang="en-US" dirty="0" err="1"/>
              <a:t>Henrija</a:t>
            </a:r>
            <a:r>
              <a:rPr lang="en-US" dirty="0"/>
              <a:t> </a:t>
            </a:r>
            <a:r>
              <a:rPr lang="en-US" dirty="0" err="1"/>
              <a:t>Forda</a:t>
            </a:r>
            <a:r>
              <a:rPr lang="en-US" dirty="0"/>
              <a:t> od </a:t>
            </a:r>
            <a:r>
              <a:rPr lang="en-US" dirty="0" err="1"/>
              <a:t>maloga</a:t>
            </a:r>
            <a:r>
              <a:rPr lang="en-US" dirty="0"/>
              <a:t>, </a:t>
            </a:r>
            <a:r>
              <a:rPr lang="en-US" dirty="0" err="1"/>
              <a:t>inovativnog</a:t>
            </a:r>
            <a:r>
              <a:rPr lang="en-US" dirty="0"/>
              <a:t>,  </a:t>
            </a:r>
            <a:r>
              <a:rPr lang="en-US" dirty="0" err="1"/>
              <a:t>porodičnog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do </a:t>
            </a:r>
            <a:r>
              <a:rPr lang="en-US" dirty="0" err="1"/>
              <a:t>industrijskog</a:t>
            </a:r>
            <a:r>
              <a:rPr lang="en-US" dirty="0"/>
              <a:t> </a:t>
            </a:r>
            <a:r>
              <a:rPr lang="en-US" dirty="0" err="1"/>
              <a:t>giganta</a:t>
            </a:r>
            <a:r>
              <a:rPr lang="en-US" dirty="0"/>
              <a:t>: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faza</a:t>
            </a:r>
            <a:r>
              <a:rPr lang="en-US" dirty="0" smtClean="0"/>
              <a:t> </a:t>
            </a:r>
            <a:r>
              <a:rPr lang="en-US" dirty="0"/>
              <a:t>- Henri Ford je </a:t>
            </a:r>
            <a:r>
              <a:rPr lang="en-US" dirty="0" err="1"/>
              <a:t>poznavao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</a:t>
            </a:r>
            <a:r>
              <a:rPr lang="en-US" dirty="0" err="1"/>
              <a:t>lično</a:t>
            </a:r>
            <a:r>
              <a:rPr lang="en-US" dirty="0"/>
              <a:t>,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faza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poznavali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radnici</a:t>
            </a:r>
            <a:r>
              <a:rPr lang="en-US" dirty="0"/>
              <a:t>, 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faza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ni</a:t>
            </a:r>
            <a:r>
              <a:rPr lang="en-US" dirty="0"/>
              <a:t> on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njegovi</a:t>
            </a:r>
            <a:r>
              <a:rPr lang="en-US" dirty="0"/>
              <a:t> </a:t>
            </a:r>
            <a:r>
              <a:rPr lang="en-US" dirty="0" err="1"/>
              <a:t>radnici</a:t>
            </a:r>
            <a:r>
              <a:rPr lang="en-US" dirty="0"/>
              <a:t> se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viđali</a:t>
            </a:r>
            <a:r>
              <a:rPr lang="en-US" dirty="0"/>
              <a:t>,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poznavali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r>
              <a:rPr lang="sr-Latn-ME" sz="3600" dirty="0"/>
              <a:t>Istorija preduzetništva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 </a:t>
            </a:r>
            <a:r>
              <a:rPr lang="sr-Latn-CS" sz="2400" dirty="0" smtClean="0"/>
              <a:t>Istovremeno</a:t>
            </a:r>
            <a:r>
              <a:rPr lang="sr-Latn-CS" sz="2400" dirty="0"/>
              <a:t>, </a:t>
            </a:r>
            <a:r>
              <a:rPr lang="sr-Latn-CS" sz="2400" dirty="0" smtClean="0"/>
              <a:t>od sredine XX vijeka, </a:t>
            </a:r>
            <a:r>
              <a:rPr lang="sr-Latn-CS" sz="2400" dirty="0"/>
              <a:t>u tadašnjim socijalističkim </a:t>
            </a:r>
            <a:r>
              <a:rPr lang="sr-Latn-CS" sz="2400" dirty="0" smtClean="0"/>
              <a:t>zemljama jugoistočne Evrope </a:t>
            </a:r>
            <a:r>
              <a:rPr lang="sr-Latn-CS" sz="2400" dirty="0"/>
              <a:t>preduzetništvo je bilo potiskivano državno-planskom privredom u kojoj nije bilo mjesta za razvoj pojedinačnih preduzetničkih aktivnosti. </a:t>
            </a:r>
          </a:p>
          <a:p>
            <a:pPr marL="402336" lvl="1" indent="0">
              <a:buNone/>
            </a:pPr>
            <a:endParaRPr lang="en-US" sz="2000" dirty="0"/>
          </a:p>
          <a:p>
            <a:r>
              <a:rPr lang="sr-Latn-CS" sz="2400" dirty="0" smtClean="0"/>
              <a:t>Talasom </a:t>
            </a:r>
            <a:r>
              <a:rPr lang="sr-Latn-CS" sz="2400" dirty="0"/>
              <a:t>političkih i ekonomskih promjena </a:t>
            </a:r>
            <a:r>
              <a:rPr lang="sr-Latn-CS" sz="2400" dirty="0" smtClean="0"/>
              <a:t>90-tih godina XX vijeka, </a:t>
            </a:r>
            <a:r>
              <a:rPr lang="sr-Latn-CS" sz="2400" dirty="0"/>
              <a:t>koji je zahvatio zemlje bivše Jugoslavije, preduzetništvo i preduzetnik postaju sve češći i važniji termini.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07" y="609600"/>
            <a:ext cx="8229600" cy="1143000"/>
          </a:xfrm>
        </p:spPr>
        <p:txBody>
          <a:bodyPr/>
          <a:lstStyle/>
          <a:p>
            <a:r>
              <a:rPr lang="sr-Latn-ME" dirty="0" smtClean="0">
                <a:solidFill>
                  <a:schemeClr val="accent2">
                    <a:lumMod val="50000"/>
                  </a:schemeClr>
                </a:solidFill>
              </a:rPr>
              <a:t>Značaj preduzetništva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43200" y="2693248"/>
            <a:ext cx="3874307" cy="3847259"/>
            <a:chOff x="1981199" y="0"/>
            <a:chExt cx="3874307" cy="3847259"/>
          </a:xfrm>
        </p:grpSpPr>
        <p:sp>
          <p:nvSpPr>
            <p:cNvPr id="7" name="Oval 6"/>
            <p:cNvSpPr/>
            <p:nvPr/>
          </p:nvSpPr>
          <p:spPr>
            <a:xfrm>
              <a:off x="1981199" y="0"/>
              <a:ext cx="3874307" cy="3847259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2548578" y="563418"/>
              <a:ext cx="2739549" cy="2720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sz="6300" dirty="0" smtClean="0">
                  <a:solidFill>
                    <a:prstClr val="white"/>
                  </a:solidFill>
                </a:rPr>
                <a:t>budžet</a:t>
              </a:r>
              <a:endParaRPr lang="en-US" sz="63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685800" y="3779860"/>
            <a:ext cx="2057400" cy="2057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00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Privreda</a:t>
            </a:r>
            <a:endParaRPr lang="en-US" sz="280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17507" y="3795100"/>
            <a:ext cx="2057400" cy="2057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00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Vanprivreda</a:t>
            </a:r>
            <a:endParaRPr lang="en-US" sz="200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1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</TotalTime>
  <Words>525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Pojam i istorija preduzetništva</vt:lpstr>
      <vt:lpstr>Preduzetništvo</vt:lpstr>
      <vt:lpstr>Porijeklo termina ,,preduzetništvo“</vt:lpstr>
      <vt:lpstr>Definicija preduzetništva</vt:lpstr>
      <vt:lpstr>,,Preduzetnička sposobnost nije ograničena samo na poslovne ljude već je jedno od opštih svojstava ljudskih bića. Preduzetnici mogu biti i studenti i domaćice i radnici“ - Theodore Schulz</vt:lpstr>
      <vt:lpstr>Istorija preduzetništva</vt:lpstr>
      <vt:lpstr>Istorija preduzetništva</vt:lpstr>
      <vt:lpstr>Istorija preduzetništva</vt:lpstr>
      <vt:lpstr>Značaj preduzetništva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Pojam i istorija preduzetništva</dc:title>
  <dc:creator>aleksbudrak@gmail.com</dc:creator>
  <cp:lastModifiedBy>aleksbudrak@gmail.com</cp:lastModifiedBy>
  <cp:revision>7</cp:revision>
  <dcterms:created xsi:type="dcterms:W3CDTF">2020-09-24T14:18:29Z</dcterms:created>
  <dcterms:modified xsi:type="dcterms:W3CDTF">2020-09-24T15:58:26Z</dcterms:modified>
</cp:coreProperties>
</file>