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26"/>
  </p:notesMasterIdLst>
  <p:sldIdLst>
    <p:sldId id="256" r:id="rId2"/>
    <p:sldId id="259" r:id="rId3"/>
    <p:sldId id="280" r:id="rId4"/>
    <p:sldId id="261" r:id="rId5"/>
    <p:sldId id="281" r:id="rId6"/>
    <p:sldId id="282" r:id="rId7"/>
    <p:sldId id="283" r:id="rId8"/>
    <p:sldId id="284" r:id="rId9"/>
    <p:sldId id="285" r:id="rId10"/>
    <p:sldId id="286" r:id="rId11"/>
    <p:sldId id="288" r:id="rId12"/>
    <p:sldId id="289" r:id="rId13"/>
    <p:sldId id="290" r:id="rId14"/>
    <p:sldId id="291" r:id="rId15"/>
    <p:sldId id="292" r:id="rId16"/>
    <p:sldId id="293" r:id="rId17"/>
    <p:sldId id="294" r:id="rId18"/>
    <p:sldId id="296" r:id="rId19"/>
    <p:sldId id="295" r:id="rId20"/>
    <p:sldId id="297" r:id="rId21"/>
    <p:sldId id="298" r:id="rId22"/>
    <p:sldId id="299" r:id="rId23"/>
    <p:sldId id="300" r:id="rId24"/>
    <p:sldId id="301" r:id="rId2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99FF"/>
    <a:srgbClr val="3333CC"/>
    <a:srgbClr val="0066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-102" y="-93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DDB5DD8-8B7E-4922-BFCC-88D045D23DB6}" type="datetimeFigureOut">
              <a:rPr lang="en-US" smtClean="0"/>
              <a:pPr/>
              <a:t>12/17/2012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60B556F-5752-4CE3-9FEF-D4667922067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A9BE4-8A09-4FDF-A32E-FB17B8A50C6B}" type="datetimeFigureOut">
              <a:rPr lang="en-US" smtClean="0"/>
              <a:pPr/>
              <a:t>12/17/2012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7CAF75-6902-4E41-A22A-7C189231086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A9BE4-8A09-4FDF-A32E-FB17B8A50C6B}" type="datetimeFigureOut">
              <a:rPr lang="en-US" smtClean="0"/>
              <a:pPr/>
              <a:t>12/17/2012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7CAF75-6902-4E41-A22A-7C189231086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A9BE4-8A09-4FDF-A32E-FB17B8A50C6B}" type="datetimeFigureOut">
              <a:rPr lang="en-US" smtClean="0"/>
              <a:pPr/>
              <a:t>12/17/2012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7CAF75-6902-4E41-A22A-7C189231086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A9BE4-8A09-4FDF-A32E-FB17B8A50C6B}" type="datetimeFigureOut">
              <a:rPr lang="en-US" smtClean="0"/>
              <a:pPr/>
              <a:t>12/17/2012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7CAF75-6902-4E41-A22A-7C189231086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A9BE4-8A09-4FDF-A32E-FB17B8A50C6B}" type="datetimeFigureOut">
              <a:rPr lang="en-US" smtClean="0"/>
              <a:pPr/>
              <a:t>12/17/2012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7CAF75-6902-4E41-A22A-7C189231086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A9BE4-8A09-4FDF-A32E-FB17B8A50C6B}" type="datetimeFigureOut">
              <a:rPr lang="en-US" smtClean="0"/>
              <a:pPr/>
              <a:t>12/17/2012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7CAF75-6902-4E41-A22A-7C189231086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A9BE4-8A09-4FDF-A32E-FB17B8A50C6B}" type="datetimeFigureOut">
              <a:rPr lang="en-US" smtClean="0"/>
              <a:pPr/>
              <a:t>12/17/2012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7CAF75-6902-4E41-A22A-7C189231086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A9BE4-8A09-4FDF-A32E-FB17B8A50C6B}" type="datetimeFigureOut">
              <a:rPr lang="en-US" smtClean="0"/>
              <a:pPr/>
              <a:t>12/17/2012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E7CAF75-6902-4E41-A22A-7C189231086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A9BE4-8A09-4FDF-A32E-FB17B8A50C6B}" type="datetimeFigureOut">
              <a:rPr lang="en-US" smtClean="0"/>
              <a:pPr/>
              <a:t>12/17/2012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7CAF75-6902-4E41-A22A-7C189231086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A9BE4-8A09-4FDF-A32E-FB17B8A50C6B}" type="datetimeFigureOut">
              <a:rPr lang="en-US" smtClean="0"/>
              <a:pPr/>
              <a:t>12/17/2012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fld id="{BE7CAF75-6902-4E41-A22A-7C189231086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fld id="{0D3A9BE4-8A09-4FDF-A32E-FB17B8A50C6B}" type="datetimeFigureOut">
              <a:rPr lang="en-US" smtClean="0"/>
              <a:pPr/>
              <a:t>12/17/2012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7CAF75-6902-4E41-A22A-7C189231086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11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0D3A9BE4-8A09-4FDF-A32E-FB17B8A50C6B}" type="datetimeFigureOut">
              <a:rPr lang="en-US" smtClean="0"/>
              <a:pPr/>
              <a:t>12/17/2012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BE7CAF75-6902-4E41-A22A-7C189231086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alphaModFix amt="59000"/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3962400"/>
            <a:ext cx="6480048" cy="1066800"/>
          </a:xfrm>
          <a:ln>
            <a:noFill/>
            <a:prstDash val="solid"/>
          </a:ln>
        </p:spPr>
        <p:txBody>
          <a:bodyPr>
            <a:normAutofit fontScale="90000"/>
          </a:bodyPr>
          <a:lstStyle/>
          <a:p>
            <a:r>
              <a:rPr lang="en-US" i="1" cap="none" spc="3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Sloj</a:t>
            </a:r>
            <a:r>
              <a:rPr lang="en-US" i="1" cap="none" spc="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i="1" cap="none" spc="3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kontrole</a:t>
            </a:r>
            <a:r>
              <a:rPr lang="en-US" i="1" cap="none" spc="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i="1" cap="none" spc="3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pristupa</a:t>
            </a:r>
            <a:r>
              <a:rPr lang="en-US" i="1" cap="none" spc="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IEEE 802</a:t>
            </a:r>
            <a:r>
              <a:rPr lang="sr-Latn-ME" i="1" cap="none" spc="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(MAC)</a:t>
            </a:r>
            <a:r>
              <a:rPr lang="en-US" i="1" cap="none" spc="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</a:t>
            </a:r>
            <a:r>
              <a:rPr lang="en-US" i="1" cap="none" spc="3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Sloj</a:t>
            </a:r>
            <a:r>
              <a:rPr lang="en-US" i="1" cap="none" spc="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i="1" cap="none" spc="3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logi</a:t>
            </a:r>
            <a:r>
              <a:rPr lang="sr-Latn-ME" i="1" cap="none" spc="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čke </a:t>
            </a:r>
            <a:r>
              <a:rPr lang="sr-Latn-ME" i="1" cap="none" spc="30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kontrole (LLC)</a:t>
            </a:r>
            <a:endParaRPr lang="en-US" i="1" cap="none" spc="3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Distribuirana</a:t>
            </a:r>
            <a:r>
              <a:rPr lang="en-US" dirty="0" smtClean="0"/>
              <a:t> </a:t>
            </a:r>
            <a:r>
              <a:rPr lang="en-US" dirty="0" err="1" smtClean="0"/>
              <a:t>kontrola</a:t>
            </a:r>
            <a:r>
              <a:rPr lang="en-US" dirty="0" smtClean="0"/>
              <a:t> </a:t>
            </a:r>
            <a:r>
              <a:rPr lang="en-US" dirty="0" err="1" smtClean="0"/>
              <a:t>pristupa</a:t>
            </a:r>
            <a:endParaRPr lang="en-US" dirty="0" smtClean="0"/>
          </a:p>
          <a:p>
            <a:r>
              <a:rPr lang="sr-Latn-BA" dirty="0" smtClean="0"/>
              <a:t>sve stanice u mreži pod jednakim uslovima, bez određivanja  prethodnog redosleda, nadmeću za pristup uz upotrebu posebnog algoritma za razrešavanje moguće kolizije (primjer su </a:t>
            </a:r>
            <a:r>
              <a:rPr lang="sr-Latn-BA" dirty="0" smtClean="0">
                <a:solidFill>
                  <a:srgbClr val="FFFF00"/>
                </a:solidFill>
              </a:rPr>
              <a:t>CSMA</a:t>
            </a:r>
            <a:r>
              <a:rPr lang="sr-Latn-BA" dirty="0" smtClean="0"/>
              <a:t> tehnike).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sr-Latn-BA" b="1" i="1" dirty="0" smtClean="0">
                <a:solidFill>
                  <a:srgbClr val="FFFF00"/>
                </a:solidFill>
              </a:rPr>
              <a:t>CSMA/CD</a:t>
            </a:r>
            <a:r>
              <a:rPr lang="sr-Latn-BA" dirty="0" smtClean="0"/>
              <a:t> (Carrier Sense Multiple Access with Collison Detection) ili </a:t>
            </a:r>
            <a:r>
              <a:rPr lang="sr-Latn-BA" b="1" i="1" dirty="0" smtClean="0">
                <a:solidFill>
                  <a:srgbClr val="FFFF00"/>
                </a:solidFill>
              </a:rPr>
              <a:t>CSMA/CA</a:t>
            </a:r>
            <a:r>
              <a:rPr lang="sr-Latn-BA" dirty="0" smtClean="0"/>
              <a:t> (Carrier Sense Multiple Access with Collison Avoidance), se koriste kod određenih mreža definisanih IEEE 802 standardom </a:t>
            </a:r>
            <a:endParaRPr lang="en-US" dirty="0" smtClean="0"/>
          </a:p>
          <a:p>
            <a:pPr>
              <a:buNone/>
            </a:pPr>
            <a:r>
              <a:rPr lang="sr-Latn-BA" dirty="0" smtClean="0"/>
              <a:t>Stanic</a:t>
            </a:r>
            <a:r>
              <a:rPr lang="en-US" dirty="0" smtClean="0"/>
              <a:t>e</a:t>
            </a:r>
            <a:r>
              <a:rPr lang="sr-Latn-BA" dirty="0" smtClean="0"/>
              <a:t> slušaju šta se dešava u medijumu, kako bi prije otpočinjanja emitovanja utvrdile da li je prenos neke druge poruke u toku, (CSMA) i mogućnosti detekcije nastanka kolizije (CD), odnosno izbjegavanja kolizije (CA).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lvl="0"/>
            <a:r>
              <a:rPr lang="sr-Latn-BA" dirty="0" smtClean="0"/>
              <a:t>Algoritam fungcionisanja CSMA/CD protokola je zasnovan na sledećim koracima.</a:t>
            </a:r>
            <a:endParaRPr lang="en-US" dirty="0" smtClean="0"/>
          </a:p>
          <a:p>
            <a:r>
              <a:rPr lang="sr-Latn-BA" dirty="0" smtClean="0"/>
              <a:t>1. Stanica koja želi da emituje osluškuje da li se medijumom obavlja neki drugi prenos.</a:t>
            </a:r>
            <a:endParaRPr lang="en-US" dirty="0" smtClean="0"/>
          </a:p>
          <a:p>
            <a:r>
              <a:rPr lang="sr-Latn-BA" dirty="0" smtClean="0"/>
              <a:t>    Ako je medijum slobodan, počinje sa emitovanjem; u suprotnom ide na korak  2.</a:t>
            </a:r>
            <a:endParaRPr lang="en-US" dirty="0" smtClean="0"/>
          </a:p>
          <a:p>
            <a:r>
              <a:rPr lang="sr-Latn-BA" dirty="0" smtClean="0"/>
              <a:t>2. Ako je medijum zauzet, nastavlja se sa osluškivanjem dok ne postane slobodan i tada se odmah počinje sa emitovanjem.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en-US" dirty="0" smtClean="0"/>
              <a:t>	</a:t>
            </a:r>
            <a:r>
              <a:rPr lang="sr-Latn-BA" dirty="0" smtClean="0"/>
              <a:t>3. Ako se u toku prenosa detektuje kolizija, emituje se kratak signal kojim se svim stanicama upućuje poruka da se desila kolizija.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	</a:t>
            </a:r>
          </a:p>
          <a:p>
            <a:pPr>
              <a:buNone/>
            </a:pPr>
            <a:r>
              <a:rPr lang="sr-Latn-BA" dirty="0" smtClean="0"/>
              <a:t>4. Nakon emitovanja signala koji sadrži poruku o nastaloj koliziji, čeka se slučajan vremenski interval i tada se ponovo pokušava sa emitovanjem.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	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sr-Latn-BA" dirty="0" smtClean="0"/>
              <a:t>Kada se detektuje kolizija za vrijeme emitovanja određenog okvira poruke, emitovanje se nastavlja za dodatnih 32-48 bita. Na taj način se informišu o nastaloj koliziji i udaljene stanice koje nijesu možda bile u mogućnosti da je detektuju. 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lvl="0"/>
            <a:r>
              <a:rPr lang="sr-Latn-BA" dirty="0" smtClean="0"/>
              <a:t>Algoritam funkcjonisanja CSMA/CA protokola je zasnovan na sledećim koracima. </a:t>
            </a:r>
            <a:endParaRPr lang="en-US" dirty="0" smtClean="0"/>
          </a:p>
          <a:p>
            <a:r>
              <a:rPr lang="sr-Latn-BA" dirty="0" smtClean="0"/>
              <a:t>1. Stanica koja želi da emituje sluša da li se medijum obavlja neki drugi prenos.</a:t>
            </a:r>
            <a:endParaRPr lang="en-US" dirty="0" smtClean="0"/>
          </a:p>
          <a:p>
            <a:r>
              <a:rPr lang="sr-Latn-BA" dirty="0" smtClean="0"/>
              <a:t>Ako je medijum slobodan, počinje sa emitovanjem; u suprotnom ide na korak 2.</a:t>
            </a:r>
            <a:endParaRPr lang="en-US" dirty="0" smtClean="0"/>
          </a:p>
          <a:p>
            <a:r>
              <a:rPr lang="sr-Latn-BA" dirty="0" smtClean="0"/>
              <a:t>2. Ako je medijum zauzet, nastavlja se slušanjem dok ne postane slobodan i tada se nakon proizvoljno odabranog intervala vremena počinje sa emitovanjem.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BA" dirty="0" smtClean="0"/>
              <a:t>3. Nakon emitovanja signala koji sadrži poruku, čeka se vremenski interval na potvrdu o ispravnom prijemu o strane odredišne stranice. Ako u predvidjenom vremenu ne stigne potvrda tada ponovo pokušava sa emitovanjem ranije poslatih podataka.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r-Latn-BA" dirty="0" smtClean="0"/>
              <a:t>Nedostatak ovog postupka je prije svega u njegovoj neefikasnosti za slučaj kolizije uslijed većeg broja stranica koje žele da šalju podatke. </a:t>
            </a:r>
            <a:endParaRPr lang="en-US" dirty="0" smtClean="0"/>
          </a:p>
          <a:p>
            <a:r>
              <a:rPr lang="sr-Latn-BA" dirty="0" smtClean="0"/>
              <a:t>U nedostatku mehanizma detekcije,  kolizija izaziva potpunu  neupotrebljivost medijuma za bilo kakav prenos i  to u vremenu trajanja prostiranja onih paketa podataka koji su došli u medjusobnu koliziju.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r-Latn-BA" dirty="0" smtClean="0"/>
              <a:t>MAC sloj prihvata blok podataka od LLC sloja i odgovoran je za izvršavanje funkcija povezanih sa pristupom medijumu i sa emitovanjem poruka. </a:t>
            </a:r>
            <a:endParaRPr lang="en-US" dirty="0" smtClean="0"/>
          </a:p>
          <a:p>
            <a:endParaRPr lang="en-US" dirty="0" smtClean="0"/>
          </a:p>
          <a:p>
            <a:r>
              <a:rPr lang="sr-Latn-BA" dirty="0" smtClean="0"/>
              <a:t>Kao i ostali slojevi protokola, MAC implentira ove funkcije, koristeći MAC PDU  na svom sloju. U ovom slučaju MAC PDU se naziva MAC okvirom (frame).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sr-Latn-BA" dirty="0" smtClean="0"/>
              <a:t>Generalno, MAC okviri kod svih opisanih postupaka kontrole pristupa imaju format sličan onom datom na slici.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4335" y="3124200"/>
            <a:ext cx="8609665" cy="198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 fontScale="90000"/>
          </a:bodyPr>
          <a:lstStyle/>
          <a:p>
            <a:r>
              <a:rPr lang="sr-Latn-ME" sz="2400" i="1" dirty="0" smtClean="0">
                <a:solidFill>
                  <a:srgbClr val="0070C0"/>
                </a:solidFill>
              </a:rPr>
              <a:t/>
            </a:r>
            <a:br>
              <a:rPr lang="sr-Latn-ME" sz="2400" i="1" dirty="0" smtClean="0">
                <a:solidFill>
                  <a:srgbClr val="0070C0"/>
                </a:solidFill>
              </a:rPr>
            </a:br>
            <a:r>
              <a:rPr lang="sr-Latn-ME" sz="2400" i="1" dirty="0">
                <a:solidFill>
                  <a:srgbClr val="0070C0"/>
                </a:solidFill>
              </a:rPr>
              <a:t/>
            </a:r>
            <a:br>
              <a:rPr lang="sr-Latn-ME" sz="2400" i="1" dirty="0">
                <a:solidFill>
                  <a:srgbClr val="0070C0"/>
                </a:solidFill>
              </a:rPr>
            </a:br>
            <a:r>
              <a:rPr lang="sr-Latn-ME" sz="2400" i="1" dirty="0" smtClean="0">
                <a:solidFill>
                  <a:srgbClr val="0070C0"/>
                </a:solidFill>
              </a:rPr>
              <a:t/>
            </a:r>
            <a:br>
              <a:rPr lang="sr-Latn-ME" sz="2400" i="1" dirty="0" smtClean="0">
                <a:solidFill>
                  <a:srgbClr val="0070C0"/>
                </a:solidFill>
              </a:rPr>
            </a:br>
            <a:r>
              <a:rPr lang="sr-Latn-ME" sz="2400" i="1" dirty="0">
                <a:solidFill>
                  <a:srgbClr val="0070C0"/>
                </a:solidFill>
              </a:rPr>
              <a:t/>
            </a:r>
            <a:br>
              <a:rPr lang="sr-Latn-ME" sz="2400" i="1" dirty="0">
                <a:solidFill>
                  <a:srgbClr val="0070C0"/>
                </a:solidFill>
              </a:rPr>
            </a:br>
            <a:r>
              <a:rPr lang="sr-Latn-ME" sz="2400" i="1" dirty="0" smtClean="0">
                <a:solidFill>
                  <a:srgbClr val="0070C0"/>
                </a:solidFill>
              </a:rPr>
              <a:t>Arhitektura protokola LAN mreža</a:t>
            </a:r>
            <a:br>
              <a:rPr lang="sr-Latn-ME" sz="2400" i="1" dirty="0" smtClean="0">
                <a:solidFill>
                  <a:srgbClr val="0070C0"/>
                </a:solidFill>
              </a:rPr>
            </a:br>
            <a:r>
              <a:rPr lang="sr-Latn-ME" sz="2400" i="1" dirty="0" smtClean="0">
                <a:solidFill>
                  <a:srgbClr val="0070C0"/>
                </a:solidFill>
              </a:rPr>
              <a:t/>
            </a:r>
            <a:br>
              <a:rPr lang="sr-Latn-ME" sz="2400" i="1" dirty="0" smtClean="0">
                <a:solidFill>
                  <a:srgbClr val="0070C0"/>
                </a:solidFill>
              </a:rPr>
            </a:br>
            <a:r>
              <a:rPr lang="sr-Latn-BA" sz="1600" i="1" dirty="0" smtClean="0"/>
              <a:t>odnos </a:t>
            </a:r>
            <a:r>
              <a:rPr lang="sr-Latn-BA" sz="1600" i="1" dirty="0"/>
              <a:t>izmedju IEEE 802 LAN referentnog modela i ISO-OSI referentnog</a:t>
            </a:r>
            <a:r>
              <a:rPr lang="sr-Latn-BA" sz="2400" i="1" dirty="0"/>
              <a:t> </a:t>
            </a:r>
            <a:r>
              <a:rPr lang="sr-Latn-BA" sz="1300" i="1" dirty="0"/>
              <a:t>modela</a:t>
            </a:r>
            <a:r>
              <a:rPr lang="en-US" sz="2400" dirty="0"/>
              <a:t/>
            </a:r>
            <a:br>
              <a:rPr lang="en-US" sz="2400" dirty="0"/>
            </a:br>
            <a:endParaRPr lang="en-US" sz="2400" dirty="0"/>
          </a:p>
        </p:txBody>
      </p:sp>
      <p:pic>
        <p:nvPicPr>
          <p:cNvPr id="15363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 bwMode="auto">
          <a:xfrm>
            <a:off x="1400175" y="1681956"/>
            <a:ext cx="5581650" cy="4362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sr-Latn-BA" dirty="0" smtClean="0"/>
              <a:t>Prikazani okvir sadrži sledeća polja.</a:t>
            </a:r>
            <a:endParaRPr lang="en-US" dirty="0" smtClean="0"/>
          </a:p>
          <a:p>
            <a:pPr lvl="0"/>
            <a:r>
              <a:rPr lang="sr-Latn-BA" b="1" i="1" dirty="0" smtClean="0"/>
              <a:t>MAC kontrola</a:t>
            </a:r>
            <a:r>
              <a:rPr lang="sr-Latn-BA" dirty="0" smtClean="0"/>
              <a:t> sadrži kontrolne informacije potrebne za funkcionisanje MAC protokola.</a:t>
            </a:r>
            <a:endParaRPr lang="en-US" dirty="0" smtClean="0"/>
          </a:p>
          <a:p>
            <a:pPr lvl="0"/>
            <a:r>
              <a:rPr lang="sr-Latn-BA" b="1" i="1" dirty="0" smtClean="0"/>
              <a:t>MAC adresa odredišta</a:t>
            </a:r>
            <a:r>
              <a:rPr lang="sr-Latn-BA" dirty="0" smtClean="0"/>
              <a:t> definiše odredišnu fizičku adresu interfejsa  povezanog u LAN mreži za dati okvir.</a:t>
            </a:r>
            <a:endParaRPr lang="en-US" dirty="0" smtClean="0"/>
          </a:p>
          <a:p>
            <a:pPr lvl="0"/>
            <a:r>
              <a:rPr lang="sr-Latn-BA" b="1" i="1" dirty="0" smtClean="0"/>
              <a:t>MAC adresa izvora</a:t>
            </a:r>
            <a:r>
              <a:rPr lang="sr-Latn-BA" dirty="0" smtClean="0"/>
              <a:t> definiše izvorišnu fizičku adresu interfejsa  povezanog u LAN mreži za dati okvir.</a:t>
            </a:r>
            <a:endParaRPr lang="en-US" dirty="0" smtClean="0"/>
          </a:p>
          <a:p>
            <a:pPr lvl="0"/>
            <a:r>
              <a:rPr lang="sr-Latn-BA" b="1" i="1" dirty="0" smtClean="0"/>
              <a:t>LLC PDU</a:t>
            </a:r>
            <a:r>
              <a:rPr lang="sr-Latn-BA" dirty="0" smtClean="0"/>
              <a:t> sadrži LLC podatke.</a:t>
            </a:r>
            <a:endParaRPr lang="en-US" dirty="0" smtClean="0"/>
          </a:p>
          <a:p>
            <a:pPr lvl="0"/>
            <a:r>
              <a:rPr lang="sr-Latn-BA" b="1" i="1" dirty="0" smtClean="0"/>
              <a:t>CRC</a:t>
            </a:r>
            <a:r>
              <a:rPr lang="sr-Latn-BA" dirty="0" smtClean="0"/>
              <a:t> polje služi sa smiještanje kodne kombinacije za detekciju grešaka.</a:t>
            </a:r>
            <a:endParaRPr lang="en-US" dirty="0" smtClean="0"/>
          </a:p>
          <a:p>
            <a:r>
              <a:rPr lang="sr-Latn-BA" dirty="0" smtClean="0"/>
              <a:t> 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2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2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sr-Latn-BA" dirty="0" smtClean="0"/>
              <a:t>Detekcija i korekcija grešaka, kod LAN protokola su dvije funkcije podijeljene između MAC sloja i LLC sloja. </a:t>
            </a:r>
            <a:endParaRPr lang="en-US" dirty="0" smtClean="0"/>
          </a:p>
          <a:p>
            <a:r>
              <a:rPr lang="sr-Latn-BA" dirty="0" smtClean="0"/>
              <a:t>Tako je MAC protokol odgovoran za detekciju grešaka i uklanjanje svih onih okvira poruke za koje se utvrdi prisustvo greške. </a:t>
            </a:r>
            <a:endParaRPr lang="en-US" dirty="0" smtClean="0"/>
          </a:p>
          <a:p>
            <a:r>
              <a:rPr lang="sr-Latn-BA" dirty="0" smtClean="0"/>
              <a:t>LLC sloj se više bavi korekcijom, s obzirom da kontroliše ispravan prenos pojedinih okvira, kao i ponovni prenos onih kojih je detektovane greška.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BA" dirty="0" smtClean="0"/>
              <a:t>MAC adresa ili fizička adresa predstavlja adresu mrežnog adaptera hosta.</a:t>
            </a:r>
            <a:endParaRPr lang="en-US" dirty="0" smtClean="0"/>
          </a:p>
          <a:p>
            <a:r>
              <a:rPr lang="sr-Latn-BA" dirty="0" smtClean="0"/>
              <a:t> </a:t>
            </a:r>
            <a:r>
              <a:rPr lang="sr-Latn-BA" dirty="0" smtClean="0">
                <a:solidFill>
                  <a:srgbClr val="FFFF00"/>
                </a:solidFill>
              </a:rPr>
              <a:t>Fizička adresa je jedinstvena i stalna</a:t>
            </a:r>
            <a:r>
              <a:rPr lang="sr-Latn-BA" dirty="0" smtClean="0"/>
              <a:t>. To znači da se prilikom proizvodnje mrežnog adaptera njena vrijednost upisuje u ROM, pri čemu se vodi računa da nijedan drugi adapter ne smije imati istu fizičku adresu.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r-Latn-BA" dirty="0" smtClean="0"/>
              <a:t>Kod LAN mreža sloj logičke kontrole veze podataka (LLC-sloj) zajedno sa slojem kontrole pristupa (MAC-sloj) izvršava funkcije sloja veze podataka OSI referentnog modela.</a:t>
            </a:r>
            <a:endParaRPr lang="en-US" dirty="0" smtClean="0"/>
          </a:p>
          <a:p>
            <a:r>
              <a:rPr lang="sr-Latn-BA" dirty="0" smtClean="0"/>
              <a:t>LLC sloj je standardizovan zaLAN mreže i precizno definisan IEEE 802.2 standardom koji je dosta sličan HDLC protokolu za kontrolu veze podataka.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800" i="1" dirty="0" err="1" smtClean="0"/>
              <a:t>Sloj</a:t>
            </a:r>
            <a:r>
              <a:rPr lang="en-US" sz="2800" i="1" dirty="0" smtClean="0"/>
              <a:t> </a:t>
            </a:r>
            <a:r>
              <a:rPr lang="en-US" sz="2800" i="1" dirty="0" err="1" smtClean="0"/>
              <a:t>logicke</a:t>
            </a:r>
            <a:r>
              <a:rPr lang="en-US" sz="2800" i="1" dirty="0" smtClean="0"/>
              <a:t> </a:t>
            </a:r>
            <a:r>
              <a:rPr lang="en-US" sz="2800" i="1" dirty="0" err="1" smtClean="0"/>
              <a:t>kontrole</a:t>
            </a:r>
            <a:r>
              <a:rPr lang="en-US" sz="2800" i="1" dirty="0" smtClean="0"/>
              <a:t> </a:t>
            </a:r>
            <a:r>
              <a:rPr lang="en-US" sz="2800" i="1" dirty="0" err="1" smtClean="0"/>
              <a:t>veze</a:t>
            </a:r>
            <a:r>
              <a:rPr lang="en-US" sz="2800" i="1" dirty="0" smtClean="0"/>
              <a:t> (LLC)</a:t>
            </a:r>
            <a:endParaRPr lang="en-US" sz="2800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BA" dirty="0" smtClean="0"/>
              <a:t>Glavna razlika je u strukturi odgovarajućeg rama.</a:t>
            </a:r>
            <a:endParaRPr lang="en-US" dirty="0" smtClean="0"/>
          </a:p>
          <a:p>
            <a:pPr>
              <a:buNone/>
            </a:pPr>
            <a:endParaRPr lang="en-US" dirty="0" smtClean="0"/>
          </a:p>
          <a:p>
            <a:r>
              <a:rPr lang="sr-Latn-BA" dirty="0" smtClean="0"/>
              <a:t>LLC je je orijentisan na prenos odgovarajuće PDU između dvije stanice. 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	</a:t>
            </a:r>
            <a:r>
              <a:rPr lang="sr-Latn-BA" dirty="0" smtClean="0"/>
              <a:t>On specificira mehanizme za adresiranje stanica duž medijuma.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sr-Latn-BA" dirty="0" smtClean="0"/>
              <a:t>Kontrola pristupa medijumu je tehnika kojom LAN mreža dobija pravo da prenosi poruke između stanica</a:t>
            </a:r>
            <a:r>
              <a:rPr lang="sr-Latn-BA" b="1" dirty="0" smtClean="0">
                <a:sym typeface="Symbol"/>
              </a:rPr>
              <a:t></a:t>
            </a:r>
            <a:endParaRPr lang="en-US" b="1" dirty="0" smtClean="0">
              <a:sym typeface="Symbol"/>
            </a:endParaRPr>
          </a:p>
          <a:p>
            <a:endParaRPr lang="en-US" dirty="0" smtClean="0"/>
          </a:p>
          <a:p>
            <a:r>
              <a:rPr lang="sr-Latn-BA" dirty="0" smtClean="0"/>
              <a:t>Sve LAN mreže se sastoje od uređaja koji moraju dijeliti prenosne kapacitete koji im stoje na raspolaganju i da bi se oni mogli efikasno koristiti potrebno je da se na neki način utvrdi neka kontrola pristupa medijumu.</a:t>
            </a:r>
            <a:endParaRPr lang="en-US" dirty="0" smtClean="0"/>
          </a:p>
          <a:p>
            <a:r>
              <a:rPr lang="sr-Latn-BA" dirty="0" smtClean="0"/>
              <a:t> 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2800" b="1" i="1" dirty="0" err="1" smtClean="0">
                <a:solidFill>
                  <a:srgbClr val="6699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Arhitektura</a:t>
            </a:r>
            <a:r>
              <a:rPr lang="en-US" sz="2800" b="1" i="1" dirty="0" smtClean="0">
                <a:solidFill>
                  <a:srgbClr val="6699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LAN </a:t>
            </a:r>
            <a:r>
              <a:rPr lang="en-US" sz="2800" b="1" i="1" dirty="0" err="1" smtClean="0">
                <a:solidFill>
                  <a:srgbClr val="6699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mre</a:t>
            </a:r>
            <a:r>
              <a:rPr lang="sr-Latn-ME" sz="2800" b="1" i="1" dirty="0" smtClean="0">
                <a:solidFill>
                  <a:srgbClr val="6699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že</a:t>
            </a:r>
            <a:endParaRPr lang="en-US" sz="2800" b="1" i="1" dirty="0">
              <a:solidFill>
                <a:srgbClr val="6699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endParaRPr lang="en-US" dirty="0" smtClean="0"/>
          </a:p>
          <a:p>
            <a:r>
              <a:rPr lang="en-US" sz="2800" dirty="0" err="1" smtClean="0"/>
              <a:t>Protokoli</a:t>
            </a:r>
            <a:r>
              <a:rPr lang="en-US" sz="2800" dirty="0" smtClean="0"/>
              <a:t> </a:t>
            </a:r>
            <a:r>
              <a:rPr lang="en-US" sz="2800" dirty="0" err="1" smtClean="0"/>
              <a:t>višeg</a:t>
            </a:r>
            <a:r>
              <a:rPr lang="en-US" sz="2800" dirty="0" smtClean="0"/>
              <a:t> </a:t>
            </a:r>
            <a:r>
              <a:rPr lang="en-US" sz="2800" dirty="0" err="1" smtClean="0"/>
              <a:t>nivoa</a:t>
            </a:r>
            <a:r>
              <a:rPr lang="en-US" sz="2800" dirty="0" smtClean="0"/>
              <a:t> (</a:t>
            </a:r>
            <a:r>
              <a:rPr lang="en-US" sz="2800" dirty="0" err="1" smtClean="0"/>
              <a:t>nivo</a:t>
            </a:r>
            <a:r>
              <a:rPr lang="en-US" sz="2800" dirty="0" smtClean="0"/>
              <a:t> </a:t>
            </a:r>
            <a:r>
              <a:rPr lang="en-US" sz="2800" dirty="0" err="1" smtClean="0"/>
              <a:t>mreže</a:t>
            </a:r>
            <a:r>
              <a:rPr lang="en-US" sz="2800" dirty="0" smtClean="0"/>
              <a:t> </a:t>
            </a:r>
            <a:r>
              <a:rPr lang="en-US" sz="2800" dirty="0" err="1" smtClean="0"/>
              <a:t>i</a:t>
            </a:r>
            <a:r>
              <a:rPr lang="en-US" sz="2800" dirty="0" smtClean="0"/>
              <a:t> </a:t>
            </a:r>
            <a:r>
              <a:rPr lang="en-US" sz="2800" dirty="0" err="1" smtClean="0"/>
              <a:t>iznad</a:t>
            </a:r>
            <a:r>
              <a:rPr lang="en-US" sz="2800" dirty="0" smtClean="0"/>
              <a:t>) ne </a:t>
            </a:r>
            <a:r>
              <a:rPr lang="en-US" sz="2800" dirty="0" err="1" smtClean="0"/>
              <a:t>zavise</a:t>
            </a:r>
            <a:r>
              <a:rPr lang="en-US" sz="2800" dirty="0" smtClean="0"/>
              <a:t> </a:t>
            </a:r>
            <a:r>
              <a:rPr lang="en-US" sz="2800" dirty="0" err="1" smtClean="0"/>
              <a:t>od</a:t>
            </a:r>
            <a:r>
              <a:rPr lang="sr-Latn-ME" sz="2800" dirty="0" smtClean="0"/>
              <a:t> </a:t>
            </a:r>
            <a:r>
              <a:rPr lang="en-US" sz="2800" dirty="0" err="1" smtClean="0"/>
              <a:t>arhitekture</a:t>
            </a:r>
            <a:r>
              <a:rPr lang="en-US" sz="2800" dirty="0" smtClean="0"/>
              <a:t> LAN </a:t>
            </a:r>
            <a:r>
              <a:rPr lang="en-US" sz="2800" dirty="0" err="1" smtClean="0"/>
              <a:t>mreže</a:t>
            </a:r>
            <a:r>
              <a:rPr lang="en-US" sz="2800" dirty="0" smtClean="0"/>
              <a:t>. </a:t>
            </a:r>
            <a:endParaRPr lang="sr-Latn-ME" sz="2800" dirty="0" smtClean="0"/>
          </a:p>
          <a:p>
            <a:pPr>
              <a:buNone/>
            </a:pPr>
            <a:endParaRPr lang="sr-Latn-ME" sz="2800" dirty="0" smtClean="0">
              <a:solidFill>
                <a:srgbClr val="FFFF00"/>
              </a:solidFill>
            </a:endParaRPr>
          </a:p>
          <a:p>
            <a:r>
              <a:rPr lang="sr-Latn-BA" sz="2800" dirty="0" smtClean="0"/>
              <a:t>Protokoli koji su specificirani za LAN i MAN mreže, suštinski se odnose na prenos blokova podataka mrežom. </a:t>
            </a:r>
          </a:p>
          <a:p>
            <a:r>
              <a:rPr lang="sr-Latn-BA" sz="2800" dirty="0" smtClean="0"/>
              <a:t>Ovi blokovi podataka nazivaju se </a:t>
            </a:r>
            <a:r>
              <a:rPr lang="sr-Latn-BA" sz="2800" b="1" i="1" dirty="0" smtClean="0">
                <a:solidFill>
                  <a:srgbClr val="FFFF00"/>
                </a:solidFill>
              </a:rPr>
              <a:t>frejmovi</a:t>
            </a:r>
            <a:r>
              <a:rPr lang="sr-Latn-BA" sz="2800" b="1" dirty="0" smtClean="0"/>
              <a:t> (engl. </a:t>
            </a:r>
            <a:r>
              <a:rPr lang="sr-Latn-BA" sz="2800" b="1" i="1" dirty="0" smtClean="0"/>
              <a:t>frame</a:t>
            </a:r>
            <a:r>
              <a:rPr lang="sr-Latn-BA" sz="2800" b="1" dirty="0" smtClean="0"/>
              <a:t>)</a:t>
            </a:r>
            <a:r>
              <a:rPr lang="sr-Latn-BA" sz="2800" dirty="0" smtClean="0"/>
              <a:t> ili </a:t>
            </a:r>
            <a:r>
              <a:rPr lang="sr-Latn-BA" sz="2800" b="1" i="1" dirty="0" smtClean="0">
                <a:solidFill>
                  <a:srgbClr val="FFFF00"/>
                </a:solidFill>
              </a:rPr>
              <a:t>okviri</a:t>
            </a:r>
            <a:r>
              <a:rPr lang="sr-Latn-BA" sz="2800" dirty="0" smtClean="0"/>
              <a:t>.</a:t>
            </a:r>
            <a:endParaRPr lang="en-US" sz="2800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autoRev="1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7" dur="500" autoRev="1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8" dur="500" autoRev="1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BA" i="1" dirty="0" smtClean="0"/>
              <a:t>Funkcija mreže koja omogućava efikasno korišćenje raspoloživih prenosnih kapaciteta kroz kontrolu pristupa prenosnom medijumu poznata je kao </a:t>
            </a:r>
            <a:endParaRPr lang="en-US" i="1" dirty="0" smtClean="0"/>
          </a:p>
          <a:p>
            <a:pPr>
              <a:buNone/>
            </a:pPr>
            <a:r>
              <a:rPr lang="sr-Latn-BA" b="1" i="1" dirty="0" smtClean="0">
                <a:solidFill>
                  <a:srgbClr val="FFFF00"/>
                </a:solidFill>
              </a:rPr>
              <a:t>protokol za kontrolu pristupa medijumu MAC (Medium Access Control)</a:t>
            </a:r>
            <a:endParaRPr lang="en-US" dirty="0" smtClean="0">
              <a:solidFill>
                <a:srgbClr val="FFFF00"/>
              </a:solidFill>
            </a:endParaRP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sr-Latn-BA" b="1" i="1" dirty="0" smtClean="0"/>
              <a:t>Kontrola pristupa</a:t>
            </a:r>
            <a:r>
              <a:rPr lang="sr-Latn-BA" dirty="0" smtClean="0"/>
              <a:t> se može realizovati </a:t>
            </a:r>
            <a:endParaRPr lang="en-US" dirty="0" smtClean="0"/>
          </a:p>
          <a:p>
            <a:pPr>
              <a:buFont typeface="Wingdings" pitchFamily="2" charset="2"/>
              <a:buChar char="ü"/>
            </a:pPr>
            <a:r>
              <a:rPr lang="sr-Latn-BA" b="1" i="1" dirty="0" smtClean="0"/>
              <a:t>Centralizovano</a:t>
            </a:r>
            <a:endParaRPr lang="en-US" b="1" i="1" dirty="0" smtClean="0"/>
          </a:p>
          <a:p>
            <a:pPr>
              <a:buFont typeface="Wingdings" pitchFamily="2" charset="2"/>
              <a:buChar char="ü"/>
            </a:pPr>
            <a:r>
              <a:rPr lang="sr-Latn-BA" b="1" i="1" dirty="0" smtClean="0"/>
              <a:t>distribuirano</a:t>
            </a:r>
            <a:endParaRPr lang="en-US" b="1" i="1" dirty="0" smtClean="0"/>
          </a:p>
          <a:p>
            <a:pPr>
              <a:buNone/>
            </a:pPr>
            <a:r>
              <a:rPr lang="en-US" b="1" i="1" dirty="0" smtClean="0"/>
              <a:t>		</a:t>
            </a:r>
            <a:r>
              <a:rPr lang="sr-Latn-BA" b="1" i="1" dirty="0" smtClean="0"/>
              <a:t>slučajna kontrola</a:t>
            </a:r>
            <a:endParaRPr lang="en-US" dirty="0" smtClean="0"/>
          </a:p>
          <a:p>
            <a:pPr>
              <a:buNone/>
            </a:pPr>
            <a:r>
              <a:rPr lang="en-US" b="1" i="1" dirty="0" smtClean="0"/>
              <a:t>		</a:t>
            </a:r>
            <a:r>
              <a:rPr lang="sr-Latn-BA" b="1" i="1" dirty="0" smtClean="0"/>
              <a:t>deterministička</a:t>
            </a:r>
            <a:endParaRPr lang="en-US" dirty="0" smtClean="0"/>
          </a:p>
          <a:p>
            <a:pPr>
              <a:buNone/>
            </a:pPr>
            <a:r>
              <a:rPr lang="sr-Latn-BA" dirty="0" smtClean="0"/>
              <a:t>									U slučaju </a:t>
            </a:r>
            <a:r>
              <a:rPr lang="sr-Latn-BA" b="1" i="1" dirty="0" smtClean="0"/>
              <a:t>centralizovane</a:t>
            </a:r>
            <a:r>
              <a:rPr lang="sr-Latn-BA" dirty="0" smtClean="0"/>
              <a:t> kontrole prisupa postoji poseban kontroler isprojektovan tako da dodjeljuje pristup mreži</a:t>
            </a:r>
            <a:r>
              <a:rPr lang="sr-Latn-BA" b="1" i="1" dirty="0" smtClean="0"/>
              <a:t>.</a:t>
            </a:r>
            <a:endParaRPr lang="en-US" dirty="0" smtClean="0"/>
          </a:p>
          <a:p>
            <a:r>
              <a:rPr lang="sr-Latn-BA" dirty="0" smtClean="0"/>
              <a:t>Stanica koja želi da posalje poruku mora čekati dozvolu od kontrolera.</a:t>
            </a:r>
            <a:endParaRPr lang="en-US" dirty="0" smtClean="0"/>
          </a:p>
          <a:p>
            <a:endParaRPr lang="en-US" dirty="0"/>
          </a:p>
        </p:txBody>
      </p:sp>
      <p:cxnSp>
        <p:nvCxnSpPr>
          <p:cNvPr id="5" name="Straight Arrow Connector 4"/>
          <p:cNvCxnSpPr/>
          <p:nvPr/>
        </p:nvCxnSpPr>
        <p:spPr>
          <a:xfrm flipV="1">
            <a:off x="3200400" y="2667000"/>
            <a:ext cx="838200" cy="304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sr-Latn-BA" b="1" i="1" dirty="0" smtClean="0">
                <a:solidFill>
                  <a:srgbClr val="FFFF00"/>
                </a:solidFill>
              </a:rPr>
              <a:t>Slučajnom kontrolom pristupa </a:t>
            </a:r>
            <a:r>
              <a:rPr lang="sr-Latn-BA" b="1" i="1" dirty="0" smtClean="0"/>
              <a:t>svaka stanica ima mogućnost da inicira prenos u bilo kojem trenutku,</a:t>
            </a:r>
            <a:endParaRPr lang="en-US" b="1" i="1" dirty="0" smtClean="0"/>
          </a:p>
          <a:p>
            <a:endParaRPr lang="en-US" b="1" i="1" dirty="0" smtClean="0"/>
          </a:p>
          <a:p>
            <a:r>
              <a:rPr lang="sr-Latn-BA" b="1" i="1" dirty="0" smtClean="0"/>
              <a:t> dok kod </a:t>
            </a:r>
            <a:r>
              <a:rPr lang="sr-Latn-BA" b="1" i="1" dirty="0" smtClean="0">
                <a:solidFill>
                  <a:srgbClr val="FFFF00"/>
                </a:solidFill>
              </a:rPr>
              <a:t>determinističke metode</a:t>
            </a:r>
            <a:r>
              <a:rPr lang="sr-Latn-BA" b="1" i="1" dirty="0" smtClean="0"/>
              <a:t> svaka stanica čeka svoj red za prenos.</a:t>
            </a:r>
            <a:r>
              <a:rPr lang="en-US" b="1" i="1" dirty="0" smtClean="0"/>
              <a:t> </a:t>
            </a:r>
          </a:p>
          <a:p>
            <a:pPr>
              <a:buNone/>
            </a:pPr>
            <a:r>
              <a:rPr lang="en-US" b="1" i="1" dirty="0" smtClean="0"/>
              <a:t>	(</a:t>
            </a:r>
            <a:r>
              <a:rPr lang="sr-Latn-BA" dirty="0" smtClean="0"/>
              <a:t>koristi </a:t>
            </a:r>
            <a:r>
              <a:rPr lang="en-US" dirty="0" smtClean="0"/>
              <a:t>se </a:t>
            </a:r>
            <a:r>
              <a:rPr lang="sr-Latn-BA" dirty="0" smtClean="0"/>
              <a:t>posebna sekvenca bita (</a:t>
            </a:r>
            <a:r>
              <a:rPr lang="sr-Latn-BA" b="1" i="1" dirty="0" smtClean="0">
                <a:solidFill>
                  <a:srgbClr val="FFFF00"/>
                </a:solidFill>
              </a:rPr>
              <a:t>token</a:t>
            </a:r>
            <a:r>
              <a:rPr lang="sr-Latn-BA" dirty="0" smtClean="0"/>
              <a:t>) za davanje prava stanicama za prenosom</a:t>
            </a:r>
            <a:r>
              <a:rPr lang="en-US" dirty="0" smtClean="0"/>
              <a:t>)</a:t>
            </a:r>
          </a:p>
          <a:p>
            <a:pPr>
              <a:buNone/>
            </a:pPr>
            <a:r>
              <a:rPr lang="sr-Latn-BA" dirty="0" smtClean="0"/>
              <a:t>;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sr-Latn-BA" dirty="0" smtClean="0"/>
              <a:t>Primjer forme determinističke kontrole pristupa kod LAN mreža je </a:t>
            </a:r>
            <a:r>
              <a:rPr lang="sr-Latn-BA" b="1" i="1" dirty="0" smtClean="0"/>
              <a:t>token passing</a:t>
            </a:r>
            <a:r>
              <a:rPr lang="sr-Latn-BA" dirty="0" smtClean="0"/>
              <a:t>, koji se primjenjuje za bus i ring topologije.</a:t>
            </a:r>
            <a:endParaRPr lang="en-US" dirty="0" smtClean="0"/>
          </a:p>
          <a:p>
            <a:r>
              <a:rPr lang="sr-Latn-BA" dirty="0" smtClean="0"/>
              <a:t> Riječ je o postupku koji je determinističkog karaktera, s obzirom na to da se svakoj stanici u mreži utvrđenim redosledom pruža mogućnost emitovanja. 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 (</a:t>
            </a:r>
            <a:r>
              <a:rPr lang="sr-Latn-BA" dirty="0" smtClean="0"/>
              <a:t> stanica može odbiti da prenosi ili može prenositi u ograničenom obimu ). 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	</a:t>
            </a:r>
            <a:r>
              <a:rPr lang="sr-Latn-BA" dirty="0" smtClean="0"/>
              <a:t>po završetku stanica prenosi pravo prenosa na sledeću u logičkom nizu.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sr-Latn-BA" dirty="0" smtClean="0"/>
              <a:t>Prikazani primjer se odnosi na prsten topologiju. 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pic>
        <p:nvPicPr>
          <p:cNvPr id="4" name="Slika 11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87450" y="1724916"/>
            <a:ext cx="6407100" cy="4276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chnic">
  <a:themeElements>
    <a:clrScheme name="Technic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Technic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Technic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351</TotalTime>
  <Words>909</Words>
  <Application>Microsoft Office PowerPoint</Application>
  <PresentationFormat>On-screen Show (4:3)</PresentationFormat>
  <Paragraphs>75</Paragraphs>
  <Slides>24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5" baseType="lpstr">
      <vt:lpstr>Technic</vt:lpstr>
      <vt:lpstr>Sloj kontrole pristupa IEEE 802 (MAC). Sloj logičke kontrole (LLC)</vt:lpstr>
      <vt:lpstr>    Arhitektura protokola LAN mreža  odnos izmedju IEEE 802 LAN referentnog modela i ISO-OSI referentnog modela </vt:lpstr>
      <vt:lpstr>Slide 3</vt:lpstr>
      <vt:lpstr>Arhitektura LAN mreže</vt:lpstr>
      <vt:lpstr>Slide 5</vt:lpstr>
      <vt:lpstr>Slide 6</vt:lpstr>
      <vt:lpstr>Slide 7</vt:lpstr>
      <vt:lpstr>Slide 8</vt:lpstr>
      <vt:lpstr> Prikazani primjer se odnosi na prsten topologiju.  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Sloj logicke kontrole veze (LLC)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Arhitektura LAN mreže</dc:title>
  <dc:creator>IBM</dc:creator>
  <cp:lastModifiedBy>IBM</cp:lastModifiedBy>
  <cp:revision>34</cp:revision>
  <dcterms:created xsi:type="dcterms:W3CDTF">2012-12-10T09:24:15Z</dcterms:created>
  <dcterms:modified xsi:type="dcterms:W3CDTF">2012-12-17T12:02:53Z</dcterms:modified>
</cp:coreProperties>
</file>