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2" r:id="rId1"/>
  </p:sldMasterIdLst>
  <p:sldIdLst>
    <p:sldId id="256" r:id="rId2"/>
    <p:sldId id="268" r:id="rId3"/>
    <p:sldId id="270" r:id="rId4"/>
    <p:sldId id="272" r:id="rId5"/>
    <p:sldId id="273" r:id="rId6"/>
    <p:sldId id="274" r:id="rId7"/>
    <p:sldId id="275" r:id="rId8"/>
    <p:sldId id="276" r:id="rId9"/>
    <p:sldId id="277" r:id="rId10"/>
    <p:sldId id="280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381" autoAdjust="0"/>
  </p:normalViewPr>
  <p:slideViewPr>
    <p:cSldViewPr>
      <p:cViewPr>
        <p:scale>
          <a:sx n="76" d="100"/>
          <a:sy n="76" d="100"/>
        </p:scale>
        <p:origin x="-120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30539-5B3A-4BFC-8D27-1325E2694B6D}" type="datetimeFigureOut">
              <a:rPr lang="en-US" smtClean="0"/>
              <a:t>11/2/2017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6DE9BFB4-1DE7-4C28-988D-78777428F2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1320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30539-5B3A-4BFC-8D27-1325E2694B6D}" type="datetimeFigureOut">
              <a:rPr lang="en-US" smtClean="0"/>
              <a:t>11/2/2017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6DE9BFB4-1DE7-4C28-988D-78777428F2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8187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30539-5B3A-4BFC-8D27-1325E2694B6D}" type="datetimeFigureOut">
              <a:rPr lang="en-US" smtClean="0"/>
              <a:t>11/2/2017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6DE9BFB4-1DE7-4C28-988D-78777428F2F7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396812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30539-5B3A-4BFC-8D27-1325E2694B6D}" type="datetimeFigureOut">
              <a:rPr lang="en-US" smtClean="0"/>
              <a:t>11/2/2017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6DE9BFB4-1DE7-4C28-988D-78777428F2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22755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30539-5B3A-4BFC-8D27-1325E2694B6D}" type="datetimeFigureOut">
              <a:rPr lang="en-US" smtClean="0"/>
              <a:t>11/2/2017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6DE9BFB4-1DE7-4C28-988D-78777428F2F7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86695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30539-5B3A-4BFC-8D27-1325E2694B6D}" type="datetimeFigureOut">
              <a:rPr lang="en-US" smtClean="0"/>
              <a:t>11/2/2017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6DE9BFB4-1DE7-4C28-988D-78777428F2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02061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30539-5B3A-4BFC-8D27-1325E2694B6D}" type="datetimeFigureOut">
              <a:rPr lang="en-US" smtClean="0"/>
              <a:t>11/2/2017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9BFB4-1DE7-4C28-988D-78777428F2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0112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30539-5B3A-4BFC-8D27-1325E2694B6D}" type="datetimeFigureOut">
              <a:rPr lang="en-US" smtClean="0"/>
              <a:t>11/2/2017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9BFB4-1DE7-4C28-988D-78777428F2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82050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30539-5B3A-4BFC-8D27-1325E2694B6D}" type="datetimeFigureOut">
              <a:rPr lang="en-US" smtClean="0"/>
              <a:t>11/2/2017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9BFB4-1DE7-4C28-988D-78777428F2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6217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30539-5B3A-4BFC-8D27-1325E2694B6D}" type="datetimeFigureOut">
              <a:rPr lang="en-US" smtClean="0"/>
              <a:t>11/2/2017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6DE9BFB4-1DE7-4C28-988D-78777428F2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7787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30539-5B3A-4BFC-8D27-1325E2694B6D}" type="datetimeFigureOut">
              <a:rPr lang="en-US" smtClean="0"/>
              <a:t>11/2/2017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6DE9BFB4-1DE7-4C28-988D-78777428F2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5402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30539-5B3A-4BFC-8D27-1325E2694B6D}" type="datetimeFigureOut">
              <a:rPr lang="en-US" smtClean="0"/>
              <a:t>11/2/2017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6DE9BFB4-1DE7-4C28-988D-78777428F2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71308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30539-5B3A-4BFC-8D27-1325E2694B6D}" type="datetimeFigureOut">
              <a:rPr lang="en-US" smtClean="0"/>
              <a:t>11/2/2017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9BFB4-1DE7-4C28-988D-78777428F2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9585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30539-5B3A-4BFC-8D27-1325E2694B6D}" type="datetimeFigureOut">
              <a:rPr lang="en-US" smtClean="0"/>
              <a:t>11/2/2017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9BFB4-1DE7-4C28-988D-78777428F2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61220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30539-5B3A-4BFC-8D27-1325E2694B6D}" type="datetimeFigureOut">
              <a:rPr lang="en-US" smtClean="0"/>
              <a:t>11/2/2017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9BFB4-1DE7-4C28-988D-78777428F2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2206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30539-5B3A-4BFC-8D27-1325E2694B6D}" type="datetimeFigureOut">
              <a:rPr lang="en-US" smtClean="0"/>
              <a:t>11/2/2017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6DE9BFB4-1DE7-4C28-988D-78777428F2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52775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730539-5B3A-4BFC-8D27-1325E2694B6D}" type="datetimeFigureOut">
              <a:rPr lang="en-US" smtClean="0"/>
              <a:t>11/2/2017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6DE9BFB4-1DE7-4C28-988D-78777428F2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8679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  <p:sldLayoutId id="2147483774" r:id="rId12"/>
    <p:sldLayoutId id="2147483775" r:id="rId13"/>
    <p:sldLayoutId id="2147483776" r:id="rId14"/>
    <p:sldLayoutId id="2147483777" r:id="rId15"/>
    <p:sldLayoutId id="214748377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1524000"/>
            <a:ext cx="6600451" cy="2262781"/>
          </a:xfrm>
        </p:spPr>
        <p:txBody>
          <a:bodyPr>
            <a:normAutofit/>
          </a:bodyPr>
          <a:lstStyle/>
          <a:p>
            <a:r>
              <a:rPr lang="en-US" sz="44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VIZUELNI IDENTITET PREDUZE</a:t>
            </a:r>
            <a:r>
              <a:rPr lang="sr-Latn-ME" sz="44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ĆA</a:t>
            </a:r>
            <a:endParaRPr lang="en-US" sz="4400" b="1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800" y="5181600"/>
            <a:ext cx="6600451" cy="1126283"/>
          </a:xfrm>
        </p:spPr>
        <p:txBody>
          <a:bodyPr>
            <a:normAutofit fontScale="77500" lnSpcReduction="20000"/>
          </a:bodyPr>
          <a:lstStyle/>
          <a:p>
            <a:endParaRPr lang="sr-Latn-ME" dirty="0" smtClean="0"/>
          </a:p>
          <a:p>
            <a:endParaRPr lang="sr-Latn-ME" dirty="0"/>
          </a:p>
          <a:p>
            <a:r>
              <a:rPr lang="sr-Latn-ME" sz="2400" dirty="0" smtClean="0"/>
              <a:t>                         </a:t>
            </a:r>
            <a:r>
              <a:rPr lang="sr-Latn-ME" sz="2400" dirty="0" smtClean="0"/>
              <a:t>                       </a:t>
            </a:r>
            <a:r>
              <a:rPr lang="sr-Latn-ME" sz="2400" b="1" dirty="0" smtClean="0"/>
              <a:t>prof. </a:t>
            </a:r>
            <a:r>
              <a:rPr lang="sr-Latn-ME" sz="30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Aleksandra</a:t>
            </a:r>
            <a:r>
              <a:rPr lang="sr-Latn-ME" sz="3000" dirty="0" smtClean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sr-Latn-ME" sz="30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Budrak </a:t>
            </a:r>
            <a:endParaRPr lang="en-US" sz="3000" b="1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6394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1752601"/>
            <a:ext cx="6600451" cy="1981199"/>
          </a:xfrm>
        </p:spPr>
        <p:txBody>
          <a:bodyPr/>
          <a:lstStyle/>
          <a:p>
            <a:r>
              <a:rPr lang="sr-Latn-ME" dirty="0" smtClean="0">
                <a:latin typeface="Calibri" panose="020F0502020204030204" pitchFamily="34" charset="0"/>
              </a:rPr>
              <a:t>Hvala na pažnji </a:t>
            </a:r>
            <a:r>
              <a:rPr lang="sr-Latn-ME" dirty="0" smtClean="0">
                <a:sym typeface="Wingdings" panose="05000000000000000000" pitchFamily="2" charset="2"/>
              </a:rPr>
              <a:t></a:t>
            </a:r>
            <a:endParaRPr lang="sr-Latn-ME" dirty="0"/>
          </a:p>
        </p:txBody>
      </p:sp>
    </p:spTree>
    <p:extLst>
      <p:ext uri="{BB962C8B-B14F-4D97-AF65-F5344CB8AC3E}">
        <p14:creationId xmlns:p14="http://schemas.microsoft.com/office/powerpoint/2010/main" val="2264863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000" dirty="0">
                <a:latin typeface="Calibri" panose="020F0502020204030204" pitchFamily="34" charset="0"/>
              </a:rPr>
              <a:t>Šta </a:t>
            </a:r>
            <a:r>
              <a:rPr lang="pl-PL" sz="4000" dirty="0" smtClean="0">
                <a:latin typeface="Calibri" panose="020F0502020204030204" pitchFamily="34" charset="0"/>
              </a:rPr>
              <a:t>je </a:t>
            </a:r>
            <a:r>
              <a:rPr lang="pl-PL" sz="4000" dirty="0">
                <a:latin typeface="Calibri" panose="020F0502020204030204" pitchFamily="34" charset="0"/>
              </a:rPr>
              <a:t>vizuelni </a:t>
            </a:r>
            <a:r>
              <a:rPr lang="pl-PL" sz="4000" dirty="0" smtClean="0">
                <a:latin typeface="Calibri" panose="020F0502020204030204" pitchFamily="34" charset="0"/>
              </a:rPr>
              <a:t>identitet?</a:t>
            </a:r>
            <a:endParaRPr lang="sr-Latn-ME" sz="4000" dirty="0"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00200" y="2057400"/>
            <a:ext cx="3733800" cy="3767397"/>
          </a:xfrm>
        </p:spPr>
        <p:txBody>
          <a:bodyPr>
            <a:normAutofit fontScale="92500" lnSpcReduction="10000"/>
          </a:bodyPr>
          <a:lstStyle/>
          <a:p>
            <a:r>
              <a:rPr lang="sr-Latn-ME" sz="2800" b="1" dirty="0">
                <a:latin typeface="Calibri" panose="020F0502020204030204" pitchFamily="34" charset="0"/>
              </a:rPr>
              <a:t>V</a:t>
            </a:r>
            <a:r>
              <a:rPr lang="en-US" sz="2800" b="1" dirty="0" err="1" smtClean="0">
                <a:latin typeface="Calibri" panose="020F0502020204030204" pitchFamily="34" charset="0"/>
              </a:rPr>
              <a:t>izueln</a:t>
            </a:r>
            <a:r>
              <a:rPr lang="sr-Latn-ME" sz="2800" b="1" dirty="0" smtClean="0">
                <a:latin typeface="Calibri" panose="020F0502020204030204" pitchFamily="34" charset="0"/>
              </a:rPr>
              <a:t>i</a:t>
            </a:r>
            <a:r>
              <a:rPr lang="en-US" sz="2800" b="1" dirty="0" smtClean="0">
                <a:latin typeface="Calibri" panose="020F0502020204030204" pitchFamily="34" charset="0"/>
              </a:rPr>
              <a:t> </a:t>
            </a:r>
            <a:r>
              <a:rPr lang="en-US" sz="2800" b="1" dirty="0" err="1" smtClean="0">
                <a:latin typeface="Calibri" panose="020F0502020204030204" pitchFamily="34" charset="0"/>
              </a:rPr>
              <a:t>identitet</a:t>
            </a:r>
            <a:r>
              <a:rPr lang="en-US" sz="2800" b="1" dirty="0" smtClean="0">
                <a:latin typeface="Calibri" panose="020F0502020204030204" pitchFamily="34" charset="0"/>
              </a:rPr>
              <a:t> </a:t>
            </a:r>
            <a:r>
              <a:rPr lang="sr-Latn-ME" sz="2800" dirty="0" smtClean="0">
                <a:latin typeface="Calibri" panose="020F0502020204030204" pitchFamily="34" charset="0"/>
              </a:rPr>
              <a:t>–</a:t>
            </a:r>
          </a:p>
          <a:p>
            <a:pPr marL="0" indent="0">
              <a:buNone/>
            </a:pPr>
            <a:r>
              <a:rPr lang="en-US" sz="2800" dirty="0" err="1" smtClean="0">
                <a:latin typeface="Calibri" panose="020F0502020204030204" pitchFamily="34" charset="0"/>
              </a:rPr>
              <a:t>vidljiv</a:t>
            </a:r>
            <a:r>
              <a:rPr lang="sr-Latn-ME" sz="2800" dirty="0" smtClean="0">
                <a:latin typeface="Calibri" panose="020F0502020204030204" pitchFamily="34" charset="0"/>
              </a:rPr>
              <a:t>i</a:t>
            </a:r>
            <a:r>
              <a:rPr lang="en-US" sz="2800" dirty="0" smtClean="0">
                <a:latin typeface="Calibri" panose="020F0502020204030204" pitchFamily="34" charset="0"/>
              </a:rPr>
              <a:t> element</a:t>
            </a:r>
            <a:r>
              <a:rPr lang="sr-Latn-ME" sz="2800" dirty="0" smtClean="0">
                <a:latin typeface="Calibri" panose="020F0502020204030204" pitchFamily="34" charset="0"/>
              </a:rPr>
              <a:t>i</a:t>
            </a:r>
            <a:r>
              <a:rPr lang="en-US" sz="2800" dirty="0" smtClean="0">
                <a:latin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</a:rPr>
              <a:t>nekog</a:t>
            </a:r>
            <a:r>
              <a:rPr lang="en-US" sz="2800" dirty="0">
                <a:latin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</a:rPr>
              <a:t>brenda</a:t>
            </a:r>
            <a:r>
              <a:rPr lang="en-US" sz="2800" dirty="0">
                <a:latin typeface="Calibri" panose="020F0502020204030204" pitchFamily="34" charset="0"/>
              </a:rPr>
              <a:t> (</a:t>
            </a:r>
            <a:r>
              <a:rPr lang="en-US" sz="2800" dirty="0" err="1">
                <a:latin typeface="Calibri" panose="020F0502020204030204" pitchFamily="34" charset="0"/>
              </a:rPr>
              <a:t>boja</a:t>
            </a:r>
            <a:r>
              <a:rPr lang="en-US" sz="2800" dirty="0">
                <a:latin typeface="Calibri" panose="020F0502020204030204" pitchFamily="34" charset="0"/>
              </a:rPr>
              <a:t>, forma, </a:t>
            </a:r>
            <a:r>
              <a:rPr lang="en-US" sz="2800" dirty="0" err="1">
                <a:latin typeface="Calibri" panose="020F0502020204030204" pitchFamily="34" charset="0"/>
              </a:rPr>
              <a:t>oblik</a:t>
            </a:r>
            <a:r>
              <a:rPr lang="en-US" sz="2800" dirty="0">
                <a:latin typeface="Calibri" panose="020F0502020204030204" pitchFamily="34" charset="0"/>
              </a:rPr>
              <a:t>...) </a:t>
            </a:r>
            <a:r>
              <a:rPr lang="en-US" sz="2800" dirty="0" err="1">
                <a:latin typeface="Calibri" panose="020F0502020204030204" pitchFamily="34" charset="0"/>
              </a:rPr>
              <a:t>koji</a:t>
            </a:r>
            <a:r>
              <a:rPr lang="en-US" sz="2800" dirty="0">
                <a:latin typeface="Calibri" panose="020F0502020204030204" pitchFamily="34" charset="0"/>
              </a:rPr>
              <a:t> u </a:t>
            </a:r>
            <a:r>
              <a:rPr lang="en-US" sz="2800" dirty="0" err="1">
                <a:latin typeface="Calibri" panose="020F0502020204030204" pitchFamily="34" charset="0"/>
              </a:rPr>
              <a:t>sebi</a:t>
            </a:r>
            <a:r>
              <a:rPr lang="en-US" sz="2800" dirty="0">
                <a:latin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</a:rPr>
              <a:t>objedinjuju</a:t>
            </a:r>
            <a:r>
              <a:rPr lang="en-US" sz="2800" dirty="0">
                <a:latin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</a:rPr>
              <a:t>i</a:t>
            </a:r>
            <a:r>
              <a:rPr lang="en-US" sz="2800" dirty="0">
                <a:latin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</a:rPr>
              <a:t>saopštavaju</a:t>
            </a:r>
            <a:r>
              <a:rPr lang="en-US" sz="2800" dirty="0">
                <a:latin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</a:rPr>
              <a:t>publici</a:t>
            </a:r>
            <a:r>
              <a:rPr lang="en-US" sz="2800" dirty="0">
                <a:latin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</a:rPr>
              <a:t>sva</a:t>
            </a:r>
            <a:r>
              <a:rPr lang="en-US" sz="2800" dirty="0">
                <a:latin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</a:rPr>
              <a:t>njegova</a:t>
            </a:r>
            <a:r>
              <a:rPr lang="en-US" sz="2800" dirty="0">
                <a:latin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</a:rPr>
              <a:t>simbolična</a:t>
            </a:r>
            <a:r>
              <a:rPr lang="en-US" sz="2800" dirty="0">
                <a:latin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</a:rPr>
              <a:t>značenja</a:t>
            </a:r>
            <a:r>
              <a:rPr lang="en-US" sz="2800" dirty="0">
                <a:latin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</a:rPr>
              <a:t>koja</a:t>
            </a:r>
            <a:r>
              <a:rPr lang="en-US" sz="2800" dirty="0">
                <a:latin typeface="Calibri" panose="020F0502020204030204" pitchFamily="34" charset="0"/>
              </a:rPr>
              <a:t> se ne </a:t>
            </a:r>
            <a:r>
              <a:rPr lang="en-US" sz="2800" dirty="0" err="1">
                <a:latin typeface="Calibri" panose="020F0502020204030204" pitchFamily="34" charset="0"/>
              </a:rPr>
              <a:t>mogu</a:t>
            </a:r>
            <a:r>
              <a:rPr lang="en-US" sz="2800" dirty="0">
                <a:latin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</a:rPr>
              <a:t>izraziti</a:t>
            </a:r>
            <a:r>
              <a:rPr lang="en-US" sz="2800" dirty="0">
                <a:latin typeface="Calibri" panose="020F0502020204030204" pitchFamily="34" charset="0"/>
              </a:rPr>
              <a:t> </a:t>
            </a:r>
            <a:r>
              <a:rPr lang="en-US" sz="2800" dirty="0" smtClean="0">
                <a:latin typeface="Calibri" panose="020F0502020204030204" pitchFamily="34" charset="0"/>
              </a:rPr>
              <a:t>r</a:t>
            </a:r>
            <a:r>
              <a:rPr lang="sr-Latn-ME" sz="2800" dirty="0" smtClean="0">
                <a:latin typeface="Calibri" panose="020F0502020204030204" pitchFamily="34" charset="0"/>
              </a:rPr>
              <a:t>ij</a:t>
            </a:r>
            <a:r>
              <a:rPr lang="en-US" sz="2800" dirty="0" err="1" smtClean="0">
                <a:latin typeface="Calibri" panose="020F0502020204030204" pitchFamily="34" charset="0"/>
              </a:rPr>
              <a:t>ečima</a:t>
            </a:r>
            <a:r>
              <a:rPr lang="en-US" sz="2800" dirty="0">
                <a:latin typeface="Calibri" panose="020F0502020204030204" pitchFamily="34" charset="0"/>
              </a:rPr>
              <a:t>.</a:t>
            </a:r>
          </a:p>
          <a:p>
            <a:endParaRPr lang="sr-Latn-ME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7061" y="1524000"/>
            <a:ext cx="1905000" cy="1905000"/>
          </a:xfrm>
          <a:prstGeom prst="rect">
            <a:avLst/>
          </a:prstGeom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9301" y="3657600"/>
            <a:ext cx="1912257" cy="10890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4829" y="4975214"/>
            <a:ext cx="1981200" cy="14611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40388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sr-Latn-BA" sz="4000" dirty="0">
                <a:latin typeface="Calibri" panose="020F0502020204030204" pitchFamily="34" charset="0"/>
              </a:rPr>
              <a:t>Elementi vizuelnog identiteta:</a:t>
            </a:r>
            <a:endParaRPr lang="sr-Latn-ME" sz="4000" dirty="0"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BA" b="1" dirty="0" smtClean="0">
                <a:latin typeface="Calibri" panose="020F0502020204030204" pitchFamily="34" charset="0"/>
              </a:rPr>
              <a:t>Ime preduzeća</a:t>
            </a:r>
          </a:p>
          <a:p>
            <a:r>
              <a:rPr lang="sr-Latn-BA" b="1" dirty="0" smtClean="0">
                <a:latin typeface="Calibri" panose="020F0502020204030204" pitchFamily="34" charset="0"/>
              </a:rPr>
              <a:t>Logotip</a:t>
            </a:r>
          </a:p>
          <a:p>
            <a:r>
              <a:rPr lang="sr-Latn-BA" b="1" dirty="0">
                <a:latin typeface="Calibri" panose="020F0502020204030204" pitchFamily="34" charset="0"/>
              </a:rPr>
              <a:t>Zaštitna </a:t>
            </a:r>
            <a:r>
              <a:rPr lang="sr-Latn-BA" b="1" dirty="0" smtClean="0">
                <a:latin typeface="Calibri" panose="020F0502020204030204" pitchFamily="34" charset="0"/>
              </a:rPr>
              <a:t>boja</a:t>
            </a:r>
          </a:p>
          <a:p>
            <a:r>
              <a:rPr lang="sr-Latn-BA" b="1" dirty="0">
                <a:latin typeface="Calibri" panose="020F0502020204030204" pitchFamily="34" charset="0"/>
              </a:rPr>
              <a:t>Tipografija (font</a:t>
            </a:r>
            <a:r>
              <a:rPr lang="sr-Latn-BA" b="1" dirty="0" smtClean="0">
                <a:latin typeface="Calibri" panose="020F0502020204030204" pitchFamily="34" charset="0"/>
              </a:rPr>
              <a:t>)</a:t>
            </a:r>
          </a:p>
          <a:p>
            <a:r>
              <a:rPr lang="sr-Latn-BA" b="1" dirty="0" smtClean="0">
                <a:latin typeface="Calibri" panose="020F0502020204030204" pitchFamily="34" charset="0"/>
              </a:rPr>
              <a:t>Maskota</a:t>
            </a:r>
          </a:p>
          <a:p>
            <a:r>
              <a:rPr lang="sr-Latn-BA" b="1" dirty="0" smtClean="0">
                <a:latin typeface="Calibri" panose="020F0502020204030204" pitchFamily="34" charset="0"/>
              </a:rPr>
              <a:t>Slogan</a:t>
            </a:r>
          </a:p>
          <a:p>
            <a:pPr marL="0" indent="0">
              <a:buNone/>
            </a:pPr>
            <a:endParaRPr lang="sr-Latn-BA" b="1" dirty="0" smtClean="0"/>
          </a:p>
          <a:p>
            <a:endParaRPr lang="sr-Latn-ME" dirty="0"/>
          </a:p>
        </p:txBody>
      </p:sp>
    </p:spTree>
    <p:extLst>
      <p:ext uri="{BB962C8B-B14F-4D97-AF65-F5344CB8AC3E}">
        <p14:creationId xmlns:p14="http://schemas.microsoft.com/office/powerpoint/2010/main" val="1425938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r-Latn-BA" sz="4400" b="1" dirty="0">
                <a:latin typeface="Calibri" panose="020F0502020204030204" pitchFamily="34" charset="0"/>
              </a:rPr>
              <a:t>Ime preduzeća</a:t>
            </a:r>
            <a:endParaRPr lang="sr-Latn-ME" sz="4400" dirty="0"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6400" y="1676400"/>
            <a:ext cx="4191000" cy="4648200"/>
          </a:xfrm>
        </p:spPr>
        <p:txBody>
          <a:bodyPr>
            <a:normAutofit fontScale="32500" lnSpcReduction="20000"/>
          </a:bodyPr>
          <a:lstStyle/>
          <a:p>
            <a:pPr marL="0" indent="0">
              <a:buNone/>
            </a:pPr>
            <a:r>
              <a:rPr lang="sr-Latn-BA" sz="7000" dirty="0">
                <a:latin typeface="Calibri" panose="020F0502020204030204" pitchFamily="34" charset="0"/>
              </a:rPr>
              <a:t>Mogu </a:t>
            </a:r>
            <a:r>
              <a:rPr lang="sr-Latn-BA" sz="7000" dirty="0" smtClean="0">
                <a:latin typeface="Calibri" panose="020F0502020204030204" pitchFamily="34" charset="0"/>
              </a:rPr>
              <a:t>biti: </a:t>
            </a:r>
          </a:p>
          <a:p>
            <a:r>
              <a:rPr lang="sr-Latn-BA" sz="7000" dirty="0" smtClean="0">
                <a:latin typeface="Calibri" panose="020F0502020204030204" pitchFamily="34" charset="0"/>
              </a:rPr>
              <a:t>opisna</a:t>
            </a:r>
            <a:r>
              <a:rPr lang="sr-Latn-BA" sz="7000" dirty="0">
                <a:latin typeface="Calibri" panose="020F0502020204030204" pitchFamily="34" charset="0"/>
              </a:rPr>
              <a:t>, </a:t>
            </a:r>
            <a:endParaRPr lang="sr-Latn-BA" sz="7000" dirty="0" smtClean="0">
              <a:latin typeface="Calibri" panose="020F0502020204030204" pitchFamily="34" charset="0"/>
            </a:endParaRPr>
          </a:p>
          <a:p>
            <a:r>
              <a:rPr lang="sr-Latn-BA" sz="7000" dirty="0" smtClean="0">
                <a:latin typeface="Calibri" panose="020F0502020204030204" pitchFamily="34" charset="0"/>
              </a:rPr>
              <a:t>asocijativna </a:t>
            </a:r>
            <a:r>
              <a:rPr lang="sr-Latn-BA" sz="7000" dirty="0">
                <a:latin typeface="Calibri" panose="020F0502020204030204" pitchFamily="34" charset="0"/>
              </a:rPr>
              <a:t>i </a:t>
            </a:r>
            <a:endParaRPr lang="sr-Latn-BA" sz="7000" dirty="0" smtClean="0">
              <a:latin typeface="Calibri" panose="020F0502020204030204" pitchFamily="34" charset="0"/>
            </a:endParaRPr>
          </a:p>
          <a:p>
            <a:r>
              <a:rPr lang="sr-Latn-BA" sz="7000" dirty="0" smtClean="0">
                <a:latin typeface="Calibri" panose="020F0502020204030204" pitchFamily="34" charset="0"/>
              </a:rPr>
              <a:t>apstraktna</a:t>
            </a:r>
            <a:r>
              <a:rPr lang="sr-Latn-BA" sz="7000" dirty="0">
                <a:latin typeface="Calibri" panose="020F0502020204030204" pitchFamily="34" charset="0"/>
              </a:rPr>
              <a:t>.</a:t>
            </a:r>
            <a:endParaRPr lang="sr-Latn-BA" sz="7000" dirty="0" smtClean="0">
              <a:latin typeface="Calibri" panose="020F0502020204030204" pitchFamily="34" charset="0"/>
            </a:endParaRPr>
          </a:p>
          <a:p>
            <a:pPr marL="0" lvl="0" indent="0">
              <a:buNone/>
            </a:pPr>
            <a:endParaRPr lang="sr-Latn-BA" sz="7000" dirty="0">
              <a:latin typeface="Calibri" panose="020F0502020204030204" pitchFamily="34" charset="0"/>
            </a:endParaRPr>
          </a:p>
          <a:p>
            <a:pPr marL="0" lvl="0" indent="0">
              <a:buNone/>
            </a:pPr>
            <a:r>
              <a:rPr lang="sr-Latn-BA" sz="7000" dirty="0" smtClean="0">
                <a:latin typeface="Calibri" panose="020F0502020204030204" pitchFamily="34" charset="0"/>
              </a:rPr>
              <a:t>Zahtjevi:</a:t>
            </a:r>
          </a:p>
          <a:p>
            <a:r>
              <a:rPr lang="sr-Latn-BA" sz="7000" dirty="0" smtClean="0">
                <a:latin typeface="Calibri" panose="020F0502020204030204" pitchFamily="34" charset="0"/>
              </a:rPr>
              <a:t>bude </a:t>
            </a:r>
            <a:r>
              <a:rPr lang="sr-Latn-BA" sz="7000" dirty="0">
                <a:latin typeface="Calibri" panose="020F0502020204030204" pitchFamily="34" charset="0"/>
              </a:rPr>
              <a:t>jasno, </a:t>
            </a:r>
            <a:endParaRPr lang="sr-Latn-BA" sz="7000" dirty="0" smtClean="0">
              <a:latin typeface="Calibri" panose="020F0502020204030204" pitchFamily="34" charset="0"/>
            </a:endParaRPr>
          </a:p>
          <a:p>
            <a:pPr lvl="0"/>
            <a:r>
              <a:rPr lang="sr-Latn-BA" sz="7000" dirty="0" smtClean="0">
                <a:latin typeface="Calibri" panose="020F0502020204030204" pitchFamily="34" charset="0"/>
              </a:rPr>
              <a:t>lako </a:t>
            </a:r>
            <a:r>
              <a:rPr lang="sr-Latn-BA" sz="7000" dirty="0">
                <a:latin typeface="Calibri" panose="020F0502020204030204" pitchFamily="34" charset="0"/>
              </a:rPr>
              <a:t>pamti i izgovara, </a:t>
            </a:r>
            <a:endParaRPr lang="sr-Latn-BA" sz="7000" dirty="0" smtClean="0">
              <a:latin typeface="Calibri" panose="020F0502020204030204" pitchFamily="34" charset="0"/>
            </a:endParaRPr>
          </a:p>
          <a:p>
            <a:pPr lvl="0"/>
            <a:r>
              <a:rPr lang="sr-Latn-BA" sz="7000" dirty="0" smtClean="0">
                <a:latin typeface="Calibri" panose="020F0502020204030204" pitchFamily="34" charset="0"/>
              </a:rPr>
              <a:t>da </a:t>
            </a:r>
            <a:r>
              <a:rPr lang="sr-Latn-BA" sz="7000" dirty="0">
                <a:latin typeface="Calibri" panose="020F0502020204030204" pitchFamily="34" charset="0"/>
              </a:rPr>
              <a:t>na direktan ili indirektan način opisuje </a:t>
            </a:r>
            <a:r>
              <a:rPr lang="sr-Latn-BA" sz="7000" dirty="0" smtClean="0">
                <a:latin typeface="Calibri" panose="020F0502020204030204" pitchFamily="34" charset="0"/>
              </a:rPr>
              <a:t>djelatnost</a:t>
            </a:r>
          </a:p>
          <a:p>
            <a:pPr lvl="0"/>
            <a:r>
              <a:rPr lang="sr-Latn-BA" sz="7000" dirty="0" smtClean="0">
                <a:latin typeface="Calibri" panose="020F0502020204030204" pitchFamily="34" charset="0"/>
              </a:rPr>
              <a:t> da simbolično </a:t>
            </a:r>
            <a:r>
              <a:rPr lang="sr-Latn-BA" sz="7000" dirty="0">
                <a:latin typeface="Calibri" panose="020F0502020204030204" pitchFamily="34" charset="0"/>
              </a:rPr>
              <a:t>govori o osobinama </a:t>
            </a:r>
            <a:r>
              <a:rPr lang="sr-Latn-BA" sz="7000" dirty="0" smtClean="0">
                <a:latin typeface="Calibri" panose="020F0502020204030204" pitchFamily="34" charset="0"/>
              </a:rPr>
              <a:t>preduzeća</a:t>
            </a:r>
            <a:endParaRPr lang="en-US" sz="7000" dirty="0">
              <a:latin typeface="Calibri" panose="020F0502020204030204" pitchFamily="34" charset="0"/>
            </a:endParaRPr>
          </a:p>
          <a:p>
            <a:endParaRPr lang="sr-Latn-ME" dirty="0"/>
          </a:p>
        </p:txBody>
      </p:sp>
      <p:pic>
        <p:nvPicPr>
          <p:cNvPr id="5" name="Picture 7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96000" y="2136706"/>
            <a:ext cx="2001837" cy="14936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23207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r-Latn-BA" sz="4400" b="1" dirty="0">
                <a:latin typeface="Calibri" panose="020F0502020204030204" pitchFamily="34" charset="0"/>
              </a:rPr>
              <a:t>Logotip</a:t>
            </a:r>
            <a:endParaRPr lang="sr-Latn-ME" sz="4400" dirty="0"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3600"/>
            <a:ext cx="3197531" cy="3770503"/>
          </a:xfrm>
        </p:spPr>
        <p:txBody>
          <a:bodyPr/>
          <a:lstStyle/>
          <a:p>
            <a:pPr lvl="0"/>
            <a:r>
              <a:rPr lang="sr-Latn-BA" sz="2800" dirty="0">
                <a:latin typeface="Calibri" panose="020F0502020204030204" pitchFamily="34" charset="0"/>
              </a:rPr>
              <a:t>Vizuelni simbol koji, kao frontalna pojava ostaje memorisan u svijesti potrošača.</a:t>
            </a:r>
            <a:endParaRPr lang="en-US" sz="2800" dirty="0">
              <a:latin typeface="Calibri" panose="020F0502020204030204" pitchFamily="34" charset="0"/>
            </a:endParaRPr>
          </a:p>
          <a:p>
            <a:endParaRPr lang="sr-Latn-ME" dirty="0"/>
          </a:p>
        </p:txBody>
      </p:sp>
      <p:pic>
        <p:nvPicPr>
          <p:cNvPr id="1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46449" y="4538694"/>
            <a:ext cx="3095625" cy="1362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3465" y="1615631"/>
            <a:ext cx="2361595" cy="12588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4284" y="3288411"/>
            <a:ext cx="2539956" cy="8363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41730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r-Latn-BA" sz="4400" b="1" dirty="0">
                <a:latin typeface="Calibri" panose="020F0502020204030204" pitchFamily="34" charset="0"/>
              </a:rPr>
              <a:t>Zaštitna boja</a:t>
            </a:r>
            <a:endParaRPr lang="sr-Latn-ME" sz="4400" dirty="0"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lvl="0"/>
            <a:r>
              <a:rPr lang="sr-Latn-BA" sz="2800" dirty="0" smtClean="0">
                <a:latin typeface="Calibri" panose="020F0502020204030204" pitchFamily="34" charset="0"/>
              </a:rPr>
              <a:t>boje definisati numeričkim brojem iz kataloga boja a ne opisno.</a:t>
            </a:r>
            <a:endParaRPr lang="en-US" sz="2800" dirty="0">
              <a:latin typeface="Calibri" panose="020F0502020204030204" pitchFamily="34" charset="0"/>
            </a:endParaRPr>
          </a:p>
          <a:p>
            <a:endParaRPr lang="sr-Latn-ME" dirty="0"/>
          </a:p>
        </p:txBody>
      </p:sp>
      <p:pic>
        <p:nvPicPr>
          <p:cNvPr id="5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1941576"/>
            <a:ext cx="1911350" cy="19028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4876800"/>
            <a:ext cx="1911350" cy="12673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077" b="23077"/>
          <a:stretch/>
        </p:blipFill>
        <p:spPr bwMode="auto">
          <a:xfrm>
            <a:off x="2515284" y="4425245"/>
            <a:ext cx="2624663" cy="903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42294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BA" b="1" dirty="0">
                <a:latin typeface="Calibri" panose="020F0502020204030204" pitchFamily="34" charset="0"/>
              </a:rPr>
              <a:t>Tipografija (font)</a:t>
            </a:r>
            <a:endParaRPr lang="sr-Latn-ME" dirty="0"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1752600"/>
            <a:ext cx="3543984" cy="4151503"/>
          </a:xfrm>
        </p:spPr>
        <p:txBody>
          <a:bodyPr/>
          <a:lstStyle/>
          <a:p>
            <a:pPr lvl="0"/>
            <a:r>
              <a:rPr lang="sr-Latn-BA" sz="3200" dirty="0">
                <a:latin typeface="Calibri" panose="020F0502020204030204" pitchFamily="34" charset="0"/>
              </a:rPr>
              <a:t>poseban oblik slova </a:t>
            </a:r>
            <a:r>
              <a:rPr lang="sr-Latn-BA" sz="2800" dirty="0">
                <a:latin typeface="Calibri" panose="020F0502020204030204" pitchFamily="34" charset="0"/>
              </a:rPr>
              <a:t>kojima</a:t>
            </a:r>
            <a:r>
              <a:rPr lang="sr-Latn-BA" sz="3200" dirty="0">
                <a:latin typeface="Calibri" panose="020F0502020204030204" pitchFamily="34" charset="0"/>
              </a:rPr>
              <a:t> je ispisan slovni dio loga.</a:t>
            </a:r>
            <a:endParaRPr lang="en-US" sz="3200" dirty="0">
              <a:latin typeface="Calibri" panose="020F0502020204030204" pitchFamily="34" charset="0"/>
            </a:endParaRPr>
          </a:p>
          <a:p>
            <a:endParaRPr lang="sr-Latn-ME" dirty="0"/>
          </a:p>
        </p:txBody>
      </p:sp>
      <p:pic>
        <p:nvPicPr>
          <p:cNvPr id="5" name="Picture 6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1905000"/>
            <a:ext cx="2571750" cy="178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4114800"/>
            <a:ext cx="2143125" cy="214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7193" y="4191000"/>
            <a:ext cx="2847975" cy="1443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89054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r-Latn-BA" sz="4400" b="1" dirty="0">
                <a:latin typeface="Calibri" panose="020F0502020204030204" pitchFamily="34" charset="0"/>
              </a:rPr>
              <a:t>Maskota</a:t>
            </a:r>
            <a:endParaRPr lang="sr-Latn-ME" sz="4400" dirty="0"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sr-Latn-BA" sz="2800" dirty="0">
                <a:latin typeface="Calibri" panose="020F0502020204030204" pitchFamily="34" charset="0"/>
              </a:rPr>
              <a:t>stilizovan prikaz nekog lika koji služi kao sinonim za proizvod, a najčešće manifestaciju</a:t>
            </a:r>
            <a:endParaRPr lang="sr-Latn-ME" sz="2800" dirty="0">
              <a:latin typeface="Calibri" panose="020F0502020204030204" pitchFamily="34" charset="0"/>
            </a:endParaRPr>
          </a:p>
        </p:txBody>
      </p:sp>
      <p:pic>
        <p:nvPicPr>
          <p:cNvPr id="5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1676400"/>
            <a:ext cx="2057400" cy="205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9969" y="4267200"/>
            <a:ext cx="1991031" cy="205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76078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r-Latn-BA" sz="4400" b="1" dirty="0">
                <a:latin typeface="Calibri" panose="020F0502020204030204" pitchFamily="34" charset="0"/>
              </a:rPr>
              <a:t>Slogan</a:t>
            </a:r>
            <a:endParaRPr lang="sr-Latn-ME" sz="4400" dirty="0"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1600200"/>
            <a:ext cx="3197531" cy="4303903"/>
          </a:xfrm>
        </p:spPr>
        <p:txBody>
          <a:bodyPr/>
          <a:lstStyle/>
          <a:p>
            <a:r>
              <a:rPr lang="sr-Latn-BA" sz="2800" dirty="0"/>
              <a:t>fraza kojom se prenosi poruka o pogodnostima i prednostima proizvoda.</a:t>
            </a:r>
            <a:endParaRPr lang="en-US" sz="2800" dirty="0"/>
          </a:p>
          <a:p>
            <a:endParaRPr lang="sr-Latn-ME" dirty="0"/>
          </a:p>
        </p:txBody>
      </p:sp>
      <p:pic>
        <p:nvPicPr>
          <p:cNvPr id="5" name="Content Placeholder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1889760"/>
            <a:ext cx="2152650" cy="1895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4572000"/>
            <a:ext cx="3657600" cy="11234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4419600"/>
            <a:ext cx="1343234" cy="2000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96162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291</TotalTime>
  <Words>175</Words>
  <Application>Microsoft Office PowerPoint</Application>
  <PresentationFormat>On-screen Show (4:3)</PresentationFormat>
  <Paragraphs>36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Wisp</vt:lpstr>
      <vt:lpstr>VIZUELNI IDENTITET PREDUZEĆA</vt:lpstr>
      <vt:lpstr>Šta je vizuelni identitet?</vt:lpstr>
      <vt:lpstr>Elementi vizuelnog identiteta:</vt:lpstr>
      <vt:lpstr>Ime preduzeća</vt:lpstr>
      <vt:lpstr>Logotip</vt:lpstr>
      <vt:lpstr>Zaštitna boja</vt:lpstr>
      <vt:lpstr>Tipografija (font)</vt:lpstr>
      <vt:lpstr>Maskota</vt:lpstr>
      <vt:lpstr>Slogan</vt:lpstr>
      <vt:lpstr>Hvala na pažnji 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VIZUELNI IDENTITET PREDUZEĆA</dc:title>
  <dc:creator>pedja</dc:creator>
  <cp:lastModifiedBy>bare</cp:lastModifiedBy>
  <cp:revision>30</cp:revision>
  <dcterms:created xsi:type="dcterms:W3CDTF">2017-02-20T18:54:04Z</dcterms:created>
  <dcterms:modified xsi:type="dcterms:W3CDTF">2017-11-02T12:30:20Z</dcterms:modified>
</cp:coreProperties>
</file>