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a Markovic" initials="AM" lastIdx="1" clrIdx="0">
    <p:extLst>
      <p:ext uri="{19B8F6BF-5375-455C-9EA6-DF929625EA0E}">
        <p15:presenceInfo xmlns:p15="http://schemas.microsoft.com/office/powerpoint/2012/main" userId="S::markovic.ana@ets-pg.edu.me::a4d0a834-78df-44f9-89c2-62629dae795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1-09T18:43:11.556" idx="1">
    <p:pos x="10" y="10"/>
    <p:text/>
    <p:extLst>
      <p:ext uri="{C676402C-5697-4E1C-873F-D02D1690AC5C}">
        <p15:threadingInfo xmlns:p15="http://schemas.microsoft.com/office/powerpoint/2012/main" timeZoneBias="-6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017DE9B-388C-4464-B56A-16155E2CA387}" type="datetimeFigureOut">
              <a:rPr lang="en-US" smtClean="0"/>
              <a:t>09.01.2021</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8E46C7D5-E37C-423E-9121-830AED26EEC7}" type="slidenum">
              <a:rPr lang="en-US" smtClean="0"/>
              <a:t>‹#›</a:t>
            </a:fld>
            <a:endParaRPr lang="en-US"/>
          </a:p>
        </p:txBody>
      </p:sp>
    </p:spTree>
    <p:extLst>
      <p:ext uri="{BB962C8B-B14F-4D97-AF65-F5344CB8AC3E}">
        <p14:creationId xmlns:p14="http://schemas.microsoft.com/office/powerpoint/2010/main" val="1354747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17DE9B-388C-4464-B56A-16155E2CA387}" type="datetimeFigureOut">
              <a:rPr lang="en-US" smtClean="0"/>
              <a:t>09.01.2021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46C7D5-E37C-423E-9121-830AED26EEC7}" type="slidenum">
              <a:rPr lang="en-US" smtClean="0"/>
              <a:t>‹#›</a:t>
            </a:fld>
            <a:endParaRPr lang="en-US"/>
          </a:p>
        </p:txBody>
      </p:sp>
    </p:spTree>
    <p:extLst>
      <p:ext uri="{BB962C8B-B14F-4D97-AF65-F5344CB8AC3E}">
        <p14:creationId xmlns:p14="http://schemas.microsoft.com/office/powerpoint/2010/main" val="1173181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17DE9B-388C-4464-B56A-16155E2CA387}" type="datetimeFigureOut">
              <a:rPr lang="en-US" smtClean="0"/>
              <a:t>09.01.2021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46C7D5-E37C-423E-9121-830AED26EEC7}" type="slidenum">
              <a:rPr lang="en-US" smtClean="0"/>
              <a:t>‹#›</a:t>
            </a:fld>
            <a:endParaRPr lang="en-US"/>
          </a:p>
        </p:txBody>
      </p:sp>
    </p:spTree>
    <p:extLst>
      <p:ext uri="{BB962C8B-B14F-4D97-AF65-F5344CB8AC3E}">
        <p14:creationId xmlns:p14="http://schemas.microsoft.com/office/powerpoint/2010/main" val="22917342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17DE9B-388C-4464-B56A-16155E2CA387}" type="datetimeFigureOut">
              <a:rPr lang="en-US" smtClean="0"/>
              <a:t>09.01.2021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46C7D5-E37C-423E-9121-830AED26EEC7}" type="slidenum">
              <a:rPr lang="en-US" smtClean="0"/>
              <a:t>‹#›</a:t>
            </a:fld>
            <a:endParaRPr lang="en-US"/>
          </a:p>
        </p:txBody>
      </p:sp>
    </p:spTree>
    <p:extLst>
      <p:ext uri="{BB962C8B-B14F-4D97-AF65-F5344CB8AC3E}">
        <p14:creationId xmlns:p14="http://schemas.microsoft.com/office/powerpoint/2010/main" val="31771119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17DE9B-388C-4464-B56A-16155E2CA387}" type="datetimeFigureOut">
              <a:rPr lang="en-US" smtClean="0"/>
              <a:t>09.01.2021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46C7D5-E37C-423E-9121-830AED26EEC7}" type="slidenum">
              <a:rPr lang="en-US" smtClean="0"/>
              <a:t>‹#›</a:t>
            </a:fld>
            <a:endParaRPr lang="en-US"/>
          </a:p>
        </p:txBody>
      </p:sp>
    </p:spTree>
    <p:extLst>
      <p:ext uri="{BB962C8B-B14F-4D97-AF65-F5344CB8AC3E}">
        <p14:creationId xmlns:p14="http://schemas.microsoft.com/office/powerpoint/2010/main" val="27872893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17DE9B-388C-4464-B56A-16155E2CA387}" type="datetimeFigureOut">
              <a:rPr lang="en-US" smtClean="0"/>
              <a:t>09.01.2021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46C7D5-E37C-423E-9121-830AED26EEC7}" type="slidenum">
              <a:rPr lang="en-US" smtClean="0"/>
              <a:t>‹#›</a:t>
            </a:fld>
            <a:endParaRPr lang="en-US"/>
          </a:p>
        </p:txBody>
      </p:sp>
    </p:spTree>
    <p:extLst>
      <p:ext uri="{BB962C8B-B14F-4D97-AF65-F5344CB8AC3E}">
        <p14:creationId xmlns:p14="http://schemas.microsoft.com/office/powerpoint/2010/main" val="41254077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17DE9B-388C-4464-B56A-16155E2CA387}" type="datetimeFigureOut">
              <a:rPr lang="en-US" smtClean="0"/>
              <a:t>09.01.2021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46C7D5-E37C-423E-9121-830AED26EEC7}" type="slidenum">
              <a:rPr lang="en-US" smtClean="0"/>
              <a:t>‹#›</a:t>
            </a:fld>
            <a:endParaRPr lang="en-US"/>
          </a:p>
        </p:txBody>
      </p:sp>
    </p:spTree>
    <p:extLst>
      <p:ext uri="{BB962C8B-B14F-4D97-AF65-F5344CB8AC3E}">
        <p14:creationId xmlns:p14="http://schemas.microsoft.com/office/powerpoint/2010/main" val="10235656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17DE9B-388C-4464-B56A-16155E2CA387}" type="datetimeFigureOut">
              <a:rPr lang="en-US" smtClean="0"/>
              <a:t>09.01.2021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46C7D5-E37C-423E-9121-830AED26EEC7}" type="slidenum">
              <a:rPr lang="en-US" smtClean="0"/>
              <a:t>‹#›</a:t>
            </a:fld>
            <a:endParaRPr lang="en-US"/>
          </a:p>
        </p:txBody>
      </p:sp>
    </p:spTree>
    <p:extLst>
      <p:ext uri="{BB962C8B-B14F-4D97-AF65-F5344CB8AC3E}">
        <p14:creationId xmlns:p14="http://schemas.microsoft.com/office/powerpoint/2010/main" val="32733080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17DE9B-388C-4464-B56A-16155E2CA387}" type="datetimeFigureOut">
              <a:rPr lang="en-US" smtClean="0"/>
              <a:t>09.01.2021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46C7D5-E37C-423E-9121-830AED26EEC7}" type="slidenum">
              <a:rPr lang="en-US" smtClean="0"/>
              <a:t>‹#›</a:t>
            </a:fld>
            <a:endParaRPr lang="en-US"/>
          </a:p>
        </p:txBody>
      </p:sp>
    </p:spTree>
    <p:extLst>
      <p:ext uri="{BB962C8B-B14F-4D97-AF65-F5344CB8AC3E}">
        <p14:creationId xmlns:p14="http://schemas.microsoft.com/office/powerpoint/2010/main" val="2645069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17DE9B-388C-4464-B56A-16155E2CA387}" type="datetimeFigureOut">
              <a:rPr lang="en-US" smtClean="0"/>
              <a:t>09.01.2021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8E46C7D5-E37C-423E-9121-830AED26EEC7}" type="slidenum">
              <a:rPr lang="en-US" smtClean="0"/>
              <a:t>‹#›</a:t>
            </a:fld>
            <a:endParaRPr lang="en-US"/>
          </a:p>
        </p:txBody>
      </p:sp>
    </p:spTree>
    <p:extLst>
      <p:ext uri="{BB962C8B-B14F-4D97-AF65-F5344CB8AC3E}">
        <p14:creationId xmlns:p14="http://schemas.microsoft.com/office/powerpoint/2010/main" val="644501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17DE9B-388C-4464-B56A-16155E2CA387}" type="datetimeFigureOut">
              <a:rPr lang="en-US" smtClean="0"/>
              <a:t>09.01.2021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46C7D5-E37C-423E-9121-830AED26EEC7}" type="slidenum">
              <a:rPr lang="en-US" smtClean="0"/>
              <a:t>‹#›</a:t>
            </a:fld>
            <a:endParaRPr lang="en-US"/>
          </a:p>
        </p:txBody>
      </p:sp>
    </p:spTree>
    <p:extLst>
      <p:ext uri="{BB962C8B-B14F-4D97-AF65-F5344CB8AC3E}">
        <p14:creationId xmlns:p14="http://schemas.microsoft.com/office/powerpoint/2010/main" val="1673529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017DE9B-388C-4464-B56A-16155E2CA387}" type="datetimeFigureOut">
              <a:rPr lang="en-US" smtClean="0"/>
              <a:t>09.01.2021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46C7D5-E37C-423E-9121-830AED26EEC7}" type="slidenum">
              <a:rPr lang="en-US" smtClean="0"/>
              <a:t>‹#›</a:t>
            </a:fld>
            <a:endParaRPr lang="en-US"/>
          </a:p>
        </p:txBody>
      </p:sp>
    </p:spTree>
    <p:extLst>
      <p:ext uri="{BB962C8B-B14F-4D97-AF65-F5344CB8AC3E}">
        <p14:creationId xmlns:p14="http://schemas.microsoft.com/office/powerpoint/2010/main" val="3614790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017DE9B-388C-4464-B56A-16155E2CA387}" type="datetimeFigureOut">
              <a:rPr lang="en-US" smtClean="0"/>
              <a:t>09.01.2021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46C7D5-E37C-423E-9121-830AED26EEC7}" type="slidenum">
              <a:rPr lang="en-US" smtClean="0"/>
              <a:t>‹#›</a:t>
            </a:fld>
            <a:endParaRPr lang="en-US"/>
          </a:p>
        </p:txBody>
      </p:sp>
    </p:spTree>
    <p:extLst>
      <p:ext uri="{BB962C8B-B14F-4D97-AF65-F5344CB8AC3E}">
        <p14:creationId xmlns:p14="http://schemas.microsoft.com/office/powerpoint/2010/main" val="1948909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017DE9B-388C-4464-B56A-16155E2CA387}" type="datetimeFigureOut">
              <a:rPr lang="en-US" smtClean="0"/>
              <a:t>09.01.2021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46C7D5-E37C-423E-9121-830AED26EEC7}" type="slidenum">
              <a:rPr lang="en-US" smtClean="0"/>
              <a:t>‹#›</a:t>
            </a:fld>
            <a:endParaRPr lang="en-US"/>
          </a:p>
        </p:txBody>
      </p:sp>
    </p:spTree>
    <p:extLst>
      <p:ext uri="{BB962C8B-B14F-4D97-AF65-F5344CB8AC3E}">
        <p14:creationId xmlns:p14="http://schemas.microsoft.com/office/powerpoint/2010/main" val="4115182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17DE9B-388C-4464-B56A-16155E2CA387}" type="datetimeFigureOut">
              <a:rPr lang="en-US" smtClean="0"/>
              <a:t>09.01.2021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46C7D5-E37C-423E-9121-830AED26EEC7}" type="slidenum">
              <a:rPr lang="en-US" smtClean="0"/>
              <a:t>‹#›</a:t>
            </a:fld>
            <a:endParaRPr lang="en-US"/>
          </a:p>
        </p:txBody>
      </p:sp>
    </p:spTree>
    <p:extLst>
      <p:ext uri="{BB962C8B-B14F-4D97-AF65-F5344CB8AC3E}">
        <p14:creationId xmlns:p14="http://schemas.microsoft.com/office/powerpoint/2010/main" val="771269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17DE9B-388C-4464-B56A-16155E2CA387}" type="datetimeFigureOut">
              <a:rPr lang="en-US" smtClean="0"/>
              <a:t>09.01.2021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46C7D5-E37C-423E-9121-830AED26EEC7}" type="slidenum">
              <a:rPr lang="en-US" smtClean="0"/>
              <a:t>‹#›</a:t>
            </a:fld>
            <a:endParaRPr lang="en-US"/>
          </a:p>
        </p:txBody>
      </p:sp>
    </p:spTree>
    <p:extLst>
      <p:ext uri="{BB962C8B-B14F-4D97-AF65-F5344CB8AC3E}">
        <p14:creationId xmlns:p14="http://schemas.microsoft.com/office/powerpoint/2010/main" val="214075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17DE9B-388C-4464-B56A-16155E2CA387}" type="datetimeFigureOut">
              <a:rPr lang="en-US" smtClean="0"/>
              <a:t>09.01.2021</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E46C7D5-E37C-423E-9121-830AED26EEC7}" type="slidenum">
              <a:rPr lang="en-US" smtClean="0"/>
              <a:t>‹#›</a:t>
            </a:fld>
            <a:endParaRPr lang="en-US"/>
          </a:p>
        </p:txBody>
      </p:sp>
    </p:spTree>
    <p:extLst>
      <p:ext uri="{BB962C8B-B14F-4D97-AF65-F5344CB8AC3E}">
        <p14:creationId xmlns:p14="http://schemas.microsoft.com/office/powerpoint/2010/main" val="1668688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017DE9B-388C-4464-B56A-16155E2CA387}" type="datetimeFigureOut">
              <a:rPr lang="en-US" smtClean="0"/>
              <a:t>09.01.2021</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E46C7D5-E37C-423E-9121-830AED26EEC7}" type="slidenum">
              <a:rPr lang="en-US" smtClean="0"/>
              <a:t>‹#›</a:t>
            </a:fld>
            <a:endParaRPr lang="en-US"/>
          </a:p>
        </p:txBody>
      </p:sp>
    </p:spTree>
    <p:extLst>
      <p:ext uri="{BB962C8B-B14F-4D97-AF65-F5344CB8AC3E}">
        <p14:creationId xmlns:p14="http://schemas.microsoft.com/office/powerpoint/2010/main" val="2679474271"/>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 id="214748380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C439B-BDAE-4368-B8CC-45A01971DD06}"/>
              </a:ext>
            </a:extLst>
          </p:cNvPr>
          <p:cNvSpPr>
            <a:spLocks noGrp="1"/>
          </p:cNvSpPr>
          <p:nvPr>
            <p:ph type="ctrTitle"/>
          </p:nvPr>
        </p:nvSpPr>
        <p:spPr/>
        <p:txBody>
          <a:bodyPr>
            <a:normAutofit/>
          </a:bodyPr>
          <a:lstStyle/>
          <a:p>
            <a:r>
              <a:rPr lang="en-US" sz="6600" dirty="0">
                <a:solidFill>
                  <a:schemeClr val="accent1"/>
                </a:solidFill>
                <a:latin typeface="Algerian" panose="04020705040A02060702" pitchFamily="82" charset="0"/>
              </a:rPr>
              <a:t>ELECTRIC DRIVE</a:t>
            </a:r>
          </a:p>
        </p:txBody>
      </p:sp>
      <p:sp>
        <p:nvSpPr>
          <p:cNvPr id="3" name="Subtitle 2">
            <a:extLst>
              <a:ext uri="{FF2B5EF4-FFF2-40B4-BE49-F238E27FC236}">
                <a16:creationId xmlns:a16="http://schemas.microsoft.com/office/drawing/2014/main" id="{4F59B6EC-E713-4684-AA8A-EE425A77BB52}"/>
              </a:ext>
            </a:extLst>
          </p:cNvPr>
          <p:cNvSpPr>
            <a:spLocks noGrp="1"/>
          </p:cNvSpPr>
          <p:nvPr>
            <p:ph type="subTitle" idx="1"/>
          </p:nvPr>
        </p:nvSpPr>
        <p:spPr/>
        <p:txBody>
          <a:bodyPr/>
          <a:lstStyle/>
          <a:p>
            <a:r>
              <a:rPr lang="en-US" dirty="0"/>
              <a:t> </a:t>
            </a:r>
          </a:p>
          <a:p>
            <a:r>
              <a:rPr lang="en-US" dirty="0"/>
              <a:t>Teacher:</a:t>
            </a:r>
          </a:p>
          <a:p>
            <a:r>
              <a:rPr lang="en-US" dirty="0"/>
              <a:t>Ana Markovic</a:t>
            </a:r>
          </a:p>
        </p:txBody>
      </p:sp>
      <p:pic>
        <p:nvPicPr>
          <p:cNvPr id="5" name="Picture 4">
            <a:extLst>
              <a:ext uri="{FF2B5EF4-FFF2-40B4-BE49-F238E27FC236}">
                <a16:creationId xmlns:a16="http://schemas.microsoft.com/office/drawing/2014/main" id="{A44CE839-7614-4762-8D50-B017278408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29377" y="224716"/>
            <a:ext cx="4572000" cy="2857500"/>
          </a:xfrm>
          <a:prstGeom prst="rect">
            <a:avLst/>
          </a:prstGeom>
        </p:spPr>
      </p:pic>
    </p:spTree>
    <p:extLst>
      <p:ext uri="{BB962C8B-B14F-4D97-AF65-F5344CB8AC3E}">
        <p14:creationId xmlns:p14="http://schemas.microsoft.com/office/powerpoint/2010/main" val="1227204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33D73-9E98-4AF4-9167-A2AF7E298654}"/>
              </a:ext>
            </a:extLst>
          </p:cNvPr>
          <p:cNvSpPr>
            <a:spLocks noGrp="1"/>
          </p:cNvSpPr>
          <p:nvPr>
            <p:ph type="title"/>
          </p:nvPr>
        </p:nvSpPr>
        <p:spPr>
          <a:xfrm>
            <a:off x="1484311" y="685800"/>
            <a:ext cx="10018713" cy="636973"/>
          </a:xfrm>
        </p:spPr>
        <p:txBody>
          <a:bodyPr>
            <a:normAutofit fontScale="90000"/>
          </a:bodyPr>
          <a:lstStyle/>
          <a:p>
            <a:r>
              <a:rPr lang="en-US" b="1" i="0" dirty="0">
                <a:solidFill>
                  <a:srgbClr val="000000"/>
                </a:solidFill>
                <a:effectLst/>
                <a:latin typeface="Arial" panose="020B0604020202020204" pitchFamily="34" charset="0"/>
              </a:rPr>
              <a:t>Disadvantages of Electrical Drive</a:t>
            </a:r>
            <a:endParaRPr lang="en-US" dirty="0"/>
          </a:p>
        </p:txBody>
      </p:sp>
      <p:sp>
        <p:nvSpPr>
          <p:cNvPr id="3" name="Content Placeholder 2">
            <a:extLst>
              <a:ext uri="{FF2B5EF4-FFF2-40B4-BE49-F238E27FC236}">
                <a16:creationId xmlns:a16="http://schemas.microsoft.com/office/drawing/2014/main" id="{1DF54078-601D-4FC8-BC5D-08BBCC5B9B73}"/>
              </a:ext>
            </a:extLst>
          </p:cNvPr>
          <p:cNvSpPr>
            <a:spLocks noGrp="1"/>
          </p:cNvSpPr>
          <p:nvPr>
            <p:ph idx="1"/>
          </p:nvPr>
        </p:nvSpPr>
        <p:spPr>
          <a:xfrm>
            <a:off x="1484310" y="1660125"/>
            <a:ext cx="10018713" cy="4131076"/>
          </a:xfrm>
        </p:spPr>
        <p:txBody>
          <a:bodyPr>
            <a:normAutofit/>
          </a:bodyPr>
          <a:lstStyle/>
          <a:p>
            <a:pPr algn="l" fontAlgn="base"/>
            <a:endParaRPr lang="en-US" b="1" i="0" dirty="0">
              <a:solidFill>
                <a:srgbClr val="000000"/>
              </a:solidFill>
              <a:effectLst/>
              <a:latin typeface="Arial" panose="020B0604020202020204" pitchFamily="34" charset="0"/>
            </a:endParaRPr>
          </a:p>
          <a:p>
            <a:pPr algn="l" fontAlgn="base">
              <a:buFont typeface="Arial" panose="020B0604020202020204" pitchFamily="34" charset="0"/>
              <a:buChar char="•"/>
            </a:pPr>
            <a:r>
              <a:rPr lang="en-US" b="0" i="0" dirty="0">
                <a:solidFill>
                  <a:srgbClr val="666666"/>
                </a:solidFill>
                <a:effectLst/>
                <a:latin typeface="Arial" panose="020B0604020202020204" pitchFamily="34" charset="0"/>
              </a:rPr>
              <a:t>This drive cannot be used where the power supply is not accessible.</a:t>
            </a:r>
          </a:p>
          <a:p>
            <a:pPr algn="l" fontAlgn="base">
              <a:buFont typeface="Arial" panose="020B0604020202020204" pitchFamily="34" charset="0"/>
              <a:buChar char="•"/>
            </a:pPr>
            <a:r>
              <a:rPr lang="en-US" b="0" i="0" dirty="0">
                <a:solidFill>
                  <a:srgbClr val="666666"/>
                </a:solidFill>
                <a:effectLst/>
                <a:latin typeface="Arial" panose="020B0604020202020204" pitchFamily="34" charset="0"/>
              </a:rPr>
              <a:t>The power breakdown totally stops the entire system.</a:t>
            </a:r>
          </a:p>
          <a:p>
            <a:pPr algn="l" fontAlgn="base">
              <a:buFont typeface="Arial" panose="020B0604020202020204" pitchFamily="34" charset="0"/>
              <a:buChar char="•"/>
            </a:pPr>
            <a:r>
              <a:rPr lang="en-US" b="0" i="0" dirty="0">
                <a:solidFill>
                  <a:srgbClr val="666666"/>
                </a:solidFill>
                <a:effectLst/>
                <a:latin typeface="Arial" panose="020B0604020202020204" pitchFamily="34" charset="0"/>
              </a:rPr>
              <a:t>The primary price of the system is expensive.</a:t>
            </a:r>
          </a:p>
          <a:p>
            <a:pPr algn="l" fontAlgn="base">
              <a:buFont typeface="Arial" panose="020B0604020202020204" pitchFamily="34" charset="0"/>
              <a:buChar char="•"/>
            </a:pPr>
            <a:r>
              <a:rPr lang="en-US" b="0" i="0" dirty="0">
                <a:solidFill>
                  <a:srgbClr val="666666"/>
                </a:solidFill>
                <a:effectLst/>
                <a:latin typeface="Arial" panose="020B0604020202020204" pitchFamily="34" charset="0"/>
              </a:rPr>
              <a:t>The dynamic response of this drive is poor.</a:t>
            </a:r>
          </a:p>
          <a:p>
            <a:pPr algn="l" fontAlgn="base">
              <a:buFont typeface="Arial" panose="020B0604020202020204" pitchFamily="34" charset="0"/>
              <a:buChar char="•"/>
            </a:pPr>
            <a:r>
              <a:rPr lang="en-US" b="0" i="0" dirty="0">
                <a:solidFill>
                  <a:srgbClr val="666666"/>
                </a:solidFill>
                <a:effectLst/>
                <a:latin typeface="Arial" panose="020B0604020202020204" pitchFamily="34" charset="0"/>
              </a:rPr>
              <a:t>The drive output power which is obtained is low.</a:t>
            </a:r>
          </a:p>
          <a:p>
            <a:pPr algn="l" fontAlgn="base">
              <a:buFont typeface="Arial" panose="020B0604020202020204" pitchFamily="34" charset="0"/>
              <a:buChar char="•"/>
            </a:pPr>
            <a:r>
              <a:rPr lang="en-US" b="0" i="0" dirty="0">
                <a:solidFill>
                  <a:srgbClr val="666666"/>
                </a:solidFill>
                <a:effectLst/>
                <a:latin typeface="Arial" panose="020B0604020202020204" pitchFamily="34" charset="0"/>
              </a:rPr>
              <a:t>By using this drive noise pollution can occur.</a:t>
            </a:r>
          </a:p>
          <a:p>
            <a:endParaRPr lang="en-US" dirty="0"/>
          </a:p>
        </p:txBody>
      </p:sp>
      <p:pic>
        <p:nvPicPr>
          <p:cNvPr id="5" name="Picture 4">
            <a:extLst>
              <a:ext uri="{FF2B5EF4-FFF2-40B4-BE49-F238E27FC236}">
                <a16:creationId xmlns:a16="http://schemas.microsoft.com/office/drawing/2014/main" id="{2DE6492E-746E-452C-AA27-7699D1C5BE3F}"/>
              </a:ext>
            </a:extLst>
          </p:cNvPr>
          <p:cNvPicPr>
            <a:picLocks noChangeAspect="1"/>
          </p:cNvPicPr>
          <p:nvPr/>
        </p:nvPicPr>
        <p:blipFill rotWithShape="1">
          <a:blip r:embed="rId2">
            <a:extLst>
              <a:ext uri="{28A0092B-C50C-407E-A947-70E740481C1C}">
                <a14:useLocalDpi xmlns:a14="http://schemas.microsoft.com/office/drawing/2010/main" val="0"/>
              </a:ext>
            </a:extLst>
          </a:blip>
          <a:srcRect l="52415" t="26722" r="7382" b="8128"/>
          <a:stretch/>
        </p:blipFill>
        <p:spPr>
          <a:xfrm>
            <a:off x="9934112" y="4456591"/>
            <a:ext cx="1970844" cy="2068497"/>
          </a:xfrm>
          <a:prstGeom prst="rect">
            <a:avLst/>
          </a:prstGeom>
        </p:spPr>
      </p:pic>
    </p:spTree>
    <p:extLst>
      <p:ext uri="{BB962C8B-B14F-4D97-AF65-F5344CB8AC3E}">
        <p14:creationId xmlns:p14="http://schemas.microsoft.com/office/powerpoint/2010/main" val="1775645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86997-8AE0-40AC-AFB1-5678C8B6C2F5}"/>
              </a:ext>
            </a:extLst>
          </p:cNvPr>
          <p:cNvSpPr>
            <a:spLocks noGrp="1"/>
          </p:cNvSpPr>
          <p:nvPr>
            <p:ph type="title"/>
          </p:nvPr>
        </p:nvSpPr>
        <p:spPr>
          <a:xfrm>
            <a:off x="1484311" y="443884"/>
            <a:ext cx="10018713" cy="622915"/>
          </a:xfrm>
        </p:spPr>
        <p:txBody>
          <a:bodyPr>
            <a:normAutofit fontScale="90000"/>
          </a:bodyPr>
          <a:lstStyle/>
          <a:p>
            <a:r>
              <a:rPr lang="en-US" b="1" i="0" dirty="0">
                <a:solidFill>
                  <a:srgbClr val="000000"/>
                </a:solidFill>
                <a:effectLst/>
                <a:latin typeface="Arial" panose="020B0604020202020204" pitchFamily="34" charset="0"/>
              </a:rPr>
              <a:t>Applications of Electrical Drives</a:t>
            </a:r>
            <a:br>
              <a:rPr lang="en-US" b="1" i="0" dirty="0">
                <a:solidFill>
                  <a:srgbClr val="000000"/>
                </a:solidFill>
                <a:effectLst/>
                <a:latin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7CEC4955-7123-47F6-BA7C-D5819DA56F39}"/>
              </a:ext>
            </a:extLst>
          </p:cNvPr>
          <p:cNvSpPr>
            <a:spLocks noGrp="1"/>
          </p:cNvSpPr>
          <p:nvPr>
            <p:ph idx="1"/>
          </p:nvPr>
        </p:nvSpPr>
        <p:spPr>
          <a:xfrm>
            <a:off x="1484310" y="1154097"/>
            <a:ext cx="10018713" cy="5601810"/>
          </a:xfrm>
        </p:spPr>
        <p:txBody>
          <a:bodyPr>
            <a:normAutofit/>
          </a:bodyPr>
          <a:lstStyle/>
          <a:p>
            <a:pPr algn="just" fontAlgn="base">
              <a:buFont typeface="Arial" panose="020B0604020202020204" pitchFamily="34" charset="0"/>
              <a:buChar char="•"/>
            </a:pPr>
            <a:r>
              <a:rPr lang="en-US" dirty="0">
                <a:solidFill>
                  <a:srgbClr val="666666"/>
                </a:solidFill>
                <a:latin typeface="Arial" panose="020B0604020202020204" pitchFamily="34" charset="0"/>
              </a:rPr>
              <a:t>E</a:t>
            </a:r>
            <a:r>
              <a:rPr lang="en-US" b="0" i="0" dirty="0">
                <a:solidFill>
                  <a:srgbClr val="666666"/>
                </a:solidFill>
                <a:effectLst/>
                <a:latin typeface="Arial" panose="020B0604020202020204" pitchFamily="34" charset="0"/>
              </a:rPr>
              <a:t>lectric traction which means transportation of materials from one location to another location. The different types of electric tractions - electric trains, buses, trolleys, trams, and solar-powered vehicles inbuilt with battery.</a:t>
            </a:r>
          </a:p>
          <a:p>
            <a:pPr algn="just" fontAlgn="base">
              <a:buFont typeface="Arial" panose="020B0604020202020204" pitchFamily="34" charset="0"/>
              <a:buChar char="•"/>
            </a:pPr>
            <a:r>
              <a:rPr lang="en-US" dirty="0">
                <a:solidFill>
                  <a:srgbClr val="666666"/>
                </a:solidFill>
                <a:latin typeface="Arial" panose="020B0604020202020204" pitchFamily="34" charset="0"/>
              </a:rPr>
              <a:t>H</a:t>
            </a:r>
            <a:r>
              <a:rPr lang="en-US" b="0" i="0" dirty="0">
                <a:solidFill>
                  <a:srgbClr val="666666"/>
                </a:solidFill>
                <a:effectLst/>
                <a:latin typeface="Arial" panose="020B0604020202020204" pitchFamily="34" charset="0"/>
              </a:rPr>
              <a:t>uge number of domestic as well as industrial applications which includes motors, transportation systems, factories, textile mills, pumps, fans, robots, etc.</a:t>
            </a:r>
          </a:p>
          <a:p>
            <a:pPr algn="just" fontAlgn="base">
              <a:buFont typeface="Arial" panose="020B0604020202020204" pitchFamily="34" charset="0"/>
              <a:buChar char="•"/>
            </a:pPr>
            <a:r>
              <a:rPr lang="en-US" b="0" i="0" dirty="0">
                <a:solidFill>
                  <a:srgbClr val="666666"/>
                </a:solidFill>
                <a:effectLst/>
                <a:latin typeface="Arial" panose="020B0604020202020204" pitchFamily="34" charset="0"/>
              </a:rPr>
              <a:t> </a:t>
            </a:r>
            <a:r>
              <a:rPr lang="en-US" dirty="0">
                <a:solidFill>
                  <a:srgbClr val="666666"/>
                </a:solidFill>
                <a:latin typeface="Arial" panose="020B0604020202020204" pitchFamily="34" charset="0"/>
              </a:rPr>
              <a:t>M</a:t>
            </a:r>
            <a:r>
              <a:rPr lang="en-US" b="0" i="0" dirty="0">
                <a:solidFill>
                  <a:srgbClr val="666666"/>
                </a:solidFill>
                <a:effectLst/>
                <a:latin typeface="Arial" panose="020B0604020202020204" pitchFamily="34" charset="0"/>
              </a:rPr>
              <a:t>ain movers for petrol or diesel engines, turbines like gas otherwise steam, motors like hydraulic &amp; electric.</a:t>
            </a:r>
          </a:p>
          <a:p>
            <a:pPr marL="0" indent="0">
              <a:buNone/>
            </a:pPr>
            <a:endParaRPr lang="en-US" dirty="0"/>
          </a:p>
        </p:txBody>
      </p:sp>
    </p:spTree>
    <p:extLst>
      <p:ext uri="{BB962C8B-B14F-4D97-AF65-F5344CB8AC3E}">
        <p14:creationId xmlns:p14="http://schemas.microsoft.com/office/powerpoint/2010/main" val="3485317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74B79DE-6F13-45DF-90DA-B318318FB7B6}"/>
              </a:ext>
            </a:extLst>
          </p:cNvPr>
          <p:cNvPicPr>
            <a:picLocks noChangeAspect="1"/>
          </p:cNvPicPr>
          <p:nvPr/>
        </p:nvPicPr>
        <p:blipFill rotWithShape="1">
          <a:blip r:embed="rId2">
            <a:extLst>
              <a:ext uri="{28A0092B-C50C-407E-A947-70E740481C1C}">
                <a14:useLocalDpi xmlns:a14="http://schemas.microsoft.com/office/drawing/2010/main" val="0"/>
              </a:ext>
            </a:extLst>
          </a:blip>
          <a:srcRect l="12597" r="12257"/>
          <a:stretch/>
        </p:blipFill>
        <p:spPr>
          <a:xfrm>
            <a:off x="3211233" y="426128"/>
            <a:ext cx="7388703" cy="5530788"/>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extLst>
      <p:ext uri="{BB962C8B-B14F-4D97-AF65-F5344CB8AC3E}">
        <p14:creationId xmlns:p14="http://schemas.microsoft.com/office/powerpoint/2010/main" val="21706816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4F652-229C-4566-8136-7D4A63659C59}"/>
              </a:ext>
            </a:extLst>
          </p:cNvPr>
          <p:cNvSpPr>
            <a:spLocks noGrp="1"/>
          </p:cNvSpPr>
          <p:nvPr>
            <p:ph type="title"/>
          </p:nvPr>
        </p:nvSpPr>
        <p:spPr>
          <a:xfrm>
            <a:off x="1484311" y="310718"/>
            <a:ext cx="10018713" cy="727969"/>
          </a:xfrm>
        </p:spPr>
        <p:txBody>
          <a:bodyPr>
            <a:normAutofit fontScale="90000"/>
          </a:bodyPr>
          <a:lstStyle/>
          <a:p>
            <a:r>
              <a:rPr lang="en-US" b="1" i="0" dirty="0">
                <a:solidFill>
                  <a:srgbClr val="000000"/>
                </a:solidFill>
                <a:effectLst/>
                <a:latin typeface="Arial" panose="020B0604020202020204" pitchFamily="34" charset="0"/>
              </a:rPr>
              <a:t>What is an Electric Drive?</a:t>
            </a:r>
            <a:br>
              <a:rPr lang="en-US" b="1" i="0" dirty="0">
                <a:solidFill>
                  <a:srgbClr val="000000"/>
                </a:solidFill>
                <a:effectLst/>
                <a:latin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D8819F2C-3963-4C20-91D9-60FEBE202A8E}"/>
              </a:ext>
            </a:extLst>
          </p:cNvPr>
          <p:cNvSpPr>
            <a:spLocks noGrp="1"/>
          </p:cNvSpPr>
          <p:nvPr>
            <p:ph idx="1"/>
          </p:nvPr>
        </p:nvSpPr>
        <p:spPr>
          <a:xfrm>
            <a:off x="1484310" y="1038688"/>
            <a:ext cx="10018713" cy="5042516"/>
          </a:xfrm>
        </p:spPr>
        <p:txBody>
          <a:bodyPr>
            <a:normAutofit/>
          </a:bodyPr>
          <a:lstStyle/>
          <a:p>
            <a:pPr algn="just" fontAlgn="base"/>
            <a:r>
              <a:rPr lang="en-US" b="0" i="0" dirty="0">
                <a:solidFill>
                  <a:srgbClr val="666666"/>
                </a:solidFill>
                <a:effectLst/>
                <a:latin typeface="Arial" panose="020B0604020202020204" pitchFamily="34" charset="0"/>
              </a:rPr>
              <a:t>An Electric Drive - a system which is used to control the movement of an electrical machine. </a:t>
            </a:r>
          </a:p>
          <a:p>
            <a:pPr algn="just" fontAlgn="base"/>
            <a:r>
              <a:rPr lang="en-US" dirty="0">
                <a:solidFill>
                  <a:srgbClr val="666666"/>
                </a:solidFill>
                <a:latin typeface="Arial" panose="020B0604020202020204" pitchFamily="34" charset="0"/>
              </a:rPr>
              <a:t>a</a:t>
            </a:r>
            <a:r>
              <a:rPr lang="en-US" b="0" i="0" dirty="0">
                <a:solidFill>
                  <a:srgbClr val="666666"/>
                </a:solidFill>
                <a:effectLst/>
                <a:latin typeface="Arial" panose="020B0604020202020204" pitchFamily="34" charset="0"/>
              </a:rPr>
              <a:t> kind of electrical device used to control the energy which is sent to the electrical motor. The drive supplies energy to the motor in unstable amounts &amp; at unstable frequencies, thus ultimately controls the speed and torque of the motor</a:t>
            </a:r>
          </a:p>
          <a:p>
            <a:pPr algn="just" fontAlgn="base"/>
            <a:r>
              <a:rPr lang="en-US" b="0" i="0" dirty="0">
                <a:solidFill>
                  <a:srgbClr val="666666"/>
                </a:solidFill>
                <a:effectLst/>
                <a:latin typeface="Arial" panose="020B0604020202020204" pitchFamily="34" charset="0"/>
              </a:rPr>
              <a:t>This drive employs a prime mover such as a petrol engine, otherwise diesel, steam turbines otherwise gas, electrical &amp; hydraulic motors like a main </a:t>
            </a:r>
            <a:r>
              <a:rPr lang="en-US" dirty="0">
                <a:solidFill>
                  <a:srgbClr val="E03800"/>
                </a:solidFill>
                <a:latin typeface="inherit"/>
              </a:rPr>
              <a:t>source of energy</a:t>
            </a:r>
            <a:r>
              <a:rPr lang="en-US" b="0" i="0" dirty="0">
                <a:solidFill>
                  <a:srgbClr val="666666"/>
                </a:solidFill>
                <a:effectLst/>
                <a:latin typeface="Arial" panose="020B0604020202020204" pitchFamily="34" charset="0"/>
              </a:rPr>
              <a:t>. </a:t>
            </a:r>
            <a:br>
              <a:rPr lang="en-US" b="0" i="0" dirty="0">
                <a:solidFill>
                  <a:srgbClr val="666666"/>
                </a:solidFill>
                <a:effectLst/>
                <a:latin typeface="Arial" panose="020B0604020202020204" pitchFamily="34" charset="0"/>
              </a:rPr>
            </a:br>
            <a:endParaRPr lang="en-US" b="0" i="0" dirty="0">
              <a:solidFill>
                <a:srgbClr val="666666"/>
              </a:solidFill>
              <a:effectLst/>
              <a:latin typeface="Arial" panose="020B0604020202020204" pitchFamily="34" charset="0"/>
            </a:endParaRPr>
          </a:p>
          <a:p>
            <a:endParaRPr lang="en-US" dirty="0"/>
          </a:p>
        </p:txBody>
      </p:sp>
    </p:spTree>
    <p:extLst>
      <p:ext uri="{BB962C8B-B14F-4D97-AF65-F5344CB8AC3E}">
        <p14:creationId xmlns:p14="http://schemas.microsoft.com/office/powerpoint/2010/main" val="877909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90AD0-8227-45F7-A485-93AEDAD0BB38}"/>
              </a:ext>
            </a:extLst>
          </p:cNvPr>
          <p:cNvSpPr>
            <a:spLocks noGrp="1"/>
          </p:cNvSpPr>
          <p:nvPr>
            <p:ph type="title"/>
          </p:nvPr>
        </p:nvSpPr>
        <p:spPr>
          <a:xfrm>
            <a:off x="1484311" y="685800"/>
            <a:ext cx="10018713" cy="1018713"/>
          </a:xfrm>
        </p:spPr>
        <p:txBody>
          <a:bodyPr/>
          <a:lstStyle/>
          <a:p>
            <a:r>
              <a:rPr lang="en-US" dirty="0"/>
              <a:t>Types</a:t>
            </a:r>
          </a:p>
        </p:txBody>
      </p:sp>
      <p:sp>
        <p:nvSpPr>
          <p:cNvPr id="3" name="Content Placeholder 2">
            <a:extLst>
              <a:ext uri="{FF2B5EF4-FFF2-40B4-BE49-F238E27FC236}">
                <a16:creationId xmlns:a16="http://schemas.microsoft.com/office/drawing/2014/main" id="{06C2714F-2D4D-4DB3-844A-2A6C4ED922A3}"/>
              </a:ext>
            </a:extLst>
          </p:cNvPr>
          <p:cNvSpPr>
            <a:spLocks noGrp="1"/>
          </p:cNvSpPr>
          <p:nvPr>
            <p:ph idx="1"/>
          </p:nvPr>
        </p:nvSpPr>
        <p:spPr>
          <a:xfrm>
            <a:off x="1484310" y="1704513"/>
            <a:ext cx="10018713" cy="4086687"/>
          </a:xfrm>
        </p:spPr>
        <p:txBody>
          <a:bodyPr/>
          <a:lstStyle/>
          <a:p>
            <a:r>
              <a:rPr lang="en-US" b="0" i="0" dirty="0">
                <a:solidFill>
                  <a:srgbClr val="FF0000"/>
                </a:solidFill>
                <a:effectLst/>
                <a:latin typeface="Arial Black" panose="020B0A04020102020204" pitchFamily="34" charset="0"/>
              </a:rPr>
              <a:t>standard inverter </a:t>
            </a:r>
            <a:r>
              <a:rPr lang="en-US" b="0" i="0" dirty="0">
                <a:solidFill>
                  <a:srgbClr val="666666"/>
                </a:solidFill>
                <a:effectLst/>
                <a:latin typeface="Arial" panose="020B0604020202020204" pitchFamily="34" charset="0"/>
              </a:rPr>
              <a:t>(to control the torque &amp; speed)</a:t>
            </a:r>
          </a:p>
          <a:p>
            <a:r>
              <a:rPr lang="en-US" b="0" i="0" dirty="0">
                <a:solidFill>
                  <a:srgbClr val="FF0000"/>
                </a:solidFill>
                <a:effectLst/>
                <a:latin typeface="Arial Black" panose="020B0A04020102020204" pitchFamily="34" charset="0"/>
              </a:rPr>
              <a:t>servo drive</a:t>
            </a:r>
            <a:r>
              <a:rPr lang="en-US" b="0" i="0" dirty="0">
                <a:solidFill>
                  <a:srgbClr val="666666"/>
                </a:solidFill>
                <a:effectLst/>
                <a:latin typeface="Arial" panose="020B0604020202020204" pitchFamily="34" charset="0"/>
              </a:rPr>
              <a:t>( control the torque as well as speed, and also components of the positioning machine utilized within applications that need difficult motion)</a:t>
            </a:r>
            <a:endParaRPr lang="en-US" dirty="0"/>
          </a:p>
        </p:txBody>
      </p:sp>
    </p:spTree>
    <p:extLst>
      <p:ext uri="{BB962C8B-B14F-4D97-AF65-F5344CB8AC3E}">
        <p14:creationId xmlns:p14="http://schemas.microsoft.com/office/powerpoint/2010/main" val="3416066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080CC-4F5F-4393-B7EC-F694672C6ADA}"/>
              </a:ext>
            </a:extLst>
          </p:cNvPr>
          <p:cNvSpPr>
            <a:spLocks noGrp="1"/>
          </p:cNvSpPr>
          <p:nvPr>
            <p:ph type="title"/>
          </p:nvPr>
        </p:nvSpPr>
        <p:spPr>
          <a:xfrm>
            <a:off x="1484311" y="370726"/>
            <a:ext cx="10018713" cy="1147357"/>
          </a:xfrm>
        </p:spPr>
        <p:txBody>
          <a:bodyPr>
            <a:normAutofit fontScale="90000"/>
          </a:bodyPr>
          <a:lstStyle/>
          <a:p>
            <a:r>
              <a:rPr lang="en-US" b="1" i="0" dirty="0">
                <a:solidFill>
                  <a:srgbClr val="000000"/>
                </a:solidFill>
                <a:effectLst/>
                <a:latin typeface="Arial" panose="020B0604020202020204" pitchFamily="34" charset="0"/>
              </a:rPr>
              <a:t>Block Diagram of Electric Drive</a:t>
            </a:r>
            <a:br>
              <a:rPr lang="en-US" b="1" i="0" dirty="0">
                <a:solidFill>
                  <a:srgbClr val="000000"/>
                </a:solidFill>
                <a:effectLst/>
                <a:latin typeface="Arial" panose="020B0604020202020204" pitchFamily="34" charset="0"/>
              </a:rPr>
            </a:br>
            <a:endParaRPr lang="en-US" dirty="0"/>
          </a:p>
        </p:txBody>
      </p:sp>
      <p:pic>
        <p:nvPicPr>
          <p:cNvPr id="7" name="Content Placeholder 6">
            <a:extLst>
              <a:ext uri="{FF2B5EF4-FFF2-40B4-BE49-F238E27FC236}">
                <a16:creationId xmlns:a16="http://schemas.microsoft.com/office/drawing/2014/main" id="{A2730186-6917-499F-B328-28D7DE99567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27586" y="1123765"/>
            <a:ext cx="8932162" cy="4610470"/>
          </a:xfrm>
        </p:spPr>
      </p:pic>
    </p:spTree>
    <p:extLst>
      <p:ext uri="{BB962C8B-B14F-4D97-AF65-F5344CB8AC3E}">
        <p14:creationId xmlns:p14="http://schemas.microsoft.com/office/powerpoint/2010/main" val="3894565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393E9-4CCB-4204-B136-284061301FF5}"/>
              </a:ext>
            </a:extLst>
          </p:cNvPr>
          <p:cNvSpPr>
            <a:spLocks noGrp="1"/>
          </p:cNvSpPr>
          <p:nvPr>
            <p:ph type="title"/>
          </p:nvPr>
        </p:nvSpPr>
        <p:spPr>
          <a:xfrm>
            <a:off x="1484311" y="685801"/>
            <a:ext cx="10018713" cy="929936"/>
          </a:xfrm>
        </p:spPr>
        <p:txBody>
          <a:bodyPr/>
          <a:lstStyle/>
          <a:p>
            <a:endParaRPr lang="en-US" dirty="0"/>
          </a:p>
        </p:txBody>
      </p:sp>
      <p:sp>
        <p:nvSpPr>
          <p:cNvPr id="3" name="Content Placeholder 2">
            <a:extLst>
              <a:ext uri="{FF2B5EF4-FFF2-40B4-BE49-F238E27FC236}">
                <a16:creationId xmlns:a16="http://schemas.microsoft.com/office/drawing/2014/main" id="{E031D764-CD8A-4565-B2D4-C8DE81294D9E}"/>
              </a:ext>
            </a:extLst>
          </p:cNvPr>
          <p:cNvSpPr>
            <a:spLocks noGrp="1"/>
          </p:cNvSpPr>
          <p:nvPr>
            <p:ph idx="1"/>
          </p:nvPr>
        </p:nvSpPr>
        <p:spPr>
          <a:xfrm>
            <a:off x="1484310" y="1544715"/>
            <a:ext cx="10018713" cy="5024761"/>
          </a:xfrm>
        </p:spPr>
        <p:txBody>
          <a:bodyPr>
            <a:normAutofit/>
          </a:bodyPr>
          <a:lstStyle/>
          <a:p>
            <a:pPr algn="just" fontAlgn="base"/>
            <a:r>
              <a:rPr lang="en-US" b="1" i="0" dirty="0">
                <a:solidFill>
                  <a:srgbClr val="000000"/>
                </a:solidFill>
                <a:effectLst/>
                <a:latin typeface="inherit"/>
              </a:rPr>
              <a:t>Power Source</a:t>
            </a:r>
            <a:endParaRPr lang="en-US" b="1" i="0" dirty="0">
              <a:solidFill>
                <a:srgbClr val="000000"/>
              </a:solidFill>
              <a:effectLst/>
              <a:latin typeface="Arial" panose="020B0604020202020204" pitchFamily="34" charset="0"/>
            </a:endParaRPr>
          </a:p>
          <a:p>
            <a:pPr lvl="1" algn="just" fontAlgn="base"/>
            <a:r>
              <a:rPr lang="en-US" sz="2400" b="0" i="0" dirty="0">
                <a:solidFill>
                  <a:srgbClr val="666666"/>
                </a:solidFill>
                <a:effectLst/>
                <a:latin typeface="Arial" panose="020B0604020202020204" pitchFamily="34" charset="0"/>
              </a:rPr>
              <a:t>The power source - offers the necessary energy for the system. </a:t>
            </a:r>
          </a:p>
          <a:p>
            <a:pPr algn="just" fontAlgn="base"/>
            <a:r>
              <a:rPr lang="en-US" b="1" i="0" dirty="0">
                <a:solidFill>
                  <a:srgbClr val="000000"/>
                </a:solidFill>
                <a:effectLst/>
                <a:latin typeface="inherit"/>
              </a:rPr>
              <a:t>Power Modulator</a:t>
            </a:r>
            <a:endParaRPr lang="en-US" b="1" i="0" dirty="0">
              <a:solidFill>
                <a:srgbClr val="000000"/>
              </a:solidFill>
              <a:effectLst/>
              <a:latin typeface="Arial" panose="020B0604020202020204" pitchFamily="34" charset="0"/>
            </a:endParaRPr>
          </a:p>
          <a:p>
            <a:pPr lvl="1" algn="just" fontAlgn="base"/>
            <a:r>
              <a:rPr lang="en-US" sz="2400" b="0" i="0" dirty="0">
                <a:solidFill>
                  <a:srgbClr val="666666"/>
                </a:solidFill>
                <a:effectLst/>
                <a:latin typeface="Arial" panose="020B0604020202020204" pitchFamily="34" charset="0"/>
              </a:rPr>
              <a:t>This modulator can be used to control the o/p power of the supply. The power controlling of the motor can be done in such a way that the </a:t>
            </a:r>
            <a:r>
              <a:rPr lang="en-US" sz="2400" b="1" dirty="0">
                <a:solidFill>
                  <a:srgbClr val="E03800"/>
                </a:solidFill>
                <a:latin typeface="inherit"/>
              </a:rPr>
              <a:t>electrical motor</a:t>
            </a:r>
            <a:r>
              <a:rPr lang="en-US" sz="2400" b="0" i="0" dirty="0">
                <a:solidFill>
                  <a:srgbClr val="666666"/>
                </a:solidFill>
                <a:effectLst/>
                <a:latin typeface="Arial" panose="020B0604020202020204" pitchFamily="34" charset="0"/>
              </a:rPr>
              <a:t> sends out the speed-torque feature which is necessary with the load. </a:t>
            </a:r>
            <a:br>
              <a:rPr lang="en-US" sz="2400" b="0" i="0" dirty="0">
                <a:solidFill>
                  <a:srgbClr val="333333"/>
                </a:solidFill>
                <a:effectLst/>
                <a:latin typeface="Arial" panose="020B0604020202020204" pitchFamily="34" charset="0"/>
              </a:rPr>
            </a:br>
            <a:endParaRPr lang="en-US" sz="2400" dirty="0"/>
          </a:p>
        </p:txBody>
      </p:sp>
    </p:spTree>
    <p:extLst>
      <p:ext uri="{BB962C8B-B14F-4D97-AF65-F5344CB8AC3E}">
        <p14:creationId xmlns:p14="http://schemas.microsoft.com/office/powerpoint/2010/main" val="3586321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55804-DBD4-464E-BAB1-FE6D95BE7C56}"/>
              </a:ext>
            </a:extLst>
          </p:cNvPr>
          <p:cNvSpPr>
            <a:spLocks noGrp="1"/>
          </p:cNvSpPr>
          <p:nvPr>
            <p:ph type="title"/>
          </p:nvPr>
        </p:nvSpPr>
        <p:spPr>
          <a:xfrm>
            <a:off x="1484311" y="685801"/>
            <a:ext cx="10018713" cy="61034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B159493-BD77-4690-9464-AE0C76BC6104}"/>
              </a:ext>
            </a:extLst>
          </p:cNvPr>
          <p:cNvSpPr>
            <a:spLocks noGrp="1"/>
          </p:cNvSpPr>
          <p:nvPr>
            <p:ph idx="1"/>
          </p:nvPr>
        </p:nvSpPr>
        <p:spPr>
          <a:xfrm>
            <a:off x="1484310" y="1535837"/>
            <a:ext cx="10018713" cy="5069149"/>
          </a:xfrm>
        </p:spPr>
        <p:txBody>
          <a:bodyPr>
            <a:normAutofit fontScale="92500" lnSpcReduction="10000"/>
          </a:bodyPr>
          <a:lstStyle/>
          <a:p>
            <a:pPr algn="just" fontAlgn="base"/>
            <a:r>
              <a:rPr lang="en-US" b="1" i="0" dirty="0">
                <a:solidFill>
                  <a:srgbClr val="000000"/>
                </a:solidFill>
                <a:effectLst/>
                <a:latin typeface="inherit"/>
              </a:rPr>
              <a:t>Load</a:t>
            </a:r>
            <a:endParaRPr lang="en-US" b="1" i="0" dirty="0">
              <a:solidFill>
                <a:srgbClr val="000000"/>
              </a:solidFill>
              <a:effectLst/>
              <a:latin typeface="Arial" panose="020B0604020202020204" pitchFamily="34" charset="0"/>
            </a:endParaRPr>
          </a:p>
          <a:p>
            <a:pPr lvl="1" algn="just" fontAlgn="base"/>
            <a:r>
              <a:rPr lang="en-US" sz="2600" b="0" i="0" dirty="0">
                <a:solidFill>
                  <a:srgbClr val="666666"/>
                </a:solidFill>
                <a:effectLst/>
                <a:latin typeface="Arial" panose="020B0604020202020204" pitchFamily="34" charset="0"/>
              </a:rPr>
              <a:t>The mechanical load can be decided by the environment of the industrial process &amp; the power source can be decided by an available source at the place. However, we can choose the other </a:t>
            </a:r>
            <a:r>
              <a:rPr lang="en-US" sz="2600" b="1" dirty="0">
                <a:solidFill>
                  <a:srgbClr val="E03800"/>
                </a:solidFill>
                <a:latin typeface="inherit"/>
              </a:rPr>
              <a:t>electric components</a:t>
            </a:r>
            <a:r>
              <a:rPr lang="en-US" sz="2600" dirty="0">
                <a:solidFill>
                  <a:srgbClr val="666666"/>
                </a:solidFill>
                <a:latin typeface="Arial" panose="020B0604020202020204" pitchFamily="34" charset="0"/>
              </a:rPr>
              <a:t> </a:t>
            </a:r>
            <a:r>
              <a:rPr lang="en-US" sz="2600" b="0" i="0" dirty="0">
                <a:solidFill>
                  <a:srgbClr val="666666"/>
                </a:solidFill>
                <a:effectLst/>
                <a:latin typeface="Arial" panose="020B0604020202020204" pitchFamily="34" charset="0"/>
              </a:rPr>
              <a:t>namely electric motor, controller, &amp; converter.</a:t>
            </a:r>
          </a:p>
          <a:p>
            <a:pPr algn="just" fontAlgn="base"/>
            <a:r>
              <a:rPr lang="en-US" b="1" i="0" dirty="0">
                <a:solidFill>
                  <a:srgbClr val="000000"/>
                </a:solidFill>
                <a:effectLst/>
                <a:latin typeface="inherit"/>
              </a:rPr>
              <a:t>Control Unit</a:t>
            </a:r>
            <a:endParaRPr lang="en-US" b="1" i="0" dirty="0">
              <a:solidFill>
                <a:srgbClr val="000000"/>
              </a:solidFill>
              <a:effectLst/>
              <a:latin typeface="Arial" panose="020B0604020202020204" pitchFamily="34" charset="0"/>
            </a:endParaRPr>
          </a:p>
          <a:p>
            <a:pPr lvl="1" algn="just" fontAlgn="base"/>
            <a:r>
              <a:rPr lang="en-US" sz="2600" b="0" i="0" dirty="0">
                <a:solidFill>
                  <a:srgbClr val="666666"/>
                </a:solidFill>
                <a:effectLst/>
                <a:latin typeface="Arial" panose="020B0604020202020204" pitchFamily="34" charset="0"/>
              </a:rPr>
              <a:t>The control unit is mainly used to control the power modulator, and this modulator can operate at power levels as well as small voltage. And it also works the power modulator as preferred. This unit produces the rules for the safety of the motor as well as power modulator. The </a:t>
            </a:r>
            <a:r>
              <a:rPr lang="en-US" sz="2600" b="0" i="0" dirty="0" err="1">
                <a:solidFill>
                  <a:srgbClr val="666666"/>
                </a:solidFill>
                <a:effectLst/>
                <a:latin typeface="Arial" panose="020B0604020202020204" pitchFamily="34" charset="0"/>
              </a:rPr>
              <a:t>i</a:t>
            </a:r>
            <a:r>
              <a:rPr lang="en-US" sz="2600" b="0" i="0" dirty="0">
                <a:solidFill>
                  <a:srgbClr val="666666"/>
                </a:solidFill>
                <a:effectLst/>
                <a:latin typeface="Arial" panose="020B0604020202020204" pitchFamily="34" charset="0"/>
              </a:rPr>
              <a:t>/p control signal regulates the drive’s working point from </a:t>
            </a:r>
            <a:r>
              <a:rPr lang="en-US" sz="2600" b="0" i="0" dirty="0" err="1">
                <a:solidFill>
                  <a:srgbClr val="666666"/>
                </a:solidFill>
                <a:effectLst/>
                <a:latin typeface="Arial" panose="020B0604020202020204" pitchFamily="34" charset="0"/>
              </a:rPr>
              <a:t>i</a:t>
            </a:r>
            <a:r>
              <a:rPr lang="en-US" sz="2600" b="0" i="0" dirty="0">
                <a:solidFill>
                  <a:srgbClr val="666666"/>
                </a:solidFill>
                <a:effectLst/>
                <a:latin typeface="Arial" panose="020B0604020202020204" pitchFamily="34" charset="0"/>
              </a:rPr>
              <a:t>/p toward the control unit.</a:t>
            </a:r>
          </a:p>
          <a:p>
            <a:endParaRPr lang="en-US" dirty="0"/>
          </a:p>
        </p:txBody>
      </p:sp>
    </p:spTree>
    <p:extLst>
      <p:ext uri="{BB962C8B-B14F-4D97-AF65-F5344CB8AC3E}">
        <p14:creationId xmlns:p14="http://schemas.microsoft.com/office/powerpoint/2010/main" val="2730377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B5C3B-1C6A-415D-B898-2E990296F3A3}"/>
              </a:ext>
            </a:extLst>
          </p:cNvPr>
          <p:cNvSpPr>
            <a:spLocks noGrp="1"/>
          </p:cNvSpPr>
          <p:nvPr>
            <p:ph type="title"/>
          </p:nvPr>
        </p:nvSpPr>
        <p:spPr>
          <a:xfrm>
            <a:off x="1484311" y="685801"/>
            <a:ext cx="10018713" cy="707994"/>
          </a:xfrm>
        </p:spPr>
        <p:txBody>
          <a:bodyPr/>
          <a:lstStyle/>
          <a:p>
            <a:endParaRPr lang="en-US" dirty="0"/>
          </a:p>
        </p:txBody>
      </p:sp>
      <p:sp>
        <p:nvSpPr>
          <p:cNvPr id="3" name="Content Placeholder 2">
            <a:extLst>
              <a:ext uri="{FF2B5EF4-FFF2-40B4-BE49-F238E27FC236}">
                <a16:creationId xmlns:a16="http://schemas.microsoft.com/office/drawing/2014/main" id="{3A2B5098-27DE-4CDB-AAB2-F267BFAE51DB}"/>
              </a:ext>
            </a:extLst>
          </p:cNvPr>
          <p:cNvSpPr>
            <a:spLocks noGrp="1"/>
          </p:cNvSpPr>
          <p:nvPr>
            <p:ph idx="1"/>
          </p:nvPr>
        </p:nvSpPr>
        <p:spPr>
          <a:xfrm>
            <a:off x="1484310" y="1740023"/>
            <a:ext cx="10018713" cy="4811697"/>
          </a:xfrm>
        </p:spPr>
        <p:txBody>
          <a:bodyPr/>
          <a:lstStyle/>
          <a:p>
            <a:pPr algn="just" fontAlgn="base"/>
            <a:r>
              <a:rPr lang="en-US" b="1" i="0" dirty="0">
                <a:solidFill>
                  <a:srgbClr val="000000"/>
                </a:solidFill>
                <a:effectLst/>
                <a:latin typeface="inherit"/>
              </a:rPr>
              <a:t>Sensing Unit</a:t>
            </a:r>
            <a:endParaRPr lang="en-US" b="1" i="0" dirty="0">
              <a:solidFill>
                <a:srgbClr val="000000"/>
              </a:solidFill>
              <a:effectLst/>
              <a:latin typeface="Arial" panose="020B0604020202020204" pitchFamily="34" charset="0"/>
            </a:endParaRPr>
          </a:p>
          <a:p>
            <a:pPr lvl="1" algn="just" fontAlgn="base"/>
            <a:r>
              <a:rPr lang="en-US" sz="2400" b="0" i="0" dirty="0">
                <a:solidFill>
                  <a:srgbClr val="666666"/>
                </a:solidFill>
                <a:effectLst/>
                <a:latin typeface="Arial" panose="020B0604020202020204" pitchFamily="34" charset="0"/>
              </a:rPr>
              <a:t>The sensing unit in the block diagram is used to sense the particular drive factor such as speed, motor current. This unit is mainly used for the operation of closed loop otherwise protection.</a:t>
            </a:r>
          </a:p>
          <a:p>
            <a:pPr lvl="1" algn="just" fontAlgn="base"/>
            <a:r>
              <a:rPr lang="en-US" b="1" i="0" dirty="0">
                <a:solidFill>
                  <a:srgbClr val="000000"/>
                </a:solidFill>
                <a:effectLst/>
                <a:latin typeface="inherit"/>
              </a:rPr>
              <a:t>Motor</a:t>
            </a:r>
            <a:endParaRPr lang="en-US" b="1" i="0" dirty="0">
              <a:solidFill>
                <a:srgbClr val="000000"/>
              </a:solidFill>
              <a:effectLst/>
              <a:latin typeface="Arial" panose="020B0604020202020204" pitchFamily="34" charset="0"/>
            </a:endParaRPr>
          </a:p>
          <a:p>
            <a:pPr lvl="1" algn="just" fontAlgn="base"/>
            <a:r>
              <a:rPr lang="en-US" sz="2400" b="0" i="0" dirty="0">
                <a:solidFill>
                  <a:srgbClr val="666666"/>
                </a:solidFill>
                <a:effectLst/>
                <a:latin typeface="Arial" panose="020B0604020202020204" pitchFamily="34" charset="0"/>
              </a:rPr>
              <a:t>The electric motor intended for the specific application can be chosen by believing various features such as price, reaching the level of power &amp; performance necessary by the load throughout the stable state as well as active operations.</a:t>
            </a:r>
          </a:p>
          <a:p>
            <a:endParaRPr lang="en-US" dirty="0"/>
          </a:p>
        </p:txBody>
      </p:sp>
    </p:spTree>
    <p:extLst>
      <p:ext uri="{BB962C8B-B14F-4D97-AF65-F5344CB8AC3E}">
        <p14:creationId xmlns:p14="http://schemas.microsoft.com/office/powerpoint/2010/main" val="286022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7A80F-45BA-497F-9C2F-4803635BAB3C}"/>
              </a:ext>
            </a:extLst>
          </p:cNvPr>
          <p:cNvSpPr>
            <a:spLocks noGrp="1"/>
          </p:cNvSpPr>
          <p:nvPr>
            <p:ph type="title"/>
          </p:nvPr>
        </p:nvSpPr>
        <p:spPr>
          <a:xfrm>
            <a:off x="1484311" y="685801"/>
            <a:ext cx="10018713" cy="921058"/>
          </a:xfrm>
        </p:spPr>
        <p:txBody>
          <a:bodyPr>
            <a:normAutofit fontScale="90000"/>
          </a:bodyPr>
          <a:lstStyle/>
          <a:p>
            <a:r>
              <a:rPr lang="en-US" b="1" i="0" dirty="0">
                <a:solidFill>
                  <a:srgbClr val="000000"/>
                </a:solidFill>
                <a:effectLst/>
                <a:latin typeface="Arial" panose="020B0604020202020204" pitchFamily="34" charset="0"/>
              </a:rPr>
              <a:t>Classification of Electrical Drives</a:t>
            </a:r>
            <a:br>
              <a:rPr lang="en-US" b="1" i="0" dirty="0">
                <a:solidFill>
                  <a:srgbClr val="000000"/>
                </a:solidFill>
                <a:effectLst/>
                <a:latin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EAB49DF4-E4D1-4773-8A92-D69A9CB5C78C}"/>
              </a:ext>
            </a:extLst>
          </p:cNvPr>
          <p:cNvSpPr>
            <a:spLocks noGrp="1"/>
          </p:cNvSpPr>
          <p:nvPr>
            <p:ph idx="1"/>
          </p:nvPr>
        </p:nvSpPr>
        <p:spPr>
          <a:xfrm>
            <a:off x="1484310" y="1162975"/>
            <a:ext cx="10018713" cy="5548543"/>
          </a:xfrm>
        </p:spPr>
        <p:txBody>
          <a:bodyPr>
            <a:normAutofit fontScale="70000" lnSpcReduction="20000"/>
          </a:bodyPr>
          <a:lstStyle/>
          <a:p>
            <a:pPr algn="just" fontAlgn="base"/>
            <a:r>
              <a:rPr lang="en-US" dirty="0">
                <a:solidFill>
                  <a:srgbClr val="666666"/>
                </a:solidFill>
                <a:latin typeface="Arial" panose="020B0604020202020204" pitchFamily="34" charset="0"/>
              </a:rPr>
              <a:t>T</a:t>
            </a:r>
            <a:r>
              <a:rPr lang="en-US" b="0" i="0" dirty="0">
                <a:solidFill>
                  <a:srgbClr val="666666"/>
                </a:solidFill>
                <a:effectLst/>
                <a:latin typeface="Arial" panose="020B0604020202020204" pitchFamily="34" charset="0"/>
              </a:rPr>
              <a:t>hree types:</a:t>
            </a:r>
          </a:p>
          <a:p>
            <a:pPr lvl="1" algn="just" fontAlgn="base"/>
            <a:r>
              <a:rPr lang="en-US" sz="2300" b="0" i="1" dirty="0">
                <a:solidFill>
                  <a:srgbClr val="FF0000"/>
                </a:solidFill>
                <a:effectLst/>
                <a:latin typeface="Arial" panose="020B0604020202020204" pitchFamily="34" charset="0"/>
              </a:rPr>
              <a:t>group drive, </a:t>
            </a:r>
          </a:p>
          <a:p>
            <a:pPr lvl="1" algn="just" fontAlgn="base"/>
            <a:r>
              <a:rPr lang="en-US" sz="2300" b="0" i="1" dirty="0">
                <a:solidFill>
                  <a:srgbClr val="FF0000"/>
                </a:solidFill>
                <a:effectLst/>
                <a:latin typeface="Arial" panose="020B0604020202020204" pitchFamily="34" charset="0"/>
              </a:rPr>
              <a:t>individual drive, and </a:t>
            </a:r>
          </a:p>
          <a:p>
            <a:pPr lvl="1" algn="just" fontAlgn="base"/>
            <a:r>
              <a:rPr lang="en-US" sz="2300" b="0" i="1" dirty="0">
                <a:solidFill>
                  <a:srgbClr val="FF0000"/>
                </a:solidFill>
                <a:effectLst/>
                <a:latin typeface="Arial" panose="020B0604020202020204" pitchFamily="34" charset="0"/>
              </a:rPr>
              <a:t>multi-motor drive</a:t>
            </a:r>
          </a:p>
          <a:p>
            <a:pPr marL="0" indent="0" algn="just" fontAlgn="base">
              <a:buNone/>
            </a:pPr>
            <a:r>
              <a:rPr lang="en-US" b="0" i="0" dirty="0">
                <a:solidFill>
                  <a:srgbClr val="666666"/>
                </a:solidFill>
                <a:effectLst/>
                <a:latin typeface="Arial" panose="020B0604020202020204" pitchFamily="34" charset="0"/>
              </a:rPr>
              <a:t>Two types based on supply  </a:t>
            </a:r>
            <a:endParaRPr lang="en-US" dirty="0">
              <a:solidFill>
                <a:srgbClr val="666666"/>
              </a:solidFill>
              <a:latin typeface="Arial" panose="020B0604020202020204" pitchFamily="34" charset="0"/>
            </a:endParaRPr>
          </a:p>
          <a:p>
            <a:pPr lvl="1" algn="just" fontAlgn="base">
              <a:buFont typeface="Arial" panose="020B0604020202020204" pitchFamily="34" charset="0"/>
              <a:buChar char="•"/>
            </a:pPr>
            <a:r>
              <a:rPr lang="en-US" sz="2300" b="0" i="1" dirty="0">
                <a:solidFill>
                  <a:srgbClr val="FF0000"/>
                </a:solidFill>
                <a:effectLst/>
                <a:latin typeface="Arial" panose="020B0604020202020204" pitchFamily="34" charset="0"/>
              </a:rPr>
              <a:t>AC drives </a:t>
            </a:r>
          </a:p>
          <a:p>
            <a:pPr lvl="1" algn="just" fontAlgn="base">
              <a:buFont typeface="Arial" panose="020B0604020202020204" pitchFamily="34" charset="0"/>
              <a:buChar char="•"/>
            </a:pPr>
            <a:r>
              <a:rPr lang="en-US" sz="2300" b="0" i="1" dirty="0">
                <a:solidFill>
                  <a:srgbClr val="FF0000"/>
                </a:solidFill>
                <a:effectLst/>
                <a:latin typeface="Arial" panose="020B0604020202020204" pitchFamily="34" charset="0"/>
              </a:rPr>
              <a:t>DC drives</a:t>
            </a:r>
            <a:r>
              <a:rPr lang="en-US" b="0" i="0" dirty="0">
                <a:solidFill>
                  <a:srgbClr val="666666"/>
                </a:solidFill>
                <a:effectLst/>
                <a:latin typeface="Arial" panose="020B0604020202020204" pitchFamily="34" charset="0"/>
              </a:rPr>
              <a:t>.</a:t>
            </a:r>
          </a:p>
          <a:p>
            <a:pPr algn="just" fontAlgn="base">
              <a:buFont typeface="Arial" panose="020B0604020202020204" pitchFamily="34" charset="0"/>
              <a:buChar char="•"/>
            </a:pPr>
            <a:r>
              <a:rPr lang="en-US" dirty="0">
                <a:solidFill>
                  <a:srgbClr val="666666"/>
                </a:solidFill>
                <a:latin typeface="Arial" panose="020B0604020202020204" pitchFamily="34" charset="0"/>
              </a:rPr>
              <a:t>T</a:t>
            </a:r>
            <a:r>
              <a:rPr lang="en-US" b="0" i="0" dirty="0">
                <a:solidFill>
                  <a:srgbClr val="666666"/>
                </a:solidFill>
                <a:effectLst/>
                <a:latin typeface="Arial" panose="020B0604020202020204" pitchFamily="34" charset="0"/>
              </a:rPr>
              <a:t>wo types based on running speed </a:t>
            </a:r>
          </a:p>
          <a:p>
            <a:pPr lvl="1" algn="just" fontAlgn="base">
              <a:buFont typeface="Arial" panose="020B0604020202020204" pitchFamily="34" charset="0"/>
              <a:buChar char="•"/>
            </a:pPr>
            <a:r>
              <a:rPr lang="en-US" b="0" i="0" dirty="0">
                <a:solidFill>
                  <a:srgbClr val="666666"/>
                </a:solidFill>
                <a:effectLst/>
                <a:latin typeface="Arial" panose="020B0604020202020204" pitchFamily="34" charset="0"/>
              </a:rPr>
              <a:t> </a:t>
            </a:r>
            <a:r>
              <a:rPr lang="en-US" sz="2300" b="0" i="1" dirty="0">
                <a:solidFill>
                  <a:srgbClr val="FF0000"/>
                </a:solidFill>
                <a:effectLst/>
                <a:latin typeface="Arial" panose="020B0604020202020204" pitchFamily="34" charset="0"/>
              </a:rPr>
              <a:t>Constant speed drives </a:t>
            </a:r>
          </a:p>
          <a:p>
            <a:pPr lvl="1" algn="just" fontAlgn="base">
              <a:buFont typeface="Arial" panose="020B0604020202020204" pitchFamily="34" charset="0"/>
              <a:buChar char="•"/>
            </a:pPr>
            <a:r>
              <a:rPr lang="en-US" sz="2300" b="0" i="1" dirty="0">
                <a:solidFill>
                  <a:srgbClr val="FF0000"/>
                </a:solidFill>
                <a:effectLst/>
                <a:latin typeface="Arial" panose="020B0604020202020204" pitchFamily="34" charset="0"/>
              </a:rPr>
              <a:t>changeable speed drives.</a:t>
            </a:r>
          </a:p>
          <a:p>
            <a:pPr algn="just" fontAlgn="base">
              <a:buFont typeface="Arial" panose="020B0604020202020204" pitchFamily="34" charset="0"/>
              <a:buChar char="•"/>
            </a:pPr>
            <a:r>
              <a:rPr lang="en-US" dirty="0">
                <a:solidFill>
                  <a:srgbClr val="666666"/>
                </a:solidFill>
                <a:latin typeface="Arial" panose="020B0604020202020204" pitchFamily="34" charset="0"/>
              </a:rPr>
              <a:t>T</a:t>
            </a:r>
            <a:r>
              <a:rPr lang="en-US" b="0" i="0" dirty="0">
                <a:solidFill>
                  <a:srgbClr val="666666"/>
                </a:solidFill>
                <a:effectLst/>
                <a:latin typeface="Arial" panose="020B0604020202020204" pitchFamily="34" charset="0"/>
              </a:rPr>
              <a:t>wo types based on a number of motors</a:t>
            </a:r>
          </a:p>
          <a:p>
            <a:pPr lvl="1" algn="just" fontAlgn="base">
              <a:buFont typeface="Arial" panose="020B0604020202020204" pitchFamily="34" charset="0"/>
              <a:buChar char="•"/>
            </a:pPr>
            <a:r>
              <a:rPr lang="en-US" sz="2300" b="0" i="0" dirty="0">
                <a:solidFill>
                  <a:srgbClr val="666666"/>
                </a:solidFill>
                <a:effectLst/>
                <a:latin typeface="Arial" panose="020B0604020202020204" pitchFamily="34" charset="0"/>
              </a:rPr>
              <a:t> </a:t>
            </a:r>
            <a:r>
              <a:rPr lang="en-US" sz="2300" b="0" i="1" dirty="0">
                <a:solidFill>
                  <a:srgbClr val="FF0000"/>
                </a:solidFill>
                <a:effectLst/>
                <a:latin typeface="Arial" panose="020B0604020202020204" pitchFamily="34" charset="0"/>
              </a:rPr>
              <a:t>Single motor drives </a:t>
            </a:r>
          </a:p>
          <a:p>
            <a:pPr lvl="1" algn="just" fontAlgn="base">
              <a:buFont typeface="Arial" panose="020B0604020202020204" pitchFamily="34" charset="0"/>
              <a:buChar char="•"/>
            </a:pPr>
            <a:r>
              <a:rPr lang="en-US" sz="2300" b="0" i="1" dirty="0">
                <a:solidFill>
                  <a:srgbClr val="FF0000"/>
                </a:solidFill>
                <a:effectLst/>
                <a:latin typeface="Arial" panose="020B0604020202020204" pitchFamily="34" charset="0"/>
              </a:rPr>
              <a:t> multi-motor drives</a:t>
            </a:r>
            <a:r>
              <a:rPr lang="en-US" sz="2300" b="0" i="0" dirty="0">
                <a:solidFill>
                  <a:srgbClr val="666666"/>
                </a:solidFill>
                <a:effectLst/>
                <a:latin typeface="Arial" panose="020B0604020202020204" pitchFamily="34" charset="0"/>
              </a:rPr>
              <a:t>.</a:t>
            </a:r>
          </a:p>
          <a:p>
            <a:pPr algn="just" fontAlgn="base">
              <a:buFont typeface="Arial" panose="020B0604020202020204" pitchFamily="34" charset="0"/>
              <a:buChar char="•"/>
            </a:pPr>
            <a:r>
              <a:rPr lang="en-US" dirty="0">
                <a:solidFill>
                  <a:srgbClr val="666666"/>
                </a:solidFill>
                <a:latin typeface="Arial" panose="020B0604020202020204" pitchFamily="34" charset="0"/>
              </a:rPr>
              <a:t>T</a:t>
            </a:r>
            <a:r>
              <a:rPr lang="en-US" b="0" i="0" dirty="0">
                <a:solidFill>
                  <a:srgbClr val="666666"/>
                </a:solidFill>
                <a:effectLst/>
                <a:latin typeface="Arial" panose="020B0604020202020204" pitchFamily="34" charset="0"/>
              </a:rPr>
              <a:t>wo types based on control parameter </a:t>
            </a:r>
          </a:p>
          <a:p>
            <a:pPr lvl="1" algn="just" fontAlgn="base">
              <a:buFont typeface="Arial" panose="020B0604020202020204" pitchFamily="34" charset="0"/>
              <a:buChar char="•"/>
            </a:pPr>
            <a:r>
              <a:rPr lang="en-US" sz="2300" b="0" i="1" dirty="0">
                <a:solidFill>
                  <a:srgbClr val="FF0000"/>
                </a:solidFill>
                <a:effectLst/>
                <a:latin typeface="Arial" panose="020B0604020202020204" pitchFamily="34" charset="0"/>
              </a:rPr>
              <a:t>stable torque drives </a:t>
            </a:r>
          </a:p>
          <a:p>
            <a:pPr lvl="1" algn="just" fontAlgn="base">
              <a:buFont typeface="Arial" panose="020B0604020202020204" pitchFamily="34" charset="0"/>
              <a:buChar char="•"/>
            </a:pPr>
            <a:r>
              <a:rPr lang="en-US" sz="2300" b="0" i="1" dirty="0">
                <a:solidFill>
                  <a:srgbClr val="FF0000"/>
                </a:solidFill>
                <a:effectLst/>
                <a:latin typeface="Arial" panose="020B0604020202020204" pitchFamily="34" charset="0"/>
              </a:rPr>
              <a:t>stable power drives.</a:t>
            </a:r>
          </a:p>
          <a:p>
            <a:endParaRPr lang="en-US" dirty="0"/>
          </a:p>
        </p:txBody>
      </p:sp>
    </p:spTree>
    <p:extLst>
      <p:ext uri="{BB962C8B-B14F-4D97-AF65-F5344CB8AC3E}">
        <p14:creationId xmlns:p14="http://schemas.microsoft.com/office/powerpoint/2010/main" val="3858051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31EEE-44CB-430E-A827-4DAAE52A07F5}"/>
              </a:ext>
            </a:extLst>
          </p:cNvPr>
          <p:cNvSpPr>
            <a:spLocks noGrp="1"/>
          </p:cNvSpPr>
          <p:nvPr>
            <p:ph type="title"/>
          </p:nvPr>
        </p:nvSpPr>
        <p:spPr>
          <a:xfrm>
            <a:off x="1484311" y="685801"/>
            <a:ext cx="10018713" cy="779016"/>
          </a:xfrm>
        </p:spPr>
        <p:txBody>
          <a:bodyPr>
            <a:normAutofit fontScale="90000"/>
          </a:bodyPr>
          <a:lstStyle/>
          <a:p>
            <a:r>
              <a:rPr lang="en-US" b="1" i="0" dirty="0">
                <a:solidFill>
                  <a:srgbClr val="000000"/>
                </a:solidFill>
                <a:effectLst/>
                <a:latin typeface="Arial" panose="020B0604020202020204" pitchFamily="34" charset="0"/>
              </a:rPr>
              <a:t>Advantages of Electrical Drives</a:t>
            </a:r>
            <a:br>
              <a:rPr lang="en-US" b="1" i="0" dirty="0">
                <a:solidFill>
                  <a:srgbClr val="000000"/>
                </a:solidFill>
                <a:effectLst/>
                <a:latin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65F0633A-E836-42BF-A6C9-21D5075A20CE}"/>
              </a:ext>
            </a:extLst>
          </p:cNvPr>
          <p:cNvSpPr>
            <a:spLocks noGrp="1"/>
          </p:cNvSpPr>
          <p:nvPr>
            <p:ph idx="1"/>
          </p:nvPr>
        </p:nvSpPr>
        <p:spPr>
          <a:xfrm>
            <a:off x="1484310" y="1713391"/>
            <a:ext cx="10018713" cy="4077810"/>
          </a:xfrm>
        </p:spPr>
        <p:txBody>
          <a:bodyPr>
            <a:normAutofit/>
          </a:bodyPr>
          <a:lstStyle/>
          <a:p>
            <a:pPr algn="just" fontAlgn="base">
              <a:buFont typeface="Arial" panose="020B0604020202020204" pitchFamily="34" charset="0"/>
              <a:buChar char="•"/>
            </a:pPr>
            <a:r>
              <a:rPr lang="en-US" b="0" i="0" dirty="0">
                <a:solidFill>
                  <a:srgbClr val="666666"/>
                </a:solidFill>
                <a:effectLst/>
                <a:latin typeface="Arial" panose="020B0604020202020204" pitchFamily="34" charset="0"/>
              </a:rPr>
              <a:t>These dries are obtainable with an extensive range of speed, power &amp; torque.</a:t>
            </a:r>
          </a:p>
          <a:p>
            <a:pPr algn="just" fontAlgn="base">
              <a:buFont typeface="Arial" panose="020B0604020202020204" pitchFamily="34" charset="0"/>
              <a:buChar char="•"/>
            </a:pPr>
            <a:r>
              <a:rPr lang="en-US" b="0" i="0" dirty="0">
                <a:solidFill>
                  <a:srgbClr val="666666"/>
                </a:solidFill>
                <a:effectLst/>
                <a:latin typeface="Arial" panose="020B0604020202020204" pitchFamily="34" charset="0"/>
              </a:rPr>
              <a:t>Not like other main movers, the requirement of refuel otherwise heat up the motor is not necessary.</a:t>
            </a:r>
          </a:p>
          <a:p>
            <a:pPr algn="just" fontAlgn="base">
              <a:buFont typeface="Arial" panose="020B0604020202020204" pitchFamily="34" charset="0"/>
              <a:buChar char="•"/>
            </a:pPr>
            <a:r>
              <a:rPr lang="en-US" b="0" i="0" dirty="0">
                <a:solidFill>
                  <a:srgbClr val="666666"/>
                </a:solidFill>
                <a:effectLst/>
                <a:latin typeface="Arial" panose="020B0604020202020204" pitchFamily="34" charset="0"/>
              </a:rPr>
              <a:t>They do not contaminate the atmosphere.</a:t>
            </a:r>
          </a:p>
          <a:p>
            <a:pPr algn="just" fontAlgn="base">
              <a:buFont typeface="Arial" panose="020B0604020202020204" pitchFamily="34" charset="0"/>
              <a:buChar char="•"/>
            </a:pPr>
            <a:r>
              <a:rPr lang="en-US" b="0" i="0" dirty="0">
                <a:solidFill>
                  <a:srgbClr val="666666"/>
                </a:solidFill>
                <a:effectLst/>
                <a:latin typeface="Arial" panose="020B0604020202020204" pitchFamily="34" charset="0"/>
              </a:rPr>
              <a:t>They have flexible manage characteristics due to the utilization of electric braking.</a:t>
            </a:r>
          </a:p>
          <a:p>
            <a:pPr algn="just" fontAlgn="base">
              <a:buFont typeface="Arial" panose="020B0604020202020204" pitchFamily="34" charset="0"/>
              <a:buChar char="•"/>
            </a:pPr>
            <a:r>
              <a:rPr lang="en-US" b="0" i="0" dirty="0">
                <a:solidFill>
                  <a:srgbClr val="666666"/>
                </a:solidFill>
                <a:effectLst/>
                <a:latin typeface="Arial" panose="020B0604020202020204" pitchFamily="34" charset="0"/>
              </a:rPr>
              <a:t>At present, the AC motor is used within variable speed drives because of semiconductor converters development.</a:t>
            </a:r>
          </a:p>
          <a:p>
            <a:pPr marL="0" indent="0">
              <a:buNone/>
            </a:pPr>
            <a:endParaRPr lang="en-US" dirty="0"/>
          </a:p>
        </p:txBody>
      </p:sp>
      <p:pic>
        <p:nvPicPr>
          <p:cNvPr id="7" name="Picture 6">
            <a:extLst>
              <a:ext uri="{FF2B5EF4-FFF2-40B4-BE49-F238E27FC236}">
                <a16:creationId xmlns:a16="http://schemas.microsoft.com/office/drawing/2014/main" id="{C4A597AB-4D18-4C6E-AF45-07EB9F2A3981}"/>
              </a:ext>
            </a:extLst>
          </p:cNvPr>
          <p:cNvPicPr>
            <a:picLocks noChangeAspect="1"/>
          </p:cNvPicPr>
          <p:nvPr/>
        </p:nvPicPr>
        <p:blipFill rotWithShape="1">
          <a:blip r:embed="rId2">
            <a:extLst>
              <a:ext uri="{28A0092B-C50C-407E-A947-70E740481C1C}">
                <a14:useLocalDpi xmlns:a14="http://schemas.microsoft.com/office/drawing/2010/main" val="0"/>
              </a:ext>
            </a:extLst>
          </a:blip>
          <a:srcRect l="4061" t="25884" r="48673" b="3095"/>
          <a:stretch/>
        </p:blipFill>
        <p:spPr>
          <a:xfrm>
            <a:off x="9818262" y="5126853"/>
            <a:ext cx="1778856" cy="1731147"/>
          </a:xfrm>
          <a:prstGeom prst="rect">
            <a:avLst/>
          </a:prstGeom>
        </p:spPr>
      </p:pic>
    </p:spTree>
    <p:extLst>
      <p:ext uri="{BB962C8B-B14F-4D97-AF65-F5344CB8AC3E}">
        <p14:creationId xmlns:p14="http://schemas.microsoft.com/office/powerpoint/2010/main" val="26819684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emplate>Parallax</Template>
  <TotalTime>67</TotalTime>
  <Words>715</Words>
  <Application>Microsoft Office PowerPoint</Application>
  <PresentationFormat>Widescreen</PresentationFormat>
  <Paragraphs>59</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Algerian</vt:lpstr>
      <vt:lpstr>Arial</vt:lpstr>
      <vt:lpstr>Arial Black</vt:lpstr>
      <vt:lpstr>Corbel</vt:lpstr>
      <vt:lpstr>inherit</vt:lpstr>
      <vt:lpstr>Parallax</vt:lpstr>
      <vt:lpstr>ELECTRIC DRIVE</vt:lpstr>
      <vt:lpstr>What is an Electric Drive? </vt:lpstr>
      <vt:lpstr>Types</vt:lpstr>
      <vt:lpstr>Block Diagram of Electric Drive </vt:lpstr>
      <vt:lpstr>PowerPoint Presentation</vt:lpstr>
      <vt:lpstr>PowerPoint Presentation</vt:lpstr>
      <vt:lpstr>PowerPoint Presentation</vt:lpstr>
      <vt:lpstr>Classification of Electrical Drives </vt:lpstr>
      <vt:lpstr>Advantages of Electrical Drives </vt:lpstr>
      <vt:lpstr>Disadvantages of Electrical Drive</vt:lpstr>
      <vt:lpstr>Applications of Electrical Drives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 Markovic</dc:creator>
  <cp:lastModifiedBy>Ana Markovic</cp:lastModifiedBy>
  <cp:revision>8</cp:revision>
  <dcterms:created xsi:type="dcterms:W3CDTF">2021-01-08T17:23:19Z</dcterms:created>
  <dcterms:modified xsi:type="dcterms:W3CDTF">2021-01-09T17:46:24Z</dcterms:modified>
</cp:coreProperties>
</file>