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434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1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23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9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9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8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3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6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9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977D36-A970-4A71-A591-CD5F9C154C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778B6F2-0914-45F1-9F37-D4DD9377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4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562367"/>
          </a:xfrm>
        </p:spPr>
        <p:txBody>
          <a:bodyPr>
            <a:normAutofit fontScale="90000"/>
          </a:bodyPr>
          <a:lstStyle/>
          <a:p>
            <a:r>
              <a:rPr lang="sr-Latn-ME" sz="7200" dirty="0" smtClean="0">
                <a:latin typeface="Arial Rounded MT Bold" panose="020F0704030504030204" pitchFamily="34" charset="0"/>
              </a:rPr>
              <a:t>inverzna funkcija.</a:t>
            </a:r>
            <a:r>
              <a:rPr lang="sr-Latn-ME" sz="7200" dirty="0">
                <a:latin typeface="Arial Rounded MT Bold" panose="020F0704030504030204" pitchFamily="34" charset="0"/>
              </a:rPr>
              <a:t/>
            </a:r>
            <a:br>
              <a:rPr lang="sr-Latn-ME" sz="7200" dirty="0">
                <a:latin typeface="Arial Rounded MT Bold" panose="020F0704030504030204" pitchFamily="34" charset="0"/>
              </a:rPr>
            </a:br>
            <a:r>
              <a:rPr lang="sr-Latn-ME" sz="7200" dirty="0" smtClean="0">
                <a:latin typeface="Arial Rounded MT Bold" panose="020F0704030504030204" pitchFamily="34" charset="0"/>
              </a:rPr>
              <a:t>Kompozicija funkcija.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6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sr-Latn-ME" sz="4400" cap="none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Zadatak 2. Odrediti inverznu funkciju funkcije </a:t>
                </a:r>
                <a14:m>
                  <m:oMath xmlns:m="http://schemas.openxmlformats.org/officeDocument/2006/math"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4400" i="1" cap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Latn-ME" sz="44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ME" sz="44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ME" sz="44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44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sr-Latn-ME" sz="4400" cap="none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.</a:t>
                </a:r>
                <a:endParaRPr lang="en-US" sz="4400" cap="none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405" t="-34043" r="-997" b="-3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685800" y="2063396"/>
                <a:ext cx="5088714" cy="3311189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𝒇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en-US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f>
                        <m:fPr>
                          <m:ctrlPr>
                            <a:rPr lang="sr-Latn-CS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den>
                      </m:f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𝟓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Arial Rounded MT Bold" panose="020F0704030504030204" pitchFamily="34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𝐦𝐣𝐞𝐧𝐚</m:t>
                    </m:r>
                    <m:r>
                      <a:rPr lang="en-US" sz="3200" b="1" i="0" smtClean="0">
                        <a:latin typeface="Cambria Math"/>
                      </a:rPr>
                      <m:t> : </m:t>
                    </m:r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Latn-ME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Latn-ME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sr-Latn-ME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2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63396"/>
                <a:ext cx="5088714" cy="3311189"/>
              </a:xfrm>
              <a:prstGeom prst="rect">
                <a:avLst/>
              </a:prstGeom>
              <a:blipFill rotWithShape="1">
                <a:blip r:embed="rId3"/>
                <a:stretch>
                  <a:fillRect l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993971" y="2063396"/>
                <a:ext cx="5086538" cy="331118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sr-Latn-ME" sz="3200" b="1" i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𝒕</m:t>
                          </m:r>
                        </m:e>
                      </m:d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−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𝟏𝟎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𝟐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𝒕</m:t>
                      </m:r>
                    </m:oMath>
                  </m:oMathPara>
                </a14:m>
                <a:endParaRPr lang="sr-Latn-ME" sz="3200" b="1" i="1" cap="none" dirty="0" smtClean="0">
                  <a:latin typeface="Arial Rounded MT Bold" panose="020F0704030504030204" pitchFamily="34" charset="0"/>
                  <a:cs typeface="Aria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−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𝟏𝟎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𝟐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971" y="2063396"/>
                <a:ext cx="5086538" cy="3311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3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sr-Latn-ME" sz="4400" cap="none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Zadatak 3. Odrediti inverznu funkciju funkcije </a:t>
                </a:r>
                <a14:m>
                  <m:oMath xmlns:m="http://schemas.openxmlformats.org/officeDocument/2006/math"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4400" i="1" cap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sr-Latn-ME" sz="44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44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sr-Latn-ME" sz="4400" cap="none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.</a:t>
                </a:r>
                <a:endParaRPr lang="en-US" sz="4400" cap="none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405" t="-34574" r="-997" b="-3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1"/>
              <p:cNvSpPr txBox="1">
                <a:spLocks/>
              </p:cNvSpPr>
              <p:nvPr/>
            </p:nvSpPr>
            <p:spPr>
              <a:xfrm>
                <a:off x="685800" y="2063396"/>
                <a:ext cx="5088714" cy="3311189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𝒇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en-US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f>
                        <m:fPr>
                          <m:ctrlPr>
                            <a:rPr lang="sr-Latn-ME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  <m:r>
                            <a:rPr lang="en-US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+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+</m:t>
                          </m:r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𝟓</m:t>
                          </m:r>
                        </m:den>
                      </m:f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 err="1" smtClean="0">
                    <a:latin typeface="Arial Black" panose="020B0A04020102020204" pitchFamily="34" charset="0"/>
                    <a:ea typeface="Cambria Math" panose="02040503050406030204" pitchFamily="18" charset="0"/>
                  </a:rPr>
                  <a:t>S</a:t>
                </a:r>
                <a:r>
                  <a:rPr lang="en-US" sz="2800" dirty="0" err="1" smtClean="0">
                    <a:latin typeface="Arial Black" panose="020B0A04020102020204" pitchFamily="34" charset="0"/>
                    <a:ea typeface="Cambria Math" panose="02040503050406030204" pitchFamily="18" charset="0"/>
                  </a:rPr>
                  <a:t>mjena</a:t>
                </a:r>
                <a:r>
                  <a:rPr lang="en-US" sz="3200" dirty="0" smtClean="0">
                    <a:latin typeface="Arial Black" panose="020B0A040201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b="1" i="1" cap="none" dirty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𝟑</m:t>
                        </m:r>
                        <m:r>
                          <a:rPr lang="en-US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  <m:r>
                          <a:rPr lang="sr-Latn-ME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sr-Latn-ME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num>
                      <m:den>
                        <m:r>
                          <a:rPr lang="sr-Latn-ME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  <m:r>
                          <a:rPr lang="sr-Latn-ME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sr-Latn-ME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𝟓</m:t>
                        </m:r>
                      </m:den>
                    </m:f>
                  </m:oMath>
                </a14:m>
                <a:endParaRPr lang="sr-Latn-ME" sz="32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sr-Latn-ME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Latn-ME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sr-Latn-ME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Latn-ME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𝒕𝒙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2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4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63396"/>
                <a:ext cx="5088714" cy="3311189"/>
              </a:xfrm>
              <a:prstGeom prst="rect">
                <a:avLst/>
              </a:prstGeom>
              <a:blipFill rotWithShape="1">
                <a:blip r:embed="rId3"/>
                <a:stretch>
                  <a:fillRect l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993971" y="2063396"/>
                <a:ext cx="5086538" cy="331118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𝒕𝒙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ME" sz="2400" b="1" i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sr-Latn-ME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ME" sz="2400" b="1" i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sr-Latn-ME" sz="2400" b="1" i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24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24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24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24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sr-Latn-CS" sz="2400" b="1" i="1" cap="none" dirty="0"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sr-Latn-ME" sz="24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𝒕</m:t>
                          </m:r>
                        </m:e>
                      </m:d>
                      <m:r>
                        <a:rPr lang="sr-Latn-CS" sz="24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sr-Latn-ME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sr-Latn-ME" sz="2400" b="1" i="1" cap="none" dirty="0" smtClean="0">
                  <a:latin typeface="Arial Rounded MT Bold" panose="020F0704030504030204" pitchFamily="34" charset="0"/>
                  <a:cs typeface="Aria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24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24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24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24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sr-Latn-CS" sz="2400" b="1" i="1" cap="none" dirty="0"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sr-Latn-ME" sz="24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sr-Latn-CS" sz="24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sr-Latn-ME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971" y="2063396"/>
                <a:ext cx="5086538" cy="3311189"/>
              </a:xfrm>
              <a:prstGeom prst="rect">
                <a:avLst/>
              </a:prstGeom>
              <a:blipFill rotWithShape="1">
                <a:blip r:embed="rId4"/>
                <a:stretch>
                  <a:fillRect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8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6840" y="341804"/>
                <a:ext cx="10637405" cy="4774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sz="3200" b="1" dirty="0" smtClean="0">
                    <a:latin typeface="Arial Rounded MT Bold" panose="020F0704030504030204" pitchFamily="34" charset="0"/>
                  </a:rPr>
                  <a:t>Def</a:t>
                </a:r>
                <a:r>
                  <a:rPr lang="sr-Latn-ME" sz="3200" dirty="0" smtClean="0">
                    <a:latin typeface="Arial Rounded MT Bold" panose="020F0704030504030204" pitchFamily="34" charset="0"/>
                  </a:rPr>
                  <a:t>:  Neka su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 i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sz="32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 preslikavanja.  Preslikavanje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sz="32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sr-Latn-ME" sz="32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 određeno sa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sr-Latn-ME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r-Latn-ME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sr-Latn-ME" sz="32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 nazivamo KOMPOZICIJOM </a:t>
                </a:r>
              </a:p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preslikavanja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sz="32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sr-Latn-ME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i </a:t>
                </a:r>
              </a:p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označavamo ga </a:t>
                </a:r>
              </a:p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sa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r-Latn-M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.</a:t>
                </a:r>
              </a:p>
              <a:p>
                <a:endParaRPr lang="sr-Latn-ME" sz="2400" dirty="0">
                  <a:latin typeface="Arial Rounded MT Bold" panose="020F0704030504030204" pitchFamily="34" charset="0"/>
                </a:endParaRPr>
              </a:p>
              <a:p>
                <a:endParaRPr lang="sr-Latn-ME" sz="2400" dirty="0" smtClean="0">
                  <a:latin typeface="Arial Rounded MT Bold" panose="020F0704030504030204" pitchFamily="34" charset="0"/>
                </a:endParaRPr>
              </a:p>
              <a:p>
                <a:endParaRPr lang="sr-Latn-ME" sz="2400" dirty="0" smtClean="0">
                  <a:latin typeface="Arial Rounded MT Bold" panose="020F0704030504030204" pitchFamily="34" charset="0"/>
                </a:endParaRPr>
              </a:p>
              <a:p>
                <a:r>
                  <a:rPr lang="sr-Latn-ME" sz="2400" b="0" dirty="0" smtClean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r-Latn-M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sr-Latn-ME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r-Latn-ME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40" y="341804"/>
                <a:ext cx="10637405" cy="4774256"/>
              </a:xfrm>
              <a:prstGeom prst="rect">
                <a:avLst/>
              </a:prstGeom>
              <a:blipFill rotWithShape="0">
                <a:blip r:embed="rId2"/>
                <a:stretch>
                  <a:fillRect l="-1433" t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4319516" y="1693612"/>
            <a:ext cx="6011838" cy="3860456"/>
            <a:chOff x="4319516" y="1693612"/>
            <a:chExt cx="6011838" cy="3860456"/>
          </a:xfrm>
        </p:grpSpPr>
        <p:sp>
          <p:nvSpPr>
            <p:cNvPr id="3" name="Oval 2"/>
            <p:cNvSpPr/>
            <p:nvPr/>
          </p:nvSpPr>
          <p:spPr>
            <a:xfrm>
              <a:off x="4319516" y="2545787"/>
              <a:ext cx="2347415" cy="1433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Rounded MT Bold" panose="020F070403050403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7915701" y="1772623"/>
              <a:ext cx="2415653" cy="16650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Rounded MT Bold" panose="020F070403050403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632812" y="4072876"/>
              <a:ext cx="1951630" cy="12419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Rounded MT Bold" panose="020F07040305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5493224" y="2605136"/>
              <a:ext cx="3418764" cy="45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7608627" y="2685437"/>
              <a:ext cx="1357952" cy="20571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493223" y="3205944"/>
              <a:ext cx="1999398" cy="153664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924876" y="2387514"/>
                  <a:ext cx="6837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Arial Rounded MT Bold" panose="020F07040305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876" y="2387514"/>
                  <a:ext cx="683751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1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242566" y="3593242"/>
                  <a:ext cx="6837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Arial Rounded MT Bold" panose="020F070403050403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2566" y="3593242"/>
                  <a:ext cx="683751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96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949061" y="4030841"/>
                  <a:ext cx="6837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ME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sr-Latn-ME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sr-Latn-ME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rgbClr val="00B050"/>
                    </a:solidFill>
                    <a:latin typeface="Arial Rounded MT Bold" panose="020F070403050403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9061" y="4030841"/>
                  <a:ext cx="683751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51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4426820" y="2435223"/>
              <a:ext cx="339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ME" sz="4400" dirty="0" smtClean="0">
                  <a:latin typeface="Arial Rounded MT Bold" panose="020F0704030504030204" pitchFamily="34" charset="0"/>
                </a:rPr>
                <a:t>A</a:t>
              </a:r>
              <a:endParaRPr lang="en-US" sz="4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70463" y="1693612"/>
              <a:ext cx="339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ME" sz="4400" dirty="0">
                  <a:latin typeface="Arial Rounded MT Bold" panose="020F0704030504030204" pitchFamily="34" charset="0"/>
                </a:rPr>
                <a:t>B</a:t>
              </a:r>
              <a:endParaRPr lang="en-US" sz="4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48457" y="4784627"/>
              <a:ext cx="339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ME" sz="4400" dirty="0">
                  <a:latin typeface="Arial Rounded MT Bold" panose="020F0704030504030204" pitchFamily="34" charset="0"/>
                </a:rPr>
                <a:t>C</a:t>
              </a:r>
              <a:endParaRPr lang="en-US" sz="44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06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23582" y="832513"/>
                <a:ext cx="9184943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Primjer 1. </a:t>
                </a:r>
              </a:p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Date su funkcije </a:t>
                </a:r>
                <a14:m>
                  <m:oMath xmlns:m="http://schemas.openxmlformats.org/officeDocument/2006/math"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−7 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)=4+5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. Odrediti:</a:t>
                </a:r>
              </a:p>
              <a:p>
                <a:r>
                  <a:rPr lang="en-US" sz="3200" dirty="0">
                    <a:latin typeface="Arial Rounded MT Bold" panose="020F0704030504030204" pitchFamily="34" charset="0"/>
                  </a:rPr>
                  <a:t>a</a:t>
                </a:r>
                <a:r>
                  <a:rPr lang="en-US" sz="3200" dirty="0" smtClean="0">
                    <a:latin typeface="Arial Rounded MT Bold" panose="020F070403050403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  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(1),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(−3), 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(5) 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3200" dirty="0" smtClean="0">
                  <a:latin typeface="Arial Rounded MT Bold" panose="020F0704030504030204" pitchFamily="34" charset="0"/>
                </a:endParaRPr>
              </a:p>
              <a:p>
                <a:endParaRPr lang="sr-Latn-ME" sz="3200" dirty="0" smtClean="0">
                  <a:latin typeface="Arial Rounded MT Bold" panose="020F07040305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       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𝟏𝟑</m:t>
                      </m:r>
                    </m:oMath>
                  </m:oMathPara>
                </a14:m>
                <a:endParaRPr lang="en-US" sz="2400" b="1" dirty="0" smtClean="0">
                  <a:latin typeface="Arial Rounded MT Bold" panose="020F07040305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𝟐𝟗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        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sz="2400" b="1" dirty="0" smtClean="0">
                  <a:latin typeface="Arial Rounded MT Bold" panose="020F0704030504030204" pitchFamily="34" charset="0"/>
                </a:endParaRPr>
              </a:p>
              <a:p>
                <a:pPr algn="just"/>
                <a:endParaRPr lang="sr-Latn-ME" sz="2800" b="1" dirty="0" smtClean="0">
                  <a:latin typeface="Arial Rounded MT Bold" panose="020F0704030504030204" pitchFamily="34" charset="0"/>
                </a:endParaRPr>
              </a:p>
              <a:p>
                <a:pPr marL="514350" indent="-514350">
                  <a:buAutoNum type="alphaLcParenR" startAt="2"/>
                </a:pPr>
                <a14:m>
                  <m:oMath xmlns:m="http://schemas.openxmlformats.org/officeDocument/2006/math"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+1),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),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(3−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>
                  <a:latin typeface="Arial Rounded MT Bold" panose="020F07040305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sr-Latn-ME" sz="2400" b="1" dirty="0" smtClean="0">
                  <a:latin typeface="Arial Rounded MT Bold" panose="020F0704030504030204" pitchFamily="34" charset="0"/>
                </a:endParaRPr>
              </a:p>
              <a:p>
                <a:endParaRPr lang="sr-Latn-ME" sz="3200" dirty="0" smtClean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82" y="832513"/>
                <a:ext cx="9184943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1725" t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17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2044" y="739036"/>
                <a:ext cx="4052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44" y="739036"/>
                <a:ext cx="405226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5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2044" y="1327759"/>
                <a:ext cx="70948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𝟏𝟓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𝟏𝟗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44" y="1327759"/>
                <a:ext cx="709489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521" y="1999875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c)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33772" y="2879597"/>
                <a:ext cx="10663497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72" y="2879597"/>
                <a:ext cx="10663497" cy="5091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1" y="3388775"/>
                <a:ext cx="11617890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𝒈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</m:d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𝟓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𝟑𝟓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𝟑𝟏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3388775"/>
                <a:ext cx="11617890" cy="5091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52471" y="2010612"/>
                <a:ext cx="44754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𝑓</m:t>
                        </m:r>
                        <m:r>
                          <a:rPr lang="en-US" sz="3200" b="0" i="1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sz="3200" b="0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𝑔</m:t>
                        </m:r>
                        <m:r>
                          <a:rPr lang="en-US" sz="3200" b="0" i="1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sz="3200" b="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71" y="2010612"/>
                <a:ext cx="447545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4012717"/>
                <a:ext cx="11747062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</m:d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𝟐𝟏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2717"/>
                <a:ext cx="11747062" cy="5091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279464" y="2027655"/>
                <a:ext cx="3541482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>
                              <a:latin typeface="Cambria Math"/>
                            </a:rPr>
                            <m:t>𝑓</m:t>
                          </m:r>
                          <m:r>
                            <a:rPr lang="en-US" sz="3200" b="0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sz="3200" b="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464" y="2027655"/>
                <a:ext cx="3541482" cy="5959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37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92707" y="686937"/>
                <a:ext cx="9975376" cy="186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sz="2800" dirty="0" smtClean="0">
                    <a:latin typeface="Arial Rounded MT Bold" panose="020F0704030504030204" pitchFamily="34" charset="0"/>
                  </a:rPr>
                  <a:t>Primjer 2. </a:t>
                </a:r>
              </a:p>
              <a:p>
                <a:r>
                  <a:rPr lang="en-US" sz="2800" dirty="0" smtClean="0">
                    <a:latin typeface="Arial Rounded MT Bold" panose="020F0704030504030204" pitchFamily="34" charset="0"/>
                  </a:rPr>
                  <a:t>N</a:t>
                </a:r>
                <a:r>
                  <a:rPr lang="sr-Latn-ME" sz="2800" dirty="0" smtClean="0">
                    <a:latin typeface="Arial Rounded MT Bold" panose="020F0704030504030204" pitchFamily="34" charset="0"/>
                  </a:rPr>
                  <a:t>eka su preslikavanja </a:t>
                </a:r>
                <a14:m>
                  <m:oMath xmlns:m="http://schemas.openxmlformats.org/officeDocument/2006/math"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ME" sz="2800" dirty="0" smtClean="0">
                    <a:latin typeface="Arial Rounded MT Bold" panose="020F0704030504030204" pitchFamily="34" charset="0"/>
                  </a:rPr>
                  <a:t>zadata formulama </a:t>
                </a:r>
                <a14:m>
                  <m:oMath xmlns:m="http://schemas.openxmlformats.org/officeDocument/2006/math"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) = 2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+1 </m:t>
                    </m:r>
                  </m:oMath>
                </a14:m>
                <a:r>
                  <a:rPr lang="sr-Latn-ME" sz="2800" dirty="0" smtClean="0">
                    <a:latin typeface="Arial Rounded MT Bold" panose="020F0704030504030204" pitchFamily="34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– 2</m:t>
                    </m:r>
                  </m:oMath>
                </a14:m>
                <a:r>
                  <a:rPr lang="sr-Latn-ME" sz="2800" dirty="0" smtClean="0">
                    <a:latin typeface="Arial Rounded MT Bold" panose="020F0704030504030204" pitchFamily="34" charset="0"/>
                  </a:rPr>
                  <a:t>. </a:t>
                </a:r>
              </a:p>
              <a:p>
                <a:r>
                  <a:rPr lang="sr-Latn-ME" sz="2800" dirty="0" smtClean="0">
                    <a:latin typeface="Arial Rounded MT Bold" panose="020F0704030504030204" pitchFamily="34" charset="0"/>
                  </a:rPr>
                  <a:t>Odrediti: </a:t>
                </a:r>
                <a14:m>
                  <m:oMath xmlns:m="http://schemas.openxmlformats.org/officeDocument/2006/math"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○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○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○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sr-Latn-ME" sz="2800" dirty="0" smtClean="0">
                    <a:latin typeface="Arial Rounded MT Bold" panose="020F0704030504030204" pitchFamily="34" charset="0"/>
                  </a:rPr>
                  <a:t>i    </a:t>
                </a:r>
                <a14:m>
                  <m:oMath xmlns:m="http://schemas.openxmlformats.org/officeDocument/2006/math"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○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sr-Latn-ME" sz="2800" dirty="0" smtClean="0">
                    <a:latin typeface="Arial Rounded MT Bold" panose="020F07040305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07" y="686937"/>
                <a:ext cx="9975376" cy="1868460"/>
              </a:xfrm>
              <a:prstGeom prst="rect">
                <a:avLst/>
              </a:prstGeom>
              <a:blipFill rotWithShape="1">
                <a:blip r:embed="rId2"/>
                <a:stretch>
                  <a:fillRect l="-1222" t="-326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72280" y="2743293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Rjesenje</a:t>
            </a:r>
            <a:r>
              <a:rPr lang="en-US" dirty="0">
                <a:latin typeface="Arial Rounded MT Bold" panose="020F0704030504030204" pitchFamily="34" charset="0"/>
              </a:rPr>
              <a:t>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80372" y="3144283"/>
                <a:ext cx="8162795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2" y="3144283"/>
                <a:ext cx="8162795" cy="404983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92707" y="3769991"/>
                <a:ext cx="6284498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07" y="3769991"/>
                <a:ext cx="6284498" cy="404983"/>
              </a:xfrm>
              <a:prstGeom prst="rect">
                <a:avLst/>
              </a:prstGeom>
              <a:blipFill rotWithShape="1">
                <a:blip r:embed="rId4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86955" y="4169054"/>
                <a:ext cx="8758085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55" y="4169054"/>
                <a:ext cx="8758085" cy="404983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17118" y="4584717"/>
                <a:ext cx="8100164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𝒈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𝒈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18" y="4584717"/>
                <a:ext cx="8100164" cy="404983"/>
              </a:xfrm>
              <a:prstGeom prst="rect">
                <a:avLst/>
              </a:prstGeom>
              <a:blipFill rotWithShape="1"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33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3208" y="1041779"/>
                <a:ext cx="787362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Primjer 3.</a:t>
                </a:r>
              </a:p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 Odrediti </a:t>
                </a:r>
                <a14:m>
                  <m:oMath xmlns:m="http://schemas.openxmlformats.org/officeDocument/2006/math"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, ako je </a:t>
                </a:r>
                <a14:m>
                  <m:oMath xmlns:m="http://schemas.openxmlformats.org/officeDocument/2006/math"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−3)=3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208" y="1041779"/>
                <a:ext cx="7873621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2014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3879" y="2317315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Rjesenje</a:t>
            </a:r>
            <a:r>
              <a:rPr lang="en-US" dirty="0" smtClean="0">
                <a:latin typeface="Arial Rounded MT Bold" panose="020F0704030504030204" pitchFamily="34" charset="0"/>
              </a:rPr>
              <a:t>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9370" y="2339143"/>
            <a:ext cx="360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Ovo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su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funkcionalne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jednacine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556" y="2968668"/>
            <a:ext cx="205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Uvodi</a:t>
            </a:r>
            <a:r>
              <a:rPr lang="en-US" dirty="0" smtClean="0">
                <a:latin typeface="Arial Rounded MT Bold" panose="020F0704030504030204" pitchFamily="34" charset="0"/>
              </a:rPr>
              <a:t> se </a:t>
            </a:r>
            <a:r>
              <a:rPr lang="en-US" dirty="0" err="1" smtClean="0">
                <a:latin typeface="Arial Rounded MT Bold" panose="020F0704030504030204" pitchFamily="34" charset="0"/>
              </a:rPr>
              <a:t>smjena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48325" y="2968668"/>
                <a:ext cx="127220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−3=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325" y="2968668"/>
                <a:ext cx="1272208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592871" y="2956142"/>
                <a:ext cx="236417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+9+4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+13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>
                    <a:latin typeface="Arial Rounded MT Bold" panose="020F0704030504030204" pitchFamily="34" charset="0"/>
                  </a:rPr>
                  <a:t>pa je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+13</m:t>
                    </m:r>
                  </m:oMath>
                </a14:m>
                <a:endParaRPr lang="en-US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871" y="2956142"/>
                <a:ext cx="2364173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2062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71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38415" y="789142"/>
                <a:ext cx="10070898" cy="736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r-Latn-ME" sz="3200" b="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 Primjer 4. Naći </a:t>
                </a:r>
                <a14:m>
                  <m:oMath xmlns:m="http://schemas.openxmlformats.org/officeDocument/2006/math">
                    <m:r>
                      <a:rPr lang="sr-Latn-ME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sr-Latn-ME" sz="3200" b="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ako je 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r-Latn-ME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Latn-ME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sr-Latn-ME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sr-Latn-ME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sr-Latn-M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−2,  </m:t>
                    </m:r>
                    <m:r>
                      <a:rPr lang="sr-Latn-M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≠−1.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415" y="789142"/>
                <a:ext cx="10070898" cy="736997"/>
              </a:xfrm>
              <a:prstGeom prst="rect">
                <a:avLst/>
              </a:prstGeom>
              <a:blipFill rotWithShape="0">
                <a:blip r:embed="rId2"/>
                <a:stretch>
                  <a:fillRect l="-424" t="-8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25106" y="1791315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Rjesenje</a:t>
            </a:r>
            <a:r>
              <a:rPr lang="en-US" dirty="0">
                <a:latin typeface="Arial Rounded MT Bold" panose="020F0704030504030204" pitchFamily="34" charset="0"/>
              </a:rPr>
              <a:t>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1724" y="1791315"/>
            <a:ext cx="205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Uvodi</a:t>
            </a:r>
            <a:r>
              <a:rPr lang="en-US" dirty="0">
                <a:latin typeface="Arial Rounded MT Bold" panose="020F0704030504030204" pitchFamily="34" charset="0"/>
              </a:rPr>
              <a:t> se </a:t>
            </a:r>
            <a:r>
              <a:rPr lang="en-US" dirty="0" err="1">
                <a:latin typeface="Arial Rounded MT Bold" panose="020F0704030504030204" pitchFamily="34" charset="0"/>
              </a:rPr>
              <a:t>smjena</a:t>
            </a:r>
            <a:r>
              <a:rPr lang="en-US" dirty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002123" y="1851973"/>
                <a:ext cx="1306768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ME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b="1" i="1" dirty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latin typeface="Cambria Math"/>
                              <a:cs typeface="Arial" charset="0"/>
                            </a:rPr>
                            <m:t>𝟐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  <m:r>
                            <a:rPr lang="en-US" b="1" i="1" dirty="0" smtClean="0">
                              <a:latin typeface="Cambria Math"/>
                              <a:cs typeface="Arial" charset="0"/>
                            </a:rPr>
                            <m:t>−</m:t>
                          </m:r>
                          <m:r>
                            <a:rPr lang="sr-Latn-ME" b="1" i="1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b="1" i="1" dirty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  <m:r>
                            <a:rPr lang="sr-Latn-ME" b="1" i="1" dirty="0">
                              <a:latin typeface="Cambria Math" panose="02040503050406030204" pitchFamily="18" charset="0"/>
                              <a:cs typeface="Arial" charset="0"/>
                            </a:rPr>
                            <m:t>+</m:t>
                          </m:r>
                          <m:r>
                            <a:rPr lang="en-US" b="1" i="1" dirty="0" smtClean="0">
                              <a:latin typeface="Cambria Math"/>
                              <a:cs typeface="Arial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123" y="1851973"/>
                <a:ext cx="1306768" cy="6173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683006" y="2621328"/>
                <a:ext cx="241334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sr-Latn-ME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sr-Latn-ME" b="1" dirty="0" smtClean="0">
                  <a:latin typeface="Arial Rounded MT Bold" panose="020F070403050403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𝒕𝒙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sr-Latn-ME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6" y="2621328"/>
                <a:ext cx="241334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575285" y="3278551"/>
                <a:ext cx="2628787" cy="1172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𝒕𝒙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ME" b="1" i="1" dirty="0">
                  <a:latin typeface="Arial Rounded MT Bold" panose="020F070403050403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sr-Latn-ME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sr-Latn-M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ME" b="1" i="1" dirty="0">
                  <a:latin typeface="Arial Rounded MT Bold" panose="020F070403050403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285" y="3278551"/>
                <a:ext cx="2628787" cy="11723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158624" y="2174050"/>
                <a:ext cx="2768900" cy="2978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ME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ME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ME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ME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latin typeface="Arial Rounded MT Bold" panose="020F0704030504030204" pitchFamily="34" charset="0"/>
                  </a:rPr>
                  <a:t>Pa je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ME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624" y="2174050"/>
                <a:ext cx="2768900" cy="2978508"/>
              </a:xfrm>
              <a:prstGeom prst="rect">
                <a:avLst/>
              </a:prstGeom>
              <a:blipFill rotWithShape="1">
                <a:blip r:embed="rId6"/>
                <a:stretch>
                  <a:fillRect l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64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0973" y="4637606"/>
            <a:ext cx="2743200" cy="736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5802" y="2063396"/>
                <a:ext cx="9413542" cy="3311189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sr-Latn-ME" sz="3200" cap="none" dirty="0" smtClean="0">
                  <a:latin typeface="Arial Rounded MT Bold" panose="020F0704030504030204" pitchFamily="34" charset="0"/>
                  <a:cs typeface="Arial" charset="0"/>
                </a:endParaRPr>
              </a:p>
              <a:p>
                <a:pPr marL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sr-Latn-ME" sz="3200" cap="none" dirty="0" smtClean="0">
                    <a:latin typeface="Arial Rounded MT Bold" panose="020F0704030504030204" pitchFamily="34" charset="0"/>
                    <a:cs typeface="Arial" charset="0"/>
                  </a:rPr>
                  <a:t>Def: </a:t>
                </a:r>
                <a:r>
                  <a:rPr lang="en-US" sz="3200" cap="none" dirty="0" smtClean="0">
                    <a:latin typeface="Arial Rounded MT Bold" panose="020F0704030504030204" pitchFamily="34" charset="0"/>
                    <a:cs typeface="Arial" charset="0"/>
                  </a:rPr>
                  <a:t>A</a:t>
                </a:r>
                <a:r>
                  <a:rPr lang="sr-Latn-ME" sz="3200" cap="none" dirty="0">
                    <a:latin typeface="Arial Rounded MT Bold" panose="020F0704030504030204" pitchFamily="34" charset="0"/>
                    <a:cs typeface="Arial" charset="0"/>
                  </a:rPr>
                  <a:t>ko je  </a:t>
                </a:r>
                <a14:m>
                  <m:oMath xmlns:m="http://schemas.openxmlformats.org/officeDocument/2006/math">
                    <m:r>
                      <a:rPr lang="sr-Latn-ME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𝑓</m:t>
                    </m:r>
                    <m:r>
                      <a:rPr lang="sr-Latn-ME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 : </m:t>
                    </m:r>
                    <m:r>
                      <a:rPr lang="sr-Latn-ME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𝐴</m:t>
                    </m:r>
                    <m:r>
                      <a:rPr lang="sr-Latn-ME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 → </m:t>
                    </m:r>
                    <m:r>
                      <a:rPr lang="sr-Latn-ME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𝐵</m:t>
                    </m:r>
                    <m:r>
                      <a:rPr lang="sr-Latn-ME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endParaRPr lang="sr-Latn-ME" sz="3200" cap="none" dirty="0" smtClean="0">
                  <a:latin typeface="Arial Rounded MT Bold" panose="020F0704030504030204" pitchFamily="34" charset="0"/>
                  <a:cs typeface="Arial" charset="0"/>
                </a:endParaRPr>
              </a:p>
              <a:p>
                <a:pPr marL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sr-Latn-ME" sz="3200" cap="none" dirty="0" smtClean="0">
                    <a:latin typeface="Arial Rounded MT Bold" panose="020F0704030504030204" pitchFamily="34" charset="0"/>
                    <a:cs typeface="Arial" charset="0"/>
                  </a:rPr>
                  <a:t>bijektivna </a:t>
                </a:r>
                <a:r>
                  <a:rPr lang="sr-Latn-ME" sz="3200" cap="none" dirty="0">
                    <a:latin typeface="Arial Rounded MT Bold" panose="020F0704030504030204" pitchFamily="34" charset="0"/>
                    <a:cs typeface="Arial" charset="0"/>
                  </a:rPr>
                  <a:t>funkija. </a:t>
                </a:r>
                <a:r>
                  <a:rPr lang="sr-Latn-CS" sz="3200" cap="none" dirty="0">
                    <a:latin typeface="Arial Rounded MT Bold" panose="020F0704030504030204" pitchFamily="34" charset="0"/>
                    <a:cs typeface="Arial" charset="0"/>
                  </a:rPr>
                  <a:t> Tada funkciju  </a:t>
                </a:r>
                <a:r>
                  <a:rPr lang="sr-Latn-CS" sz="3200" cap="none" dirty="0" smtClean="0">
                    <a:latin typeface="Arial Rounded MT Bold" panose="020F0704030504030204" pitchFamily="34" charset="0"/>
                    <a:cs typeface="Arial" charset="0"/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sz="3200" i="1" cap="none" dirty="0" smtClean="0"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sr-Latn-ME" sz="3200" b="0" i="1" cap="none" dirty="0" smtClean="0"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p>
                        <m:r>
                          <a:rPr lang="sr-Latn-ME" sz="3200" b="0" i="1" cap="none" dirty="0" smtClean="0">
                            <a:latin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: 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𝐵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 → 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𝐴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  </m:t>
                    </m:r>
                  </m:oMath>
                </a14:m>
                <a:r>
                  <a:rPr lang="sr-Latn-CS" sz="3200" cap="none" dirty="0">
                    <a:latin typeface="Arial Rounded MT Bold" panose="020F0704030504030204" pitchFamily="34" charset="0"/>
                    <a:cs typeface="Arial" charset="0"/>
                  </a:rPr>
                  <a:t>sa svojstvom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sz="3200" i="1" cap="none" dirty="0" smtClean="0"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sr-Latn-ME" sz="3200" b="0" i="1" cap="none" dirty="0" smtClean="0"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p>
                        <m:r>
                          <a:rPr lang="sr-Latn-ME" sz="3200" b="0" i="1" cap="none" dirty="0" smtClean="0">
                            <a:latin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 (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𝑦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) = 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sr-Latn-CS" sz="3200" cap="none" dirty="0">
                    <a:latin typeface="Arial Rounded MT Bold" panose="020F0704030504030204" pitchFamily="34" charset="0"/>
                    <a:cs typeface="Arial" charset="0"/>
                  </a:rPr>
                  <a:t>, gdje je </a:t>
                </a:r>
                <a14:m>
                  <m:oMath xmlns:m="http://schemas.openxmlformats.org/officeDocument/2006/math"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𝑦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 = 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𝑓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) , ∀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𝑦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𝜖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𝐵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sr-Latn-CS" sz="3200" cap="none" dirty="0">
                    <a:latin typeface="Arial Rounded MT Bold" panose="020F0704030504030204" pitchFamily="34" charset="0"/>
                    <a:cs typeface="Arial" charset="0"/>
                  </a:rPr>
                  <a:t>, nazivamo </a:t>
                </a:r>
                <a:r>
                  <a:rPr lang="sr-Latn-CS" sz="3200" dirty="0">
                    <a:latin typeface="Arial Rounded MT Bold" panose="020F0704030504030204" pitchFamily="34" charset="0"/>
                  </a:rPr>
                  <a:t>inverznom</a:t>
                </a:r>
                <a:r>
                  <a:rPr lang="sr-Latn-CS" sz="3200" cap="none" dirty="0" smtClean="0">
                    <a:latin typeface="Arial Rounded MT Bold" panose="020F0704030504030204" pitchFamily="34" charset="0"/>
                    <a:cs typeface="Arial" charset="0"/>
                  </a:rPr>
                  <a:t> funkcijom funkcije  </a:t>
                </a:r>
                <a:r>
                  <a:rPr lang="sr-Latn-CS" sz="3200" cap="none" dirty="0">
                    <a:latin typeface="Arial Rounded MT Bold" panose="020F0704030504030204" pitchFamily="34" charset="0"/>
                    <a:cs typeface="Arial" charset="0"/>
                  </a:rPr>
                  <a:t>f i označavamo  </a:t>
                </a:r>
                <a:r>
                  <a:rPr lang="sr-Latn-CS" sz="3200" cap="none" dirty="0" smtClean="0">
                    <a:latin typeface="Arial Rounded MT Bold" panose="020F0704030504030204" pitchFamily="34" charset="0"/>
                    <a:cs typeface="Arial" charset="0"/>
                  </a:rPr>
                  <a:t>je sa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sz="3200" i="1" cap="none" dirty="0"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sr-Latn-ME" sz="3200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p>
                        <m:r>
                          <a:rPr lang="sr-Latn-ME" sz="3200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sr-Latn-CS" sz="3200" cap="none" dirty="0" smtClean="0">
                    <a:latin typeface="Arial Rounded MT Bold" panose="020F0704030504030204" pitchFamily="34" charset="0"/>
                    <a:cs typeface="Arial" charset="0"/>
                  </a:rPr>
                  <a:t> i   </a:t>
                </a:r>
                <a:r>
                  <a:rPr lang="sr-Latn-CS" sz="3200" cap="none" dirty="0">
                    <a:latin typeface="Arial Rounded MT Bold" panose="020F0704030504030204" pitchFamily="34" charset="0"/>
                    <a:cs typeface="Arial" charset="0"/>
                  </a:rPr>
                  <a:t>važi  : </a:t>
                </a:r>
              </a:p>
              <a:p>
                <a:pPr marL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𝒇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en-US" sz="3200" b="1" cap="none" dirty="0">
                  <a:latin typeface="Arial Rounded MT Bold" panose="020F0704030504030204" pitchFamily="34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5802" y="2063396"/>
                <a:ext cx="9413542" cy="3311189"/>
              </a:xfrm>
              <a:blipFill rotWithShape="0">
                <a:blip r:embed="rId2"/>
                <a:stretch>
                  <a:fillRect l="-1684" t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Inverzna funkcija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764173" y="799792"/>
            <a:ext cx="3889612" cy="2074460"/>
            <a:chOff x="6987654" y="3944203"/>
            <a:chExt cx="3889612" cy="2074460"/>
          </a:xfrm>
        </p:grpSpPr>
        <p:sp>
          <p:nvSpPr>
            <p:cNvPr id="5" name="Oval 4"/>
            <p:cNvSpPr/>
            <p:nvPr/>
          </p:nvSpPr>
          <p:spPr>
            <a:xfrm>
              <a:off x="9498842" y="4080681"/>
              <a:ext cx="1378424" cy="193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987654" y="3944203"/>
              <a:ext cx="1487606" cy="20335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704161" y="4585648"/>
              <a:ext cx="23951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7816757" y="5584808"/>
              <a:ext cx="2371297" cy="154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46913" y="942784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913" y="942784"/>
                <a:ext cx="41229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412" r="-5882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06370" y="1866114"/>
                <a:ext cx="914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370" y="1866114"/>
                <a:ext cx="914400" cy="47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9152" y="5751586"/>
            <a:ext cx="111901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Latn-CS" sz="2800" dirty="0" smtClean="0">
                <a:latin typeface="Arial Rounded MT Bold" panose="020F0704030504030204" pitchFamily="34" charset="0"/>
              </a:rPr>
              <a:t>Grafici inverznih funkcija su simetrični u odnosu na pravu  y = x .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0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sr-Latn-ME" sz="4400" cap="none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Zadatak 1. Odrediti inverznu funkciju funkcije </a:t>
                </a:r>
                <a14:m>
                  <m:oMath xmlns:m="http://schemas.openxmlformats.org/officeDocument/2006/math"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sr-Latn-ME" sz="4400" cap="none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.</a:t>
                </a:r>
                <a:endParaRPr lang="en-US" sz="4400" cap="none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405" t="-23404" r="-99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𝒇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en-US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𝟑</m:t>
                      </m:r>
                      <m:r>
                        <a:rPr lang="en-US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𝟏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en-US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 smtClean="0">
                    <a:latin typeface="Arial Rounded MT Bold" panose="020F0704030504030204" pitchFamily="34" charset="0"/>
                  </a:rPr>
                  <a:t>Uvodi</a:t>
                </a:r>
                <a:r>
                  <a:rPr lang="en-US" sz="2400" b="1" dirty="0" smtClean="0">
                    <a:latin typeface="Arial Rounded MT Bold" panose="020F0704030504030204" pitchFamily="34" charset="0"/>
                  </a:rPr>
                  <a:t>  se  </a:t>
                </a:r>
                <a:r>
                  <a:rPr lang="en-US" sz="2400" b="1" dirty="0" err="1" smtClean="0">
                    <a:latin typeface="Arial Rounded MT Bold" panose="020F0704030504030204" pitchFamily="34" charset="0"/>
                  </a:rPr>
                  <a:t>smjena</a:t>
                </a:r>
                <a:r>
                  <a:rPr lang="en-US" sz="2400" b="1" dirty="0" smtClean="0">
                    <a:latin typeface="Arial Rounded MT Bold" panose="020F0704030504030204" pitchFamily="34" charset="0"/>
                  </a:rPr>
                  <a:t>:</a:t>
                </a:r>
                <a:endParaRPr lang="sr-Latn-ME" sz="24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:endParaRPr lang="en-US" sz="32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r-Latn-ME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ME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32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sr-Latn-ME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sr-Latn-ME" sz="3200" b="1" i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𝒕</m:t>
                          </m:r>
                        </m:e>
                      </m:d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−</m:t>
                      </m:r>
                      <m:f>
                        <m:fPr>
                          <m:ctrlPr>
                            <a:rPr lang="sr-Latn-ME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den>
                      </m:f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sr-Latn-ME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𝒕</m:t>
                          </m:r>
                        </m:num>
                        <m:den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sr-Latn-ME" sz="3200" b="1" i="1" cap="none" dirty="0" smtClean="0">
                  <a:latin typeface="Arial Rounded MT Bold" panose="020F0704030504030204" pitchFamily="34" charset="0"/>
                  <a:cs typeface="Aria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−</m:t>
                      </m:r>
                      <m:f>
                        <m:fPr>
                          <m:ctrlPr>
                            <a:rPr lang="sr-Latn-ME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den>
                      </m:f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sr-Latn-ME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num>
                        <m:den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den>
                      </m:f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 </m:t>
                      </m:r>
                    </m:oMath>
                  </m:oMathPara>
                </a14:m>
                <a:endParaRPr lang="en-US" sz="32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199</TotalTime>
  <Words>1221</Words>
  <Application>Microsoft Office PowerPoint</Application>
  <PresentationFormat>Custom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Main Event</vt:lpstr>
      <vt:lpstr>inverzna funkcija. Kompozicija funkcija.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Inverzna funkcija</vt:lpstr>
      <vt:lpstr>Zadatak 1. Odrediti inverznu funkciju funkcije f(x)=3x+1.</vt:lpstr>
      <vt:lpstr>Zadatak 2. Odrediti inverznu funkciju funkcije f(x)=1/2 x+5.</vt:lpstr>
      <vt:lpstr>Zadatak 3. Odrediti inverznu funkciju funkcije f(x)=(3x+1)/(x+5).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inverzna funkcija Kompozicija funkcija</dc:title>
  <dc:creator>Jelena Šćekić</dc:creator>
  <cp:lastModifiedBy>SVETLANA</cp:lastModifiedBy>
  <cp:revision>32</cp:revision>
  <dcterms:created xsi:type="dcterms:W3CDTF">2019-09-23T13:27:53Z</dcterms:created>
  <dcterms:modified xsi:type="dcterms:W3CDTF">2020-10-16T20:06:19Z</dcterms:modified>
</cp:coreProperties>
</file>