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20"/>
  </p:notesMasterIdLst>
  <p:handoutMasterIdLst>
    <p:handoutMasterId r:id="rId21"/>
  </p:handoutMasterIdLst>
  <p:sldIdLst>
    <p:sldId id="278" r:id="rId5"/>
    <p:sldId id="271" r:id="rId6"/>
    <p:sldId id="286" r:id="rId7"/>
    <p:sldId id="288" r:id="rId8"/>
    <p:sldId id="272" r:id="rId9"/>
    <p:sldId id="284" r:id="rId10"/>
    <p:sldId id="282" r:id="rId11"/>
    <p:sldId id="273" r:id="rId12"/>
    <p:sldId id="285" r:id="rId13"/>
    <p:sldId id="290" r:id="rId14"/>
    <p:sldId id="276" r:id="rId15"/>
    <p:sldId id="287" r:id="rId16"/>
    <p:sldId id="281" r:id="rId17"/>
    <p:sldId id="289" r:id="rId18"/>
    <p:sldId id="257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FFFF"/>
    <a:srgbClr val="A6A6A6"/>
    <a:srgbClr val="595959"/>
    <a:srgbClr val="FFFF00"/>
    <a:srgbClr val="586EA6"/>
    <a:srgbClr val="81BCC7"/>
    <a:srgbClr val="80BBCA"/>
    <a:srgbClr val="92BECA"/>
    <a:srgbClr val="90BB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703" autoAdjust="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965" y="4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50F1F77-0FDD-4CEF-8CE3-6596D7ED62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17D54E-8100-4872-8AF0-39F3727FB2E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D1BDF1-0C23-4D6E-BDB6-D83614E7CB3F}" type="datetimeFigureOut">
              <a:rPr lang="en-US" smtClean="0"/>
              <a:t>9/5/2019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9D969E-2A1B-455E-95FB-AB399A2DE6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070D06-6511-4CAC-8503-A52685CE16A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622E74-4A44-4A58-9D54-EB108DAEC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8559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58F17-591D-4FAE-B71A-8A081249D769}" type="datetimeFigureOut">
              <a:rPr lang="en-US" smtClean="0"/>
              <a:t>9/5/2019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F6859-042C-4B80-873A-544528B0AD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822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>
          <a:gsLst>
            <a:gs pos="0">
              <a:schemeClr val="bg1">
                <a:lumMod val="75000"/>
              </a:schemeClr>
            </a:gs>
            <a:gs pos="28000">
              <a:schemeClr val="tx1">
                <a:lumMod val="50000"/>
                <a:lumOff val="50000"/>
              </a:schemeClr>
            </a:gs>
            <a:gs pos="98000">
              <a:schemeClr val="tx1">
                <a:lumMod val="75000"/>
                <a:lumOff val="2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3EA8470-A4B0-4D85-98ED-0A822041BAB0}"/>
              </a:ext>
            </a:extLst>
          </p:cNvPr>
          <p:cNvSpPr/>
          <p:nvPr userDrawn="1"/>
        </p:nvSpPr>
        <p:spPr>
          <a:xfrm>
            <a:off x="3289874" y="4668819"/>
            <a:ext cx="8902126" cy="142717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00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A180598-73E8-41A4-A29B-4E29C2791D7E}"/>
              </a:ext>
            </a:extLst>
          </p:cNvPr>
          <p:cNvSpPr/>
          <p:nvPr userDrawn="1"/>
        </p:nvSpPr>
        <p:spPr>
          <a:xfrm>
            <a:off x="3289874" y="761997"/>
            <a:ext cx="8902126" cy="38322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C24467-2B73-4438-AD75-4AE0A86FA910}"/>
              </a:ext>
            </a:extLst>
          </p:cNvPr>
          <p:cNvSpPr/>
          <p:nvPr userDrawn="1"/>
        </p:nvSpPr>
        <p:spPr>
          <a:xfrm>
            <a:off x="0" y="761998"/>
            <a:ext cx="3200400" cy="5334001"/>
          </a:xfrm>
          <a:prstGeom prst="rect">
            <a:avLst/>
          </a:prstGeom>
          <a:solidFill>
            <a:schemeClr val="tx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622" y="1298448"/>
            <a:ext cx="7187529" cy="2922551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2622" y="4876090"/>
            <a:ext cx="7187529" cy="914400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7/14/2018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7199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2B1BB7-5686-45D5-B55F-9490788630D1}"/>
              </a:ext>
            </a:extLst>
          </p:cNvPr>
          <p:cNvSpPr/>
          <p:nvPr userDrawn="1"/>
        </p:nvSpPr>
        <p:spPr>
          <a:xfrm>
            <a:off x="-1" y="2526525"/>
            <a:ext cx="1630838" cy="3563377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DCC77D-E83C-469F-89CD-6BA43360ABC8}"/>
              </a:ext>
            </a:extLst>
          </p:cNvPr>
          <p:cNvSpPr/>
          <p:nvPr userDrawn="1"/>
        </p:nvSpPr>
        <p:spPr>
          <a:xfrm>
            <a:off x="0" y="758952"/>
            <a:ext cx="10905976" cy="16593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6324FCD-DB02-475A-A176-06E8E5A51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974" y="868680"/>
            <a:ext cx="8590084" cy="14349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177FE1-3E6C-4964-8ECF-7A59B762B0E4}"/>
              </a:ext>
            </a:extLst>
          </p:cNvPr>
          <p:cNvSpPr/>
          <p:nvPr userDrawn="1"/>
        </p:nvSpPr>
        <p:spPr>
          <a:xfrm>
            <a:off x="11014533" y="759506"/>
            <a:ext cx="1170462" cy="1659371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6428E5B-816F-4CA0-B9A7-CB6107D35533}"/>
              </a:ext>
            </a:extLst>
          </p:cNvPr>
          <p:cNvSpPr/>
          <p:nvPr userDrawn="1"/>
        </p:nvSpPr>
        <p:spPr>
          <a:xfrm>
            <a:off x="1630837" y="2526525"/>
            <a:ext cx="10574682" cy="3563377"/>
          </a:xfrm>
          <a:prstGeom prst="rect">
            <a:avLst/>
          </a:prstGeom>
          <a:solidFill>
            <a:schemeClr val="tx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Date Placeholder 3">
            <a:extLst>
              <a:ext uri="{FF2B5EF4-FFF2-40B4-BE49-F238E27FC236}">
                <a16:creationId xmlns:a16="http://schemas.microsoft.com/office/drawing/2014/main" id="{4BB7DCFF-990A-4D13-AADC-AD1B3BAB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D1906FD-7264-467E-8A95-6A1598BBAE1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83974" y="2684769"/>
            <a:ext cx="4213601" cy="521833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1D9479BE-4889-4C54-8C9E-50648BC0238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2684769"/>
            <a:ext cx="4731990" cy="521833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8CBEFBB2-2C32-4339-A0D7-FE21D732939B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3225243"/>
            <a:ext cx="4731991" cy="2764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9D350AFD-FA04-40B5-BB0C-750B91312F9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783974" y="3225243"/>
            <a:ext cx="4213601" cy="2764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268119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2B1BB7-5686-45D5-B55F-9490788630D1}"/>
              </a:ext>
            </a:extLst>
          </p:cNvPr>
          <p:cNvSpPr/>
          <p:nvPr userDrawn="1"/>
        </p:nvSpPr>
        <p:spPr>
          <a:xfrm>
            <a:off x="-1" y="2526525"/>
            <a:ext cx="1630838" cy="3563377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DCC77D-E83C-469F-89CD-6BA43360ABC8}"/>
              </a:ext>
            </a:extLst>
          </p:cNvPr>
          <p:cNvSpPr/>
          <p:nvPr userDrawn="1"/>
        </p:nvSpPr>
        <p:spPr>
          <a:xfrm>
            <a:off x="0" y="758952"/>
            <a:ext cx="10905976" cy="16593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6324FCD-DB02-475A-A176-06E8E5A51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974" y="868680"/>
            <a:ext cx="8590084" cy="14349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177FE1-3E6C-4964-8ECF-7A59B762B0E4}"/>
              </a:ext>
            </a:extLst>
          </p:cNvPr>
          <p:cNvSpPr/>
          <p:nvPr userDrawn="1"/>
        </p:nvSpPr>
        <p:spPr>
          <a:xfrm>
            <a:off x="11014533" y="759506"/>
            <a:ext cx="1170462" cy="1659371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6428E5B-816F-4CA0-B9A7-CB6107D35533}"/>
              </a:ext>
            </a:extLst>
          </p:cNvPr>
          <p:cNvSpPr/>
          <p:nvPr userDrawn="1"/>
        </p:nvSpPr>
        <p:spPr>
          <a:xfrm>
            <a:off x="1630837" y="2526525"/>
            <a:ext cx="10574682" cy="3563377"/>
          </a:xfrm>
          <a:prstGeom prst="rect">
            <a:avLst/>
          </a:prstGeom>
          <a:solidFill>
            <a:schemeClr val="tx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Date Placeholder 3">
            <a:extLst>
              <a:ext uri="{FF2B5EF4-FFF2-40B4-BE49-F238E27FC236}">
                <a16:creationId xmlns:a16="http://schemas.microsoft.com/office/drawing/2014/main" id="{4BB7DCFF-990A-4D13-AADC-AD1B3BAB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78439C3-2539-4484-8848-B8140826D7D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783974" y="2684769"/>
            <a:ext cx="4235826" cy="330454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AC8FBFBF-CD25-4076-8A61-06DD30C0489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2684768"/>
            <a:ext cx="4731991" cy="330454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23231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B40D05C-B196-4463-8AF0-FECF8B476CA5}"/>
              </a:ext>
            </a:extLst>
          </p:cNvPr>
          <p:cNvSpPr/>
          <p:nvPr userDrawn="1"/>
        </p:nvSpPr>
        <p:spPr>
          <a:xfrm>
            <a:off x="3705041" y="763792"/>
            <a:ext cx="7857285" cy="5335255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EBED2C-F3CC-43CD-9D5D-53C48DD4A17C}"/>
              </a:ext>
            </a:extLst>
          </p:cNvPr>
          <p:cNvSpPr/>
          <p:nvPr userDrawn="1"/>
        </p:nvSpPr>
        <p:spPr>
          <a:xfrm>
            <a:off x="11804486" y="745000"/>
            <a:ext cx="384668" cy="5344904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00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988879-231C-4C2A-8B72-7EC0AB5CA21B}"/>
              </a:ext>
            </a:extLst>
          </p:cNvPr>
          <p:cNvSpPr/>
          <p:nvPr userDrawn="1"/>
        </p:nvSpPr>
        <p:spPr>
          <a:xfrm>
            <a:off x="0" y="745000"/>
            <a:ext cx="3430043" cy="533095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9" y="864110"/>
            <a:ext cx="2947482" cy="1822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A6C3BCD-F202-467A-ABBA-F38FC29898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7/14/2018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E54FB1F0-6244-4B59-A42E-7B0515D37C8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52920" y="2686640"/>
            <a:ext cx="2947481" cy="324418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52A72E56-7D9E-4CDE-9E60-7770E79CF6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69268" y="864111"/>
            <a:ext cx="7486120" cy="5066714"/>
          </a:xfrm>
        </p:spPr>
        <p:txBody>
          <a:bodyPr/>
          <a:lstStyle>
            <a:lvl1pPr marL="0" indent="0">
              <a:buNone/>
              <a:defRPr sz="32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9407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2B1BB7-5686-45D5-B55F-9490788630D1}"/>
              </a:ext>
            </a:extLst>
          </p:cNvPr>
          <p:cNvSpPr/>
          <p:nvPr userDrawn="1"/>
        </p:nvSpPr>
        <p:spPr>
          <a:xfrm>
            <a:off x="-1" y="2526525"/>
            <a:ext cx="1630838" cy="3563377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DCC77D-E83C-469F-89CD-6BA43360ABC8}"/>
              </a:ext>
            </a:extLst>
          </p:cNvPr>
          <p:cNvSpPr/>
          <p:nvPr userDrawn="1"/>
        </p:nvSpPr>
        <p:spPr>
          <a:xfrm>
            <a:off x="0" y="758952"/>
            <a:ext cx="10905976" cy="16593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6324FCD-DB02-475A-A176-06E8E5A51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974" y="868680"/>
            <a:ext cx="8590084" cy="14349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177FE1-3E6C-4964-8ECF-7A59B762B0E4}"/>
              </a:ext>
            </a:extLst>
          </p:cNvPr>
          <p:cNvSpPr/>
          <p:nvPr userDrawn="1"/>
        </p:nvSpPr>
        <p:spPr>
          <a:xfrm>
            <a:off x="11014533" y="759506"/>
            <a:ext cx="1170462" cy="1659371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6428E5B-816F-4CA0-B9A7-CB6107D35533}"/>
              </a:ext>
            </a:extLst>
          </p:cNvPr>
          <p:cNvSpPr/>
          <p:nvPr userDrawn="1"/>
        </p:nvSpPr>
        <p:spPr>
          <a:xfrm>
            <a:off x="1630837" y="2526525"/>
            <a:ext cx="10574682" cy="3563377"/>
          </a:xfrm>
          <a:prstGeom prst="rect">
            <a:avLst/>
          </a:prstGeom>
          <a:solidFill>
            <a:schemeClr val="tx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Date Placeholder 3">
            <a:extLst>
              <a:ext uri="{FF2B5EF4-FFF2-40B4-BE49-F238E27FC236}">
                <a16:creationId xmlns:a16="http://schemas.microsoft.com/office/drawing/2014/main" id="{4BB7DCFF-990A-4D13-AADC-AD1B3BAB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65B3165-6F10-4D0F-9BC8-B4C451444D6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62466" y="2684770"/>
            <a:ext cx="1259814" cy="33045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0EC084C-1181-4416-B55B-179995FCEE9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783974" y="2684770"/>
            <a:ext cx="9120217" cy="330454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60952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2B1BB7-5686-45D5-B55F-9490788630D1}"/>
              </a:ext>
            </a:extLst>
          </p:cNvPr>
          <p:cNvSpPr/>
          <p:nvPr userDrawn="1"/>
        </p:nvSpPr>
        <p:spPr>
          <a:xfrm>
            <a:off x="-1" y="2526525"/>
            <a:ext cx="1170462" cy="3563377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DCC77D-E83C-469F-89CD-6BA43360ABC8}"/>
              </a:ext>
            </a:extLst>
          </p:cNvPr>
          <p:cNvSpPr/>
          <p:nvPr userDrawn="1"/>
        </p:nvSpPr>
        <p:spPr>
          <a:xfrm>
            <a:off x="0" y="758952"/>
            <a:ext cx="10905976" cy="16593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6324FCD-DB02-475A-A176-06E8E5A51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974" y="868680"/>
            <a:ext cx="8590084" cy="14349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177FE1-3E6C-4964-8ECF-7A59B762B0E4}"/>
              </a:ext>
            </a:extLst>
          </p:cNvPr>
          <p:cNvSpPr/>
          <p:nvPr userDrawn="1"/>
        </p:nvSpPr>
        <p:spPr>
          <a:xfrm>
            <a:off x="11014533" y="759506"/>
            <a:ext cx="1170462" cy="1659371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6428E5B-816F-4CA0-B9A7-CB6107D35533}"/>
              </a:ext>
            </a:extLst>
          </p:cNvPr>
          <p:cNvSpPr/>
          <p:nvPr userDrawn="1"/>
        </p:nvSpPr>
        <p:spPr>
          <a:xfrm>
            <a:off x="1287810" y="2526525"/>
            <a:ext cx="10905975" cy="3563377"/>
          </a:xfrm>
          <a:prstGeom prst="rect">
            <a:avLst/>
          </a:prstGeom>
          <a:solidFill>
            <a:schemeClr val="tx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Date Placeholder 3">
            <a:extLst>
              <a:ext uri="{FF2B5EF4-FFF2-40B4-BE49-F238E27FC236}">
                <a16:creationId xmlns:a16="http://schemas.microsoft.com/office/drawing/2014/main" id="{4BB7DCFF-990A-4D13-AADC-AD1B3BAB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</p:spTree>
    <p:extLst>
      <p:ext uri="{BB962C8B-B14F-4D97-AF65-F5344CB8AC3E}">
        <p14:creationId xmlns:p14="http://schemas.microsoft.com/office/powerpoint/2010/main" val="3460072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AA5E670-4D55-43E7-A5BE-FE9C80961E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</p:spTree>
    <p:extLst>
      <p:ext uri="{BB962C8B-B14F-4D97-AF65-F5344CB8AC3E}">
        <p14:creationId xmlns:p14="http://schemas.microsoft.com/office/powerpoint/2010/main" val="3321634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noProof="0" dirty="0"/>
          </a:p>
        </p:txBody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chemeClr val="tx1">
              <a:lumMod val="65000"/>
              <a:alpha val="4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7/14/2018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96248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B40D05C-B196-4463-8AF0-FECF8B476CA5}"/>
              </a:ext>
            </a:extLst>
          </p:cNvPr>
          <p:cNvSpPr/>
          <p:nvPr userDrawn="1"/>
        </p:nvSpPr>
        <p:spPr>
          <a:xfrm>
            <a:off x="3705041" y="763792"/>
            <a:ext cx="7857285" cy="5335255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EBED2C-F3CC-43CD-9D5D-53C48DD4A17C}"/>
              </a:ext>
            </a:extLst>
          </p:cNvPr>
          <p:cNvSpPr/>
          <p:nvPr userDrawn="1"/>
        </p:nvSpPr>
        <p:spPr>
          <a:xfrm>
            <a:off x="11815244" y="745000"/>
            <a:ext cx="384668" cy="5344904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00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988879-231C-4C2A-8B72-7EC0AB5CA21B}"/>
              </a:ext>
            </a:extLst>
          </p:cNvPr>
          <p:cNvSpPr/>
          <p:nvPr userDrawn="1"/>
        </p:nvSpPr>
        <p:spPr>
          <a:xfrm>
            <a:off x="0" y="745000"/>
            <a:ext cx="3430043" cy="533095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9" y="2043953"/>
            <a:ext cx="2947482" cy="368106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A6C3BCD-F202-467A-ABBA-F38FC29898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7/14/2018</a:t>
            </a:r>
          </a:p>
        </p:txBody>
      </p:sp>
    </p:spTree>
    <p:extLst>
      <p:ext uri="{BB962C8B-B14F-4D97-AF65-F5344CB8AC3E}">
        <p14:creationId xmlns:p14="http://schemas.microsoft.com/office/powerpoint/2010/main" val="3901603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Top"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2B1BB7-5686-45D5-B55F-9490788630D1}"/>
              </a:ext>
            </a:extLst>
          </p:cNvPr>
          <p:cNvSpPr/>
          <p:nvPr userDrawn="1"/>
        </p:nvSpPr>
        <p:spPr>
          <a:xfrm>
            <a:off x="-1" y="2526525"/>
            <a:ext cx="1170462" cy="3563377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DCC77D-E83C-469F-89CD-6BA43360ABC8}"/>
              </a:ext>
            </a:extLst>
          </p:cNvPr>
          <p:cNvSpPr/>
          <p:nvPr userDrawn="1"/>
        </p:nvSpPr>
        <p:spPr>
          <a:xfrm>
            <a:off x="0" y="758952"/>
            <a:ext cx="10905976" cy="16593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6324FCD-DB02-475A-A176-06E8E5A51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974" y="868680"/>
            <a:ext cx="8590084" cy="14349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177FE1-3E6C-4964-8ECF-7A59B762B0E4}"/>
              </a:ext>
            </a:extLst>
          </p:cNvPr>
          <p:cNvSpPr/>
          <p:nvPr userDrawn="1"/>
        </p:nvSpPr>
        <p:spPr>
          <a:xfrm>
            <a:off x="11014533" y="759506"/>
            <a:ext cx="1170462" cy="1659371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6428E5B-816F-4CA0-B9A7-CB6107D35533}"/>
              </a:ext>
            </a:extLst>
          </p:cNvPr>
          <p:cNvSpPr/>
          <p:nvPr userDrawn="1"/>
        </p:nvSpPr>
        <p:spPr>
          <a:xfrm>
            <a:off x="1287810" y="2526525"/>
            <a:ext cx="10905975" cy="3563377"/>
          </a:xfrm>
          <a:prstGeom prst="rect">
            <a:avLst/>
          </a:prstGeom>
          <a:solidFill>
            <a:schemeClr val="tx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F0772FB0-32ED-4DB8-9F56-587A5BEF3F2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83974" y="2684770"/>
            <a:ext cx="9120216" cy="3304549"/>
          </a:xfrm>
        </p:spPr>
        <p:txBody>
          <a:bodyPr anchor="ctr" anchorCtr="0"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200" cap="none" spc="0" baseline="0">
                <a:solidFill>
                  <a:schemeClr val="bg2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>
                <a:solidFill>
                  <a:schemeClr val="bg2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400">
                <a:solidFill>
                  <a:schemeClr val="bg2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400">
                <a:solidFill>
                  <a:schemeClr val="bg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3" name="Date Placeholder 3">
            <a:extLst>
              <a:ext uri="{FF2B5EF4-FFF2-40B4-BE49-F238E27FC236}">
                <a16:creationId xmlns:a16="http://schemas.microsoft.com/office/drawing/2014/main" id="{4BB7DCFF-990A-4D13-AADC-AD1B3BAB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</p:spTree>
    <p:extLst>
      <p:ext uri="{BB962C8B-B14F-4D97-AF65-F5344CB8AC3E}">
        <p14:creationId xmlns:p14="http://schemas.microsoft.com/office/powerpoint/2010/main" val="2316194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90D47E-B3B8-440E-9F42-8E8BF157EBFB}"/>
              </a:ext>
            </a:extLst>
          </p:cNvPr>
          <p:cNvSpPr/>
          <p:nvPr userDrawn="1"/>
        </p:nvSpPr>
        <p:spPr>
          <a:xfrm>
            <a:off x="8722615" y="761103"/>
            <a:ext cx="3469385" cy="533579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83566" y="2345167"/>
            <a:ext cx="2947482" cy="337635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F71A73-3F86-47BC-8F23-CF55E86418C3}"/>
              </a:ext>
            </a:extLst>
          </p:cNvPr>
          <p:cNvSpPr/>
          <p:nvPr userDrawn="1"/>
        </p:nvSpPr>
        <p:spPr>
          <a:xfrm>
            <a:off x="573233" y="761103"/>
            <a:ext cx="8065158" cy="5335793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51134" y="860611"/>
            <a:ext cx="7315200" cy="512064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A6C3BCD-F202-467A-ABBA-F38FC29898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7/14/2018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CA5BF5-DE7F-4460-817D-AE1BAC336C92}"/>
              </a:ext>
            </a:extLst>
          </p:cNvPr>
          <p:cNvSpPr/>
          <p:nvPr userDrawn="1"/>
        </p:nvSpPr>
        <p:spPr>
          <a:xfrm>
            <a:off x="1" y="753035"/>
            <a:ext cx="494852" cy="5335793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17335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itle and 4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B40D05C-B196-4463-8AF0-FECF8B476CA5}"/>
              </a:ext>
            </a:extLst>
          </p:cNvPr>
          <p:cNvSpPr/>
          <p:nvPr userDrawn="1"/>
        </p:nvSpPr>
        <p:spPr>
          <a:xfrm>
            <a:off x="3705041" y="763792"/>
            <a:ext cx="7857285" cy="5335255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EBED2C-F3CC-43CD-9D5D-53C48DD4A17C}"/>
              </a:ext>
            </a:extLst>
          </p:cNvPr>
          <p:cNvSpPr/>
          <p:nvPr userDrawn="1"/>
        </p:nvSpPr>
        <p:spPr>
          <a:xfrm>
            <a:off x="11804486" y="745000"/>
            <a:ext cx="384668" cy="5344904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00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988879-231C-4C2A-8B72-7EC0AB5CA21B}"/>
              </a:ext>
            </a:extLst>
          </p:cNvPr>
          <p:cNvSpPr/>
          <p:nvPr userDrawn="1"/>
        </p:nvSpPr>
        <p:spPr>
          <a:xfrm>
            <a:off x="0" y="745000"/>
            <a:ext cx="3430043" cy="533095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9" y="2043953"/>
            <a:ext cx="2947482" cy="368106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69268" y="864108"/>
            <a:ext cx="3618054" cy="2449247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A6C3BCD-F202-467A-ABBA-F38FC29898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7/14/2018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71F6AA6-44A2-4F03-9FFE-66D0E2F0C92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740240" y="864108"/>
            <a:ext cx="3618054" cy="2449247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1AAA51A-AC54-4EAF-98E6-2A338021A4D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869268" y="3481577"/>
            <a:ext cx="3618054" cy="2449247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525DB2A-A40E-4DE5-8DA6-5FB847C0F0D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740240" y="3481577"/>
            <a:ext cx="3618054" cy="2449247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0386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s_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CCA687-AB7D-4035-849A-4D9F7C0401C1}"/>
              </a:ext>
            </a:extLst>
          </p:cNvPr>
          <p:cNvSpPr/>
          <p:nvPr userDrawn="1"/>
        </p:nvSpPr>
        <p:spPr>
          <a:xfrm>
            <a:off x="-1" y="2526525"/>
            <a:ext cx="3068514" cy="356337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B57C12-8635-490F-AC5E-880EE5EFB9F2}"/>
              </a:ext>
            </a:extLst>
          </p:cNvPr>
          <p:cNvSpPr/>
          <p:nvPr userDrawn="1"/>
        </p:nvSpPr>
        <p:spPr>
          <a:xfrm>
            <a:off x="3200401" y="2526525"/>
            <a:ext cx="8481645" cy="3563377"/>
          </a:xfrm>
          <a:prstGeom prst="rect">
            <a:avLst/>
          </a:prstGeom>
          <a:solidFill>
            <a:schemeClr val="tx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BF4D011-4812-426A-AF72-052AC843FFB5}"/>
              </a:ext>
            </a:extLst>
          </p:cNvPr>
          <p:cNvSpPr/>
          <p:nvPr userDrawn="1"/>
        </p:nvSpPr>
        <p:spPr>
          <a:xfrm>
            <a:off x="0" y="758952"/>
            <a:ext cx="3068515" cy="1659371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933F083-BCA0-42F4-BB66-81AD5A4DA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954" y="2637691"/>
            <a:ext cx="2431210" cy="334705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40193E2-84B1-4994-8F97-4A2EBCE6D1A5}"/>
              </a:ext>
            </a:extLst>
          </p:cNvPr>
          <p:cNvSpPr/>
          <p:nvPr userDrawn="1"/>
        </p:nvSpPr>
        <p:spPr>
          <a:xfrm>
            <a:off x="11815866" y="2526524"/>
            <a:ext cx="376134" cy="3567951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569071-305C-4C40-87F4-0EE8553B66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97275" y="2638425"/>
            <a:ext cx="8091488" cy="33464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C8501626-512F-4A26-9857-5FC55FC399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</p:spTree>
    <p:extLst>
      <p:ext uri="{BB962C8B-B14F-4D97-AF65-F5344CB8AC3E}">
        <p14:creationId xmlns:p14="http://schemas.microsoft.com/office/powerpoint/2010/main" val="3909546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s Title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B57C12-8635-490F-AC5E-880EE5EFB9F2}"/>
              </a:ext>
            </a:extLst>
          </p:cNvPr>
          <p:cNvSpPr/>
          <p:nvPr userDrawn="1"/>
        </p:nvSpPr>
        <p:spPr>
          <a:xfrm>
            <a:off x="527125" y="2524913"/>
            <a:ext cx="8481645" cy="3563377"/>
          </a:xfrm>
          <a:prstGeom prst="rect">
            <a:avLst/>
          </a:prstGeom>
          <a:solidFill>
            <a:schemeClr val="tx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CCA687-AB7D-4035-849A-4D9F7C0401C1}"/>
              </a:ext>
            </a:extLst>
          </p:cNvPr>
          <p:cNvSpPr/>
          <p:nvPr userDrawn="1"/>
        </p:nvSpPr>
        <p:spPr>
          <a:xfrm>
            <a:off x="9118064" y="2524912"/>
            <a:ext cx="3068514" cy="356337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BF4D011-4812-426A-AF72-052AC843FFB5}"/>
              </a:ext>
            </a:extLst>
          </p:cNvPr>
          <p:cNvSpPr/>
          <p:nvPr userDrawn="1"/>
        </p:nvSpPr>
        <p:spPr>
          <a:xfrm>
            <a:off x="9118063" y="765851"/>
            <a:ext cx="3068515" cy="1659371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933F083-BCA0-42F4-BB66-81AD5A4DA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5958" y="2641544"/>
            <a:ext cx="2431210" cy="334705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40193E2-84B1-4994-8F97-4A2EBCE6D1A5}"/>
              </a:ext>
            </a:extLst>
          </p:cNvPr>
          <p:cNvSpPr/>
          <p:nvPr userDrawn="1"/>
        </p:nvSpPr>
        <p:spPr>
          <a:xfrm>
            <a:off x="15348" y="2531097"/>
            <a:ext cx="376134" cy="356795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569071-305C-4C40-87F4-0EE8553B66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2203" y="2633375"/>
            <a:ext cx="8091488" cy="33464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C8501626-512F-4A26-9857-5FC55FC399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</p:spTree>
    <p:extLst>
      <p:ext uri="{BB962C8B-B14F-4D97-AF65-F5344CB8AC3E}">
        <p14:creationId xmlns:p14="http://schemas.microsoft.com/office/powerpoint/2010/main" val="660225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de_by_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FEA5CF-263B-4BE3-8A0F-4F64C91A3E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noFill/>
        </p:spPr>
        <p:txBody>
          <a:bodyPr/>
          <a:lstStyle/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9B4BDF-0731-43A1-9FA4-B813CCABFFBD}"/>
              </a:ext>
            </a:extLst>
          </p:cNvPr>
          <p:cNvSpPr/>
          <p:nvPr userDrawn="1"/>
        </p:nvSpPr>
        <p:spPr>
          <a:xfrm>
            <a:off x="0" y="2661238"/>
            <a:ext cx="4044464" cy="3131310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E936B2-F67D-47E2-B4EF-BFB09DFAE723}"/>
              </a:ext>
            </a:extLst>
          </p:cNvPr>
          <p:cNvSpPr/>
          <p:nvPr userDrawn="1"/>
        </p:nvSpPr>
        <p:spPr>
          <a:xfrm>
            <a:off x="7746025" y="1065452"/>
            <a:ext cx="4445977" cy="4727095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D99AE2-0582-4909-A290-DE0718ED189B}"/>
              </a:ext>
            </a:extLst>
          </p:cNvPr>
          <p:cNvSpPr/>
          <p:nvPr userDrawn="1"/>
        </p:nvSpPr>
        <p:spPr>
          <a:xfrm>
            <a:off x="2" y="1065451"/>
            <a:ext cx="4044465" cy="1478849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0F68EA6-727E-4DCD-8AC2-A483CE5A6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476" y="2795380"/>
            <a:ext cx="3369512" cy="2880230"/>
          </a:xfrm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3000" noProof="0" smtClean="0"/>
              <a:t>Click to edit Master title style</a:t>
            </a:r>
            <a:endParaRPr lang="en-US" sz="3000" noProof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C504EF3-1237-4467-9FD5-E0E43C1BAB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929197" y="1206481"/>
            <a:ext cx="4079631" cy="4469129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668056DE-DA3F-41EF-A93F-C50A4A789D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</p:spTree>
    <p:extLst>
      <p:ext uri="{BB962C8B-B14F-4D97-AF65-F5344CB8AC3E}">
        <p14:creationId xmlns:p14="http://schemas.microsoft.com/office/powerpoint/2010/main" val="1018146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7/14/2018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2"/>
                </a:solidFill>
              </a:defRPr>
            </a:lvl1pPr>
          </a:lstStyle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24100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5" r:id="rId2"/>
    <p:sldLayoutId id="2147483662" r:id="rId3"/>
    <p:sldLayoutId id="2147483672" r:id="rId4"/>
    <p:sldLayoutId id="2147483676" r:id="rId5"/>
    <p:sldLayoutId id="2147483677" r:id="rId6"/>
    <p:sldLayoutId id="2147483673" r:id="rId7"/>
    <p:sldLayoutId id="2147483678" r:id="rId8"/>
    <p:sldLayoutId id="2147483674" r:id="rId9"/>
    <p:sldLayoutId id="2147483682" r:id="rId10"/>
    <p:sldLayoutId id="2147483684" r:id="rId11"/>
    <p:sldLayoutId id="2147483680" r:id="rId12"/>
    <p:sldLayoutId id="2147483683" r:id="rId13"/>
    <p:sldLayoutId id="2147483679" r:id="rId14"/>
    <p:sldLayoutId id="2147483667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emf"/><Relationship Id="rId4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blackGray">
      <p:bgPr>
        <a:gradFill flip="none" rotWithShape="1">
          <a:gsLst>
            <a:gs pos="0">
              <a:schemeClr val="tx1">
                <a:lumMod val="50000"/>
              </a:schemeClr>
            </a:gs>
            <a:gs pos="49000">
              <a:schemeClr val="tx1">
                <a:lumMod val="50000"/>
              </a:schemeClr>
            </a:gs>
            <a:gs pos="97000">
              <a:schemeClr val="bg2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B9AC2C2-8572-458B-92E0-FCFC56DAF52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"/>
            <a:ext cx="3200400" cy="613518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Graphic 4" descr="Group">
            <a:extLst>
              <a:ext uri="{FF2B5EF4-FFF2-40B4-BE49-F238E27FC236}">
                <a16:creationId xmlns:a16="http://schemas.microsoft.com/office/drawing/2014/main" id="{AEE3CC4A-1C1A-47EE-A13F-126EC5A99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808200" y="2636998"/>
            <a:ext cx="1584000" cy="1584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02B5859-9D6F-46C0-ABF0-023C6B7412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289874" y="761997"/>
            <a:ext cx="8902126" cy="38322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21E24A-B45F-4E84-817F-A0D105887F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algn="ctr"/>
            <a:r>
              <a:rPr lang="en-US" dirty="0" smtClean="0">
                <a:latin typeface="Impact" panose="020B0806030902050204" pitchFamily="34" charset="0"/>
              </a:rPr>
              <a:t>MICROSOFT WORD 2016</a:t>
            </a:r>
            <a:br>
              <a:rPr lang="en-US" dirty="0" smtClean="0">
                <a:latin typeface="Impact" panose="020B0806030902050204" pitchFamily="34" charset="0"/>
              </a:rPr>
            </a:br>
            <a:r>
              <a:rPr lang="en-US" sz="4500" dirty="0" smtClean="0">
                <a:solidFill>
                  <a:srgbClr val="FFC000"/>
                </a:solidFill>
                <a:latin typeface="Impact" panose="020B0806030902050204" pitchFamily="34" charset="0"/>
              </a:rPr>
              <a:t>-PRIMJENA STILOVA-</a:t>
            </a:r>
            <a:endParaRPr lang="en-ZA" sz="4500" dirty="0">
              <a:solidFill>
                <a:srgbClr val="FFC000"/>
              </a:solidFill>
              <a:latin typeface="Impact" panose="020B080603090205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9E9A52-DC4D-4073-B101-9B4108DAAD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289874" y="4668819"/>
            <a:ext cx="8902126" cy="142717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419" y="0"/>
            <a:ext cx="1729354" cy="181841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00400" y="117219"/>
            <a:ext cx="642692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300" dirty="0">
                <a:solidFill>
                  <a:schemeClr val="bg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JU ETŠ „VASO ALIGRUDIĆ“, Podgorica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37760" y="5159270"/>
            <a:ext cx="69233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chemeClr val="bg2">
                    <a:lumMod val="75000"/>
                  </a:schemeClr>
                </a:solidFill>
              </a:rPr>
              <a:t>PREDMETNI NASTAVNIK: SPASOJE PAPI</a:t>
            </a:r>
            <a:r>
              <a:rPr lang="sr-Latn-ME" sz="2500" b="1" dirty="0" smtClean="0">
                <a:solidFill>
                  <a:schemeClr val="bg2">
                    <a:lumMod val="75000"/>
                  </a:schemeClr>
                </a:solidFill>
              </a:rPr>
              <a:t>Ć</a:t>
            </a:r>
            <a:endParaRPr lang="en-US" sz="25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89874" y="6403569"/>
            <a:ext cx="557784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900" dirty="0" smtClean="0">
                <a:solidFill>
                  <a:schemeClr val="bg2">
                    <a:lumMod val="50000"/>
                  </a:schemeClr>
                </a:solidFill>
                <a:latin typeface="Lucida Handwriting" panose="03010101010101010101" pitchFamily="66" charset="0"/>
              </a:rPr>
              <a:t>Informatika</a:t>
            </a:r>
            <a:endParaRPr lang="en-US" sz="1900" dirty="0">
              <a:solidFill>
                <a:schemeClr val="bg2">
                  <a:lumMod val="50000"/>
                </a:schemeClr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99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167" y="708665"/>
            <a:ext cx="2696087" cy="2789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6254" y="417927"/>
            <a:ext cx="3591822" cy="4744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8076" y="2187892"/>
            <a:ext cx="5189448" cy="4156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289874" y="6403569"/>
            <a:ext cx="557784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900" dirty="0" smtClean="0">
                <a:solidFill>
                  <a:schemeClr val="bg2">
                    <a:lumMod val="50000"/>
                  </a:schemeClr>
                </a:solidFill>
                <a:latin typeface="Lucida Handwriting" panose="03010101010101010101" pitchFamily="66" charset="0"/>
              </a:rPr>
              <a:t>Informatika</a:t>
            </a:r>
            <a:endParaRPr lang="en-US" sz="1900" dirty="0">
              <a:solidFill>
                <a:schemeClr val="bg2">
                  <a:lumMod val="50000"/>
                </a:schemeClr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43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FFA9DEA-6DA7-47B8-9126-900AA2C7FF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" y="753035"/>
            <a:ext cx="494852" cy="5335793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-60960" y="187449"/>
            <a:ext cx="12252960" cy="630942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sr-Latn-ME" sz="3500" dirty="0" smtClean="0">
                <a:latin typeface="Impact" panose="020B0806030902050204" pitchFamily="34" charset="0"/>
              </a:rPr>
              <a:t>UREĐIVANJE POSTAVKI STILA</a:t>
            </a:r>
            <a:endParaRPr lang="en-US" sz="3500" dirty="0">
              <a:latin typeface="Impact" panose="020B080603090205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3233" y="1069145"/>
            <a:ext cx="1107481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U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donjem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lijevom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uglu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Menija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za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kreiranje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stila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vidimo</a:t>
            </a:r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dugme </a:t>
            </a:r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na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kojem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piše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„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Format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“.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Pritiskom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na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dugme </a:t>
            </a:r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prikazuje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nam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se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veći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broj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opcija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grupi</a:t>
            </a:r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</a:t>
            </a:r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anih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po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kategorijama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  <a:endParaRPr lang="en-US" sz="2200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550" y="2150896"/>
            <a:ext cx="2217697" cy="33806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3924886" y="2250831"/>
            <a:ext cx="7723163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Odaberemo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li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opciju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„</a:t>
            </a:r>
            <a:r>
              <a:rPr lang="en-US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Font</a:t>
            </a:r>
            <a:r>
              <a:rPr lang="sr-Latn-ME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“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prikazat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će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se </a:t>
            </a:r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ponovo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Meni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za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detaljan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rad 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</a:t>
            </a:r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a opcijama </a:t>
            </a:r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Fonta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  <a:endParaRPr lang="sr-Latn-ME" sz="24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just"/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Odaberemo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li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opciju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„</a:t>
            </a:r>
            <a:r>
              <a:rPr lang="en-US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Paragraph</a:t>
            </a:r>
            <a:r>
              <a:rPr lang="sr-Latn-ME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“ </a:t>
            </a:r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otvara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se </a:t>
            </a:r>
            <a:r>
              <a:rPr lang="sr-Latn-ME" sz="2400" dirty="0">
                <a:solidFill>
                  <a:srgbClr val="002060"/>
                </a:solidFill>
                <a:latin typeface="Calibri" panose="020F0502020204030204" pitchFamily="34" charset="0"/>
              </a:rPr>
              <a:t>M</a:t>
            </a:r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eni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za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upravljanje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opcijama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odlomaka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  <a:endParaRPr lang="sr-Latn-ME" sz="24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just"/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Kreiramo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li </a:t>
            </a:r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npr.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stil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za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naslov</a:t>
            </a:r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(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važan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dio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u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dokumentu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za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koji</a:t>
            </a:r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uvijek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želimo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da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počinje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na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novoj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stranici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),</a:t>
            </a:r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onda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u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ovom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Meniju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trebamo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upalit</a:t>
            </a:r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opciju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„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Page break before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“. 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89874" y="6403569"/>
            <a:ext cx="557784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900" dirty="0" smtClean="0">
                <a:solidFill>
                  <a:schemeClr val="bg2">
                    <a:lumMod val="50000"/>
                  </a:schemeClr>
                </a:solidFill>
                <a:latin typeface="Lucida Handwriting" panose="03010101010101010101" pitchFamily="66" charset="0"/>
              </a:rPr>
              <a:t>Informatika</a:t>
            </a:r>
            <a:endParaRPr lang="en-US" sz="1900" dirty="0">
              <a:solidFill>
                <a:schemeClr val="bg2">
                  <a:lumMod val="50000"/>
                </a:schemeClr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00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FFA9DEA-6DA7-47B8-9126-900AA2C7FF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" y="753035"/>
            <a:ext cx="494852" cy="5335793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-60960" y="187449"/>
            <a:ext cx="12252960" cy="630942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sr-Latn-ME" sz="3500" dirty="0" smtClean="0">
                <a:latin typeface="Impact" panose="020B0806030902050204" pitchFamily="34" charset="0"/>
              </a:rPr>
              <a:t>UREĐIVANJE POSTAVKI STILA</a:t>
            </a:r>
            <a:endParaRPr lang="en-US" sz="3500" dirty="0">
              <a:latin typeface="Impact" panose="020B080603090205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180" y="1550679"/>
            <a:ext cx="2858654" cy="4357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3924886" y="1297460"/>
            <a:ext cx="7622174" cy="489364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Treća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opcija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(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Tabs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)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nam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omogućava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uređivanje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pozicija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za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zaustavljanje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tabulatora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koji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se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obrađuju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u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zasebnom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poglavlju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  <a:endParaRPr lang="sr-Latn-ME" sz="24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just"/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Četvrta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opcija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(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Borders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) se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zapravo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odnosi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na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uređivanje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ivica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i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unutrašnjosti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.  </a:t>
            </a:r>
            <a:r>
              <a:rPr lang="en-US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Language</a:t>
            </a:r>
            <a:r>
              <a:rPr lang="sr-Latn-ME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opcija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defini</a:t>
            </a:r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še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jezik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pisanja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odlomka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(</a:t>
            </a:r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ovo je </a:t>
            </a:r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važno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zbog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automatske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provjere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pravopisa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). </a:t>
            </a:r>
            <a:r>
              <a:rPr lang="en-US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Frame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nam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nudi </a:t>
            </a:r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sve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opcije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vezane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za </a:t>
            </a:r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podešavanje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okvira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  <a:r>
              <a:rPr lang="en-US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Numbering</a:t>
            </a:r>
            <a:r>
              <a:rPr lang="sr-Latn-ME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se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odnosi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na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rad s </a:t>
            </a:r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numer</a:t>
            </a:r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isanim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oznakama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ali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i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grafičkim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oznakama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(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Bullets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). </a:t>
            </a:r>
            <a:r>
              <a:rPr lang="sr-Latn-ME" sz="2400" dirty="0">
                <a:solidFill>
                  <a:srgbClr val="002060"/>
                </a:solidFill>
                <a:latin typeface="Calibri" panose="020F0502020204030204" pitchFamily="34" charset="0"/>
              </a:rPr>
              <a:t>O</a:t>
            </a:r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pcija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Shortcut </a:t>
            </a:r>
            <a:r>
              <a:rPr lang="en-US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Key</a:t>
            </a:r>
            <a:r>
              <a:rPr lang="sr-Latn-ME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omogućava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kreiranje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ka</a:t>
            </a:r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r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tice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za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brzo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dodjeljivanje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stila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  <a:endParaRPr lang="sr-Latn-ME" sz="24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just"/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Poslednja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opcija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Text </a:t>
            </a:r>
            <a:r>
              <a:rPr lang="en-US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Effects</a:t>
            </a:r>
            <a:r>
              <a:rPr lang="sr-Latn-ME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odnosi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se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na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uređivanje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efekata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teksta</a:t>
            </a:r>
            <a:r>
              <a:rPr 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9874" y="6403569"/>
            <a:ext cx="557784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900" dirty="0" smtClean="0">
                <a:solidFill>
                  <a:schemeClr val="bg2">
                    <a:lumMod val="50000"/>
                  </a:schemeClr>
                </a:solidFill>
                <a:latin typeface="Lucida Handwriting" panose="03010101010101010101" pitchFamily="66" charset="0"/>
              </a:rPr>
              <a:t>Informatika</a:t>
            </a:r>
            <a:endParaRPr lang="en-US" sz="1900" dirty="0">
              <a:solidFill>
                <a:schemeClr val="bg2">
                  <a:lumMod val="50000"/>
                </a:schemeClr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63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E48CA27-0046-4900-9619-D4E7432ED5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45000"/>
            <a:ext cx="3430043" cy="5330952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55E1DD-C687-4417-B564-2A87A52A6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798" y="1569942"/>
            <a:ext cx="2947482" cy="368106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00"/>
                </a:solidFill>
              </a:rPr>
              <a:t/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sz="4400" dirty="0" err="1">
                <a:solidFill>
                  <a:schemeClr val="bg1"/>
                </a:solidFill>
                <a:latin typeface="Impact" panose="020B0806030902050204" pitchFamily="34" charset="0"/>
              </a:rPr>
              <a:t>Uređivanje</a:t>
            </a:r>
            <a:r>
              <a:rPr lang="en-US" sz="44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Impact" panose="020B0806030902050204" pitchFamily="34" charset="0"/>
              </a:rPr>
              <a:t>postojećeg</a:t>
            </a:r>
            <a:r>
              <a:rPr lang="en-US" sz="44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Impact" panose="020B0806030902050204" pitchFamily="34" charset="0"/>
              </a:rPr>
              <a:t>stila</a:t>
            </a:r>
            <a:r>
              <a:rPr lang="en-US" sz="44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Impact" panose="020B0806030902050204" pitchFamily="34" charset="0"/>
              </a:rPr>
              <a:t>unosom</a:t>
            </a:r>
            <a:r>
              <a:rPr lang="en-US" sz="44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Impact" panose="020B0806030902050204" pitchFamily="34" charset="0"/>
              </a:rPr>
              <a:t>novih</a:t>
            </a:r>
            <a:r>
              <a:rPr lang="en-US" sz="44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Impact" panose="020B0806030902050204" pitchFamily="34" charset="0"/>
              </a:rPr>
              <a:t>vrijednosti</a:t>
            </a:r>
            <a:r>
              <a:rPr lang="en-US" sz="44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/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678840" y="745000"/>
            <a:ext cx="7898871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Želimo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 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modifikovati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postojeći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slijedimo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postupak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skoro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identičan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postupku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kreiranje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novog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ME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Meniju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rad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stilovima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mišem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pređemo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preko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stila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želimo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uredi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vidimo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se 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desne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imena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tog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prikazuje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strelica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otvaranje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padajućeg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Menija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1155" y="2850292"/>
            <a:ext cx="3127097" cy="3225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7680960" y="3080825"/>
            <a:ext cx="347472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Ako </a:t>
            </a:r>
            <a:r>
              <a:rPr lang="sr-Latn-ME" sz="2400" dirty="0">
                <a:solidFill>
                  <a:srgbClr val="002060"/>
                </a:solidFill>
                <a:latin typeface="Calibri" panose="020F0502020204030204" pitchFamily="34" charset="0"/>
              </a:rPr>
              <a:t>ž</a:t>
            </a:r>
            <a:r>
              <a:rPr lang="it-IT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elimo </a:t>
            </a:r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da</a:t>
            </a:r>
            <a:r>
              <a:rPr lang="it-IT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uredi</a:t>
            </a:r>
            <a:r>
              <a:rPr lang="sr-Latn-ME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mo</a:t>
            </a:r>
            <a:r>
              <a:rPr lang="it-IT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it-IT" sz="2400" dirty="0">
                <a:solidFill>
                  <a:srgbClr val="002060"/>
                </a:solidFill>
                <a:latin typeface="Calibri" panose="020F0502020204030204" pitchFamily="34" charset="0"/>
              </a:rPr>
              <a:t>stil, biramo opciju </a:t>
            </a:r>
            <a:r>
              <a:rPr lang="it-IT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Modify…</a:t>
            </a:r>
            <a:endParaRPr lang="en-US" sz="2400" dirty="0">
              <a:solidFill>
                <a:srgbClr val="002060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6217920" y="4051495"/>
            <a:ext cx="1336431" cy="49237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9364" y="4463122"/>
            <a:ext cx="3476316" cy="20198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3289874" y="6403569"/>
            <a:ext cx="557784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900" dirty="0" smtClean="0">
                <a:solidFill>
                  <a:schemeClr val="bg2">
                    <a:lumMod val="50000"/>
                  </a:schemeClr>
                </a:solidFill>
                <a:latin typeface="Lucida Handwriting" panose="03010101010101010101" pitchFamily="66" charset="0"/>
              </a:rPr>
              <a:t>Informatika</a:t>
            </a:r>
            <a:endParaRPr lang="en-US" sz="1900" dirty="0">
              <a:solidFill>
                <a:schemeClr val="bg2">
                  <a:lumMod val="50000"/>
                </a:schemeClr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38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E48CA27-0046-4900-9619-D4E7432ED5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45000"/>
            <a:ext cx="3430043" cy="5330952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55E1DD-C687-4417-B564-2A87A52A6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798" y="1569942"/>
            <a:ext cx="2947482" cy="368106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00"/>
                </a:solidFill>
              </a:rPr>
              <a:t/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sz="4400" dirty="0" err="1">
                <a:solidFill>
                  <a:schemeClr val="bg1"/>
                </a:solidFill>
                <a:latin typeface="Impact" panose="020B0806030902050204" pitchFamily="34" charset="0"/>
              </a:rPr>
              <a:t>Uređivanje</a:t>
            </a:r>
            <a:r>
              <a:rPr lang="en-US" sz="44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Impact" panose="020B0806030902050204" pitchFamily="34" charset="0"/>
              </a:rPr>
              <a:t>postojećeg</a:t>
            </a:r>
            <a:r>
              <a:rPr lang="en-US" sz="44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Impact" panose="020B0806030902050204" pitchFamily="34" charset="0"/>
              </a:rPr>
              <a:t>stila</a:t>
            </a:r>
            <a:r>
              <a:rPr lang="en-US" sz="44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Impact" panose="020B0806030902050204" pitchFamily="34" charset="0"/>
              </a:rPr>
              <a:t>unosom</a:t>
            </a:r>
            <a:r>
              <a:rPr lang="en-US" sz="44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Impact" panose="020B0806030902050204" pitchFamily="34" charset="0"/>
              </a:rPr>
              <a:t>novih</a:t>
            </a:r>
            <a:r>
              <a:rPr lang="en-US" sz="44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Impact" panose="020B0806030902050204" pitchFamily="34" charset="0"/>
              </a:rPr>
              <a:t>vrijednosti</a:t>
            </a:r>
            <a:r>
              <a:rPr lang="en-US" sz="44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/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9677"/>
          <a:stretch/>
        </p:blipFill>
        <p:spPr>
          <a:xfrm>
            <a:off x="3678841" y="1254452"/>
            <a:ext cx="4264401" cy="36702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9240" y="1711652"/>
            <a:ext cx="3275136" cy="27427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89874" y="6403569"/>
            <a:ext cx="557784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900" dirty="0" smtClean="0">
                <a:solidFill>
                  <a:schemeClr val="bg2">
                    <a:lumMod val="50000"/>
                  </a:schemeClr>
                </a:solidFill>
                <a:latin typeface="Lucida Handwriting" panose="03010101010101010101" pitchFamily="66" charset="0"/>
              </a:rPr>
              <a:t>Informatika</a:t>
            </a:r>
            <a:endParaRPr lang="en-US" sz="1900" dirty="0">
              <a:solidFill>
                <a:schemeClr val="bg2">
                  <a:lumMod val="50000"/>
                </a:schemeClr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08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75913" y="3263705"/>
            <a:ext cx="807485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7500" dirty="0" smtClean="0">
                <a:solidFill>
                  <a:srgbClr val="FF9900"/>
                </a:solidFill>
                <a:latin typeface="Impact" panose="020B0806030902050204" pitchFamily="34" charset="0"/>
              </a:rPr>
              <a:t>HVALA NA PAŽNJI !</a:t>
            </a:r>
            <a:endParaRPr lang="en-US" sz="7500" dirty="0">
              <a:solidFill>
                <a:srgbClr val="FF9900"/>
              </a:solidFill>
              <a:latin typeface="Impact" panose="020B080603090205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89874" y="6403569"/>
            <a:ext cx="557784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900" dirty="0" smtClean="0">
                <a:solidFill>
                  <a:schemeClr val="bg2">
                    <a:lumMod val="50000"/>
                  </a:schemeClr>
                </a:solidFill>
                <a:latin typeface="Lucida Handwriting" panose="03010101010101010101" pitchFamily="66" charset="0"/>
              </a:rPr>
              <a:t>Informatika</a:t>
            </a:r>
            <a:endParaRPr lang="en-US" sz="1900" dirty="0">
              <a:solidFill>
                <a:schemeClr val="bg2">
                  <a:lumMod val="50000"/>
                </a:schemeClr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59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blackGray"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EF5689E-A2C8-44A6-AD5C-615D7DB0C77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0905976" cy="1659371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54390DD-75CF-41BA-AA03-813FD55BF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7946" y="431773"/>
            <a:ext cx="8590084" cy="1434906"/>
          </a:xfrm>
        </p:spPr>
        <p:txBody>
          <a:bodyPr anchor="b"/>
          <a:lstStyle/>
          <a:p>
            <a:pPr algn="ctr"/>
            <a:r>
              <a:rPr lang="en-US" sz="4500" dirty="0">
                <a:latin typeface="Impact" panose="020B0806030902050204" pitchFamily="34" charset="0"/>
              </a:rPr>
              <a:t>STILOVI (STYLES)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B570B85-11CA-4C90-9E8B-150CB8FE5A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" y="1492135"/>
            <a:ext cx="12192000" cy="4993071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C76433-70AC-461F-87D0-7DEF2F393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6311" y="1477763"/>
            <a:ext cx="11047380" cy="3407746"/>
          </a:xfrm>
        </p:spPr>
        <p:txBody>
          <a:bodyPr anchor="t" anchorCtr="0">
            <a:normAutofit lnSpcReduction="10000"/>
          </a:bodyPr>
          <a:lstStyle/>
          <a:p>
            <a:endParaRPr lang="en-US" dirty="0"/>
          </a:p>
          <a:p>
            <a:pPr marL="0" indent="0" algn="just">
              <a:buNone/>
            </a:pPr>
            <a:r>
              <a:rPr lang="en-US" sz="25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Stilovi</a:t>
            </a:r>
            <a:r>
              <a:rPr lang="en-US" sz="2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značajan</a:t>
            </a:r>
            <a:r>
              <a:rPr lang="en-US" sz="2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dio</a:t>
            </a:r>
            <a:r>
              <a:rPr lang="en-US" sz="2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Microsoft Word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aplikacije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omogućavaju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brzo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jednostavno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konzistentno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uređivanje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kasnije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automatsko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kreiranje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sadržaja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sr-Latn-ME" sz="25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Microsoft 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Word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dolazi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sr-Latn-ME" sz="2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unaprijed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kreiranim</a:t>
            </a:r>
            <a:r>
              <a:rPr lang="en-US" sz="2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stilov</a:t>
            </a:r>
            <a:r>
              <a:rPr lang="sr-Latn-ME" sz="2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US" sz="2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postojeće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stilove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možemo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mijenjati</a:t>
            </a:r>
            <a:r>
              <a:rPr lang="en-US" sz="2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2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kreirati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sopstvene</a:t>
            </a:r>
            <a:r>
              <a:rPr lang="en-US" sz="2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stilove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Velika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prednost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možemo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kreirati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svoje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stilove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jedan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</a:t>
            </a:r>
            <a:r>
              <a:rPr lang="en-US" sz="2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sr-Latn-ME" sz="2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</a:t>
            </a:r>
            <a:r>
              <a:rPr lang="en-US" sz="2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dokumente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taj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način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imamo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uvijek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spreman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Word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brz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konzistentan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rad.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tekstovi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uvijek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izgledati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održavanje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dokumenata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sr-Latn-ME" sz="2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prilično</a:t>
            </a:r>
            <a:r>
              <a:rPr lang="en-US" sz="2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brzo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1934" y="4522252"/>
            <a:ext cx="5308418" cy="1685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289874" y="6403569"/>
            <a:ext cx="557784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900" dirty="0" smtClean="0">
                <a:solidFill>
                  <a:schemeClr val="bg2">
                    <a:lumMod val="50000"/>
                  </a:schemeClr>
                </a:solidFill>
                <a:latin typeface="Lucida Handwriting" panose="03010101010101010101" pitchFamily="66" charset="0"/>
              </a:rPr>
              <a:t>Informatika</a:t>
            </a:r>
            <a:endParaRPr lang="en-US" sz="1900" dirty="0">
              <a:solidFill>
                <a:schemeClr val="bg2">
                  <a:lumMod val="50000"/>
                </a:schemeClr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60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FFA9DEA-6DA7-47B8-9126-900AA2C7FF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" y="753035"/>
            <a:ext cx="494852" cy="5335793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-60960" y="0"/>
            <a:ext cx="12252960" cy="1005840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sr-Latn-ME" sz="3500" dirty="0" smtClean="0">
                <a:latin typeface="Impact" panose="020B0806030902050204" pitchFamily="34" charset="0"/>
              </a:rPr>
              <a:t>ŠTA SU TO STILOVI ?</a:t>
            </a:r>
            <a:endParaRPr lang="en-US" sz="3500" dirty="0">
              <a:latin typeface="Impact" panose="020B080603090205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3233" y="1069145"/>
            <a:ext cx="11074816" cy="28007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 err="1" smtClean="0">
                <a:solidFill>
                  <a:srgbClr val="002060"/>
                </a:solidFill>
              </a:rPr>
              <a:t>Stil</a:t>
            </a:r>
            <a:r>
              <a:rPr lang="sr-Latn-ME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smtClean="0">
                <a:solidFill>
                  <a:srgbClr val="002060"/>
                </a:solidFill>
              </a:rPr>
              <a:t>je </a:t>
            </a:r>
            <a:r>
              <a:rPr lang="en-US" sz="2200" b="1" dirty="0" err="1">
                <a:solidFill>
                  <a:srgbClr val="002060"/>
                </a:solidFill>
              </a:rPr>
              <a:t>skup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sr-Latn-ME" sz="2200" b="1" dirty="0" smtClean="0">
                <a:solidFill>
                  <a:srgbClr val="002060"/>
                </a:solidFill>
              </a:rPr>
              <a:t>osobina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koje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primjenjujemo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nad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nekim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tekstom</a:t>
            </a:r>
            <a:r>
              <a:rPr lang="en-US" sz="2200" b="1" dirty="0">
                <a:solidFill>
                  <a:srgbClr val="002060"/>
                </a:solidFill>
              </a:rPr>
              <a:t> (</a:t>
            </a:r>
            <a:r>
              <a:rPr lang="en-US" sz="2200" b="1" dirty="0" err="1">
                <a:solidFill>
                  <a:srgbClr val="002060"/>
                </a:solidFill>
              </a:rPr>
              <a:t>odlomkom</a:t>
            </a:r>
            <a:r>
              <a:rPr lang="en-US" sz="2200" b="1" dirty="0">
                <a:solidFill>
                  <a:srgbClr val="002060"/>
                </a:solidFill>
              </a:rPr>
              <a:t>). </a:t>
            </a:r>
            <a:r>
              <a:rPr lang="sr-Latn-ME" sz="2200" dirty="0">
                <a:solidFill>
                  <a:srgbClr val="002060"/>
                </a:solidFill>
              </a:rPr>
              <a:t>T</a:t>
            </a:r>
            <a:r>
              <a:rPr lang="sr-Latn-ME" sz="2200" smtClean="0">
                <a:solidFill>
                  <a:srgbClr val="002060"/>
                </a:solidFill>
              </a:rPr>
              <a:t>e </a:t>
            </a:r>
            <a:r>
              <a:rPr lang="sr-Latn-ME" sz="2200" dirty="0" smtClean="0">
                <a:solidFill>
                  <a:srgbClr val="002060"/>
                </a:solidFill>
              </a:rPr>
              <a:t>osobine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uključuju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boju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teksta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efekte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poput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zadebljanja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podvlačenja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boju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pozadine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odlomka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veličinu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proreda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razmak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nakon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svakog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odlomka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ponašanje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odlomaka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jednih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naspram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drugih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još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mnogo</a:t>
            </a:r>
            <a:r>
              <a:rPr lang="en-US" sz="2200" dirty="0">
                <a:solidFill>
                  <a:srgbClr val="002060"/>
                </a:solidFill>
              </a:rPr>
              <a:t> toga</a:t>
            </a:r>
            <a:r>
              <a:rPr lang="en-US" sz="2200" dirty="0" smtClean="0">
                <a:solidFill>
                  <a:srgbClr val="002060"/>
                </a:solidFill>
              </a:rPr>
              <a:t>.</a:t>
            </a:r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r>
              <a:rPr lang="en-US" sz="2200" dirty="0" err="1">
                <a:solidFill>
                  <a:srgbClr val="002060"/>
                </a:solidFill>
              </a:rPr>
              <a:t>Uvijek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kada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pišemo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tekst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trebali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smtClean="0">
                <a:solidFill>
                  <a:srgbClr val="002060"/>
                </a:solidFill>
              </a:rPr>
              <a:t>bi</a:t>
            </a:r>
            <a:r>
              <a:rPr lang="sr-Latn-ME" sz="2200" dirty="0">
                <a:solidFill>
                  <a:srgbClr val="002060"/>
                </a:solidFill>
              </a:rPr>
              <a:t> </a:t>
            </a:r>
            <a:r>
              <a:rPr lang="en-US" sz="2200" dirty="0" smtClean="0">
                <a:solidFill>
                  <a:srgbClr val="002060"/>
                </a:solidFill>
              </a:rPr>
              <a:t>se </a:t>
            </a:r>
            <a:r>
              <a:rPr lang="en-US" sz="2200" dirty="0" err="1">
                <a:solidFill>
                  <a:srgbClr val="002060"/>
                </a:solidFill>
              </a:rPr>
              <a:t>držati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jednog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fonta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r>
              <a:rPr lang="sr-Latn-ME" sz="2200" dirty="0" smtClean="0">
                <a:solidFill>
                  <a:srgbClr val="002060"/>
                </a:solidFill>
              </a:rPr>
              <a:t>Svakako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možemo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ubaciti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neki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drugačiji</a:t>
            </a:r>
            <a:r>
              <a:rPr lang="en-US" sz="2200" dirty="0">
                <a:solidFill>
                  <a:srgbClr val="002060"/>
                </a:solidFill>
              </a:rPr>
              <a:t> font </a:t>
            </a:r>
            <a:r>
              <a:rPr lang="en-US" sz="2200" dirty="0" err="1">
                <a:solidFill>
                  <a:srgbClr val="002060"/>
                </a:solidFill>
              </a:rPr>
              <a:t>radi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estetskog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izgleda</a:t>
            </a:r>
            <a:r>
              <a:rPr lang="sr-Latn-ME" sz="2200" dirty="0" smtClean="0">
                <a:solidFill>
                  <a:srgbClr val="002060"/>
                </a:solidFill>
              </a:rPr>
              <a:t>. </a:t>
            </a:r>
            <a:r>
              <a:rPr lang="en-US" sz="2200" dirty="0" smtClean="0">
                <a:solidFill>
                  <a:srgbClr val="002060"/>
                </a:solidFill>
              </a:rPr>
              <a:t>U </a:t>
            </a:r>
            <a:r>
              <a:rPr lang="sr-Latn-ME" sz="2200" dirty="0" smtClean="0">
                <a:solidFill>
                  <a:srgbClr val="002060"/>
                </a:solidFill>
              </a:rPr>
              <a:t>konačnom</a:t>
            </a:r>
            <a:r>
              <a:rPr lang="en-US" sz="2200" dirty="0" smtClean="0">
                <a:solidFill>
                  <a:srgbClr val="002060"/>
                </a:solidFill>
              </a:rPr>
              <a:t>, kombi</a:t>
            </a:r>
            <a:r>
              <a:rPr lang="sr-Latn-ME" sz="2200" dirty="0" smtClean="0">
                <a:solidFill>
                  <a:srgbClr val="002060"/>
                </a:solidFill>
              </a:rPr>
              <a:t>nov</a:t>
            </a:r>
            <a:r>
              <a:rPr lang="en-US" sz="2200" dirty="0" err="1" smtClean="0">
                <a:solidFill>
                  <a:srgbClr val="002060"/>
                </a:solidFill>
              </a:rPr>
              <a:t>anje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deset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različitih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fontova</a:t>
            </a:r>
            <a:r>
              <a:rPr lang="en-US" sz="2200" dirty="0">
                <a:solidFill>
                  <a:srgbClr val="002060"/>
                </a:solidFill>
              </a:rPr>
              <a:t> bi </a:t>
            </a:r>
            <a:r>
              <a:rPr lang="en-US" sz="2200" dirty="0" err="1">
                <a:solidFill>
                  <a:srgbClr val="002060"/>
                </a:solidFill>
              </a:rPr>
              <a:t>svakako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negativno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ut</a:t>
            </a:r>
            <a:r>
              <a:rPr lang="sr-Latn-ME" sz="2200" dirty="0" smtClean="0">
                <a:solidFill>
                  <a:srgbClr val="002060"/>
                </a:solidFill>
              </a:rPr>
              <a:t>i</a:t>
            </a:r>
            <a:r>
              <a:rPr lang="en-US" sz="2200" dirty="0" err="1" smtClean="0">
                <a:solidFill>
                  <a:srgbClr val="002060"/>
                </a:solidFill>
              </a:rPr>
              <a:t>calo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čitljivost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dokumenta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</a:p>
          <a:p>
            <a:pPr algn="just"/>
            <a:r>
              <a:rPr lang="pl-PL" sz="2200" dirty="0">
                <a:solidFill>
                  <a:srgbClr val="002060"/>
                </a:solidFill>
              </a:rPr>
              <a:t>Stilovi se nalaze na „Home</a:t>
            </a:r>
            <a:r>
              <a:rPr lang="pl-PL" sz="2200" dirty="0" smtClean="0">
                <a:solidFill>
                  <a:srgbClr val="002060"/>
                </a:solidFill>
              </a:rPr>
              <a:t>“ kartici </a:t>
            </a:r>
            <a:r>
              <a:rPr lang="pl-PL" sz="2200" dirty="0">
                <a:solidFill>
                  <a:srgbClr val="002060"/>
                </a:solidFill>
              </a:rPr>
              <a:t>pod kategorijom </a:t>
            </a:r>
            <a:r>
              <a:rPr lang="pl-PL" sz="2200" b="1" i="1" dirty="0">
                <a:solidFill>
                  <a:srgbClr val="002060"/>
                </a:solidFill>
              </a:rPr>
              <a:t>Styles</a:t>
            </a:r>
            <a:r>
              <a:rPr lang="pl-PL" sz="2200" dirty="0">
                <a:solidFill>
                  <a:srgbClr val="002060"/>
                </a:solidFill>
              </a:rPr>
              <a:t>.</a:t>
            </a:r>
            <a:endParaRPr lang="en-US" sz="2200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166" y="3869912"/>
            <a:ext cx="7273617" cy="2149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289874" y="6403569"/>
            <a:ext cx="557784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900" dirty="0" smtClean="0">
                <a:solidFill>
                  <a:schemeClr val="bg2">
                    <a:lumMod val="50000"/>
                  </a:schemeClr>
                </a:solidFill>
                <a:latin typeface="Lucida Handwriting" panose="03010101010101010101" pitchFamily="66" charset="0"/>
              </a:rPr>
              <a:t>Informatika</a:t>
            </a:r>
            <a:endParaRPr lang="en-US" sz="1900" dirty="0">
              <a:solidFill>
                <a:schemeClr val="bg2">
                  <a:lumMod val="50000"/>
                </a:schemeClr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60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E48CA27-0046-4900-9619-D4E7432ED5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45000"/>
            <a:ext cx="2939143" cy="5330952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55E1DD-C687-4417-B564-2A87A52A6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798" y="1569942"/>
            <a:ext cx="2947482" cy="3681067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US" dirty="0"/>
              <a:t/>
            </a:r>
            <a:br>
              <a:rPr lang="en-US" dirty="0"/>
            </a:br>
            <a:r>
              <a:rPr lang="en-US" sz="4500" dirty="0" err="1">
                <a:latin typeface="Impact" panose="020B0806030902050204" pitchFamily="34" charset="0"/>
              </a:rPr>
              <a:t>Prvi</a:t>
            </a:r>
            <a:r>
              <a:rPr lang="en-US" sz="4500" dirty="0">
                <a:latin typeface="Impact" panose="020B0806030902050204" pitchFamily="34" charset="0"/>
              </a:rPr>
              <a:t> </a:t>
            </a:r>
            <a:r>
              <a:rPr lang="en-US" sz="4500" dirty="0" err="1">
                <a:latin typeface="Impact" panose="020B0806030902050204" pitchFamily="34" charset="0"/>
              </a:rPr>
              <a:t>susret</a:t>
            </a:r>
            <a:r>
              <a:rPr lang="en-US" sz="4500" dirty="0">
                <a:latin typeface="Impact" panose="020B0806030902050204" pitchFamily="34" charset="0"/>
              </a:rPr>
              <a:t> </a:t>
            </a:r>
            <a:r>
              <a:rPr lang="en-US" sz="4500" dirty="0" err="1">
                <a:latin typeface="Impact" panose="020B0806030902050204" pitchFamily="34" charset="0"/>
              </a:rPr>
              <a:t>sa</a:t>
            </a:r>
            <a:r>
              <a:rPr lang="en-US" sz="4500" dirty="0">
                <a:latin typeface="Impact" panose="020B0806030902050204" pitchFamily="34" charset="0"/>
              </a:rPr>
              <a:t> </a:t>
            </a:r>
            <a:r>
              <a:rPr lang="en-US" sz="4500" dirty="0" err="1">
                <a:latin typeface="Impact" panose="020B0806030902050204" pitchFamily="34" charset="0"/>
              </a:rPr>
              <a:t>stilovima</a:t>
            </a:r>
            <a:r>
              <a:rPr lang="en-US" sz="4500" dirty="0">
                <a:latin typeface="Impact" panose="020B0806030902050204" pitchFamily="34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678840" y="745000"/>
            <a:ext cx="7898871" cy="34778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tilovi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primjenjuju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nivou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odlomaka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To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je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dovoljno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kursor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miša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nalazi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gdje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unutar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nekog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odlomka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 se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primijenio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cijeli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odlomak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ME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Popis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nekih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stilova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vidimo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direktno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„Home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kartici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kategoriji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„Styles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“.</a:t>
            </a:r>
            <a:endParaRPr lang="sr-Latn-ME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Kliknemo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stilova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osim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primijenjen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vjero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atno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„Normal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automatski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ćemo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vidjeti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razliku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našem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dokumentu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ME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Promjena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se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odlomku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povećao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promijenio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toga da je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prešao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stranicu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se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smanjio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razmak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tog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odlomka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nadolazećeg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55801"/>
          <a:stretch/>
        </p:blipFill>
        <p:spPr>
          <a:xfrm>
            <a:off x="5285572" y="4222875"/>
            <a:ext cx="4315628" cy="1789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289874" y="6403569"/>
            <a:ext cx="557784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900" dirty="0" smtClean="0">
                <a:solidFill>
                  <a:schemeClr val="bg2">
                    <a:lumMod val="50000"/>
                  </a:schemeClr>
                </a:solidFill>
                <a:latin typeface="Lucida Handwriting" panose="03010101010101010101" pitchFamily="66" charset="0"/>
              </a:rPr>
              <a:t>Informatika</a:t>
            </a:r>
            <a:endParaRPr lang="en-US" sz="1900" dirty="0">
              <a:solidFill>
                <a:schemeClr val="bg2">
                  <a:lumMod val="50000"/>
                </a:schemeClr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42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blackGray"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est Part Of School">
            <a:extLst>
              <a:ext uri="{FF2B5EF4-FFF2-40B4-BE49-F238E27FC236}">
                <a16:creationId xmlns:a16="http://schemas.microsoft.com/office/drawing/2014/main" id="{6FADA6D5-81A3-49F8-A1CC-7E21524A9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B73DA8D-B695-4EAF-90BA-F594F0523CB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58952"/>
            <a:ext cx="10905976" cy="1659371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Graphic 3" descr="Books on Shelf">
            <a:extLst>
              <a:ext uri="{FF2B5EF4-FFF2-40B4-BE49-F238E27FC236}">
                <a16:creationId xmlns:a16="http://schemas.microsoft.com/office/drawing/2014/main" id="{F655BBAC-A544-466B-8D3E-6CDDA9699B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128413" y="1127318"/>
            <a:ext cx="914400" cy="914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A95D57-AB2C-4C3E-9C97-387515856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pl-PL" sz="5000" dirty="0" smtClean="0">
                <a:solidFill>
                  <a:srgbClr val="FFC000"/>
                </a:solidFill>
                <a:latin typeface="Impact" panose="020B0806030902050204" pitchFamily="34" charset="0"/>
              </a:rPr>
              <a:t>Meni </a:t>
            </a:r>
            <a:r>
              <a:rPr lang="pl-PL" sz="5000" dirty="0">
                <a:solidFill>
                  <a:srgbClr val="FFC000"/>
                </a:solidFill>
                <a:latin typeface="Impact" panose="020B0806030902050204" pitchFamily="34" charset="0"/>
              </a:rPr>
              <a:t>za rad sa stilovima </a:t>
            </a:r>
            <a:r>
              <a:rPr lang="pl-PL" dirty="0"/>
              <a:t/>
            </a:r>
            <a:br>
              <a:rPr lang="pl-PL" dirty="0"/>
            </a:b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BDD00D4-CC73-44C6-A7EF-AF738460C76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1014533" y="759506"/>
            <a:ext cx="1170462" cy="1659371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6B8967-28A5-4319-9F45-A38F127BFAC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2526525"/>
            <a:ext cx="1170462" cy="3563377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6C4027-4F93-4CBA-AC44-97487184CFB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287810" y="2552651"/>
            <a:ext cx="10220567" cy="4331475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en-US" sz="2200" dirty="0" err="1" smtClean="0">
                <a:solidFill>
                  <a:srgbClr val="002060"/>
                </a:solidFill>
              </a:rPr>
              <a:t>Stilovi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dolaze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već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preddefini</a:t>
            </a:r>
            <a:r>
              <a:rPr lang="sr-Latn-ME" sz="2200" dirty="0" smtClean="0">
                <a:solidFill>
                  <a:srgbClr val="002060"/>
                </a:solidFill>
              </a:rPr>
              <a:t>s</a:t>
            </a:r>
            <a:r>
              <a:rPr lang="en-US" sz="2200" dirty="0" err="1" smtClean="0">
                <a:solidFill>
                  <a:srgbClr val="002060"/>
                </a:solidFill>
              </a:rPr>
              <a:t>ani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unutar</a:t>
            </a:r>
            <a:r>
              <a:rPr lang="en-US" sz="2200" dirty="0">
                <a:solidFill>
                  <a:srgbClr val="002060"/>
                </a:solidFill>
              </a:rPr>
              <a:t> Microsoft </a:t>
            </a:r>
            <a:r>
              <a:rPr lang="en-US" sz="2200" dirty="0" err="1" smtClean="0">
                <a:solidFill>
                  <a:srgbClr val="002060"/>
                </a:solidFill>
              </a:rPr>
              <a:t>Worda</a:t>
            </a:r>
            <a:r>
              <a:rPr lang="sr-Latn-ME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nam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>
                <a:solidFill>
                  <a:srgbClr val="002060"/>
                </a:solidFill>
              </a:rPr>
              <a:t>u </a:t>
            </a:r>
            <a:r>
              <a:rPr lang="en-US" sz="2200" dirty="0" err="1">
                <a:solidFill>
                  <a:srgbClr val="002060"/>
                </a:solidFill>
              </a:rPr>
              <a:t>većini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slučajeva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neće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biti</a:t>
            </a:r>
            <a:r>
              <a:rPr lang="en-US" sz="2200" dirty="0">
                <a:solidFill>
                  <a:srgbClr val="002060"/>
                </a:solidFill>
              </a:rPr>
              <a:t> od </a:t>
            </a:r>
            <a:r>
              <a:rPr lang="en-US" sz="2200" dirty="0" err="1">
                <a:solidFill>
                  <a:srgbClr val="002060"/>
                </a:solidFill>
              </a:rPr>
              <a:t>koristi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r>
              <a:rPr lang="en-US" sz="2200" dirty="0" err="1">
                <a:solidFill>
                  <a:srgbClr val="002060"/>
                </a:solidFill>
              </a:rPr>
              <a:t>Razlog</a:t>
            </a:r>
            <a:r>
              <a:rPr lang="en-US" sz="2200" dirty="0">
                <a:solidFill>
                  <a:srgbClr val="002060"/>
                </a:solidFill>
              </a:rPr>
              <a:t> tome je </a:t>
            </a:r>
            <a:r>
              <a:rPr lang="en-US" sz="2200" dirty="0" err="1">
                <a:solidFill>
                  <a:srgbClr val="002060"/>
                </a:solidFill>
              </a:rPr>
              <a:t>što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će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</a:rPr>
              <a:t>škola </a:t>
            </a:r>
            <a:r>
              <a:rPr lang="en-US" sz="2200" dirty="0" err="1" smtClean="0">
                <a:solidFill>
                  <a:srgbClr val="002060"/>
                </a:solidFill>
              </a:rPr>
              <a:t>imati</a:t>
            </a:r>
            <a:r>
              <a:rPr lang="en-US" sz="2200" dirty="0" smtClean="0">
                <a:solidFill>
                  <a:srgbClr val="002060"/>
                </a:solidFill>
              </a:rPr>
              <a:t> t</a:t>
            </a:r>
            <a:r>
              <a:rPr lang="sr-Latn-ME" sz="2200" dirty="0" smtClean="0">
                <a:solidFill>
                  <a:srgbClr val="002060"/>
                </a:solidFill>
              </a:rPr>
              <a:t>a</a:t>
            </a:r>
            <a:r>
              <a:rPr lang="en-US" sz="2200" dirty="0" err="1" smtClean="0">
                <a:solidFill>
                  <a:srgbClr val="002060"/>
                </a:solidFill>
              </a:rPr>
              <a:t>čno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propisana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pravila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vrste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veličine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fonta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proreda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razmaka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između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dva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odlomka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kojima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preddefini</a:t>
            </a:r>
            <a:r>
              <a:rPr lang="sr-Latn-ME" sz="2200" dirty="0" smtClean="0">
                <a:solidFill>
                  <a:srgbClr val="002060"/>
                </a:solidFill>
              </a:rPr>
              <a:t>s</a:t>
            </a:r>
            <a:r>
              <a:rPr lang="en-US" sz="2200" dirty="0" err="1" smtClean="0">
                <a:solidFill>
                  <a:srgbClr val="002060"/>
                </a:solidFill>
              </a:rPr>
              <a:t>ani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stilovi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neće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odgovarati</a:t>
            </a:r>
            <a:r>
              <a:rPr lang="en-US" sz="2200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en-US" sz="2200" dirty="0" err="1">
                <a:solidFill>
                  <a:srgbClr val="002060"/>
                </a:solidFill>
              </a:rPr>
              <a:t>Kako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smtClean="0">
                <a:solidFill>
                  <a:srgbClr val="002060"/>
                </a:solidFill>
              </a:rPr>
              <a:t>bi</a:t>
            </a:r>
            <a:r>
              <a:rPr lang="sr-Latn-ME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kreirali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vlastiti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stil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ili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uređivali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postojeće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stilove</a:t>
            </a:r>
            <a:r>
              <a:rPr lang="en-US" sz="2200" dirty="0" smtClean="0">
                <a:solidFill>
                  <a:srgbClr val="002060"/>
                </a:solidFill>
              </a:rPr>
              <a:t>,</a:t>
            </a:r>
            <a:r>
              <a:rPr lang="sr-Latn-ME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potrebno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>
                <a:solidFill>
                  <a:srgbClr val="002060"/>
                </a:solidFill>
              </a:rPr>
              <a:t>je </a:t>
            </a:r>
            <a:r>
              <a:rPr lang="en-US" sz="2200" dirty="0" err="1">
                <a:solidFill>
                  <a:srgbClr val="002060"/>
                </a:solidFill>
              </a:rPr>
              <a:t>odabrati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opciju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otvaranje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</a:rPr>
              <a:t>menija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unutar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kategorije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b="1" i="1" dirty="0" smtClean="0">
                <a:solidFill>
                  <a:srgbClr val="002060"/>
                </a:solidFill>
              </a:rPr>
              <a:t>Styles</a:t>
            </a:r>
            <a:r>
              <a:rPr lang="sr-Latn-ME" sz="2200" i="1" dirty="0" smtClean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koja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>
                <a:solidFill>
                  <a:srgbClr val="002060"/>
                </a:solidFill>
              </a:rPr>
              <a:t>se </a:t>
            </a:r>
            <a:r>
              <a:rPr lang="en-US" sz="2200" dirty="0" err="1">
                <a:solidFill>
                  <a:srgbClr val="002060"/>
                </a:solidFill>
              </a:rPr>
              <a:t>nalazi</a:t>
            </a:r>
            <a:r>
              <a:rPr lang="en-US" sz="2200" dirty="0">
                <a:solidFill>
                  <a:srgbClr val="002060"/>
                </a:solidFill>
              </a:rPr>
              <a:t> u </a:t>
            </a:r>
            <a:r>
              <a:rPr lang="en-US" sz="2200" dirty="0" err="1">
                <a:solidFill>
                  <a:srgbClr val="002060"/>
                </a:solidFill>
              </a:rPr>
              <a:t>donjem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</a:rPr>
              <a:t>desnom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uglu</a:t>
            </a:r>
            <a:r>
              <a:rPr lang="en-US" sz="2200" dirty="0" smtClean="0">
                <a:solidFill>
                  <a:srgbClr val="002060"/>
                </a:solidFill>
              </a:rPr>
              <a:t>.</a:t>
            </a:r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endParaRPr lang="en-US" sz="2200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grayscl/>
          </a:blip>
          <a:stretch>
            <a:fillRect/>
          </a:stretch>
        </p:blipFill>
        <p:spPr>
          <a:xfrm>
            <a:off x="3543633" y="4830111"/>
            <a:ext cx="7242268" cy="1151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11" name="TextBox 10"/>
          <p:cNvSpPr txBox="1"/>
          <p:nvPr/>
        </p:nvSpPr>
        <p:spPr>
          <a:xfrm>
            <a:off x="1458675" y="6108155"/>
            <a:ext cx="102272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>
                <a:solidFill>
                  <a:srgbClr val="002060"/>
                </a:solidFill>
              </a:rPr>
              <a:t>Sada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će</a:t>
            </a:r>
            <a:r>
              <a:rPr lang="en-US" sz="2200" dirty="0">
                <a:solidFill>
                  <a:srgbClr val="002060"/>
                </a:solidFill>
              </a:rPr>
              <a:t> se u </a:t>
            </a:r>
            <a:r>
              <a:rPr lang="en-US" sz="2200" dirty="0" err="1">
                <a:solidFill>
                  <a:srgbClr val="002060"/>
                </a:solidFill>
              </a:rPr>
              <a:t>Wordu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prikazati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dodatni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</a:rPr>
              <a:t>padajući meni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</a:t>
            </a:r>
            <a:r>
              <a:rPr lang="en-US" sz="2200" dirty="0">
                <a:solidFill>
                  <a:srgbClr val="002060"/>
                </a:solidFill>
              </a:rPr>
              <a:t> rad </a:t>
            </a:r>
            <a:r>
              <a:rPr lang="en-US" sz="2200" dirty="0" err="1">
                <a:solidFill>
                  <a:srgbClr val="002060"/>
                </a:solidFill>
              </a:rPr>
              <a:t>sa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stilovima</a:t>
            </a:r>
            <a:r>
              <a:rPr lang="en-US" sz="22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89874" y="6403569"/>
            <a:ext cx="557784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900" dirty="0" smtClean="0">
                <a:solidFill>
                  <a:schemeClr val="bg2">
                    <a:lumMod val="50000"/>
                  </a:schemeClr>
                </a:solidFill>
                <a:latin typeface="Lucida Handwriting" panose="03010101010101010101" pitchFamily="66" charset="0"/>
              </a:rPr>
              <a:t>Informatika</a:t>
            </a:r>
            <a:endParaRPr lang="en-US" sz="1900" dirty="0">
              <a:solidFill>
                <a:schemeClr val="bg2">
                  <a:lumMod val="50000"/>
                </a:schemeClr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39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blackGray"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9A40CD-5408-433E-BDDB-04473D25E20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791" y="1"/>
            <a:ext cx="3068514" cy="624230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95A3B18-E778-4780-AC96-F48E7BD591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070305" y="393895"/>
            <a:ext cx="8618212" cy="5848408"/>
          </a:xfrm>
          <a:prstGeom prst="rect">
            <a:avLst/>
          </a:prstGeom>
          <a:solidFill>
            <a:schemeClr val="tx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C450B1-121D-41BA-98B6-8637A61BF01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1817658" y="0"/>
            <a:ext cx="376134" cy="6858000"/>
          </a:xfrm>
          <a:prstGeom prst="rect">
            <a:avLst/>
          </a:prstGeom>
          <a:solidFill>
            <a:srgbClr val="FFC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94" y="393895"/>
            <a:ext cx="2584907" cy="58484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99446" y="675249"/>
            <a:ext cx="823758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 smtClean="0">
                <a:solidFill>
                  <a:srgbClr val="002060"/>
                </a:solidFill>
              </a:rPr>
              <a:t>Vidimo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>
                <a:solidFill>
                  <a:srgbClr val="002060"/>
                </a:solidFill>
              </a:rPr>
              <a:t>da se </a:t>
            </a:r>
            <a:r>
              <a:rPr lang="sr-Latn-ME" sz="2200" dirty="0" smtClean="0">
                <a:solidFill>
                  <a:srgbClr val="002060"/>
                </a:solidFill>
              </a:rPr>
              <a:t>Meni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sastoji</a:t>
            </a:r>
            <a:r>
              <a:rPr lang="en-US" sz="2200" dirty="0">
                <a:solidFill>
                  <a:srgbClr val="002060"/>
                </a:solidFill>
              </a:rPr>
              <a:t> od </a:t>
            </a:r>
            <a:r>
              <a:rPr lang="en-US" sz="2200" dirty="0" err="1" smtClean="0">
                <a:solidFill>
                  <a:srgbClr val="002060"/>
                </a:solidFill>
              </a:rPr>
              <a:t>popisa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stilova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ispod</a:t>
            </a:r>
            <a:r>
              <a:rPr lang="sr-Latn-ME" sz="2200" dirty="0" smtClean="0">
                <a:solidFill>
                  <a:srgbClr val="002060"/>
                </a:solidFill>
              </a:rPr>
              <a:t> kojih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imamo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neke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opcije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r>
              <a:rPr lang="en-US" sz="2200" dirty="0" smtClean="0">
                <a:solidFill>
                  <a:srgbClr val="002060"/>
                </a:solidFill>
              </a:rPr>
              <a:t>Prva</a:t>
            </a:r>
            <a:r>
              <a:rPr lang="sr-Latn-ME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opcija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b="1" dirty="0">
                <a:solidFill>
                  <a:srgbClr val="002060"/>
                </a:solidFill>
              </a:rPr>
              <a:t>Show Preview </a:t>
            </a:r>
            <a:r>
              <a:rPr lang="en-US" sz="2200" dirty="0" err="1">
                <a:solidFill>
                  <a:srgbClr val="002060"/>
                </a:solidFill>
              </a:rPr>
              <a:t>će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umjesto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naziva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stila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prikazati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naziv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format </a:t>
            </a:r>
            <a:r>
              <a:rPr lang="en-US" sz="2200" dirty="0" err="1">
                <a:solidFill>
                  <a:srgbClr val="002060"/>
                </a:solidFill>
              </a:rPr>
              <a:t>stila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r>
              <a:rPr lang="en-US" sz="2200" dirty="0" smtClean="0">
                <a:solidFill>
                  <a:srgbClr val="002060"/>
                </a:solidFill>
              </a:rPr>
              <a:t>Druga </a:t>
            </a:r>
            <a:r>
              <a:rPr lang="en-US" sz="2200" dirty="0" err="1" smtClean="0">
                <a:solidFill>
                  <a:srgbClr val="002060"/>
                </a:solidFill>
              </a:rPr>
              <a:t>opcija</a:t>
            </a:r>
            <a:r>
              <a:rPr lang="sr-Latn-ME" sz="2200" dirty="0" smtClean="0">
                <a:solidFill>
                  <a:srgbClr val="002060"/>
                </a:solidFill>
              </a:rPr>
              <a:t> </a:t>
            </a:r>
            <a:r>
              <a:rPr lang="en-US" sz="2200" b="1" dirty="0" smtClean="0">
                <a:solidFill>
                  <a:srgbClr val="002060"/>
                </a:solidFill>
              </a:rPr>
              <a:t>Disable </a:t>
            </a:r>
            <a:r>
              <a:rPr lang="en-US" sz="2200" b="1" dirty="0">
                <a:solidFill>
                  <a:srgbClr val="002060"/>
                </a:solidFill>
              </a:rPr>
              <a:t>Linked Styles </a:t>
            </a:r>
            <a:r>
              <a:rPr lang="en-US" sz="2200" dirty="0" err="1">
                <a:solidFill>
                  <a:srgbClr val="002060"/>
                </a:solidFill>
              </a:rPr>
              <a:t>onemogućava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kreiranje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povezanih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stilova</a:t>
            </a:r>
            <a:r>
              <a:rPr lang="en-US" sz="2200" dirty="0" smtClean="0">
                <a:solidFill>
                  <a:srgbClr val="002060"/>
                </a:solidFill>
              </a:rPr>
              <a:t>.</a:t>
            </a:r>
            <a:endParaRPr lang="en-US" sz="2200" dirty="0">
              <a:solidFill>
                <a:srgbClr val="002060"/>
              </a:solidFill>
            </a:endParaRPr>
          </a:p>
          <a:p>
            <a:pPr algn="just"/>
            <a:r>
              <a:rPr lang="en-US" sz="2200" dirty="0" err="1">
                <a:solidFill>
                  <a:srgbClr val="002060"/>
                </a:solidFill>
              </a:rPr>
              <a:t>Zatim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imamo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još</a:t>
            </a:r>
            <a:r>
              <a:rPr lang="en-US" sz="2200" dirty="0">
                <a:solidFill>
                  <a:srgbClr val="002060"/>
                </a:solidFill>
              </a:rPr>
              <a:t> tri </a:t>
            </a:r>
            <a:r>
              <a:rPr lang="en-US" sz="2200" dirty="0" err="1">
                <a:solidFill>
                  <a:srgbClr val="002060"/>
                </a:solidFill>
              </a:rPr>
              <a:t>ikone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pristup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određenim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funkcijama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r>
              <a:rPr lang="en-US" sz="2200" dirty="0" smtClean="0">
                <a:solidFill>
                  <a:srgbClr val="002060"/>
                </a:solidFill>
              </a:rPr>
              <a:t>Prva </a:t>
            </a:r>
            <a:r>
              <a:rPr lang="en-US" sz="2200" dirty="0" err="1">
                <a:solidFill>
                  <a:srgbClr val="002060"/>
                </a:solidFill>
              </a:rPr>
              <a:t>ikona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označava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izradu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novog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stila</a:t>
            </a:r>
            <a:r>
              <a:rPr lang="en-US" sz="2200" dirty="0">
                <a:solidFill>
                  <a:srgbClr val="002060"/>
                </a:solidFill>
              </a:rPr>
              <a:t> (</a:t>
            </a:r>
            <a:r>
              <a:rPr lang="en-US" sz="2200" b="1" dirty="0">
                <a:solidFill>
                  <a:srgbClr val="002060"/>
                </a:solidFill>
              </a:rPr>
              <a:t>New Style</a:t>
            </a:r>
            <a:r>
              <a:rPr lang="en-US" sz="2200" dirty="0">
                <a:solidFill>
                  <a:srgbClr val="002060"/>
                </a:solidFill>
              </a:rPr>
              <a:t>). </a:t>
            </a:r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r>
              <a:rPr lang="en-US" sz="2200" dirty="0" smtClean="0">
                <a:solidFill>
                  <a:srgbClr val="002060"/>
                </a:solidFill>
              </a:rPr>
              <a:t>Druga </a:t>
            </a:r>
            <a:r>
              <a:rPr lang="en-US" sz="2200" dirty="0" err="1">
                <a:solidFill>
                  <a:srgbClr val="002060"/>
                </a:solidFill>
              </a:rPr>
              <a:t>ikona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omogućava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uvid</a:t>
            </a:r>
            <a:r>
              <a:rPr lang="en-US" sz="2200" dirty="0">
                <a:solidFill>
                  <a:srgbClr val="002060"/>
                </a:solidFill>
              </a:rPr>
              <a:t> u </a:t>
            </a:r>
            <a:r>
              <a:rPr lang="en-US" sz="2200" dirty="0" err="1">
                <a:solidFill>
                  <a:srgbClr val="002060"/>
                </a:solidFill>
              </a:rPr>
              <a:t>svojstva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stila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koji</a:t>
            </a:r>
            <a:r>
              <a:rPr lang="en-US" sz="2200" dirty="0">
                <a:solidFill>
                  <a:srgbClr val="002060"/>
                </a:solidFill>
              </a:rPr>
              <a:t> je </a:t>
            </a:r>
            <a:r>
              <a:rPr lang="en-US" sz="2200" dirty="0" err="1">
                <a:solidFill>
                  <a:srgbClr val="002060"/>
                </a:solidFill>
              </a:rPr>
              <a:t>primijenjen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nad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odlomkom</a:t>
            </a:r>
            <a:r>
              <a:rPr lang="en-US" sz="2200" dirty="0">
                <a:solidFill>
                  <a:srgbClr val="002060"/>
                </a:solidFill>
              </a:rPr>
              <a:t> u </a:t>
            </a:r>
            <a:r>
              <a:rPr lang="en-US" sz="2200" dirty="0" err="1">
                <a:solidFill>
                  <a:srgbClr val="002060"/>
                </a:solidFill>
              </a:rPr>
              <a:t>kojem</a:t>
            </a:r>
            <a:r>
              <a:rPr lang="en-US" sz="2200" dirty="0">
                <a:solidFill>
                  <a:srgbClr val="002060"/>
                </a:solidFill>
              </a:rPr>
              <a:t> se </a:t>
            </a:r>
            <a:r>
              <a:rPr lang="en-US" sz="2200" dirty="0" err="1">
                <a:solidFill>
                  <a:srgbClr val="002060"/>
                </a:solidFill>
              </a:rPr>
              <a:t>nalazi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kursor</a:t>
            </a:r>
            <a:r>
              <a:rPr lang="sr-Latn-ME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smtClean="0">
                <a:solidFill>
                  <a:srgbClr val="002060"/>
                </a:solidFill>
              </a:rPr>
              <a:t>(</a:t>
            </a:r>
            <a:r>
              <a:rPr lang="en-US" sz="2200" b="1" dirty="0">
                <a:solidFill>
                  <a:srgbClr val="002060"/>
                </a:solidFill>
              </a:rPr>
              <a:t>Style inspector</a:t>
            </a:r>
            <a:r>
              <a:rPr lang="en-US" sz="2200" dirty="0">
                <a:solidFill>
                  <a:srgbClr val="002060"/>
                </a:solidFill>
              </a:rPr>
              <a:t>). </a:t>
            </a:r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r>
              <a:rPr lang="en-US" sz="2200" dirty="0" err="1" smtClean="0">
                <a:solidFill>
                  <a:srgbClr val="002060"/>
                </a:solidFill>
              </a:rPr>
              <a:t>Treća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opcija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omogućava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uređivanje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stilova</a:t>
            </a:r>
            <a:r>
              <a:rPr lang="en-US" sz="2200" dirty="0">
                <a:solidFill>
                  <a:srgbClr val="002060"/>
                </a:solidFill>
              </a:rPr>
              <a:t> (</a:t>
            </a:r>
            <a:r>
              <a:rPr lang="en-US" sz="2200" b="1" dirty="0">
                <a:solidFill>
                  <a:srgbClr val="002060"/>
                </a:solidFill>
              </a:rPr>
              <a:t>Manage Styles</a:t>
            </a:r>
            <a:r>
              <a:rPr lang="en-US" sz="2200" dirty="0">
                <a:solidFill>
                  <a:srgbClr val="002060"/>
                </a:solidFill>
              </a:rPr>
              <a:t>). </a:t>
            </a:r>
            <a:r>
              <a:rPr lang="en-US" sz="2200" dirty="0" err="1">
                <a:solidFill>
                  <a:srgbClr val="002060"/>
                </a:solidFill>
              </a:rPr>
              <a:t>Zadnja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opcija</a:t>
            </a:r>
            <a:r>
              <a:rPr lang="en-US" sz="2200" dirty="0">
                <a:solidFill>
                  <a:srgbClr val="002060"/>
                </a:solidFill>
              </a:rPr>
              <a:t> u </a:t>
            </a:r>
            <a:r>
              <a:rPr lang="en-US" sz="2200" dirty="0" err="1">
                <a:solidFill>
                  <a:srgbClr val="002060"/>
                </a:solidFill>
              </a:rPr>
              <a:t>ovom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</a:rPr>
              <a:t>meniju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>
                <a:solidFill>
                  <a:srgbClr val="002060"/>
                </a:solidFill>
              </a:rPr>
              <a:t>(</a:t>
            </a:r>
            <a:r>
              <a:rPr lang="en-US" sz="2200" b="1" dirty="0">
                <a:solidFill>
                  <a:srgbClr val="002060"/>
                </a:solidFill>
              </a:rPr>
              <a:t>Options…</a:t>
            </a:r>
            <a:r>
              <a:rPr lang="en-US" sz="2200" dirty="0">
                <a:solidFill>
                  <a:srgbClr val="002060"/>
                </a:solidFill>
              </a:rPr>
              <a:t>) </a:t>
            </a:r>
            <a:r>
              <a:rPr lang="en-US" sz="2200" dirty="0" err="1">
                <a:solidFill>
                  <a:srgbClr val="002060"/>
                </a:solidFill>
              </a:rPr>
              <a:t>će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prikazati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dodatne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opcije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za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stilove</a:t>
            </a:r>
            <a:r>
              <a:rPr lang="en-US" sz="2200" dirty="0" smtClean="0">
                <a:solidFill>
                  <a:srgbClr val="002060"/>
                </a:solidFill>
              </a:rPr>
              <a:t>.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89874" y="6403569"/>
            <a:ext cx="557784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900" dirty="0" smtClean="0">
                <a:solidFill>
                  <a:schemeClr val="bg2">
                    <a:lumMod val="50000"/>
                  </a:schemeClr>
                </a:solidFill>
                <a:latin typeface="Lucida Handwriting" panose="03010101010101010101" pitchFamily="66" charset="0"/>
              </a:rPr>
              <a:t>Informatika</a:t>
            </a:r>
            <a:endParaRPr lang="en-US" sz="1900" dirty="0">
              <a:solidFill>
                <a:schemeClr val="bg2">
                  <a:lumMod val="50000"/>
                </a:schemeClr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80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ve of Books">
            <a:extLst>
              <a:ext uri="{FF2B5EF4-FFF2-40B4-BE49-F238E27FC236}">
                <a16:creationId xmlns:a16="http://schemas.microsoft.com/office/drawing/2014/main" id="{FBB46495-013C-46DC-81C8-17EAD10C4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C089318-7463-4911-97A4-30D30D408A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-2236" y="2522305"/>
            <a:ext cx="376134" cy="3567951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4755A4-C6F3-4F77-8594-E673AE6621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516880" y="900760"/>
            <a:ext cx="11257779" cy="3563377"/>
          </a:xfrm>
          <a:prstGeom prst="rect">
            <a:avLst/>
          </a:prstGeom>
          <a:solidFill>
            <a:schemeClr val="tx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dirty="0" err="1">
                <a:solidFill>
                  <a:srgbClr val="002060"/>
                </a:solidFill>
              </a:rPr>
              <a:t>Iz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sr-Latn-ME" sz="2000" dirty="0" smtClean="0">
                <a:solidFill>
                  <a:srgbClr val="002060"/>
                </a:solidFill>
              </a:rPr>
              <a:t>Menija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za</a:t>
            </a:r>
            <a:r>
              <a:rPr lang="en-US" sz="2000" dirty="0">
                <a:solidFill>
                  <a:srgbClr val="002060"/>
                </a:solidFill>
              </a:rPr>
              <a:t> rad </a:t>
            </a:r>
            <a:r>
              <a:rPr lang="en-US" sz="2000" dirty="0" err="1">
                <a:solidFill>
                  <a:srgbClr val="002060"/>
                </a:solidFill>
              </a:rPr>
              <a:t>sa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stilovima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odaberemo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prvu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opciju</a:t>
            </a:r>
            <a:r>
              <a:rPr lang="en-US" sz="2000" dirty="0">
                <a:solidFill>
                  <a:srgbClr val="002060"/>
                </a:solidFill>
              </a:rPr>
              <a:t> (</a:t>
            </a:r>
            <a:r>
              <a:rPr lang="en-US" sz="2000" b="1" dirty="0">
                <a:solidFill>
                  <a:srgbClr val="002060"/>
                </a:solidFill>
              </a:rPr>
              <a:t>New Style</a:t>
            </a:r>
            <a:r>
              <a:rPr lang="en-US" sz="2000" dirty="0">
                <a:solidFill>
                  <a:srgbClr val="002060"/>
                </a:solidFill>
              </a:rPr>
              <a:t>) </a:t>
            </a:r>
            <a:r>
              <a:rPr lang="en-US" sz="2000" dirty="0" err="1">
                <a:solidFill>
                  <a:srgbClr val="002060"/>
                </a:solidFill>
              </a:rPr>
              <a:t>kako</a:t>
            </a:r>
            <a:r>
              <a:rPr lang="en-US" sz="2000" dirty="0">
                <a:solidFill>
                  <a:srgbClr val="002060"/>
                </a:solidFill>
              </a:rPr>
              <a:t> bi </a:t>
            </a:r>
            <a:r>
              <a:rPr lang="en-US" sz="2000" dirty="0" err="1">
                <a:solidFill>
                  <a:srgbClr val="002060"/>
                </a:solidFill>
              </a:rPr>
              <a:t>nam</a:t>
            </a:r>
            <a:r>
              <a:rPr lang="en-US" sz="2000" dirty="0">
                <a:solidFill>
                  <a:srgbClr val="002060"/>
                </a:solidFill>
              </a:rPr>
              <a:t> se </a:t>
            </a:r>
            <a:r>
              <a:rPr lang="en-US" sz="2000" dirty="0" err="1">
                <a:solidFill>
                  <a:srgbClr val="002060"/>
                </a:solidFill>
              </a:rPr>
              <a:t>prikazao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sr-Latn-ME" sz="2000" dirty="0" smtClean="0">
                <a:solidFill>
                  <a:srgbClr val="002060"/>
                </a:solidFill>
              </a:rPr>
              <a:t>novi meni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za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izradu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novog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stila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5158" y="134909"/>
            <a:ext cx="8481645" cy="63094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r-Latn-ME" sz="3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KREIRANJE NOVIH STILOVA</a:t>
            </a:r>
            <a:endParaRPr lang="en-US" sz="35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880" y="1595536"/>
            <a:ext cx="5067994" cy="4808033"/>
          </a:xfrm>
          <a:prstGeom prst="rect">
            <a:avLst/>
          </a:prstGeom>
          <a:ln>
            <a:solidFill>
              <a:srgbClr val="FF9900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5638423" y="1595535"/>
            <a:ext cx="6136236" cy="47089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2060"/>
                </a:solidFill>
              </a:rPr>
              <a:t>U </a:t>
            </a:r>
            <a:r>
              <a:rPr lang="en-US" sz="2000" dirty="0" err="1">
                <a:solidFill>
                  <a:srgbClr val="002060"/>
                </a:solidFill>
              </a:rPr>
              <a:t>prvoj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kategoriji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sr-Latn-ME" sz="2000" dirty="0" smtClean="0">
                <a:solidFill>
                  <a:srgbClr val="002060"/>
                </a:solidFill>
              </a:rPr>
              <a:t>Menija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(</a:t>
            </a:r>
            <a:r>
              <a:rPr lang="en-US" sz="2000" b="1" dirty="0" smtClean="0">
                <a:solidFill>
                  <a:srgbClr val="002060"/>
                </a:solidFill>
              </a:rPr>
              <a:t>Properties</a:t>
            </a:r>
            <a:r>
              <a:rPr lang="en-US" sz="2000" dirty="0" smtClean="0">
                <a:solidFill>
                  <a:srgbClr val="002060"/>
                </a:solidFill>
              </a:rPr>
              <a:t>) </a:t>
            </a:r>
            <a:r>
              <a:rPr lang="en-US" sz="2000" dirty="0" err="1">
                <a:solidFill>
                  <a:srgbClr val="002060"/>
                </a:solidFill>
              </a:rPr>
              <a:t>možemo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odrediti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ime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stila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sr-Latn-ME" sz="2000" dirty="0" smtClean="0">
                <a:solidFill>
                  <a:srgbClr val="002060"/>
                </a:solidFill>
              </a:rPr>
              <a:t>(</a:t>
            </a:r>
            <a:r>
              <a:rPr lang="en-US" sz="2000" b="1" dirty="0" smtClean="0">
                <a:solidFill>
                  <a:srgbClr val="002060"/>
                </a:solidFill>
              </a:rPr>
              <a:t>Name</a:t>
            </a:r>
            <a:r>
              <a:rPr lang="en-US" sz="2000" dirty="0" smtClean="0">
                <a:solidFill>
                  <a:srgbClr val="002060"/>
                </a:solidFill>
              </a:rPr>
              <a:t>). </a:t>
            </a:r>
            <a:endParaRPr lang="sr-Latn-ME" sz="2000" dirty="0" smtClean="0">
              <a:solidFill>
                <a:srgbClr val="002060"/>
              </a:solidFill>
            </a:endParaRPr>
          </a:p>
          <a:p>
            <a:pPr algn="just"/>
            <a:r>
              <a:rPr lang="en-US" sz="2000" dirty="0" smtClean="0">
                <a:solidFill>
                  <a:srgbClr val="002060"/>
                </a:solidFill>
              </a:rPr>
              <a:t>Druga</a:t>
            </a:r>
            <a:r>
              <a:rPr lang="sr-Latn-ME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opcija</a:t>
            </a:r>
            <a:r>
              <a:rPr lang="en-US" sz="2000" dirty="0" smtClean="0">
                <a:solidFill>
                  <a:srgbClr val="002060"/>
                </a:solidFill>
              </a:rPr>
              <a:t> (</a:t>
            </a:r>
            <a:r>
              <a:rPr lang="en-US" sz="2000" b="1" dirty="0" smtClean="0">
                <a:solidFill>
                  <a:srgbClr val="002060"/>
                </a:solidFill>
              </a:rPr>
              <a:t>Style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</a:rPr>
              <a:t>type</a:t>
            </a:r>
            <a:r>
              <a:rPr lang="en-US" sz="2000" dirty="0" smtClean="0">
                <a:solidFill>
                  <a:srgbClr val="002060"/>
                </a:solidFill>
              </a:rPr>
              <a:t>) </a:t>
            </a:r>
            <a:r>
              <a:rPr lang="en-US" sz="2000" dirty="0" err="1">
                <a:solidFill>
                  <a:srgbClr val="002060"/>
                </a:solidFill>
              </a:rPr>
              <a:t>određuje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vrstu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stila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r>
              <a:rPr lang="en-US" sz="2000" dirty="0" err="1">
                <a:solidFill>
                  <a:srgbClr val="002060"/>
                </a:solidFill>
              </a:rPr>
              <a:t>Ovdje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možemo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odabrati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odnosi</a:t>
            </a:r>
            <a:r>
              <a:rPr lang="en-US" sz="2000" dirty="0">
                <a:solidFill>
                  <a:srgbClr val="002060"/>
                </a:solidFill>
              </a:rPr>
              <a:t> li se </a:t>
            </a:r>
            <a:r>
              <a:rPr lang="en-US" sz="2000" dirty="0" err="1">
                <a:solidFill>
                  <a:srgbClr val="002060"/>
                </a:solidFill>
              </a:rPr>
              <a:t>stil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odlomak</a:t>
            </a:r>
            <a:r>
              <a:rPr lang="sr-Latn-ME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002060"/>
                </a:solidFill>
              </a:rPr>
              <a:t>(</a:t>
            </a:r>
            <a:r>
              <a:rPr lang="en-US" sz="2000" b="1" dirty="0" smtClean="0">
                <a:solidFill>
                  <a:srgbClr val="002060"/>
                </a:solidFill>
              </a:rPr>
              <a:t>paragraph</a:t>
            </a:r>
            <a:r>
              <a:rPr lang="en-US" sz="2000" dirty="0">
                <a:solidFill>
                  <a:srgbClr val="002060"/>
                </a:solidFill>
              </a:rPr>
              <a:t>), </a:t>
            </a:r>
            <a:r>
              <a:rPr lang="en-US" sz="2000" dirty="0" err="1">
                <a:solidFill>
                  <a:srgbClr val="002060"/>
                </a:solidFill>
              </a:rPr>
              <a:t>znakove</a:t>
            </a:r>
            <a:r>
              <a:rPr lang="en-US" sz="2000" dirty="0">
                <a:solidFill>
                  <a:srgbClr val="002060"/>
                </a:solidFill>
              </a:rPr>
              <a:t> (</a:t>
            </a:r>
            <a:r>
              <a:rPr lang="en-US" sz="2000" b="1" dirty="0" smtClean="0">
                <a:solidFill>
                  <a:srgbClr val="002060"/>
                </a:solidFill>
              </a:rPr>
              <a:t>Characters</a:t>
            </a:r>
            <a:r>
              <a:rPr lang="en-US" sz="2000" dirty="0">
                <a:solidFill>
                  <a:srgbClr val="002060"/>
                </a:solidFill>
              </a:rPr>
              <a:t>), </a:t>
            </a:r>
            <a:r>
              <a:rPr lang="en-US" sz="2000" dirty="0" err="1">
                <a:solidFill>
                  <a:srgbClr val="002060"/>
                </a:solidFill>
              </a:rPr>
              <a:t>povezani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odlomak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znakove</a:t>
            </a:r>
            <a:r>
              <a:rPr lang="en-US" sz="2000" dirty="0">
                <a:solidFill>
                  <a:srgbClr val="002060"/>
                </a:solidFill>
              </a:rPr>
              <a:t> u </a:t>
            </a:r>
            <a:r>
              <a:rPr lang="en-US" sz="2000" dirty="0" err="1">
                <a:solidFill>
                  <a:srgbClr val="002060"/>
                </a:solidFill>
              </a:rPr>
              <a:t>njemu</a:t>
            </a:r>
            <a:r>
              <a:rPr lang="en-US" sz="2000" dirty="0">
                <a:solidFill>
                  <a:srgbClr val="002060"/>
                </a:solidFill>
              </a:rPr>
              <a:t> (</a:t>
            </a:r>
            <a:r>
              <a:rPr lang="en-US" sz="2000" b="1" dirty="0">
                <a:solidFill>
                  <a:srgbClr val="002060"/>
                </a:solidFill>
              </a:rPr>
              <a:t>Linked</a:t>
            </a:r>
            <a:r>
              <a:rPr lang="en-US" sz="2000" dirty="0">
                <a:solidFill>
                  <a:srgbClr val="002060"/>
                </a:solidFill>
              </a:rPr>
              <a:t>), </a:t>
            </a:r>
            <a:r>
              <a:rPr lang="en-US" sz="2000" dirty="0" err="1" smtClean="0">
                <a:solidFill>
                  <a:srgbClr val="002060"/>
                </a:solidFill>
              </a:rPr>
              <a:t>tablicu</a:t>
            </a:r>
            <a:r>
              <a:rPr lang="sr-Latn-ME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002060"/>
                </a:solidFill>
              </a:rPr>
              <a:t>(</a:t>
            </a:r>
            <a:r>
              <a:rPr lang="en-US" sz="2000" b="1" dirty="0" smtClean="0">
                <a:solidFill>
                  <a:srgbClr val="002060"/>
                </a:solidFill>
              </a:rPr>
              <a:t>Table</a:t>
            </a:r>
            <a:r>
              <a:rPr lang="en-US" sz="2000" dirty="0">
                <a:solidFill>
                  <a:srgbClr val="002060"/>
                </a:solidFill>
              </a:rPr>
              <a:t>) </a:t>
            </a:r>
            <a:r>
              <a:rPr lang="en-US" sz="2000" dirty="0" err="1">
                <a:solidFill>
                  <a:srgbClr val="002060"/>
                </a:solidFill>
              </a:rPr>
              <a:t>ili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listu</a:t>
            </a:r>
            <a:r>
              <a:rPr lang="en-US" sz="2000" dirty="0">
                <a:solidFill>
                  <a:srgbClr val="002060"/>
                </a:solidFill>
              </a:rPr>
              <a:t> (</a:t>
            </a:r>
            <a:r>
              <a:rPr lang="en-US" sz="2000" b="1" dirty="0">
                <a:solidFill>
                  <a:srgbClr val="002060"/>
                </a:solidFill>
              </a:rPr>
              <a:t>List</a:t>
            </a:r>
            <a:r>
              <a:rPr lang="en-US" sz="2000" dirty="0">
                <a:solidFill>
                  <a:srgbClr val="002060"/>
                </a:solidFill>
              </a:rPr>
              <a:t>). </a:t>
            </a:r>
            <a:r>
              <a:rPr lang="en-US" sz="2000" dirty="0" err="1">
                <a:solidFill>
                  <a:srgbClr val="002060"/>
                </a:solidFill>
              </a:rPr>
              <a:t>Kako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trenutno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radimo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stil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na</a:t>
            </a:r>
            <a:r>
              <a:rPr lang="sr-Latn-ME" sz="2000" dirty="0">
                <a:solidFill>
                  <a:srgbClr val="002060"/>
                </a:solidFill>
              </a:rPr>
              <a:t> </a:t>
            </a:r>
            <a:r>
              <a:rPr lang="sr-Latn-ME" sz="2000" dirty="0" smtClean="0">
                <a:solidFill>
                  <a:srgbClr val="002060"/>
                </a:solidFill>
              </a:rPr>
              <a:t>nivou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odlomka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ostavićemo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da </a:t>
            </a:r>
            <a:r>
              <a:rPr lang="en-US" sz="2000" dirty="0" err="1" smtClean="0">
                <a:solidFill>
                  <a:srgbClr val="002060"/>
                </a:solidFill>
              </a:rPr>
              <a:t>piše</a:t>
            </a:r>
            <a:r>
              <a:rPr lang="sr-Latn-ME" sz="2000" dirty="0" smtClean="0">
                <a:solidFill>
                  <a:srgbClr val="002060"/>
                </a:solidFill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</a:rPr>
              <a:t>Paragraph</a:t>
            </a:r>
            <a:r>
              <a:rPr lang="en-US" sz="2000" dirty="0" smtClean="0">
                <a:solidFill>
                  <a:srgbClr val="002060"/>
                </a:solidFill>
              </a:rPr>
              <a:t>. </a:t>
            </a:r>
            <a:endParaRPr lang="sr-Latn-ME" sz="2000" dirty="0" smtClean="0">
              <a:solidFill>
                <a:srgbClr val="002060"/>
              </a:solidFill>
            </a:endParaRPr>
          </a:p>
          <a:p>
            <a:pPr algn="just"/>
            <a:r>
              <a:rPr lang="en-US" sz="2000" dirty="0" err="1" smtClean="0">
                <a:solidFill>
                  <a:srgbClr val="002060"/>
                </a:solidFill>
              </a:rPr>
              <a:t>Sledeća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opcija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002060"/>
                </a:solidFill>
              </a:rPr>
              <a:t>(</a:t>
            </a:r>
            <a:r>
              <a:rPr lang="en-US" sz="2000" b="1" dirty="0" smtClean="0">
                <a:solidFill>
                  <a:srgbClr val="002060"/>
                </a:solidFill>
              </a:rPr>
              <a:t>Style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b="1" dirty="0">
                <a:solidFill>
                  <a:srgbClr val="002060"/>
                </a:solidFill>
              </a:rPr>
              <a:t>based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</a:rPr>
              <a:t>on</a:t>
            </a:r>
            <a:r>
              <a:rPr lang="en-US" sz="2000" dirty="0" smtClean="0">
                <a:solidFill>
                  <a:srgbClr val="002060"/>
                </a:solidFill>
              </a:rPr>
              <a:t>) </a:t>
            </a:r>
            <a:r>
              <a:rPr lang="en-US" sz="2000" dirty="0" err="1">
                <a:solidFill>
                  <a:srgbClr val="002060"/>
                </a:solidFill>
              </a:rPr>
              <a:t>opisuje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koja</a:t>
            </a:r>
            <a:r>
              <a:rPr lang="en-US" sz="2000" dirty="0">
                <a:solidFill>
                  <a:srgbClr val="002060"/>
                </a:solidFill>
              </a:rPr>
              <a:t> je </a:t>
            </a:r>
            <a:r>
              <a:rPr lang="en-US" sz="2000" dirty="0" err="1">
                <a:solidFill>
                  <a:srgbClr val="002060"/>
                </a:solidFill>
              </a:rPr>
              <a:t>baza</a:t>
            </a:r>
            <a:r>
              <a:rPr lang="en-US" sz="2000" dirty="0">
                <a:solidFill>
                  <a:srgbClr val="002060"/>
                </a:solidFill>
              </a:rPr>
              <a:t>/</a:t>
            </a:r>
            <a:r>
              <a:rPr lang="en-US" sz="2000" dirty="0" err="1">
                <a:solidFill>
                  <a:srgbClr val="002060"/>
                </a:solidFill>
              </a:rPr>
              <a:t>temelj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stila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koji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kreiramo</a:t>
            </a:r>
            <a:r>
              <a:rPr lang="en-US" sz="2000" dirty="0" smtClean="0">
                <a:solidFill>
                  <a:srgbClr val="002060"/>
                </a:solidFill>
              </a:rPr>
              <a:t>.</a:t>
            </a:r>
            <a:r>
              <a:rPr lang="sr-Latn-ME" sz="2000" dirty="0" smtClean="0">
                <a:solidFill>
                  <a:srgbClr val="002060"/>
                </a:solidFill>
              </a:rPr>
              <a:t> </a:t>
            </a:r>
          </a:p>
          <a:p>
            <a:pPr algn="just"/>
            <a:r>
              <a:rPr lang="en-US" sz="2000" dirty="0" err="1" smtClean="0">
                <a:solidFill>
                  <a:srgbClr val="002060"/>
                </a:solidFill>
              </a:rPr>
              <a:t>Želimo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li </a:t>
            </a:r>
            <a:r>
              <a:rPr lang="sr-Latn-ME" sz="2000" dirty="0" smtClean="0">
                <a:solidFill>
                  <a:srgbClr val="002060"/>
                </a:solidFill>
              </a:rPr>
              <a:t>npr.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povući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svojstva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iz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stila</a:t>
            </a:r>
            <a:r>
              <a:rPr lang="en-US" sz="2000" dirty="0">
                <a:solidFill>
                  <a:srgbClr val="002060"/>
                </a:solidFill>
              </a:rPr>
              <a:t> „</a:t>
            </a:r>
            <a:r>
              <a:rPr lang="en-US" sz="2000" b="1" dirty="0">
                <a:solidFill>
                  <a:srgbClr val="002060"/>
                </a:solidFill>
              </a:rPr>
              <a:t>Heading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b="1" dirty="0">
                <a:solidFill>
                  <a:srgbClr val="002060"/>
                </a:solidFill>
              </a:rPr>
              <a:t>2</a:t>
            </a:r>
            <a:r>
              <a:rPr lang="en-US" sz="2000" dirty="0">
                <a:solidFill>
                  <a:srgbClr val="002060"/>
                </a:solidFill>
              </a:rPr>
              <a:t>“ </a:t>
            </a:r>
            <a:r>
              <a:rPr lang="en-US" sz="2000" dirty="0" err="1">
                <a:solidFill>
                  <a:srgbClr val="002060"/>
                </a:solidFill>
              </a:rPr>
              <a:t>onda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bismo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ovdje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odabrali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„</a:t>
            </a:r>
            <a:r>
              <a:rPr lang="en-US" sz="2000" b="1" dirty="0" smtClean="0">
                <a:solidFill>
                  <a:srgbClr val="002060"/>
                </a:solidFill>
              </a:rPr>
              <a:t>Heading</a:t>
            </a:r>
            <a:r>
              <a:rPr lang="sr-Latn-ME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</a:rPr>
              <a:t>2</a:t>
            </a:r>
            <a:r>
              <a:rPr lang="en-US" sz="2000" dirty="0">
                <a:solidFill>
                  <a:srgbClr val="002060"/>
                </a:solidFill>
              </a:rPr>
              <a:t>“. </a:t>
            </a:r>
            <a:endParaRPr lang="sr-Latn-ME" sz="2000" dirty="0" smtClean="0">
              <a:solidFill>
                <a:srgbClr val="002060"/>
              </a:solidFill>
            </a:endParaRPr>
          </a:p>
          <a:p>
            <a:pPr algn="just"/>
            <a:r>
              <a:rPr lang="en-US" sz="2000" dirty="0" err="1" smtClean="0">
                <a:solidFill>
                  <a:srgbClr val="002060"/>
                </a:solidFill>
              </a:rPr>
              <a:t>Zadnja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opcija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002060"/>
                </a:solidFill>
              </a:rPr>
              <a:t>(</a:t>
            </a:r>
            <a:r>
              <a:rPr lang="en-US" sz="2000" b="1" dirty="0" smtClean="0">
                <a:solidFill>
                  <a:srgbClr val="002060"/>
                </a:solidFill>
              </a:rPr>
              <a:t>Style </a:t>
            </a:r>
            <a:r>
              <a:rPr lang="en-US" sz="2000" b="1" dirty="0">
                <a:solidFill>
                  <a:srgbClr val="002060"/>
                </a:solidFill>
              </a:rPr>
              <a:t>for the following </a:t>
            </a:r>
            <a:r>
              <a:rPr lang="en-US" sz="2000" b="1" dirty="0" smtClean="0">
                <a:solidFill>
                  <a:srgbClr val="002060"/>
                </a:solidFill>
              </a:rPr>
              <a:t>paragraph</a:t>
            </a:r>
            <a:r>
              <a:rPr lang="en-US" sz="2000" dirty="0" smtClean="0">
                <a:solidFill>
                  <a:srgbClr val="002060"/>
                </a:solidFill>
              </a:rPr>
              <a:t>) </a:t>
            </a:r>
            <a:r>
              <a:rPr lang="en-US" sz="2000" dirty="0" err="1">
                <a:solidFill>
                  <a:srgbClr val="002060"/>
                </a:solidFill>
              </a:rPr>
              <a:t>određuje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koja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vrsta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stila</a:t>
            </a:r>
            <a:r>
              <a:rPr lang="en-US" sz="2000" dirty="0">
                <a:solidFill>
                  <a:srgbClr val="002060"/>
                </a:solidFill>
              </a:rPr>
              <a:t> da se </a:t>
            </a:r>
            <a:r>
              <a:rPr lang="en-US" sz="2000" dirty="0" err="1" smtClean="0">
                <a:solidFill>
                  <a:srgbClr val="002060"/>
                </a:solidFill>
              </a:rPr>
              <a:t>primijeni</a:t>
            </a:r>
            <a:r>
              <a:rPr lang="sr-Latn-ME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na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odlomak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iza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odlomka</a:t>
            </a:r>
            <a:r>
              <a:rPr lang="en-US" sz="2000" dirty="0">
                <a:solidFill>
                  <a:srgbClr val="002060"/>
                </a:solidFill>
              </a:rPr>
              <a:t> u </a:t>
            </a:r>
            <a:r>
              <a:rPr lang="en-US" sz="2000" dirty="0" err="1">
                <a:solidFill>
                  <a:srgbClr val="002060"/>
                </a:solidFill>
              </a:rPr>
              <a:t>kojem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će</a:t>
            </a:r>
            <a:r>
              <a:rPr lang="en-US" sz="2000" dirty="0">
                <a:solidFill>
                  <a:srgbClr val="002060"/>
                </a:solidFill>
              </a:rPr>
              <a:t> se </a:t>
            </a:r>
            <a:r>
              <a:rPr lang="en-US" sz="2000" dirty="0" err="1">
                <a:solidFill>
                  <a:srgbClr val="002060"/>
                </a:solidFill>
              </a:rPr>
              <a:t>primijeniti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ovaj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stil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89874" y="6403569"/>
            <a:ext cx="557784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900" dirty="0" smtClean="0">
                <a:solidFill>
                  <a:schemeClr val="bg2">
                    <a:lumMod val="50000"/>
                  </a:schemeClr>
                </a:solidFill>
                <a:latin typeface="Lucida Handwriting" panose="03010101010101010101" pitchFamily="66" charset="0"/>
              </a:rPr>
              <a:t>Informatika</a:t>
            </a:r>
            <a:endParaRPr lang="en-US" sz="1900" dirty="0">
              <a:solidFill>
                <a:schemeClr val="bg2">
                  <a:lumMod val="50000"/>
                </a:schemeClr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88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blackGray"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9A40CD-5408-433E-BDDB-04473D25E20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791" y="1"/>
            <a:ext cx="3068514" cy="624230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95A3B18-E778-4780-AC96-F48E7BD591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070305" y="393895"/>
            <a:ext cx="8618212" cy="5848408"/>
          </a:xfrm>
          <a:prstGeom prst="rect">
            <a:avLst/>
          </a:prstGeom>
          <a:solidFill>
            <a:schemeClr val="tx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C450B1-121D-41BA-98B6-8637A61BF01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1817658" y="0"/>
            <a:ext cx="376134" cy="6858000"/>
          </a:xfrm>
          <a:prstGeom prst="rect">
            <a:avLst/>
          </a:prstGeom>
          <a:solidFill>
            <a:srgbClr val="FFC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92" y="802331"/>
            <a:ext cx="4327834" cy="503153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473526" y="736219"/>
            <a:ext cx="6977576" cy="47089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Druga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kategorija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(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Formatting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) se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odnosi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na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osnovno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uređivanje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teksta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u </a:t>
            </a:r>
            <a:r>
              <a:rPr lang="en-US" sz="20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odlomk</a:t>
            </a:r>
            <a:r>
              <a:rPr lang="sr-Latn-ME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u</a:t>
            </a:r>
            <a:r>
              <a:rPr lang="en-US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  <a:endParaRPr lang="sr-Latn-ME" sz="20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just"/>
            <a:r>
              <a:rPr lang="en-US" sz="20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Ispod</a:t>
            </a:r>
            <a:r>
              <a:rPr lang="en-US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te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kategorije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nalazi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se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prikaz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sr-Latn-ME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„</a:t>
            </a:r>
            <a:r>
              <a:rPr lang="en-US" sz="20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uživo</a:t>
            </a:r>
            <a:r>
              <a:rPr lang="sr-Latn-ME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“</a:t>
            </a:r>
            <a:r>
              <a:rPr lang="en-US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teksta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kako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će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izgledati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kada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se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primijeni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naš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novi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stil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Ispod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sr-Latn-ME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tog </a:t>
            </a:r>
            <a:r>
              <a:rPr lang="en-US" sz="20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pregleda</a:t>
            </a:r>
            <a:r>
              <a:rPr lang="en-US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imamo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popisana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svojstva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stila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</a:p>
          <a:p>
            <a:pPr algn="just"/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Pri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dnu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nalazimo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još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neke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opcije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  <a:endParaRPr lang="sr-Latn-ME" sz="20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just"/>
            <a:r>
              <a:rPr lang="en-US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Prva 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od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njih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je 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Add to the Styles gallery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Ako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je ova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kućica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obilježena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nakon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što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kreiramo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stil</a:t>
            </a:r>
            <a:r>
              <a:rPr lang="en-US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,</a:t>
            </a:r>
            <a:r>
              <a:rPr lang="sr-Latn-ME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on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će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se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dodati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u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galeriju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stilova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koja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se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nalazi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na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kartici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„Home“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unutar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kategorije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„Styles“. Druga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opcija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(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Automatically update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)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omogućava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da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svaki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put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kada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u </a:t>
            </a:r>
            <a:r>
              <a:rPr lang="en-US" sz="20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tekstu</a:t>
            </a:r>
            <a:r>
              <a:rPr lang="sr-Latn-ME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napravimo</a:t>
            </a:r>
            <a:r>
              <a:rPr lang="en-US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izmjenu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formata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(</a:t>
            </a:r>
            <a:r>
              <a:rPr lang="sr-Latn-ME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npr.</a:t>
            </a:r>
            <a:r>
              <a:rPr lang="en-US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promijenimo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boju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slova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u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crvenu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) da se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takva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promjena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automatski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primijeni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na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sve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ostale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odlomke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koji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imaju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ovaj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stil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Ovu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opciju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ćemo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skoro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uvijek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ostavljati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neobilježenom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jer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će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postojati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odlomci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koji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će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biti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stila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„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Tekst</a:t>
            </a:r>
            <a:r>
              <a:rPr lang="en-US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“,</a:t>
            </a:r>
            <a:r>
              <a:rPr lang="sr-Latn-ME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ali</a:t>
            </a:r>
            <a:r>
              <a:rPr lang="en-US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ćemo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samo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neke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od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njih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htjeti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posebno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formatirati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89874" y="6403569"/>
            <a:ext cx="557784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900" dirty="0" smtClean="0">
                <a:solidFill>
                  <a:schemeClr val="bg2">
                    <a:lumMod val="50000"/>
                  </a:schemeClr>
                </a:solidFill>
                <a:latin typeface="Lucida Handwriting" panose="03010101010101010101" pitchFamily="66" charset="0"/>
              </a:rPr>
              <a:t>Informatika</a:t>
            </a:r>
            <a:endParaRPr lang="en-US" sz="1900" dirty="0">
              <a:solidFill>
                <a:schemeClr val="bg2">
                  <a:lumMod val="50000"/>
                </a:schemeClr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89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blackGray"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9A40CD-5408-433E-BDDB-04473D25E20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791" y="1"/>
            <a:ext cx="3068514" cy="624230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95A3B18-E778-4780-AC96-F48E7BD591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070305" y="393895"/>
            <a:ext cx="8618212" cy="5848408"/>
          </a:xfrm>
          <a:prstGeom prst="rect">
            <a:avLst/>
          </a:prstGeom>
          <a:solidFill>
            <a:schemeClr val="tx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C450B1-121D-41BA-98B6-8637A61BF01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1817658" y="0"/>
            <a:ext cx="376134" cy="6858000"/>
          </a:xfrm>
          <a:prstGeom prst="rect">
            <a:avLst/>
          </a:prstGeom>
          <a:solidFill>
            <a:srgbClr val="FFC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92" y="802331"/>
            <a:ext cx="4327834" cy="503153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17427" y="1186385"/>
            <a:ext cx="6977576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1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Treća</a:t>
            </a:r>
            <a:r>
              <a:rPr lang="sr-Latn-ME" sz="21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opcija</a:t>
            </a:r>
            <a:r>
              <a:rPr lang="en-US" sz="21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se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sastoji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od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dvije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podopcije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i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možemo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izabrati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jednu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od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dvije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ponuđene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opcije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  <a:endParaRPr lang="sr-Latn-ME" sz="21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just"/>
            <a:r>
              <a:rPr lang="en-US" sz="21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Prva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opcija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(</a:t>
            </a:r>
            <a:r>
              <a:rPr lang="en-US" sz="2100" b="1" dirty="0">
                <a:solidFill>
                  <a:srgbClr val="002060"/>
                </a:solidFill>
                <a:latin typeface="Calibri" panose="020F0502020204030204" pitchFamily="34" charset="0"/>
              </a:rPr>
              <a:t>Only in this document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)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označava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da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će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se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kreirani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stil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pojaviti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samo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unutar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ovog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dokumenta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  <a:endParaRPr lang="sr-Latn-ME" sz="21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just"/>
            <a:r>
              <a:rPr lang="en-US" sz="21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Druga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opcija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(</a:t>
            </a:r>
            <a:r>
              <a:rPr lang="en-US" sz="2100" b="1" dirty="0">
                <a:solidFill>
                  <a:srgbClr val="002060"/>
                </a:solidFill>
                <a:latin typeface="Calibri" panose="020F0502020204030204" pitchFamily="34" charset="0"/>
              </a:rPr>
              <a:t>New documents based on this template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)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označava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da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će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ovaj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stil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biti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vidljiv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i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unutar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ostalih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dokumenata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koje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kreiramo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(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izuzetno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korisno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kada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radimo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stilove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koje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često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koristimo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jer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ih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kreiramo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jednom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, a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koristimo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Calibri" panose="020F0502020204030204" pitchFamily="34" charset="0"/>
              </a:rPr>
              <a:t>više</a:t>
            </a:r>
            <a:r>
              <a:rPr lang="en-US" sz="2100" dirty="0">
                <a:solidFill>
                  <a:srgbClr val="002060"/>
                </a:solidFill>
                <a:latin typeface="Calibri" panose="020F0502020204030204" pitchFamily="34" charset="0"/>
              </a:rPr>
              <a:t> puta).</a:t>
            </a:r>
            <a:endParaRPr lang="en-US" sz="21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89874" y="6403569"/>
            <a:ext cx="557784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900" dirty="0" smtClean="0">
                <a:solidFill>
                  <a:schemeClr val="bg2">
                    <a:lumMod val="50000"/>
                  </a:schemeClr>
                </a:solidFill>
                <a:latin typeface="Lucida Handwriting" panose="03010101010101010101" pitchFamily="66" charset="0"/>
              </a:rPr>
              <a:t>Informatika</a:t>
            </a:r>
            <a:endParaRPr lang="en-US" sz="1900" dirty="0">
              <a:solidFill>
                <a:schemeClr val="bg2">
                  <a:lumMod val="50000"/>
                </a:schemeClr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07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me">
  <a:themeElements>
    <a:clrScheme name="Custom 18">
      <a:dk1>
        <a:srgbClr val="FFFFFF"/>
      </a:dk1>
      <a:lt1>
        <a:sysClr val="window" lastClr="FFFFFF"/>
      </a:lt1>
      <a:dk2>
        <a:srgbClr val="454545"/>
      </a:dk2>
      <a:lt2>
        <a:srgbClr val="595959"/>
      </a:lt2>
      <a:accent1>
        <a:srgbClr val="586EA6"/>
      </a:accent1>
      <a:accent2>
        <a:srgbClr val="B71E42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00915908_Getting to know your classmate_RVA_v3.potx" id="{3AB90CC0-EE9A-4719-A10E-2B9C37D95451}" vid="{F0D04700-138B-4F65-8F40-43A8301C62D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1225736-1374-4CAC-8B19-47C9871FFC7D}">
  <ds:schemaRefs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71af3243-3dd4-4a8d-8c0d-dd76da1f02a5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1A50BC3-FC9F-491A-A65B-E638982E34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3F4922-B139-402E-9C20-CC7FB72E5B5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Getting to know your classmate</Template>
  <TotalTime>0</TotalTime>
  <Words>1214</Words>
  <Application>Microsoft Office PowerPoint</Application>
  <PresentationFormat>Widescreen</PresentationFormat>
  <Paragraphs>72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Impact</vt:lpstr>
      <vt:lpstr>Lucida Handwriting</vt:lpstr>
      <vt:lpstr>Times New Roman</vt:lpstr>
      <vt:lpstr>Wingdings 2</vt:lpstr>
      <vt:lpstr>Frame</vt:lpstr>
      <vt:lpstr>MICROSOFT WORD 2016 -PRIMJENA STILOVA-</vt:lpstr>
      <vt:lpstr>STILOVI (STYLES)  </vt:lpstr>
      <vt:lpstr>PowerPoint Presentation</vt:lpstr>
      <vt:lpstr> Prvi susret sa stilovima  </vt:lpstr>
      <vt:lpstr> Meni za rad sa stilovima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Uređivanje postojećeg stila unosom novih vrijednosti   </vt:lpstr>
      <vt:lpstr>  Uređivanje postojećeg stila unosom novih vrijednosti 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2019-09-02T18:40:07Z</dcterms:created>
  <dcterms:modified xsi:type="dcterms:W3CDTF">2019-09-05T21:26:22Z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_MarkAsFinal">
    <vt:bool>true</vt:bool>
  </property>
</Properties>
</file>