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reeform 2"/>
          <p:cNvSpPr>
            <a:spLocks/>
          </p:cNvSpPr>
          <p:nvPr/>
        </p:nvSpPr>
        <p:spPr bwMode="auto">
          <a:xfrm>
            <a:off x="1663700" y="3327400"/>
            <a:ext cx="7480300" cy="3087688"/>
          </a:xfrm>
          <a:custGeom>
            <a:avLst/>
            <a:gdLst/>
            <a:ahLst/>
            <a:cxnLst>
              <a:cxn ang="0">
                <a:pos x="104" y="1944"/>
              </a:cxn>
              <a:cxn ang="0">
                <a:pos x="144" y="1912"/>
              </a:cxn>
              <a:cxn ang="0">
                <a:pos x="1320" y="1568"/>
              </a:cxn>
              <a:cxn ang="0">
                <a:pos x="2000" y="1264"/>
              </a:cxn>
              <a:cxn ang="0">
                <a:pos x="2104" y="1208"/>
              </a:cxn>
              <a:cxn ang="0">
                <a:pos x="2312" y="1056"/>
              </a:cxn>
              <a:cxn ang="0">
                <a:pos x="2416" y="936"/>
              </a:cxn>
              <a:cxn ang="0">
                <a:pos x="2464" y="824"/>
              </a:cxn>
              <a:cxn ang="0">
                <a:pos x="3376" y="504"/>
              </a:cxn>
              <a:cxn ang="0">
                <a:pos x="3648" y="496"/>
              </a:cxn>
              <a:cxn ang="0">
                <a:pos x="4160" y="400"/>
              </a:cxn>
              <a:cxn ang="0">
                <a:pos x="4416" y="304"/>
              </a:cxn>
              <a:cxn ang="0">
                <a:pos x="4472" y="296"/>
              </a:cxn>
              <a:cxn ang="0">
                <a:pos x="4711" y="224"/>
              </a:cxn>
              <a:cxn ang="0">
                <a:pos x="4711" y="0"/>
              </a:cxn>
              <a:cxn ang="0">
                <a:pos x="2440" y="768"/>
              </a:cxn>
              <a:cxn ang="0">
                <a:pos x="2232" y="760"/>
              </a:cxn>
              <a:cxn ang="0">
                <a:pos x="1784" y="808"/>
              </a:cxn>
              <a:cxn ang="0">
                <a:pos x="1600" y="848"/>
              </a:cxn>
              <a:cxn ang="0">
                <a:pos x="760" y="1056"/>
              </a:cxn>
              <a:cxn ang="0">
                <a:pos x="0" y="1288"/>
              </a:cxn>
              <a:cxn ang="0">
                <a:pos x="104" y="1384"/>
              </a:cxn>
              <a:cxn ang="0">
                <a:pos x="104" y="1944"/>
              </a:cxn>
            </a:cxnLst>
            <a:rect l="0" t="0" r="r" b="b"/>
            <a:pathLst>
              <a:path w="4712" h="1945">
                <a:moveTo>
                  <a:pt x="104" y="1944"/>
                </a:moveTo>
                <a:lnTo>
                  <a:pt x="144" y="1912"/>
                </a:lnTo>
                <a:lnTo>
                  <a:pt x="1320" y="1568"/>
                </a:lnTo>
                <a:lnTo>
                  <a:pt x="2000" y="1264"/>
                </a:lnTo>
                <a:lnTo>
                  <a:pt x="2104" y="1208"/>
                </a:lnTo>
                <a:lnTo>
                  <a:pt x="2312" y="1056"/>
                </a:lnTo>
                <a:lnTo>
                  <a:pt x="2416" y="936"/>
                </a:lnTo>
                <a:lnTo>
                  <a:pt x="2464" y="824"/>
                </a:lnTo>
                <a:lnTo>
                  <a:pt x="3376" y="504"/>
                </a:lnTo>
                <a:lnTo>
                  <a:pt x="3648" y="496"/>
                </a:lnTo>
                <a:lnTo>
                  <a:pt x="4160" y="400"/>
                </a:lnTo>
                <a:lnTo>
                  <a:pt x="4416" y="304"/>
                </a:lnTo>
                <a:lnTo>
                  <a:pt x="4472" y="296"/>
                </a:lnTo>
                <a:lnTo>
                  <a:pt x="4711" y="224"/>
                </a:lnTo>
                <a:lnTo>
                  <a:pt x="4711" y="0"/>
                </a:lnTo>
                <a:lnTo>
                  <a:pt x="2440" y="768"/>
                </a:lnTo>
                <a:lnTo>
                  <a:pt x="2232" y="760"/>
                </a:lnTo>
                <a:lnTo>
                  <a:pt x="1784" y="808"/>
                </a:lnTo>
                <a:lnTo>
                  <a:pt x="1600" y="848"/>
                </a:lnTo>
                <a:lnTo>
                  <a:pt x="760" y="1056"/>
                </a:lnTo>
                <a:lnTo>
                  <a:pt x="0" y="1288"/>
                </a:lnTo>
                <a:lnTo>
                  <a:pt x="104" y="1384"/>
                </a:lnTo>
                <a:lnTo>
                  <a:pt x="104" y="1944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3825" y="165100"/>
            <a:ext cx="2471738" cy="6400800"/>
            <a:chOff x="78" y="104"/>
            <a:chExt cx="1557" cy="403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78" y="3089"/>
              <a:ext cx="1097" cy="1047"/>
              <a:chOff x="78" y="3089"/>
              <a:chExt cx="1097" cy="1047"/>
            </a:xfrm>
          </p:grpSpPr>
          <p:sp>
            <p:nvSpPr>
              <p:cNvPr id="84997" name="Rectangle 5"/>
              <p:cNvSpPr>
                <a:spLocks noChangeArrowheads="1"/>
              </p:cNvSpPr>
              <p:nvPr/>
            </p:nvSpPr>
            <p:spPr bwMode="auto">
              <a:xfrm>
                <a:off x="82" y="3476"/>
                <a:ext cx="1085" cy="513"/>
              </a:xfrm>
              <a:prstGeom prst="rect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8" name="Oval 6"/>
              <p:cNvSpPr>
                <a:spLocks noChangeArrowheads="1"/>
              </p:cNvSpPr>
              <p:nvPr/>
            </p:nvSpPr>
            <p:spPr bwMode="auto">
              <a:xfrm>
                <a:off x="87" y="3826"/>
                <a:ext cx="1084" cy="31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9" name="Oval 7"/>
              <p:cNvSpPr>
                <a:spLocks noChangeArrowheads="1"/>
              </p:cNvSpPr>
              <p:nvPr/>
            </p:nvSpPr>
            <p:spPr bwMode="auto">
              <a:xfrm>
                <a:off x="90" y="3350"/>
                <a:ext cx="1085" cy="209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0" name="AutoShape 8"/>
              <p:cNvSpPr>
                <a:spLocks noChangeArrowheads="1"/>
              </p:cNvSpPr>
              <p:nvPr/>
            </p:nvSpPr>
            <p:spPr bwMode="auto">
              <a:xfrm flipV="1">
                <a:off x="78" y="3191"/>
                <a:ext cx="1089" cy="255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1" name="Freeform 9"/>
              <p:cNvSpPr>
                <a:spLocks/>
              </p:cNvSpPr>
              <p:nvPr/>
            </p:nvSpPr>
            <p:spPr bwMode="auto">
              <a:xfrm>
                <a:off x="168" y="3221"/>
                <a:ext cx="281" cy="863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0" y="241"/>
                  </a:cxn>
                  <a:cxn ang="0">
                    <a:pos x="0" y="818"/>
                  </a:cxn>
                  <a:cxn ang="0">
                    <a:pos x="90" y="844"/>
                  </a:cxn>
                  <a:cxn ang="0">
                    <a:pos x="153" y="853"/>
                  </a:cxn>
                  <a:cxn ang="0">
                    <a:pos x="230" y="862"/>
                  </a:cxn>
                  <a:cxn ang="0">
                    <a:pos x="230" y="294"/>
                  </a:cxn>
                  <a:cxn ang="0">
                    <a:pos x="280" y="21"/>
                  </a:cxn>
                  <a:cxn ang="0">
                    <a:pos x="256" y="21"/>
                  </a:cxn>
                  <a:cxn ang="0">
                    <a:pos x="204" y="13"/>
                  </a:cxn>
                  <a:cxn ang="0">
                    <a:pos x="171" y="0"/>
                  </a:cxn>
                </a:cxnLst>
                <a:rect l="0" t="0" r="r" b="b"/>
                <a:pathLst>
                  <a:path w="281" h="863">
                    <a:moveTo>
                      <a:pt x="171" y="0"/>
                    </a:moveTo>
                    <a:lnTo>
                      <a:pt x="0" y="241"/>
                    </a:lnTo>
                    <a:lnTo>
                      <a:pt x="0" y="818"/>
                    </a:lnTo>
                    <a:lnTo>
                      <a:pt x="90" y="844"/>
                    </a:lnTo>
                    <a:lnTo>
                      <a:pt x="153" y="853"/>
                    </a:lnTo>
                    <a:lnTo>
                      <a:pt x="230" y="862"/>
                    </a:lnTo>
                    <a:lnTo>
                      <a:pt x="230" y="294"/>
                    </a:lnTo>
                    <a:lnTo>
                      <a:pt x="280" y="21"/>
                    </a:lnTo>
                    <a:lnTo>
                      <a:pt x="256" y="21"/>
                    </a:lnTo>
                    <a:lnTo>
                      <a:pt x="204" y="13"/>
                    </a:lnTo>
                    <a:lnTo>
                      <a:pt x="171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2" name="Oval 10"/>
              <p:cNvSpPr>
                <a:spLocks noChangeArrowheads="1"/>
              </p:cNvSpPr>
              <p:nvPr/>
            </p:nvSpPr>
            <p:spPr bwMode="auto">
              <a:xfrm>
                <a:off x="106" y="3350"/>
                <a:ext cx="1038" cy="189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3" name="Freeform 11"/>
              <p:cNvSpPr>
                <a:spLocks/>
              </p:cNvSpPr>
              <p:nvPr/>
            </p:nvSpPr>
            <p:spPr bwMode="auto">
              <a:xfrm>
                <a:off x="223" y="3261"/>
                <a:ext cx="132" cy="801"/>
              </a:xfrm>
              <a:custGeom>
                <a:avLst/>
                <a:gdLst/>
                <a:ahLst/>
                <a:cxnLst>
                  <a:cxn ang="0">
                    <a:pos x="0" y="254"/>
                  </a:cxn>
                  <a:cxn ang="0">
                    <a:pos x="0" y="795"/>
                  </a:cxn>
                  <a:cxn ang="0">
                    <a:pos x="40" y="800"/>
                  </a:cxn>
                  <a:cxn ang="0">
                    <a:pos x="40" y="263"/>
                  </a:cxn>
                  <a:cxn ang="0">
                    <a:pos x="131" y="8"/>
                  </a:cxn>
                  <a:cxn ang="0">
                    <a:pos x="114" y="0"/>
                  </a:cxn>
                  <a:cxn ang="0">
                    <a:pos x="0" y="254"/>
                  </a:cxn>
                </a:cxnLst>
                <a:rect l="0" t="0" r="r" b="b"/>
                <a:pathLst>
                  <a:path w="132" h="801">
                    <a:moveTo>
                      <a:pt x="0" y="254"/>
                    </a:moveTo>
                    <a:lnTo>
                      <a:pt x="0" y="795"/>
                    </a:lnTo>
                    <a:lnTo>
                      <a:pt x="40" y="800"/>
                    </a:lnTo>
                    <a:lnTo>
                      <a:pt x="40" y="263"/>
                    </a:lnTo>
                    <a:lnTo>
                      <a:pt x="131" y="8"/>
                    </a:lnTo>
                    <a:lnTo>
                      <a:pt x="114" y="0"/>
                    </a:lnTo>
                    <a:lnTo>
                      <a:pt x="0" y="254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4" name="Freeform 12"/>
              <p:cNvSpPr>
                <a:spLocks/>
              </p:cNvSpPr>
              <p:nvPr/>
            </p:nvSpPr>
            <p:spPr bwMode="auto">
              <a:xfrm>
                <a:off x="914" y="3239"/>
                <a:ext cx="245" cy="797"/>
              </a:xfrm>
              <a:custGeom>
                <a:avLst/>
                <a:gdLst/>
                <a:ahLst/>
                <a:cxnLst>
                  <a:cxn ang="0">
                    <a:pos x="244" y="224"/>
                  </a:cxn>
                  <a:cxn ang="0">
                    <a:pos x="244" y="765"/>
                  </a:cxn>
                  <a:cxn ang="0">
                    <a:pos x="203" y="796"/>
                  </a:cxn>
                  <a:cxn ang="0">
                    <a:pos x="203" y="233"/>
                  </a:cxn>
                  <a:cxn ang="0">
                    <a:pos x="0" y="8"/>
                  </a:cxn>
                  <a:cxn ang="0">
                    <a:pos x="18" y="0"/>
                  </a:cxn>
                  <a:cxn ang="0">
                    <a:pos x="244" y="224"/>
                  </a:cxn>
                </a:cxnLst>
                <a:rect l="0" t="0" r="r" b="b"/>
                <a:pathLst>
                  <a:path w="245" h="797">
                    <a:moveTo>
                      <a:pt x="244" y="224"/>
                    </a:moveTo>
                    <a:lnTo>
                      <a:pt x="244" y="765"/>
                    </a:lnTo>
                    <a:lnTo>
                      <a:pt x="203" y="796"/>
                    </a:lnTo>
                    <a:lnTo>
                      <a:pt x="203" y="233"/>
                    </a:lnTo>
                    <a:lnTo>
                      <a:pt x="0" y="8"/>
                    </a:lnTo>
                    <a:lnTo>
                      <a:pt x="18" y="0"/>
                    </a:lnTo>
                    <a:lnTo>
                      <a:pt x="244" y="224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294" y="3089"/>
                <a:ext cx="665" cy="185"/>
                <a:chOff x="294" y="3089"/>
                <a:chExt cx="665" cy="185"/>
              </a:xfrm>
            </p:grpSpPr>
            <p:sp>
              <p:nvSpPr>
                <p:cNvPr id="85006" name="Oval 14"/>
                <p:cNvSpPr>
                  <a:spLocks noChangeArrowheads="1"/>
                </p:cNvSpPr>
                <p:nvPr/>
              </p:nvSpPr>
              <p:spPr bwMode="auto">
                <a:xfrm>
                  <a:off x="294" y="3089"/>
                  <a:ext cx="665" cy="18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7" name="Oval 15"/>
                <p:cNvSpPr>
                  <a:spLocks noChangeArrowheads="1"/>
                </p:cNvSpPr>
                <p:nvPr/>
              </p:nvSpPr>
              <p:spPr bwMode="auto">
                <a:xfrm>
                  <a:off x="299" y="3089"/>
                  <a:ext cx="650" cy="1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8" name="Oval 16"/>
                <p:cNvSpPr>
                  <a:spLocks noChangeArrowheads="1"/>
                </p:cNvSpPr>
                <p:nvPr/>
              </p:nvSpPr>
              <p:spPr bwMode="auto">
                <a:xfrm>
                  <a:off x="355" y="3111"/>
                  <a:ext cx="554" cy="9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5009" name="Freeform 17"/>
              <p:cNvSpPr>
                <a:spLocks/>
              </p:cNvSpPr>
              <p:nvPr/>
            </p:nvSpPr>
            <p:spPr bwMode="auto">
              <a:xfrm>
                <a:off x="123" y="3464"/>
                <a:ext cx="322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" y="30"/>
                  </a:cxn>
                  <a:cxn ang="0">
                    <a:pos x="85" y="44"/>
                  </a:cxn>
                  <a:cxn ang="0">
                    <a:pos x="153" y="61"/>
                  </a:cxn>
                  <a:cxn ang="0">
                    <a:pos x="212" y="70"/>
                  </a:cxn>
                  <a:cxn ang="0">
                    <a:pos x="275" y="75"/>
                  </a:cxn>
                  <a:cxn ang="0">
                    <a:pos x="321" y="70"/>
                  </a:cxn>
                  <a:cxn ang="0">
                    <a:pos x="248" y="61"/>
                  </a:cxn>
                  <a:cxn ang="0">
                    <a:pos x="171" y="44"/>
                  </a:cxn>
                  <a:cxn ang="0">
                    <a:pos x="94" y="22"/>
                  </a:cxn>
                  <a:cxn ang="0">
                    <a:pos x="31" y="4"/>
                  </a:cxn>
                  <a:cxn ang="0">
                    <a:pos x="0" y="0"/>
                  </a:cxn>
                </a:cxnLst>
                <a:rect l="0" t="0" r="r" b="b"/>
                <a:pathLst>
                  <a:path w="322" h="76">
                    <a:moveTo>
                      <a:pt x="0" y="0"/>
                    </a:moveTo>
                    <a:lnTo>
                      <a:pt x="49" y="30"/>
                    </a:lnTo>
                    <a:lnTo>
                      <a:pt x="85" y="44"/>
                    </a:lnTo>
                    <a:lnTo>
                      <a:pt x="153" y="61"/>
                    </a:lnTo>
                    <a:lnTo>
                      <a:pt x="212" y="70"/>
                    </a:lnTo>
                    <a:lnTo>
                      <a:pt x="275" y="75"/>
                    </a:lnTo>
                    <a:lnTo>
                      <a:pt x="321" y="70"/>
                    </a:lnTo>
                    <a:lnTo>
                      <a:pt x="248" y="61"/>
                    </a:lnTo>
                    <a:lnTo>
                      <a:pt x="171" y="44"/>
                    </a:lnTo>
                    <a:lnTo>
                      <a:pt x="94" y="22"/>
                    </a:lnTo>
                    <a:lnTo>
                      <a:pt x="31" y="4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0" name="Freeform 18"/>
              <p:cNvSpPr>
                <a:spLocks/>
              </p:cNvSpPr>
              <p:nvPr/>
            </p:nvSpPr>
            <p:spPr bwMode="auto">
              <a:xfrm>
                <a:off x="715" y="3091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1" name="Freeform 19"/>
              <p:cNvSpPr>
                <a:spLocks/>
              </p:cNvSpPr>
              <p:nvPr/>
            </p:nvSpPr>
            <p:spPr bwMode="auto">
              <a:xfrm>
                <a:off x="842" y="3342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2" name="Freeform 20"/>
              <p:cNvSpPr>
                <a:spLocks/>
              </p:cNvSpPr>
              <p:nvPr/>
            </p:nvSpPr>
            <p:spPr bwMode="auto">
              <a:xfrm>
                <a:off x="322" y="3175"/>
                <a:ext cx="181" cy="49"/>
              </a:xfrm>
              <a:custGeom>
                <a:avLst/>
                <a:gdLst/>
                <a:ahLst/>
                <a:cxnLst>
                  <a:cxn ang="0">
                    <a:pos x="180" y="48"/>
                  </a:cxn>
                  <a:cxn ang="0">
                    <a:pos x="94" y="39"/>
                  </a:cxn>
                  <a:cxn ang="0">
                    <a:pos x="40" y="26"/>
                  </a:cxn>
                  <a:cxn ang="0">
                    <a:pos x="0" y="13"/>
                  </a:cxn>
                  <a:cxn ang="0">
                    <a:pos x="13" y="0"/>
                  </a:cxn>
                  <a:cxn ang="0">
                    <a:pos x="54" y="17"/>
                  </a:cxn>
                  <a:cxn ang="0">
                    <a:pos x="112" y="30"/>
                  </a:cxn>
                  <a:cxn ang="0">
                    <a:pos x="171" y="30"/>
                  </a:cxn>
                  <a:cxn ang="0">
                    <a:pos x="180" y="48"/>
                  </a:cxn>
                </a:cxnLst>
                <a:rect l="0" t="0" r="r" b="b"/>
                <a:pathLst>
                  <a:path w="181" h="49">
                    <a:moveTo>
                      <a:pt x="180" y="48"/>
                    </a:moveTo>
                    <a:lnTo>
                      <a:pt x="94" y="39"/>
                    </a:lnTo>
                    <a:lnTo>
                      <a:pt x="40" y="26"/>
                    </a:lnTo>
                    <a:lnTo>
                      <a:pt x="0" y="13"/>
                    </a:lnTo>
                    <a:lnTo>
                      <a:pt x="13" y="0"/>
                    </a:lnTo>
                    <a:lnTo>
                      <a:pt x="54" y="17"/>
                    </a:lnTo>
                    <a:lnTo>
                      <a:pt x="112" y="30"/>
                    </a:lnTo>
                    <a:lnTo>
                      <a:pt x="171" y="30"/>
                    </a:lnTo>
                    <a:lnTo>
                      <a:pt x="180" y="4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3" name="Freeform 21"/>
              <p:cNvSpPr>
                <a:spLocks/>
              </p:cNvSpPr>
              <p:nvPr/>
            </p:nvSpPr>
            <p:spPr bwMode="auto">
              <a:xfrm>
                <a:off x="516" y="3274"/>
                <a:ext cx="200" cy="230"/>
              </a:xfrm>
              <a:custGeom>
                <a:avLst/>
                <a:gdLst/>
                <a:ahLst/>
                <a:cxnLst>
                  <a:cxn ang="0">
                    <a:pos x="104" y="4"/>
                  </a:cxn>
                  <a:cxn ang="0">
                    <a:pos x="199" y="0"/>
                  </a:cxn>
                  <a:cxn ang="0">
                    <a:pos x="162" y="79"/>
                  </a:cxn>
                  <a:cxn ang="0">
                    <a:pos x="144" y="127"/>
                  </a:cxn>
                  <a:cxn ang="0">
                    <a:pos x="117" y="171"/>
                  </a:cxn>
                  <a:cxn ang="0">
                    <a:pos x="104" y="229"/>
                  </a:cxn>
                  <a:cxn ang="0">
                    <a:pos x="0" y="229"/>
                  </a:cxn>
                  <a:cxn ang="0">
                    <a:pos x="18" y="176"/>
                  </a:cxn>
                  <a:cxn ang="0">
                    <a:pos x="63" y="123"/>
                  </a:cxn>
                  <a:cxn ang="0">
                    <a:pos x="72" y="79"/>
                  </a:cxn>
                  <a:cxn ang="0">
                    <a:pos x="90" y="35"/>
                  </a:cxn>
                  <a:cxn ang="0">
                    <a:pos x="104" y="4"/>
                  </a:cxn>
                </a:cxnLst>
                <a:rect l="0" t="0" r="r" b="b"/>
                <a:pathLst>
                  <a:path w="200" h="230">
                    <a:moveTo>
                      <a:pt x="104" y="4"/>
                    </a:moveTo>
                    <a:lnTo>
                      <a:pt x="199" y="0"/>
                    </a:lnTo>
                    <a:lnTo>
                      <a:pt x="162" y="79"/>
                    </a:lnTo>
                    <a:lnTo>
                      <a:pt x="144" y="127"/>
                    </a:lnTo>
                    <a:lnTo>
                      <a:pt x="117" y="171"/>
                    </a:lnTo>
                    <a:lnTo>
                      <a:pt x="104" y="229"/>
                    </a:lnTo>
                    <a:lnTo>
                      <a:pt x="0" y="229"/>
                    </a:lnTo>
                    <a:lnTo>
                      <a:pt x="18" y="176"/>
                    </a:lnTo>
                    <a:lnTo>
                      <a:pt x="63" y="123"/>
                    </a:lnTo>
                    <a:lnTo>
                      <a:pt x="72" y="79"/>
                    </a:lnTo>
                    <a:lnTo>
                      <a:pt x="90" y="35"/>
                    </a:lnTo>
                    <a:lnTo>
                      <a:pt x="104" y="4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22"/>
            <p:cNvGrpSpPr>
              <a:grpSpLocks/>
            </p:cNvGrpSpPr>
            <p:nvPr/>
          </p:nvGrpSpPr>
          <p:grpSpPr bwMode="auto">
            <a:xfrm>
              <a:off x="630" y="104"/>
              <a:ext cx="1005" cy="3081"/>
              <a:chOff x="630" y="104"/>
              <a:chExt cx="1005" cy="3081"/>
            </a:xfrm>
          </p:grpSpPr>
          <p:sp>
            <p:nvSpPr>
              <p:cNvPr id="85015" name="Freeform 23"/>
              <p:cNvSpPr>
                <a:spLocks/>
              </p:cNvSpPr>
              <p:nvPr/>
            </p:nvSpPr>
            <p:spPr bwMode="auto">
              <a:xfrm>
                <a:off x="873" y="104"/>
                <a:ext cx="762" cy="2316"/>
              </a:xfrm>
              <a:custGeom>
                <a:avLst/>
                <a:gdLst/>
                <a:ahLst/>
                <a:cxnLst>
                  <a:cxn ang="0">
                    <a:pos x="598" y="140"/>
                  </a:cxn>
                  <a:cxn ang="0">
                    <a:pos x="523" y="358"/>
                  </a:cxn>
                  <a:cxn ang="0">
                    <a:pos x="440" y="644"/>
                  </a:cxn>
                  <a:cxn ang="0">
                    <a:pos x="354" y="916"/>
                  </a:cxn>
                  <a:cxn ang="0">
                    <a:pos x="257" y="1286"/>
                  </a:cxn>
                  <a:cxn ang="0">
                    <a:pos x="130" y="1703"/>
                  </a:cxn>
                  <a:cxn ang="0">
                    <a:pos x="51" y="2079"/>
                  </a:cxn>
                  <a:cxn ang="0">
                    <a:pos x="15" y="2224"/>
                  </a:cxn>
                  <a:cxn ang="0">
                    <a:pos x="0" y="2315"/>
                  </a:cxn>
                  <a:cxn ang="0">
                    <a:pos x="63" y="2264"/>
                  </a:cxn>
                  <a:cxn ang="0">
                    <a:pos x="268" y="2103"/>
                  </a:cxn>
                  <a:cxn ang="0">
                    <a:pos x="124" y="2084"/>
                  </a:cxn>
                  <a:cxn ang="0">
                    <a:pos x="286" y="2088"/>
                  </a:cxn>
                  <a:cxn ang="0">
                    <a:pos x="313" y="2040"/>
                  </a:cxn>
                  <a:cxn ang="0">
                    <a:pos x="135" y="2042"/>
                  </a:cxn>
                  <a:cxn ang="0">
                    <a:pos x="322" y="2022"/>
                  </a:cxn>
                  <a:cxn ang="0">
                    <a:pos x="372" y="1941"/>
                  </a:cxn>
                  <a:cxn ang="0">
                    <a:pos x="162" y="1945"/>
                  </a:cxn>
                  <a:cxn ang="0">
                    <a:pos x="379" y="1923"/>
                  </a:cxn>
                  <a:cxn ang="0">
                    <a:pos x="426" y="1837"/>
                  </a:cxn>
                  <a:cxn ang="0">
                    <a:pos x="480" y="1712"/>
                  </a:cxn>
                  <a:cxn ang="0">
                    <a:pos x="526" y="1569"/>
                  </a:cxn>
                  <a:cxn ang="0">
                    <a:pos x="246" y="1587"/>
                  </a:cxn>
                  <a:cxn ang="0">
                    <a:pos x="530" y="1545"/>
                  </a:cxn>
                  <a:cxn ang="0">
                    <a:pos x="546" y="1497"/>
                  </a:cxn>
                  <a:cxn ang="0">
                    <a:pos x="284" y="1530"/>
                  </a:cxn>
                  <a:cxn ang="0">
                    <a:pos x="557" y="1475"/>
                  </a:cxn>
                  <a:cxn ang="0">
                    <a:pos x="602" y="1308"/>
                  </a:cxn>
                  <a:cxn ang="0">
                    <a:pos x="372" y="1358"/>
                  </a:cxn>
                  <a:cxn ang="0">
                    <a:pos x="611" y="1277"/>
                  </a:cxn>
                  <a:cxn ang="0">
                    <a:pos x="636" y="1204"/>
                  </a:cxn>
                  <a:cxn ang="0">
                    <a:pos x="381" y="1283"/>
                  </a:cxn>
                  <a:cxn ang="0">
                    <a:pos x="639" y="1182"/>
                  </a:cxn>
                  <a:cxn ang="0">
                    <a:pos x="654" y="1127"/>
                  </a:cxn>
                  <a:cxn ang="0">
                    <a:pos x="695" y="958"/>
                  </a:cxn>
                  <a:cxn ang="0">
                    <a:pos x="503" y="1042"/>
                  </a:cxn>
                  <a:cxn ang="0">
                    <a:pos x="700" y="923"/>
                  </a:cxn>
                  <a:cxn ang="0">
                    <a:pos x="758" y="679"/>
                  </a:cxn>
                  <a:cxn ang="0">
                    <a:pos x="541" y="743"/>
                  </a:cxn>
                  <a:cxn ang="0">
                    <a:pos x="758" y="655"/>
                  </a:cxn>
                  <a:cxn ang="0">
                    <a:pos x="758" y="479"/>
                  </a:cxn>
                  <a:cxn ang="0">
                    <a:pos x="575" y="560"/>
                  </a:cxn>
                  <a:cxn ang="0">
                    <a:pos x="761" y="433"/>
                  </a:cxn>
                  <a:cxn ang="0">
                    <a:pos x="761" y="261"/>
                  </a:cxn>
                  <a:cxn ang="0">
                    <a:pos x="727" y="149"/>
                  </a:cxn>
                  <a:cxn ang="0">
                    <a:pos x="661" y="0"/>
                  </a:cxn>
                  <a:cxn ang="0">
                    <a:pos x="598" y="140"/>
                  </a:cxn>
                </a:cxnLst>
                <a:rect l="0" t="0" r="r" b="b"/>
                <a:pathLst>
                  <a:path w="762" h="2316">
                    <a:moveTo>
                      <a:pt x="598" y="140"/>
                    </a:moveTo>
                    <a:lnTo>
                      <a:pt x="523" y="358"/>
                    </a:lnTo>
                    <a:lnTo>
                      <a:pt x="440" y="644"/>
                    </a:lnTo>
                    <a:lnTo>
                      <a:pt x="354" y="916"/>
                    </a:lnTo>
                    <a:lnTo>
                      <a:pt x="257" y="1286"/>
                    </a:lnTo>
                    <a:lnTo>
                      <a:pt x="130" y="1703"/>
                    </a:lnTo>
                    <a:lnTo>
                      <a:pt x="51" y="2079"/>
                    </a:lnTo>
                    <a:lnTo>
                      <a:pt x="15" y="2224"/>
                    </a:lnTo>
                    <a:lnTo>
                      <a:pt x="0" y="2315"/>
                    </a:lnTo>
                    <a:lnTo>
                      <a:pt x="63" y="2264"/>
                    </a:lnTo>
                    <a:lnTo>
                      <a:pt x="268" y="2103"/>
                    </a:lnTo>
                    <a:lnTo>
                      <a:pt x="124" y="2084"/>
                    </a:lnTo>
                    <a:lnTo>
                      <a:pt x="286" y="2088"/>
                    </a:lnTo>
                    <a:lnTo>
                      <a:pt x="313" y="2040"/>
                    </a:lnTo>
                    <a:lnTo>
                      <a:pt x="135" y="2042"/>
                    </a:lnTo>
                    <a:lnTo>
                      <a:pt x="322" y="2022"/>
                    </a:lnTo>
                    <a:lnTo>
                      <a:pt x="372" y="1941"/>
                    </a:lnTo>
                    <a:lnTo>
                      <a:pt x="162" y="1945"/>
                    </a:lnTo>
                    <a:lnTo>
                      <a:pt x="379" y="1923"/>
                    </a:lnTo>
                    <a:lnTo>
                      <a:pt x="426" y="1837"/>
                    </a:lnTo>
                    <a:lnTo>
                      <a:pt x="480" y="1712"/>
                    </a:lnTo>
                    <a:lnTo>
                      <a:pt x="526" y="1569"/>
                    </a:lnTo>
                    <a:lnTo>
                      <a:pt x="246" y="1587"/>
                    </a:lnTo>
                    <a:lnTo>
                      <a:pt x="530" y="1545"/>
                    </a:lnTo>
                    <a:lnTo>
                      <a:pt x="546" y="1497"/>
                    </a:lnTo>
                    <a:lnTo>
                      <a:pt x="284" y="1530"/>
                    </a:lnTo>
                    <a:lnTo>
                      <a:pt x="557" y="1475"/>
                    </a:lnTo>
                    <a:lnTo>
                      <a:pt x="602" y="1308"/>
                    </a:lnTo>
                    <a:lnTo>
                      <a:pt x="372" y="1358"/>
                    </a:lnTo>
                    <a:lnTo>
                      <a:pt x="611" y="1277"/>
                    </a:lnTo>
                    <a:lnTo>
                      <a:pt x="636" y="1204"/>
                    </a:lnTo>
                    <a:lnTo>
                      <a:pt x="381" y="1283"/>
                    </a:lnTo>
                    <a:lnTo>
                      <a:pt x="639" y="1182"/>
                    </a:lnTo>
                    <a:lnTo>
                      <a:pt x="654" y="1127"/>
                    </a:lnTo>
                    <a:lnTo>
                      <a:pt x="695" y="958"/>
                    </a:lnTo>
                    <a:lnTo>
                      <a:pt x="503" y="1042"/>
                    </a:lnTo>
                    <a:lnTo>
                      <a:pt x="700" y="923"/>
                    </a:lnTo>
                    <a:lnTo>
                      <a:pt x="758" y="679"/>
                    </a:lnTo>
                    <a:lnTo>
                      <a:pt x="541" y="743"/>
                    </a:lnTo>
                    <a:lnTo>
                      <a:pt x="758" y="655"/>
                    </a:lnTo>
                    <a:lnTo>
                      <a:pt x="758" y="479"/>
                    </a:lnTo>
                    <a:lnTo>
                      <a:pt x="575" y="560"/>
                    </a:lnTo>
                    <a:lnTo>
                      <a:pt x="761" y="433"/>
                    </a:lnTo>
                    <a:lnTo>
                      <a:pt x="761" y="261"/>
                    </a:lnTo>
                    <a:lnTo>
                      <a:pt x="727" y="149"/>
                    </a:lnTo>
                    <a:lnTo>
                      <a:pt x="661" y="0"/>
                    </a:lnTo>
                    <a:lnTo>
                      <a:pt x="598" y="140"/>
                    </a:lnTo>
                  </a:path>
                </a:pathLst>
              </a:custGeom>
              <a:gradFill rotWithShape="0">
                <a:gsLst>
                  <a:gs pos="0">
                    <a:srgbClr val="A64C4C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6" name="Freeform 24"/>
              <p:cNvSpPr>
                <a:spLocks/>
              </p:cNvSpPr>
              <p:nvPr/>
            </p:nvSpPr>
            <p:spPr bwMode="auto">
              <a:xfrm>
                <a:off x="630" y="114"/>
                <a:ext cx="915" cy="3071"/>
              </a:xfrm>
              <a:custGeom>
                <a:avLst/>
                <a:gdLst/>
                <a:ahLst/>
                <a:cxnLst>
                  <a:cxn ang="0">
                    <a:pos x="0" y="3070"/>
                  </a:cxn>
                  <a:cxn ang="0">
                    <a:pos x="372" y="1696"/>
                  </a:cxn>
                  <a:cxn ang="0">
                    <a:pos x="432" y="1458"/>
                  </a:cxn>
                  <a:cxn ang="0">
                    <a:pos x="484" y="1276"/>
                  </a:cxn>
                  <a:cxn ang="0">
                    <a:pos x="570" y="982"/>
                  </a:cxn>
                  <a:cxn ang="0">
                    <a:pos x="670" y="658"/>
                  </a:cxn>
                  <a:cxn ang="0">
                    <a:pos x="782" y="316"/>
                  </a:cxn>
                  <a:cxn ang="0">
                    <a:pos x="844" y="144"/>
                  </a:cxn>
                  <a:cxn ang="0">
                    <a:pos x="888" y="42"/>
                  </a:cxn>
                  <a:cxn ang="0">
                    <a:pos x="914" y="0"/>
                  </a:cxn>
                  <a:cxn ang="0">
                    <a:pos x="866" y="116"/>
                  </a:cxn>
                  <a:cxn ang="0">
                    <a:pos x="806" y="296"/>
                  </a:cxn>
                  <a:cxn ang="0">
                    <a:pos x="520" y="1230"/>
                  </a:cxn>
                  <a:cxn ang="0">
                    <a:pos x="442" y="1518"/>
                  </a:cxn>
                  <a:cxn ang="0">
                    <a:pos x="378" y="1774"/>
                  </a:cxn>
                  <a:cxn ang="0">
                    <a:pos x="314" y="2028"/>
                  </a:cxn>
                  <a:cxn ang="0">
                    <a:pos x="266" y="2238"/>
                  </a:cxn>
                  <a:cxn ang="0">
                    <a:pos x="258" y="2294"/>
                  </a:cxn>
                  <a:cxn ang="0">
                    <a:pos x="186" y="2558"/>
                  </a:cxn>
                  <a:cxn ang="0">
                    <a:pos x="50" y="3070"/>
                  </a:cxn>
                  <a:cxn ang="0">
                    <a:pos x="0" y="3070"/>
                  </a:cxn>
                </a:cxnLst>
                <a:rect l="0" t="0" r="r" b="b"/>
                <a:pathLst>
                  <a:path w="915" h="3071">
                    <a:moveTo>
                      <a:pt x="0" y="3070"/>
                    </a:moveTo>
                    <a:lnTo>
                      <a:pt x="372" y="1696"/>
                    </a:lnTo>
                    <a:lnTo>
                      <a:pt x="432" y="1458"/>
                    </a:lnTo>
                    <a:lnTo>
                      <a:pt x="484" y="1276"/>
                    </a:lnTo>
                    <a:lnTo>
                      <a:pt x="570" y="982"/>
                    </a:lnTo>
                    <a:lnTo>
                      <a:pt x="670" y="658"/>
                    </a:lnTo>
                    <a:lnTo>
                      <a:pt x="782" y="316"/>
                    </a:lnTo>
                    <a:lnTo>
                      <a:pt x="844" y="144"/>
                    </a:lnTo>
                    <a:lnTo>
                      <a:pt x="888" y="42"/>
                    </a:lnTo>
                    <a:lnTo>
                      <a:pt x="914" y="0"/>
                    </a:lnTo>
                    <a:lnTo>
                      <a:pt x="866" y="116"/>
                    </a:lnTo>
                    <a:lnTo>
                      <a:pt x="806" y="296"/>
                    </a:lnTo>
                    <a:lnTo>
                      <a:pt x="520" y="1230"/>
                    </a:lnTo>
                    <a:lnTo>
                      <a:pt x="442" y="1518"/>
                    </a:lnTo>
                    <a:lnTo>
                      <a:pt x="378" y="1774"/>
                    </a:lnTo>
                    <a:lnTo>
                      <a:pt x="314" y="2028"/>
                    </a:lnTo>
                    <a:lnTo>
                      <a:pt x="266" y="2238"/>
                    </a:lnTo>
                    <a:lnTo>
                      <a:pt x="258" y="2294"/>
                    </a:lnTo>
                    <a:lnTo>
                      <a:pt x="186" y="2558"/>
                    </a:lnTo>
                    <a:lnTo>
                      <a:pt x="50" y="3070"/>
                    </a:lnTo>
                    <a:lnTo>
                      <a:pt x="0" y="307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5017" name="Rectangle 25"/>
          <p:cNvSpPr>
            <a:spLocks noGrp="1" noChangeArrowheads="1"/>
          </p:cNvSpPr>
          <p:nvPr>
            <p:ph type="dt" sz="quarter" idx="2"/>
          </p:nvPr>
        </p:nvSpPr>
        <p:spPr>
          <a:xfrm>
            <a:off x="228600" y="6261100"/>
            <a:ext cx="2527300" cy="457200"/>
          </a:xfrm>
        </p:spPr>
        <p:txBody>
          <a:bodyPr/>
          <a:lstStyle>
            <a:lvl1pPr>
              <a:defRPr/>
            </a:lvl1pPr>
          </a:lstStyle>
          <a:p>
            <a:fld id="{6D1A2381-7CD1-4017-B494-F3EE8A1ABB1D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85018" name="Rectangle 26"/>
          <p:cNvSpPr>
            <a:spLocks noGrp="1" noChangeArrowheads="1"/>
          </p:cNvSpPr>
          <p:nvPr>
            <p:ph type="ftr" sz="quarter" idx="3"/>
          </p:nvPr>
        </p:nvSpPr>
        <p:spPr>
          <a:xfrm>
            <a:off x="2925763" y="6272213"/>
            <a:ext cx="3457575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5019" name="Rectangle 2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443163" cy="457200"/>
          </a:xfrm>
        </p:spPr>
        <p:txBody>
          <a:bodyPr/>
          <a:lstStyle>
            <a:lvl1pPr>
              <a:defRPr/>
            </a:lvl1pPr>
          </a:lstStyle>
          <a:p>
            <a:fld id="{54F71682-B55C-402F-9CDE-DADDB99B97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5020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5021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0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0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502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1A2381-7CD1-4017-B494-F3EE8A1ABB1D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71682-B55C-402F-9CDE-DADDB99B9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122238"/>
            <a:ext cx="2200275" cy="6100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563" y="122238"/>
            <a:ext cx="6450012" cy="6100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1A2381-7CD1-4017-B494-F3EE8A1ABB1D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71682-B55C-402F-9CDE-DADDB99B9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1A2381-7CD1-4017-B494-F3EE8A1ABB1D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71682-B55C-402F-9CDE-DADDB99B9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1A2381-7CD1-4017-B494-F3EE8A1ABB1D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71682-B55C-402F-9CDE-DADDB99B9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1A2381-7CD1-4017-B494-F3EE8A1ABB1D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71682-B55C-402F-9CDE-DADDB99B9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1A2381-7CD1-4017-B494-F3EE8A1ABB1D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71682-B55C-402F-9CDE-DADDB99B9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1A2381-7CD1-4017-B494-F3EE8A1ABB1D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71682-B55C-402F-9CDE-DADDB99B9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1A2381-7CD1-4017-B494-F3EE8A1ABB1D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71682-B55C-402F-9CDE-DADDB99B9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1A2381-7CD1-4017-B494-F3EE8A1ABB1D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71682-B55C-402F-9CDE-DADDB99B9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1A2381-7CD1-4017-B494-F3EE8A1ABB1D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71682-B55C-402F-9CDE-DADDB99B9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66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3973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4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5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6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7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8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9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0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1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2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3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4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5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6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7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8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9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3990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3991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99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182563" y="122238"/>
            <a:ext cx="8802687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399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" y="1447800"/>
            <a:ext cx="87757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3994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9863" y="6273800"/>
            <a:ext cx="2497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6D1A2381-7CD1-4017-B494-F3EE8A1ABB1D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83995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17813" y="6286500"/>
            <a:ext cx="357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3996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1925" y="6286500"/>
            <a:ext cx="2462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4F71682-B55C-402F-9CDE-DADDB99B97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9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4419600" y="0"/>
            <a:ext cx="4572000" cy="990600"/>
          </a:xfrm>
        </p:spPr>
        <p:txBody>
          <a:bodyPr/>
          <a:lstStyle/>
          <a:p>
            <a:r>
              <a:rPr lang="sr-Latn-CS" sz="7200" dirty="0" smtClean="0"/>
              <a:t>,, ŠINJEL’’</a:t>
            </a:r>
            <a:endParaRPr lang="en-US" sz="72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0" y="228600"/>
            <a:ext cx="4495800" cy="1066800"/>
          </a:xfrm>
        </p:spPr>
        <p:txBody>
          <a:bodyPr/>
          <a:lstStyle/>
          <a:p>
            <a:r>
              <a:rPr lang="en-US" sz="3200" b="1" dirty="0" err="1" smtClean="0"/>
              <a:t>Niko</a:t>
            </a:r>
            <a:r>
              <a:rPr lang="sr-Latn-CS" sz="3200" b="1" dirty="0" smtClean="0"/>
              <a:t>laj Vasiljevič Gogolj</a:t>
            </a:r>
            <a:endParaRPr lang="en-US" sz="3200" b="1" dirty="0"/>
          </a:p>
        </p:txBody>
      </p:sp>
      <p:pic>
        <p:nvPicPr>
          <p:cNvPr id="4" name="Picture 3" descr="Image result for nikolaj vasiljevič gogolj fot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990600"/>
            <a:ext cx="54102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age result for nikolaj vasiljevič gogolj foto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91440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Nikolaj Vasiljevič  Gogolj</a:t>
            </a:r>
            <a:br>
              <a:rPr lang="sr-Latn-CS" dirty="0" smtClean="0"/>
            </a:br>
            <a:r>
              <a:rPr lang="sr-Latn-CS" dirty="0" smtClean="0"/>
              <a:t>(1809-1852)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Spada među velikane ruske književnosti 20 vijeka</a:t>
            </a:r>
          </a:p>
          <a:p>
            <a:r>
              <a:rPr lang="sr-Latn-CS" dirty="0" smtClean="0"/>
              <a:t>Odlikuju ga romantičarski motivi, folklorna fantastika, ali i realizam u oslikavanju neveselih društvenih prilika u carskoj Rusiji </a:t>
            </a:r>
            <a:endParaRPr lang="en-US" dirty="0"/>
          </a:p>
        </p:txBody>
      </p:sp>
      <p:pic>
        <p:nvPicPr>
          <p:cNvPr id="4" name="Picture 3" descr="Image result for nikolaj vasiljevič gogolj fot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3048000"/>
            <a:ext cx="2971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,, ŠINJEL’’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Kakav je naratorov ton: </a:t>
            </a:r>
          </a:p>
          <a:p>
            <a:r>
              <a:rPr lang="sr-Latn-CS" dirty="0" smtClean="0"/>
              <a:t>Humorističan                            * tužan</a:t>
            </a:r>
          </a:p>
          <a:p>
            <a:r>
              <a:rPr lang="sr-Latn-CS" dirty="0" smtClean="0"/>
              <a:t>Sažaljiv                                       * veseo</a:t>
            </a:r>
          </a:p>
          <a:p>
            <a:r>
              <a:rPr lang="sr-Latn-CS" dirty="0" smtClean="0"/>
              <a:t>Bijesan                                       * ogorčen</a:t>
            </a:r>
          </a:p>
          <a:p>
            <a:r>
              <a:rPr lang="sr-Latn-CS" dirty="0" smtClean="0"/>
              <a:t>Ironican                                     * dramatičan</a:t>
            </a:r>
          </a:p>
          <a:p>
            <a:pPr>
              <a:buNone/>
            </a:pPr>
            <a:endParaRPr lang="sr-Latn-CS" dirty="0" smtClean="0"/>
          </a:p>
          <a:p>
            <a:pPr algn="ctr">
              <a:buNone/>
            </a:pPr>
            <a:r>
              <a:rPr lang="sr-Latn-CS" dirty="0" smtClean="0"/>
              <a:t>Odluči se i obrazloži odgovor/e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Akakije Akakijevič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Život Akakija Akakijeviča je:</a:t>
            </a:r>
          </a:p>
          <a:p>
            <a:pPr>
              <a:buNone/>
            </a:pPr>
            <a:endParaRPr lang="sr-Latn-CS" dirty="0" smtClean="0"/>
          </a:p>
          <a:p>
            <a:r>
              <a:rPr lang="sr-Latn-CS" dirty="0" smtClean="0"/>
              <a:t>Običan                bijedan             uzbudljiv</a:t>
            </a:r>
          </a:p>
          <a:p>
            <a:r>
              <a:rPr lang="sr-Latn-CS" dirty="0" smtClean="0"/>
              <a:t>Podnošljiv          skroman           neobičan</a:t>
            </a:r>
          </a:p>
          <a:p>
            <a:endParaRPr lang="sr-Latn-C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Akakije Akakijevič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Kako odluka da nabavi novi šinjel ispunjava njegov život?</a:t>
            </a:r>
          </a:p>
          <a:p>
            <a:r>
              <a:rPr lang="sr-Latn-CS" dirty="0" smtClean="0"/>
              <a:t>Kako je Akakijev šinjel promijenio i krojačev život?</a:t>
            </a:r>
          </a:p>
          <a:p>
            <a:r>
              <a:rPr lang="sr-Latn-CS" dirty="0" smtClean="0"/>
              <a:t>Zašto Akakije nije u stanju da uživa na zabavi u svoju čast?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Akakije</a:t>
            </a:r>
            <a:r>
              <a:rPr lang="en-US" dirty="0" smtClean="0"/>
              <a:t> </a:t>
            </a:r>
            <a:r>
              <a:rPr lang="en-US" dirty="0" err="1" smtClean="0"/>
              <a:t>Akakijev</a:t>
            </a:r>
            <a:r>
              <a:rPr lang="sr-Latn-CS" dirty="0" smtClean="0"/>
              <a:t>ič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D</a:t>
            </a:r>
            <a:r>
              <a:rPr lang="sr-Latn-CS" dirty="0" smtClean="0"/>
              <a:t>a li je ono što se dogodilo Akakiju:</a:t>
            </a:r>
          </a:p>
          <a:p>
            <a:endParaRPr lang="sr-Latn-CS" dirty="0" smtClean="0"/>
          </a:p>
          <a:p>
            <a:r>
              <a:rPr lang="sr-Latn-CS" dirty="0" smtClean="0"/>
              <a:t>Humoristično        komično          obično</a:t>
            </a:r>
          </a:p>
          <a:p>
            <a:r>
              <a:rPr lang="sr-Latn-CS" dirty="0" smtClean="0"/>
              <a:t>Neobično               tužno                zastrašujuće</a:t>
            </a:r>
          </a:p>
          <a:p>
            <a:endParaRPr lang="sr-Latn-CS" dirty="0" smtClean="0"/>
          </a:p>
          <a:p>
            <a:r>
              <a:rPr lang="sr-Latn-CS" dirty="0" smtClean="0"/>
              <a:t>      odluči se za jedan odgovor i obrazloži ga.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Lik predstavlja skup izvjesnih moralnih, misaonih i osjećajnih svojstava, određenih osobenosti reagovanja, govora i ponašanja koji predstavljaju ljudsku ličnost u književnom djelu.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Termini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b="1" i="1" dirty="0" smtClean="0"/>
              <a:t>Junak</a:t>
            </a:r>
            <a:r>
              <a:rPr lang="sr-Latn-CS" dirty="0" smtClean="0"/>
              <a:t>  - obično označava glavnog ili jednog od najvažnijih nosilaca radnje u književnom djelu.</a:t>
            </a:r>
          </a:p>
          <a:p>
            <a:r>
              <a:rPr lang="sr-Latn-CS" b="1" i="1" dirty="0" smtClean="0"/>
              <a:t>Karakter</a:t>
            </a:r>
            <a:r>
              <a:rPr lang="sr-Latn-CS" dirty="0" smtClean="0"/>
              <a:t>  - podrazumijeva određene individualne, moralne i psihološke crte nekog lika</a:t>
            </a:r>
          </a:p>
          <a:p>
            <a:r>
              <a:rPr lang="sr-Latn-CS" b="1" i="1" dirty="0" smtClean="0"/>
              <a:t>Tip</a:t>
            </a:r>
            <a:r>
              <a:rPr lang="sr-Latn-CS" dirty="0" smtClean="0"/>
              <a:t>  -  naglašava reprezentativnost tih crta uopšte</a:t>
            </a:r>
          </a:p>
          <a:p>
            <a:r>
              <a:rPr lang="sr-Latn-CS" b="1" i="1" dirty="0" smtClean="0"/>
              <a:t>Portret </a:t>
            </a:r>
            <a:r>
              <a:rPr lang="sr-Latn-CS" dirty="0" smtClean="0"/>
              <a:t> - izražajno spoljašnje predstavljanje unutrašnjih osobenosti nekog karaktera.</a:t>
            </a:r>
          </a:p>
          <a:p>
            <a:r>
              <a:rPr lang="sr-Latn-CS" dirty="0" smtClean="0"/>
              <a:t> </a:t>
            </a:r>
            <a:r>
              <a:rPr lang="sr-Latn-CS" dirty="0" smtClean="0"/>
              <a:t>      * </a:t>
            </a:r>
            <a:r>
              <a:rPr lang="sr-Latn-CS" b="1" i="1" dirty="0" smtClean="0"/>
              <a:t>LIK</a:t>
            </a:r>
            <a:r>
              <a:rPr lang="sr-Latn-CS" dirty="0" smtClean="0"/>
              <a:t>* - najuopštenije od svih određenja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Teorija o sokolu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Paul Hajze, njemački književnik, razvio je teoriju po kojoj svaka dobra novela mora imati svog ,,sokola’’, odnosno takav motiv koji se svojom izrazitošću utiskuje u pamćenje i oko koga se grupišu sva zbivanja, preokreti i poenta.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QUILL 2">
      <a:dk1>
        <a:srgbClr val="000000"/>
      </a:dk1>
      <a:lt1>
        <a:srgbClr val="FFFFCC"/>
      </a:lt1>
      <a:dk2>
        <a:srgbClr val="333300"/>
      </a:dk2>
      <a:lt2>
        <a:srgbClr val="333300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QUIL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ILL 1">
        <a:dk1>
          <a:srgbClr val="000000"/>
        </a:dk1>
        <a:lt1>
          <a:srgbClr val="FFFF99"/>
        </a:lt1>
        <a:dk2>
          <a:srgbClr val="003300"/>
        </a:dk2>
        <a:lt2>
          <a:srgbClr val="FFCC66"/>
        </a:lt2>
        <a:accent1>
          <a:srgbClr val="CC3300"/>
        </a:accent1>
        <a:accent2>
          <a:srgbClr val="009999"/>
        </a:accent2>
        <a:accent3>
          <a:srgbClr val="AAADAA"/>
        </a:accent3>
        <a:accent4>
          <a:srgbClr val="DADA82"/>
        </a:accent4>
        <a:accent5>
          <a:srgbClr val="E2ADAA"/>
        </a:accent5>
        <a:accent6>
          <a:srgbClr val="008A8A"/>
        </a:accent6>
        <a:hlink>
          <a:srgbClr val="660033"/>
        </a:hlink>
        <a:folHlink>
          <a:srgbClr val="33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2">
        <a:dk1>
          <a:srgbClr val="000000"/>
        </a:dk1>
        <a:lt1>
          <a:srgbClr val="FFFFCC"/>
        </a:lt1>
        <a:dk2>
          <a:srgbClr val="333300"/>
        </a:dk2>
        <a:lt2>
          <a:srgbClr val="3333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3">
        <a:dk1>
          <a:srgbClr val="000000"/>
        </a:dk1>
        <a:lt1>
          <a:srgbClr val="00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00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4">
        <a:dk1>
          <a:srgbClr val="000000"/>
        </a:dk1>
        <a:lt1>
          <a:srgbClr val="FFCC66"/>
        </a:lt1>
        <a:dk2>
          <a:srgbClr val="800000"/>
        </a:dk2>
        <a:lt2>
          <a:srgbClr val="FFCC66"/>
        </a:lt2>
        <a:accent1>
          <a:srgbClr val="339933"/>
        </a:accent1>
        <a:accent2>
          <a:srgbClr val="CC6600"/>
        </a:accent2>
        <a:accent3>
          <a:srgbClr val="C0AAAA"/>
        </a:accent3>
        <a:accent4>
          <a:srgbClr val="DAAE56"/>
        </a:accent4>
        <a:accent5>
          <a:srgbClr val="ADCAAD"/>
        </a:accent5>
        <a:accent6>
          <a:srgbClr val="B95C00"/>
        </a:accent6>
        <a:hlink>
          <a:srgbClr val="0033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6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7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49</TotalTime>
  <Words>263</Words>
  <Application>Microsoft Office PowerPoint</Application>
  <PresentationFormat>On-screen Show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Theme1</vt:lpstr>
      <vt:lpstr>Nikolaj Vasiljevič Gogolj</vt:lpstr>
      <vt:lpstr>Nikolaj Vasiljevič  Gogolj (1809-1852)</vt:lpstr>
      <vt:lpstr>,, ŠINJEL’’</vt:lpstr>
      <vt:lpstr>Akakije Akakijevič</vt:lpstr>
      <vt:lpstr>Akakije Akakijevič</vt:lpstr>
      <vt:lpstr>Akakije Akakijevič</vt:lpstr>
      <vt:lpstr>LIK</vt:lpstr>
      <vt:lpstr>Termini :</vt:lpstr>
      <vt:lpstr>Teorija o sokolu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Nikolaj Vasiljevič Gogolj</dc:title>
  <dc:creator>sadmin</dc:creator>
  <cp:lastModifiedBy>sadmin</cp:lastModifiedBy>
  <cp:revision>6</cp:revision>
  <dcterms:created xsi:type="dcterms:W3CDTF">2016-10-31T19:34:42Z</dcterms:created>
  <dcterms:modified xsi:type="dcterms:W3CDTF">2016-10-31T20:27:06Z</dcterms:modified>
</cp:coreProperties>
</file>