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4" r:id="rId2"/>
    <p:sldId id="265" r:id="rId3"/>
    <p:sldId id="266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76" r:id="rId14"/>
    <p:sldId id="277" r:id="rId15"/>
    <p:sldId id="278" r:id="rId16"/>
    <p:sldId id="279" r:id="rId17"/>
    <p:sldId id="280" r:id="rId18"/>
    <p:sldId id="281" r:id="rId19"/>
    <p:sldId id="282" r:id="rId20"/>
    <p:sldId id="283" r:id="rId21"/>
    <p:sldId id="284" r:id="rId22"/>
    <p:sldId id="285" r:id="rId23"/>
    <p:sldId id="286" r:id="rId24"/>
    <p:sldId id="287" r:id="rId25"/>
    <p:sldId id="288" r:id="rId26"/>
  </p:sldIdLst>
  <p:sldSz cx="9144000" cy="7200900"/>
  <p:notesSz cx="9144000" cy="72009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917" y="5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animir Bosnjak" userId="833dc051-d9d8-4127-bd67-84f8bee45aa4" providerId="ADAL" clId="{18AC5BC7-08FF-425F-801F-A4E66D80B6BC}"/>
    <pc:docChg chg="delSld modSld">
      <pc:chgData name="Branimir Bosnjak" userId="833dc051-d9d8-4127-bd67-84f8bee45aa4" providerId="ADAL" clId="{18AC5BC7-08FF-425F-801F-A4E66D80B6BC}" dt="2021-03-29T07:19:32.993" v="8" actId="20577"/>
      <pc:docMkLst>
        <pc:docMk/>
      </pc:docMkLst>
      <pc:sldChg chg="del">
        <pc:chgData name="Branimir Bosnjak" userId="833dc051-d9d8-4127-bd67-84f8bee45aa4" providerId="ADAL" clId="{18AC5BC7-08FF-425F-801F-A4E66D80B6BC}" dt="2021-03-29T06:07:41.474" v="1" actId="47"/>
        <pc:sldMkLst>
          <pc:docMk/>
          <pc:sldMk cId="0" sldId="257"/>
        </pc:sldMkLst>
      </pc:sldChg>
      <pc:sldChg chg="del">
        <pc:chgData name="Branimir Bosnjak" userId="833dc051-d9d8-4127-bd67-84f8bee45aa4" providerId="ADAL" clId="{18AC5BC7-08FF-425F-801F-A4E66D80B6BC}" dt="2021-03-29T06:07:24.420" v="0" actId="47"/>
        <pc:sldMkLst>
          <pc:docMk/>
          <pc:sldMk cId="0" sldId="258"/>
        </pc:sldMkLst>
      </pc:sldChg>
      <pc:sldChg chg="del">
        <pc:chgData name="Branimir Bosnjak" userId="833dc051-d9d8-4127-bd67-84f8bee45aa4" providerId="ADAL" clId="{18AC5BC7-08FF-425F-801F-A4E66D80B6BC}" dt="2021-03-29T06:07:24.420" v="0" actId="47"/>
        <pc:sldMkLst>
          <pc:docMk/>
          <pc:sldMk cId="0" sldId="259"/>
        </pc:sldMkLst>
      </pc:sldChg>
      <pc:sldChg chg="del">
        <pc:chgData name="Branimir Bosnjak" userId="833dc051-d9d8-4127-bd67-84f8bee45aa4" providerId="ADAL" clId="{18AC5BC7-08FF-425F-801F-A4E66D80B6BC}" dt="2021-03-29T06:07:24.420" v="0" actId="47"/>
        <pc:sldMkLst>
          <pc:docMk/>
          <pc:sldMk cId="0" sldId="260"/>
        </pc:sldMkLst>
      </pc:sldChg>
      <pc:sldChg chg="del">
        <pc:chgData name="Branimir Bosnjak" userId="833dc051-d9d8-4127-bd67-84f8bee45aa4" providerId="ADAL" clId="{18AC5BC7-08FF-425F-801F-A4E66D80B6BC}" dt="2021-03-29T06:07:24.420" v="0" actId="47"/>
        <pc:sldMkLst>
          <pc:docMk/>
          <pc:sldMk cId="0" sldId="261"/>
        </pc:sldMkLst>
      </pc:sldChg>
      <pc:sldChg chg="del">
        <pc:chgData name="Branimir Bosnjak" userId="833dc051-d9d8-4127-bd67-84f8bee45aa4" providerId="ADAL" clId="{18AC5BC7-08FF-425F-801F-A4E66D80B6BC}" dt="2021-03-29T06:07:24.420" v="0" actId="47"/>
        <pc:sldMkLst>
          <pc:docMk/>
          <pc:sldMk cId="0" sldId="262"/>
        </pc:sldMkLst>
      </pc:sldChg>
      <pc:sldChg chg="del">
        <pc:chgData name="Branimir Bosnjak" userId="833dc051-d9d8-4127-bd67-84f8bee45aa4" providerId="ADAL" clId="{18AC5BC7-08FF-425F-801F-A4E66D80B6BC}" dt="2021-03-29T06:07:24.420" v="0" actId="47"/>
        <pc:sldMkLst>
          <pc:docMk/>
          <pc:sldMk cId="0" sldId="263"/>
        </pc:sldMkLst>
      </pc:sldChg>
      <pc:sldChg chg="addSp modSp mod">
        <pc:chgData name="Branimir Bosnjak" userId="833dc051-d9d8-4127-bd67-84f8bee45aa4" providerId="ADAL" clId="{18AC5BC7-08FF-425F-801F-A4E66D80B6BC}" dt="2021-03-29T07:19:32.993" v="8" actId="20577"/>
        <pc:sldMkLst>
          <pc:docMk/>
          <pc:sldMk cId="0" sldId="267"/>
        </pc:sldMkLst>
        <pc:spChg chg="add mod">
          <ac:chgData name="Branimir Bosnjak" userId="833dc051-d9d8-4127-bd67-84f8bee45aa4" providerId="ADAL" clId="{18AC5BC7-08FF-425F-801F-A4E66D80B6BC}" dt="2021-03-29T07:19:32.993" v="8" actId="20577"/>
          <ac:spMkLst>
            <pc:docMk/>
            <pc:sldMk cId="0" sldId="267"/>
            <ac:spMk id="4" creationId="{58BE5F9A-863C-4E49-B382-C8A2B77618A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6276" y="2232279"/>
            <a:ext cx="7777797" cy="151218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2552" y="4032504"/>
            <a:ext cx="6405245" cy="18002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3/29/2021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rgbClr val="006EC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3/29/2021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rgbClr val="006EC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517" y="1656207"/>
            <a:ext cx="3980402" cy="4752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12430" y="1656207"/>
            <a:ext cx="3980402" cy="4752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3/29/2021</a:t>
            </a:fld>
            <a:endParaRPr lang="en-US" dirty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rgbClr val="006EC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3/29/2021</a:t>
            </a:fld>
            <a:endParaRPr lang="en-US" dirty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952500" y="473795"/>
            <a:ext cx="7199630" cy="323142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bg object 17"/>
          <p:cNvSpPr/>
          <p:nvPr/>
        </p:nvSpPr>
        <p:spPr>
          <a:xfrm>
            <a:off x="1028700" y="4057650"/>
            <a:ext cx="7200265" cy="26765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3/29/2021</a:t>
            </a:fld>
            <a:endParaRPr lang="en-US" dirty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784475" y="469519"/>
            <a:ext cx="3581400" cy="11620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rgbClr val="006EC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61035" y="1541653"/>
            <a:ext cx="7828279" cy="39084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11119" y="6696837"/>
            <a:ext cx="2928112" cy="3600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517" y="6696837"/>
            <a:ext cx="2104580" cy="3600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3/29/2021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8252" y="6696837"/>
            <a:ext cx="2104580" cy="3600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1.png"/><Relationship Id="rId18" Type="http://schemas.openxmlformats.org/officeDocument/2006/relationships/image" Target="../media/image46.png"/><Relationship Id="rId26" Type="http://schemas.openxmlformats.org/officeDocument/2006/relationships/image" Target="../media/image53.png"/><Relationship Id="rId39" Type="http://schemas.openxmlformats.org/officeDocument/2006/relationships/image" Target="../media/image66.png"/><Relationship Id="rId21" Type="http://schemas.openxmlformats.org/officeDocument/2006/relationships/image" Target="../media/image11.png"/><Relationship Id="rId34" Type="http://schemas.openxmlformats.org/officeDocument/2006/relationships/image" Target="../media/image61.jpg"/><Relationship Id="rId7" Type="http://schemas.openxmlformats.org/officeDocument/2006/relationships/image" Target="../media/image35.jpg"/><Relationship Id="rId12" Type="http://schemas.openxmlformats.org/officeDocument/2006/relationships/image" Target="../media/image40.png"/><Relationship Id="rId17" Type="http://schemas.openxmlformats.org/officeDocument/2006/relationships/image" Target="../media/image45.png"/><Relationship Id="rId25" Type="http://schemas.openxmlformats.org/officeDocument/2006/relationships/image" Target="../media/image52.png"/><Relationship Id="rId33" Type="http://schemas.openxmlformats.org/officeDocument/2006/relationships/image" Target="../media/image60.png"/><Relationship Id="rId38" Type="http://schemas.openxmlformats.org/officeDocument/2006/relationships/image" Target="../media/image65.png"/><Relationship Id="rId2" Type="http://schemas.openxmlformats.org/officeDocument/2006/relationships/image" Target="../media/image8.jpg"/><Relationship Id="rId16" Type="http://schemas.openxmlformats.org/officeDocument/2006/relationships/image" Target="../media/image44.png"/><Relationship Id="rId20" Type="http://schemas.openxmlformats.org/officeDocument/2006/relationships/image" Target="../media/image48.png"/><Relationship Id="rId29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g"/><Relationship Id="rId11" Type="http://schemas.openxmlformats.org/officeDocument/2006/relationships/image" Target="../media/image39.png"/><Relationship Id="rId24" Type="http://schemas.openxmlformats.org/officeDocument/2006/relationships/image" Target="../media/image51.png"/><Relationship Id="rId32" Type="http://schemas.openxmlformats.org/officeDocument/2006/relationships/image" Target="../media/image59.png"/><Relationship Id="rId37" Type="http://schemas.openxmlformats.org/officeDocument/2006/relationships/image" Target="../media/image64.png"/><Relationship Id="rId40" Type="http://schemas.openxmlformats.org/officeDocument/2006/relationships/image" Target="../media/image67.png"/><Relationship Id="rId5" Type="http://schemas.openxmlformats.org/officeDocument/2006/relationships/image" Target="../media/image33.png"/><Relationship Id="rId15" Type="http://schemas.openxmlformats.org/officeDocument/2006/relationships/image" Target="../media/image43.png"/><Relationship Id="rId23" Type="http://schemas.openxmlformats.org/officeDocument/2006/relationships/image" Target="../media/image50.png"/><Relationship Id="rId28" Type="http://schemas.openxmlformats.org/officeDocument/2006/relationships/image" Target="../media/image55.png"/><Relationship Id="rId36" Type="http://schemas.openxmlformats.org/officeDocument/2006/relationships/image" Target="../media/image63.png"/><Relationship Id="rId10" Type="http://schemas.openxmlformats.org/officeDocument/2006/relationships/image" Target="../media/image38.jpg"/><Relationship Id="rId19" Type="http://schemas.openxmlformats.org/officeDocument/2006/relationships/image" Target="../media/image47.png"/><Relationship Id="rId31" Type="http://schemas.openxmlformats.org/officeDocument/2006/relationships/image" Target="../media/image58.jpg"/><Relationship Id="rId4" Type="http://schemas.openxmlformats.org/officeDocument/2006/relationships/image" Target="../media/image32.jpg"/><Relationship Id="rId9" Type="http://schemas.openxmlformats.org/officeDocument/2006/relationships/image" Target="../media/image37.jpg"/><Relationship Id="rId14" Type="http://schemas.openxmlformats.org/officeDocument/2006/relationships/image" Target="../media/image42.jpg"/><Relationship Id="rId22" Type="http://schemas.openxmlformats.org/officeDocument/2006/relationships/image" Target="../media/image49.png"/><Relationship Id="rId27" Type="http://schemas.openxmlformats.org/officeDocument/2006/relationships/image" Target="../media/image54.png"/><Relationship Id="rId30" Type="http://schemas.openxmlformats.org/officeDocument/2006/relationships/image" Target="../media/image57.png"/><Relationship Id="rId35" Type="http://schemas.openxmlformats.org/officeDocument/2006/relationships/image" Target="../media/image62.png"/><Relationship Id="rId8" Type="http://schemas.openxmlformats.org/officeDocument/2006/relationships/image" Target="../media/image36.jpg"/><Relationship Id="rId3" Type="http://schemas.openxmlformats.org/officeDocument/2006/relationships/image" Target="../media/image31.jpg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4.png"/><Relationship Id="rId18" Type="http://schemas.openxmlformats.org/officeDocument/2006/relationships/image" Target="../media/image78.png"/><Relationship Id="rId26" Type="http://schemas.openxmlformats.org/officeDocument/2006/relationships/image" Target="../media/image86.png"/><Relationship Id="rId39" Type="http://schemas.openxmlformats.org/officeDocument/2006/relationships/image" Target="../media/image99.png"/><Relationship Id="rId21" Type="http://schemas.openxmlformats.org/officeDocument/2006/relationships/image" Target="../media/image81.png"/><Relationship Id="rId34" Type="http://schemas.openxmlformats.org/officeDocument/2006/relationships/image" Target="../media/image94.png"/><Relationship Id="rId42" Type="http://schemas.openxmlformats.org/officeDocument/2006/relationships/image" Target="../media/image102.png"/><Relationship Id="rId7" Type="http://schemas.openxmlformats.org/officeDocument/2006/relationships/image" Target="../media/image70.png"/><Relationship Id="rId2" Type="http://schemas.openxmlformats.org/officeDocument/2006/relationships/image" Target="../media/image68.png"/><Relationship Id="rId16" Type="http://schemas.openxmlformats.org/officeDocument/2006/relationships/image" Target="../media/image77.png"/><Relationship Id="rId20" Type="http://schemas.openxmlformats.org/officeDocument/2006/relationships/image" Target="../media/image80.png"/><Relationship Id="rId29" Type="http://schemas.openxmlformats.org/officeDocument/2006/relationships/image" Target="../media/image89.png"/><Relationship Id="rId41" Type="http://schemas.openxmlformats.org/officeDocument/2006/relationships/image" Target="../media/image10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g"/><Relationship Id="rId11" Type="http://schemas.openxmlformats.org/officeDocument/2006/relationships/image" Target="../media/image72.png"/><Relationship Id="rId24" Type="http://schemas.openxmlformats.org/officeDocument/2006/relationships/image" Target="../media/image84.png"/><Relationship Id="rId32" Type="http://schemas.openxmlformats.org/officeDocument/2006/relationships/image" Target="../media/image92.png"/><Relationship Id="rId37" Type="http://schemas.openxmlformats.org/officeDocument/2006/relationships/image" Target="../media/image97.png"/><Relationship Id="rId40" Type="http://schemas.openxmlformats.org/officeDocument/2006/relationships/image" Target="../media/image100.png"/><Relationship Id="rId5" Type="http://schemas.openxmlformats.org/officeDocument/2006/relationships/image" Target="../media/image35.jpg"/><Relationship Id="rId15" Type="http://schemas.openxmlformats.org/officeDocument/2006/relationships/image" Target="../media/image76.png"/><Relationship Id="rId23" Type="http://schemas.openxmlformats.org/officeDocument/2006/relationships/image" Target="../media/image83.png"/><Relationship Id="rId28" Type="http://schemas.openxmlformats.org/officeDocument/2006/relationships/image" Target="../media/image88.png"/><Relationship Id="rId36" Type="http://schemas.openxmlformats.org/officeDocument/2006/relationships/image" Target="../media/image96.png"/><Relationship Id="rId10" Type="http://schemas.openxmlformats.org/officeDocument/2006/relationships/image" Target="../media/image42.jpg"/><Relationship Id="rId19" Type="http://schemas.openxmlformats.org/officeDocument/2006/relationships/image" Target="../media/image79.png"/><Relationship Id="rId31" Type="http://schemas.openxmlformats.org/officeDocument/2006/relationships/image" Target="../media/image91.png"/><Relationship Id="rId4" Type="http://schemas.openxmlformats.org/officeDocument/2006/relationships/image" Target="../media/image8.jpg"/><Relationship Id="rId9" Type="http://schemas.openxmlformats.org/officeDocument/2006/relationships/image" Target="../media/image71.png"/><Relationship Id="rId14" Type="http://schemas.openxmlformats.org/officeDocument/2006/relationships/image" Target="../media/image75.png"/><Relationship Id="rId22" Type="http://schemas.openxmlformats.org/officeDocument/2006/relationships/image" Target="../media/image82.png"/><Relationship Id="rId27" Type="http://schemas.openxmlformats.org/officeDocument/2006/relationships/image" Target="../media/image87.png"/><Relationship Id="rId30" Type="http://schemas.openxmlformats.org/officeDocument/2006/relationships/image" Target="../media/image90.png"/><Relationship Id="rId35" Type="http://schemas.openxmlformats.org/officeDocument/2006/relationships/image" Target="../media/image95.png"/><Relationship Id="rId43" Type="http://schemas.openxmlformats.org/officeDocument/2006/relationships/image" Target="../media/image103.png"/><Relationship Id="rId8" Type="http://schemas.openxmlformats.org/officeDocument/2006/relationships/image" Target="../media/image40.png"/><Relationship Id="rId3" Type="http://schemas.openxmlformats.org/officeDocument/2006/relationships/image" Target="../media/image69.jpg"/><Relationship Id="rId12" Type="http://schemas.openxmlformats.org/officeDocument/2006/relationships/image" Target="../media/image73.png"/><Relationship Id="rId17" Type="http://schemas.openxmlformats.org/officeDocument/2006/relationships/image" Target="../media/image11.png"/><Relationship Id="rId25" Type="http://schemas.openxmlformats.org/officeDocument/2006/relationships/image" Target="../media/image85.png"/><Relationship Id="rId33" Type="http://schemas.openxmlformats.org/officeDocument/2006/relationships/image" Target="../media/image93.png"/><Relationship Id="rId38" Type="http://schemas.openxmlformats.org/officeDocument/2006/relationships/image" Target="../media/image9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6.png"/><Relationship Id="rId18" Type="http://schemas.openxmlformats.org/officeDocument/2006/relationships/image" Target="../media/image121.png"/><Relationship Id="rId26" Type="http://schemas.openxmlformats.org/officeDocument/2006/relationships/image" Target="../media/image129.png"/><Relationship Id="rId39" Type="http://schemas.openxmlformats.org/officeDocument/2006/relationships/image" Target="../media/image142.png"/><Relationship Id="rId21" Type="http://schemas.openxmlformats.org/officeDocument/2006/relationships/image" Target="../media/image124.png"/><Relationship Id="rId34" Type="http://schemas.openxmlformats.org/officeDocument/2006/relationships/image" Target="../media/image137.png"/><Relationship Id="rId42" Type="http://schemas.openxmlformats.org/officeDocument/2006/relationships/image" Target="../media/image145.png"/><Relationship Id="rId47" Type="http://schemas.openxmlformats.org/officeDocument/2006/relationships/image" Target="../media/image150.png"/><Relationship Id="rId50" Type="http://schemas.openxmlformats.org/officeDocument/2006/relationships/image" Target="../media/image153.png"/><Relationship Id="rId7" Type="http://schemas.openxmlformats.org/officeDocument/2006/relationships/image" Target="../media/image110.png"/><Relationship Id="rId2" Type="http://schemas.openxmlformats.org/officeDocument/2006/relationships/image" Target="../media/image105.png"/><Relationship Id="rId16" Type="http://schemas.openxmlformats.org/officeDocument/2006/relationships/image" Target="../media/image119.png"/><Relationship Id="rId29" Type="http://schemas.openxmlformats.org/officeDocument/2006/relationships/image" Target="../media/image132.png"/><Relationship Id="rId11" Type="http://schemas.openxmlformats.org/officeDocument/2006/relationships/image" Target="../media/image114.png"/><Relationship Id="rId24" Type="http://schemas.openxmlformats.org/officeDocument/2006/relationships/image" Target="../media/image127.png"/><Relationship Id="rId32" Type="http://schemas.openxmlformats.org/officeDocument/2006/relationships/image" Target="../media/image135.png"/><Relationship Id="rId37" Type="http://schemas.openxmlformats.org/officeDocument/2006/relationships/image" Target="../media/image140.png"/><Relationship Id="rId40" Type="http://schemas.openxmlformats.org/officeDocument/2006/relationships/image" Target="../media/image143.png"/><Relationship Id="rId45" Type="http://schemas.openxmlformats.org/officeDocument/2006/relationships/image" Target="../media/image148.png"/><Relationship Id="rId53" Type="http://schemas.openxmlformats.org/officeDocument/2006/relationships/image" Target="../media/image156.png"/><Relationship Id="rId5" Type="http://schemas.openxmlformats.org/officeDocument/2006/relationships/image" Target="../media/image108.png"/><Relationship Id="rId10" Type="http://schemas.openxmlformats.org/officeDocument/2006/relationships/image" Target="../media/image113.png"/><Relationship Id="rId19" Type="http://schemas.openxmlformats.org/officeDocument/2006/relationships/image" Target="../media/image122.jpg"/><Relationship Id="rId31" Type="http://schemas.openxmlformats.org/officeDocument/2006/relationships/image" Target="../media/image134.png"/><Relationship Id="rId44" Type="http://schemas.openxmlformats.org/officeDocument/2006/relationships/image" Target="../media/image147.png"/><Relationship Id="rId52" Type="http://schemas.openxmlformats.org/officeDocument/2006/relationships/image" Target="../media/image155.png"/><Relationship Id="rId4" Type="http://schemas.openxmlformats.org/officeDocument/2006/relationships/image" Target="../media/image107.png"/><Relationship Id="rId9" Type="http://schemas.openxmlformats.org/officeDocument/2006/relationships/image" Target="../media/image112.png"/><Relationship Id="rId14" Type="http://schemas.openxmlformats.org/officeDocument/2006/relationships/image" Target="../media/image117.png"/><Relationship Id="rId22" Type="http://schemas.openxmlformats.org/officeDocument/2006/relationships/image" Target="../media/image125.png"/><Relationship Id="rId27" Type="http://schemas.openxmlformats.org/officeDocument/2006/relationships/image" Target="../media/image130.png"/><Relationship Id="rId30" Type="http://schemas.openxmlformats.org/officeDocument/2006/relationships/image" Target="../media/image133.png"/><Relationship Id="rId35" Type="http://schemas.openxmlformats.org/officeDocument/2006/relationships/image" Target="../media/image138.png"/><Relationship Id="rId43" Type="http://schemas.openxmlformats.org/officeDocument/2006/relationships/image" Target="../media/image146.png"/><Relationship Id="rId48" Type="http://schemas.openxmlformats.org/officeDocument/2006/relationships/image" Target="../media/image151.png"/><Relationship Id="rId8" Type="http://schemas.openxmlformats.org/officeDocument/2006/relationships/image" Target="../media/image111.png"/><Relationship Id="rId51" Type="http://schemas.openxmlformats.org/officeDocument/2006/relationships/image" Target="../media/image154.png"/><Relationship Id="rId3" Type="http://schemas.openxmlformats.org/officeDocument/2006/relationships/image" Target="../media/image106.png"/><Relationship Id="rId12" Type="http://schemas.openxmlformats.org/officeDocument/2006/relationships/image" Target="../media/image115.png"/><Relationship Id="rId17" Type="http://schemas.openxmlformats.org/officeDocument/2006/relationships/image" Target="../media/image120.png"/><Relationship Id="rId25" Type="http://schemas.openxmlformats.org/officeDocument/2006/relationships/image" Target="../media/image128.png"/><Relationship Id="rId33" Type="http://schemas.openxmlformats.org/officeDocument/2006/relationships/image" Target="../media/image136.png"/><Relationship Id="rId38" Type="http://schemas.openxmlformats.org/officeDocument/2006/relationships/image" Target="../media/image141.png"/><Relationship Id="rId46" Type="http://schemas.openxmlformats.org/officeDocument/2006/relationships/image" Target="../media/image149.png"/><Relationship Id="rId20" Type="http://schemas.openxmlformats.org/officeDocument/2006/relationships/image" Target="../media/image123.png"/><Relationship Id="rId41" Type="http://schemas.openxmlformats.org/officeDocument/2006/relationships/image" Target="../media/image144.png"/><Relationship Id="rId54" Type="http://schemas.openxmlformats.org/officeDocument/2006/relationships/image" Target="../media/image1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9.png"/><Relationship Id="rId15" Type="http://schemas.openxmlformats.org/officeDocument/2006/relationships/image" Target="../media/image118.png"/><Relationship Id="rId23" Type="http://schemas.openxmlformats.org/officeDocument/2006/relationships/image" Target="../media/image126.png"/><Relationship Id="rId28" Type="http://schemas.openxmlformats.org/officeDocument/2006/relationships/image" Target="../media/image131.png"/><Relationship Id="rId36" Type="http://schemas.openxmlformats.org/officeDocument/2006/relationships/image" Target="../media/image139.png"/><Relationship Id="rId49" Type="http://schemas.openxmlformats.org/officeDocument/2006/relationships/image" Target="../media/image15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9.png"/><Relationship Id="rId7" Type="http://schemas.openxmlformats.org/officeDocument/2006/relationships/image" Target="../media/image163.png"/><Relationship Id="rId2" Type="http://schemas.openxmlformats.org/officeDocument/2006/relationships/image" Target="../media/image15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2.png"/><Relationship Id="rId5" Type="http://schemas.openxmlformats.org/officeDocument/2006/relationships/image" Target="../media/image161.png"/><Relationship Id="rId4" Type="http://schemas.openxmlformats.org/officeDocument/2006/relationships/image" Target="../media/image160.png"/></Relationships>
</file>

<file path=ppt/slides/_rels/slide1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75.png"/><Relationship Id="rId18" Type="http://schemas.openxmlformats.org/officeDocument/2006/relationships/image" Target="../media/image180.png"/><Relationship Id="rId26" Type="http://schemas.openxmlformats.org/officeDocument/2006/relationships/image" Target="../media/image188.png"/><Relationship Id="rId39" Type="http://schemas.openxmlformats.org/officeDocument/2006/relationships/image" Target="../media/image201.png"/><Relationship Id="rId21" Type="http://schemas.openxmlformats.org/officeDocument/2006/relationships/image" Target="../media/image183.png"/><Relationship Id="rId34" Type="http://schemas.openxmlformats.org/officeDocument/2006/relationships/image" Target="../media/image196.png"/><Relationship Id="rId42" Type="http://schemas.openxmlformats.org/officeDocument/2006/relationships/image" Target="../media/image204.png"/><Relationship Id="rId47" Type="http://schemas.openxmlformats.org/officeDocument/2006/relationships/image" Target="../media/image209.png"/><Relationship Id="rId7" Type="http://schemas.openxmlformats.org/officeDocument/2006/relationships/image" Target="../media/image169.png"/><Relationship Id="rId2" Type="http://schemas.openxmlformats.org/officeDocument/2006/relationships/image" Target="../media/image164.png"/><Relationship Id="rId16" Type="http://schemas.openxmlformats.org/officeDocument/2006/relationships/image" Target="../media/image178.png"/><Relationship Id="rId29" Type="http://schemas.openxmlformats.org/officeDocument/2006/relationships/image" Target="../media/image191.png"/><Relationship Id="rId11" Type="http://schemas.openxmlformats.org/officeDocument/2006/relationships/image" Target="../media/image173.png"/><Relationship Id="rId24" Type="http://schemas.openxmlformats.org/officeDocument/2006/relationships/image" Target="../media/image186.png"/><Relationship Id="rId32" Type="http://schemas.openxmlformats.org/officeDocument/2006/relationships/image" Target="../media/image194.png"/><Relationship Id="rId37" Type="http://schemas.openxmlformats.org/officeDocument/2006/relationships/image" Target="../media/image199.png"/><Relationship Id="rId40" Type="http://schemas.openxmlformats.org/officeDocument/2006/relationships/image" Target="../media/image202.png"/><Relationship Id="rId45" Type="http://schemas.openxmlformats.org/officeDocument/2006/relationships/image" Target="../media/image207.png"/><Relationship Id="rId5" Type="http://schemas.openxmlformats.org/officeDocument/2006/relationships/image" Target="../media/image167.png"/><Relationship Id="rId15" Type="http://schemas.openxmlformats.org/officeDocument/2006/relationships/image" Target="../media/image177.png"/><Relationship Id="rId23" Type="http://schemas.openxmlformats.org/officeDocument/2006/relationships/image" Target="../media/image185.png"/><Relationship Id="rId28" Type="http://schemas.openxmlformats.org/officeDocument/2006/relationships/image" Target="../media/image190.png"/><Relationship Id="rId36" Type="http://schemas.openxmlformats.org/officeDocument/2006/relationships/image" Target="../media/image198.png"/><Relationship Id="rId49" Type="http://schemas.openxmlformats.org/officeDocument/2006/relationships/image" Target="../media/image211.png"/><Relationship Id="rId10" Type="http://schemas.openxmlformats.org/officeDocument/2006/relationships/image" Target="../media/image172.png"/><Relationship Id="rId19" Type="http://schemas.openxmlformats.org/officeDocument/2006/relationships/image" Target="../media/image181.png"/><Relationship Id="rId31" Type="http://schemas.openxmlformats.org/officeDocument/2006/relationships/image" Target="../media/image193.png"/><Relationship Id="rId44" Type="http://schemas.openxmlformats.org/officeDocument/2006/relationships/image" Target="../media/image206.png"/><Relationship Id="rId4" Type="http://schemas.openxmlformats.org/officeDocument/2006/relationships/image" Target="../media/image166.png"/><Relationship Id="rId9" Type="http://schemas.openxmlformats.org/officeDocument/2006/relationships/image" Target="../media/image171.png"/><Relationship Id="rId14" Type="http://schemas.openxmlformats.org/officeDocument/2006/relationships/image" Target="../media/image176.png"/><Relationship Id="rId22" Type="http://schemas.openxmlformats.org/officeDocument/2006/relationships/image" Target="../media/image184.png"/><Relationship Id="rId27" Type="http://schemas.openxmlformats.org/officeDocument/2006/relationships/image" Target="../media/image189.png"/><Relationship Id="rId30" Type="http://schemas.openxmlformats.org/officeDocument/2006/relationships/image" Target="../media/image192.png"/><Relationship Id="rId35" Type="http://schemas.openxmlformats.org/officeDocument/2006/relationships/image" Target="../media/image197.png"/><Relationship Id="rId43" Type="http://schemas.openxmlformats.org/officeDocument/2006/relationships/image" Target="../media/image205.png"/><Relationship Id="rId48" Type="http://schemas.openxmlformats.org/officeDocument/2006/relationships/image" Target="../media/image210.png"/><Relationship Id="rId8" Type="http://schemas.openxmlformats.org/officeDocument/2006/relationships/image" Target="../media/image170.png"/><Relationship Id="rId3" Type="http://schemas.openxmlformats.org/officeDocument/2006/relationships/image" Target="../media/image165.png"/><Relationship Id="rId12" Type="http://schemas.openxmlformats.org/officeDocument/2006/relationships/image" Target="../media/image174.png"/><Relationship Id="rId17" Type="http://schemas.openxmlformats.org/officeDocument/2006/relationships/image" Target="../media/image179.png"/><Relationship Id="rId25" Type="http://schemas.openxmlformats.org/officeDocument/2006/relationships/image" Target="../media/image187.png"/><Relationship Id="rId33" Type="http://schemas.openxmlformats.org/officeDocument/2006/relationships/image" Target="../media/image195.png"/><Relationship Id="rId38" Type="http://schemas.openxmlformats.org/officeDocument/2006/relationships/image" Target="../media/image200.png"/><Relationship Id="rId46" Type="http://schemas.openxmlformats.org/officeDocument/2006/relationships/image" Target="../media/image208.png"/><Relationship Id="rId20" Type="http://schemas.openxmlformats.org/officeDocument/2006/relationships/image" Target="../media/image182.png"/><Relationship Id="rId41" Type="http://schemas.openxmlformats.org/officeDocument/2006/relationships/image" Target="../media/image20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jp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37.png"/><Relationship Id="rId21" Type="http://schemas.openxmlformats.org/officeDocument/2006/relationships/image" Target="../media/image232.png"/><Relationship Id="rId42" Type="http://schemas.openxmlformats.org/officeDocument/2006/relationships/image" Target="../media/image253.png"/><Relationship Id="rId47" Type="http://schemas.openxmlformats.org/officeDocument/2006/relationships/image" Target="../media/image258.png"/><Relationship Id="rId63" Type="http://schemas.openxmlformats.org/officeDocument/2006/relationships/image" Target="../media/image274.png"/><Relationship Id="rId68" Type="http://schemas.openxmlformats.org/officeDocument/2006/relationships/image" Target="../media/image279.png"/><Relationship Id="rId84" Type="http://schemas.openxmlformats.org/officeDocument/2006/relationships/image" Target="../media/image295.png"/><Relationship Id="rId89" Type="http://schemas.openxmlformats.org/officeDocument/2006/relationships/image" Target="../media/image300.png"/><Relationship Id="rId16" Type="http://schemas.openxmlformats.org/officeDocument/2006/relationships/image" Target="../media/image227.png"/><Relationship Id="rId11" Type="http://schemas.openxmlformats.org/officeDocument/2006/relationships/image" Target="../media/image222.png"/><Relationship Id="rId32" Type="http://schemas.openxmlformats.org/officeDocument/2006/relationships/image" Target="../media/image243.png"/><Relationship Id="rId37" Type="http://schemas.openxmlformats.org/officeDocument/2006/relationships/image" Target="../media/image248.png"/><Relationship Id="rId53" Type="http://schemas.openxmlformats.org/officeDocument/2006/relationships/image" Target="../media/image264.png"/><Relationship Id="rId58" Type="http://schemas.openxmlformats.org/officeDocument/2006/relationships/image" Target="../media/image269.png"/><Relationship Id="rId74" Type="http://schemas.openxmlformats.org/officeDocument/2006/relationships/image" Target="../media/image285.png"/><Relationship Id="rId79" Type="http://schemas.openxmlformats.org/officeDocument/2006/relationships/image" Target="../media/image290.png"/><Relationship Id="rId5" Type="http://schemas.openxmlformats.org/officeDocument/2006/relationships/image" Target="../media/image216.png"/><Relationship Id="rId90" Type="http://schemas.openxmlformats.org/officeDocument/2006/relationships/image" Target="../media/image301.png"/><Relationship Id="rId95" Type="http://schemas.openxmlformats.org/officeDocument/2006/relationships/image" Target="../media/image306.png"/><Relationship Id="rId22" Type="http://schemas.openxmlformats.org/officeDocument/2006/relationships/image" Target="../media/image233.png"/><Relationship Id="rId27" Type="http://schemas.openxmlformats.org/officeDocument/2006/relationships/image" Target="../media/image238.png"/><Relationship Id="rId43" Type="http://schemas.openxmlformats.org/officeDocument/2006/relationships/image" Target="../media/image254.png"/><Relationship Id="rId48" Type="http://schemas.openxmlformats.org/officeDocument/2006/relationships/image" Target="../media/image259.png"/><Relationship Id="rId64" Type="http://schemas.openxmlformats.org/officeDocument/2006/relationships/image" Target="../media/image275.png"/><Relationship Id="rId69" Type="http://schemas.openxmlformats.org/officeDocument/2006/relationships/image" Target="../media/image280.png"/><Relationship Id="rId80" Type="http://schemas.openxmlformats.org/officeDocument/2006/relationships/image" Target="../media/image291.png"/><Relationship Id="rId85" Type="http://schemas.openxmlformats.org/officeDocument/2006/relationships/image" Target="../media/image296.png"/><Relationship Id="rId3" Type="http://schemas.openxmlformats.org/officeDocument/2006/relationships/image" Target="../media/image214.png"/><Relationship Id="rId12" Type="http://schemas.openxmlformats.org/officeDocument/2006/relationships/image" Target="../media/image223.png"/><Relationship Id="rId17" Type="http://schemas.openxmlformats.org/officeDocument/2006/relationships/image" Target="../media/image228.png"/><Relationship Id="rId25" Type="http://schemas.openxmlformats.org/officeDocument/2006/relationships/image" Target="../media/image236.png"/><Relationship Id="rId33" Type="http://schemas.openxmlformats.org/officeDocument/2006/relationships/image" Target="../media/image244.png"/><Relationship Id="rId38" Type="http://schemas.openxmlformats.org/officeDocument/2006/relationships/image" Target="../media/image249.png"/><Relationship Id="rId46" Type="http://schemas.openxmlformats.org/officeDocument/2006/relationships/image" Target="../media/image257.png"/><Relationship Id="rId59" Type="http://schemas.openxmlformats.org/officeDocument/2006/relationships/image" Target="../media/image270.png"/><Relationship Id="rId67" Type="http://schemas.openxmlformats.org/officeDocument/2006/relationships/image" Target="../media/image278.png"/><Relationship Id="rId20" Type="http://schemas.openxmlformats.org/officeDocument/2006/relationships/image" Target="../media/image231.png"/><Relationship Id="rId41" Type="http://schemas.openxmlformats.org/officeDocument/2006/relationships/image" Target="../media/image252.png"/><Relationship Id="rId54" Type="http://schemas.openxmlformats.org/officeDocument/2006/relationships/image" Target="../media/image265.png"/><Relationship Id="rId62" Type="http://schemas.openxmlformats.org/officeDocument/2006/relationships/image" Target="../media/image273.png"/><Relationship Id="rId70" Type="http://schemas.openxmlformats.org/officeDocument/2006/relationships/image" Target="../media/image281.png"/><Relationship Id="rId75" Type="http://schemas.openxmlformats.org/officeDocument/2006/relationships/image" Target="../media/image286.png"/><Relationship Id="rId83" Type="http://schemas.openxmlformats.org/officeDocument/2006/relationships/image" Target="../media/image294.png"/><Relationship Id="rId88" Type="http://schemas.openxmlformats.org/officeDocument/2006/relationships/image" Target="../media/image299.png"/><Relationship Id="rId91" Type="http://schemas.openxmlformats.org/officeDocument/2006/relationships/image" Target="../media/image302.png"/><Relationship Id="rId96" Type="http://schemas.openxmlformats.org/officeDocument/2006/relationships/image" Target="../media/image30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7.png"/><Relationship Id="rId15" Type="http://schemas.openxmlformats.org/officeDocument/2006/relationships/image" Target="../media/image226.png"/><Relationship Id="rId23" Type="http://schemas.openxmlformats.org/officeDocument/2006/relationships/image" Target="../media/image234.png"/><Relationship Id="rId28" Type="http://schemas.openxmlformats.org/officeDocument/2006/relationships/image" Target="../media/image239.png"/><Relationship Id="rId36" Type="http://schemas.openxmlformats.org/officeDocument/2006/relationships/image" Target="../media/image247.png"/><Relationship Id="rId49" Type="http://schemas.openxmlformats.org/officeDocument/2006/relationships/image" Target="../media/image260.png"/><Relationship Id="rId57" Type="http://schemas.openxmlformats.org/officeDocument/2006/relationships/image" Target="../media/image268.png"/><Relationship Id="rId10" Type="http://schemas.openxmlformats.org/officeDocument/2006/relationships/image" Target="../media/image221.png"/><Relationship Id="rId31" Type="http://schemas.openxmlformats.org/officeDocument/2006/relationships/image" Target="../media/image242.png"/><Relationship Id="rId44" Type="http://schemas.openxmlformats.org/officeDocument/2006/relationships/image" Target="../media/image255.png"/><Relationship Id="rId52" Type="http://schemas.openxmlformats.org/officeDocument/2006/relationships/image" Target="../media/image263.png"/><Relationship Id="rId60" Type="http://schemas.openxmlformats.org/officeDocument/2006/relationships/image" Target="../media/image271.png"/><Relationship Id="rId65" Type="http://schemas.openxmlformats.org/officeDocument/2006/relationships/image" Target="../media/image276.png"/><Relationship Id="rId73" Type="http://schemas.openxmlformats.org/officeDocument/2006/relationships/image" Target="../media/image284.png"/><Relationship Id="rId78" Type="http://schemas.openxmlformats.org/officeDocument/2006/relationships/image" Target="../media/image289.png"/><Relationship Id="rId81" Type="http://schemas.openxmlformats.org/officeDocument/2006/relationships/image" Target="../media/image292.png"/><Relationship Id="rId86" Type="http://schemas.openxmlformats.org/officeDocument/2006/relationships/image" Target="../media/image297.png"/><Relationship Id="rId94" Type="http://schemas.openxmlformats.org/officeDocument/2006/relationships/image" Target="../media/image305.png"/><Relationship Id="rId99" Type="http://schemas.openxmlformats.org/officeDocument/2006/relationships/image" Target="../media/image310.png"/><Relationship Id="rId4" Type="http://schemas.openxmlformats.org/officeDocument/2006/relationships/image" Target="../media/image215.png"/><Relationship Id="rId9" Type="http://schemas.openxmlformats.org/officeDocument/2006/relationships/image" Target="../media/image220.png"/><Relationship Id="rId13" Type="http://schemas.openxmlformats.org/officeDocument/2006/relationships/image" Target="../media/image224.png"/><Relationship Id="rId18" Type="http://schemas.openxmlformats.org/officeDocument/2006/relationships/image" Target="../media/image229.png"/><Relationship Id="rId39" Type="http://schemas.openxmlformats.org/officeDocument/2006/relationships/image" Target="../media/image250.png"/><Relationship Id="rId34" Type="http://schemas.openxmlformats.org/officeDocument/2006/relationships/image" Target="../media/image245.png"/><Relationship Id="rId50" Type="http://schemas.openxmlformats.org/officeDocument/2006/relationships/image" Target="../media/image261.png"/><Relationship Id="rId55" Type="http://schemas.openxmlformats.org/officeDocument/2006/relationships/image" Target="../media/image266.png"/><Relationship Id="rId76" Type="http://schemas.openxmlformats.org/officeDocument/2006/relationships/image" Target="../media/image287.png"/><Relationship Id="rId97" Type="http://schemas.openxmlformats.org/officeDocument/2006/relationships/image" Target="../media/image308.png"/><Relationship Id="rId7" Type="http://schemas.openxmlformats.org/officeDocument/2006/relationships/image" Target="../media/image218.png"/><Relationship Id="rId71" Type="http://schemas.openxmlformats.org/officeDocument/2006/relationships/image" Target="../media/image282.png"/><Relationship Id="rId92" Type="http://schemas.openxmlformats.org/officeDocument/2006/relationships/image" Target="../media/image303.png"/><Relationship Id="rId2" Type="http://schemas.openxmlformats.org/officeDocument/2006/relationships/image" Target="../media/image213.png"/><Relationship Id="rId29" Type="http://schemas.openxmlformats.org/officeDocument/2006/relationships/image" Target="../media/image240.png"/><Relationship Id="rId24" Type="http://schemas.openxmlformats.org/officeDocument/2006/relationships/image" Target="../media/image235.png"/><Relationship Id="rId40" Type="http://schemas.openxmlformats.org/officeDocument/2006/relationships/image" Target="../media/image251.png"/><Relationship Id="rId45" Type="http://schemas.openxmlformats.org/officeDocument/2006/relationships/image" Target="../media/image256.png"/><Relationship Id="rId66" Type="http://schemas.openxmlformats.org/officeDocument/2006/relationships/image" Target="../media/image277.png"/><Relationship Id="rId87" Type="http://schemas.openxmlformats.org/officeDocument/2006/relationships/image" Target="../media/image298.png"/><Relationship Id="rId61" Type="http://schemas.openxmlformats.org/officeDocument/2006/relationships/image" Target="../media/image272.png"/><Relationship Id="rId82" Type="http://schemas.openxmlformats.org/officeDocument/2006/relationships/image" Target="../media/image293.png"/><Relationship Id="rId19" Type="http://schemas.openxmlformats.org/officeDocument/2006/relationships/image" Target="../media/image230.png"/><Relationship Id="rId14" Type="http://schemas.openxmlformats.org/officeDocument/2006/relationships/image" Target="../media/image225.png"/><Relationship Id="rId30" Type="http://schemas.openxmlformats.org/officeDocument/2006/relationships/image" Target="../media/image241.png"/><Relationship Id="rId35" Type="http://schemas.openxmlformats.org/officeDocument/2006/relationships/image" Target="../media/image246.png"/><Relationship Id="rId56" Type="http://schemas.openxmlformats.org/officeDocument/2006/relationships/image" Target="../media/image267.png"/><Relationship Id="rId77" Type="http://schemas.openxmlformats.org/officeDocument/2006/relationships/image" Target="../media/image288.png"/><Relationship Id="rId100" Type="http://schemas.openxmlformats.org/officeDocument/2006/relationships/image" Target="../media/image311.png"/><Relationship Id="rId8" Type="http://schemas.openxmlformats.org/officeDocument/2006/relationships/image" Target="../media/image219.png"/><Relationship Id="rId51" Type="http://schemas.openxmlformats.org/officeDocument/2006/relationships/image" Target="../media/image262.png"/><Relationship Id="rId72" Type="http://schemas.openxmlformats.org/officeDocument/2006/relationships/image" Target="../media/image283.png"/><Relationship Id="rId93" Type="http://schemas.openxmlformats.org/officeDocument/2006/relationships/image" Target="../media/image304.png"/><Relationship Id="rId98" Type="http://schemas.openxmlformats.org/officeDocument/2006/relationships/image" Target="../media/image30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23.png"/><Relationship Id="rId18" Type="http://schemas.openxmlformats.org/officeDocument/2006/relationships/image" Target="../media/image328.png"/><Relationship Id="rId26" Type="http://schemas.openxmlformats.org/officeDocument/2006/relationships/image" Target="../media/image336.png"/><Relationship Id="rId39" Type="http://schemas.openxmlformats.org/officeDocument/2006/relationships/image" Target="../media/image349.png"/><Relationship Id="rId21" Type="http://schemas.openxmlformats.org/officeDocument/2006/relationships/image" Target="../media/image331.png"/><Relationship Id="rId34" Type="http://schemas.openxmlformats.org/officeDocument/2006/relationships/image" Target="../media/image344.png"/><Relationship Id="rId42" Type="http://schemas.openxmlformats.org/officeDocument/2006/relationships/image" Target="../media/image352.png"/><Relationship Id="rId47" Type="http://schemas.openxmlformats.org/officeDocument/2006/relationships/image" Target="../media/image357.png"/><Relationship Id="rId50" Type="http://schemas.openxmlformats.org/officeDocument/2006/relationships/image" Target="../media/image360.png"/><Relationship Id="rId55" Type="http://schemas.openxmlformats.org/officeDocument/2006/relationships/image" Target="../media/image365.png"/><Relationship Id="rId63" Type="http://schemas.openxmlformats.org/officeDocument/2006/relationships/image" Target="../media/image373.png"/><Relationship Id="rId7" Type="http://schemas.openxmlformats.org/officeDocument/2006/relationships/image" Target="../media/image317.png"/><Relationship Id="rId2" Type="http://schemas.openxmlformats.org/officeDocument/2006/relationships/image" Target="../media/image312.png"/><Relationship Id="rId16" Type="http://schemas.openxmlformats.org/officeDocument/2006/relationships/image" Target="../media/image326.png"/><Relationship Id="rId29" Type="http://schemas.openxmlformats.org/officeDocument/2006/relationships/image" Target="../media/image339.png"/><Relationship Id="rId11" Type="http://schemas.openxmlformats.org/officeDocument/2006/relationships/image" Target="../media/image321.png"/><Relationship Id="rId24" Type="http://schemas.openxmlformats.org/officeDocument/2006/relationships/image" Target="../media/image334.png"/><Relationship Id="rId32" Type="http://schemas.openxmlformats.org/officeDocument/2006/relationships/image" Target="../media/image342.png"/><Relationship Id="rId37" Type="http://schemas.openxmlformats.org/officeDocument/2006/relationships/image" Target="../media/image347.png"/><Relationship Id="rId40" Type="http://schemas.openxmlformats.org/officeDocument/2006/relationships/image" Target="../media/image350.png"/><Relationship Id="rId45" Type="http://schemas.openxmlformats.org/officeDocument/2006/relationships/image" Target="../media/image355.png"/><Relationship Id="rId53" Type="http://schemas.openxmlformats.org/officeDocument/2006/relationships/image" Target="../media/image363.png"/><Relationship Id="rId58" Type="http://schemas.openxmlformats.org/officeDocument/2006/relationships/image" Target="../media/image368.png"/><Relationship Id="rId5" Type="http://schemas.openxmlformats.org/officeDocument/2006/relationships/image" Target="../media/image315.png"/><Relationship Id="rId61" Type="http://schemas.openxmlformats.org/officeDocument/2006/relationships/image" Target="../media/image371.png"/><Relationship Id="rId19" Type="http://schemas.openxmlformats.org/officeDocument/2006/relationships/image" Target="../media/image329.png"/><Relationship Id="rId14" Type="http://schemas.openxmlformats.org/officeDocument/2006/relationships/image" Target="../media/image324.png"/><Relationship Id="rId22" Type="http://schemas.openxmlformats.org/officeDocument/2006/relationships/image" Target="../media/image332.png"/><Relationship Id="rId27" Type="http://schemas.openxmlformats.org/officeDocument/2006/relationships/image" Target="../media/image337.png"/><Relationship Id="rId30" Type="http://schemas.openxmlformats.org/officeDocument/2006/relationships/image" Target="../media/image340.png"/><Relationship Id="rId35" Type="http://schemas.openxmlformats.org/officeDocument/2006/relationships/image" Target="../media/image345.png"/><Relationship Id="rId43" Type="http://schemas.openxmlformats.org/officeDocument/2006/relationships/image" Target="../media/image353.png"/><Relationship Id="rId48" Type="http://schemas.openxmlformats.org/officeDocument/2006/relationships/image" Target="../media/image358.png"/><Relationship Id="rId56" Type="http://schemas.openxmlformats.org/officeDocument/2006/relationships/image" Target="../media/image366.png"/><Relationship Id="rId64" Type="http://schemas.openxmlformats.org/officeDocument/2006/relationships/image" Target="../media/image374.png"/><Relationship Id="rId8" Type="http://schemas.openxmlformats.org/officeDocument/2006/relationships/image" Target="../media/image318.png"/><Relationship Id="rId51" Type="http://schemas.openxmlformats.org/officeDocument/2006/relationships/image" Target="../media/image361.png"/><Relationship Id="rId3" Type="http://schemas.openxmlformats.org/officeDocument/2006/relationships/image" Target="../media/image313.png"/><Relationship Id="rId12" Type="http://schemas.openxmlformats.org/officeDocument/2006/relationships/image" Target="../media/image322.png"/><Relationship Id="rId17" Type="http://schemas.openxmlformats.org/officeDocument/2006/relationships/image" Target="../media/image327.png"/><Relationship Id="rId25" Type="http://schemas.openxmlformats.org/officeDocument/2006/relationships/image" Target="../media/image335.png"/><Relationship Id="rId33" Type="http://schemas.openxmlformats.org/officeDocument/2006/relationships/image" Target="../media/image343.png"/><Relationship Id="rId38" Type="http://schemas.openxmlformats.org/officeDocument/2006/relationships/image" Target="../media/image348.png"/><Relationship Id="rId46" Type="http://schemas.openxmlformats.org/officeDocument/2006/relationships/image" Target="../media/image356.png"/><Relationship Id="rId59" Type="http://schemas.openxmlformats.org/officeDocument/2006/relationships/image" Target="../media/image369.png"/><Relationship Id="rId20" Type="http://schemas.openxmlformats.org/officeDocument/2006/relationships/image" Target="../media/image330.png"/><Relationship Id="rId41" Type="http://schemas.openxmlformats.org/officeDocument/2006/relationships/image" Target="../media/image351.png"/><Relationship Id="rId54" Type="http://schemas.openxmlformats.org/officeDocument/2006/relationships/image" Target="../media/image364.png"/><Relationship Id="rId62" Type="http://schemas.openxmlformats.org/officeDocument/2006/relationships/image" Target="../media/image37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6.png"/><Relationship Id="rId15" Type="http://schemas.openxmlformats.org/officeDocument/2006/relationships/image" Target="../media/image325.png"/><Relationship Id="rId23" Type="http://schemas.openxmlformats.org/officeDocument/2006/relationships/image" Target="../media/image333.png"/><Relationship Id="rId28" Type="http://schemas.openxmlformats.org/officeDocument/2006/relationships/image" Target="../media/image338.png"/><Relationship Id="rId36" Type="http://schemas.openxmlformats.org/officeDocument/2006/relationships/image" Target="../media/image346.png"/><Relationship Id="rId49" Type="http://schemas.openxmlformats.org/officeDocument/2006/relationships/image" Target="../media/image359.png"/><Relationship Id="rId57" Type="http://schemas.openxmlformats.org/officeDocument/2006/relationships/image" Target="../media/image367.png"/><Relationship Id="rId10" Type="http://schemas.openxmlformats.org/officeDocument/2006/relationships/image" Target="../media/image320.png"/><Relationship Id="rId31" Type="http://schemas.openxmlformats.org/officeDocument/2006/relationships/image" Target="../media/image341.png"/><Relationship Id="rId44" Type="http://schemas.openxmlformats.org/officeDocument/2006/relationships/image" Target="../media/image354.png"/><Relationship Id="rId52" Type="http://schemas.openxmlformats.org/officeDocument/2006/relationships/image" Target="../media/image362.png"/><Relationship Id="rId60" Type="http://schemas.openxmlformats.org/officeDocument/2006/relationships/image" Target="../media/image370.png"/><Relationship Id="rId4" Type="http://schemas.openxmlformats.org/officeDocument/2006/relationships/image" Target="../media/image314.png"/><Relationship Id="rId9" Type="http://schemas.openxmlformats.org/officeDocument/2006/relationships/image" Target="../media/image319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unity.fs.com/blog/abc-of-pon-understanding-olt-onu-ont-and-odn.html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gpon.com/how-gpon-works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Relationship Id="rId1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41498" y="464311"/>
            <a:ext cx="301752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285" dirty="0"/>
              <a:t>Javne </a:t>
            </a:r>
            <a:r>
              <a:rPr sz="2800" spc="-175" dirty="0"/>
              <a:t>optičke</a:t>
            </a:r>
            <a:r>
              <a:rPr sz="2800" spc="-125" dirty="0"/>
              <a:t> </a:t>
            </a:r>
            <a:r>
              <a:rPr sz="2800" spc="-185" dirty="0"/>
              <a:t>mreže</a:t>
            </a:r>
            <a:endParaRPr sz="2800" dirty="0"/>
          </a:p>
        </p:txBody>
      </p:sp>
      <p:sp>
        <p:nvSpPr>
          <p:cNvPr id="3" name="object 3"/>
          <p:cNvSpPr txBox="1"/>
          <p:nvPr/>
        </p:nvSpPr>
        <p:spPr>
          <a:xfrm>
            <a:off x="618236" y="1339977"/>
            <a:ext cx="7800340" cy="471932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700"/>
              </a:spcBef>
              <a:buClr>
                <a:srgbClr val="006EC0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1800" spc="-155" dirty="0">
                <a:latin typeface="Arial"/>
                <a:cs typeface="Arial"/>
              </a:rPr>
              <a:t>Javna </a:t>
            </a:r>
            <a:r>
              <a:rPr sz="1800" spc="-110" dirty="0">
                <a:latin typeface="Arial"/>
                <a:cs typeface="Arial"/>
              </a:rPr>
              <a:t>mreža </a:t>
            </a:r>
            <a:r>
              <a:rPr sz="1800" spc="-120" dirty="0">
                <a:latin typeface="Arial"/>
                <a:cs typeface="Arial"/>
              </a:rPr>
              <a:t>može </a:t>
            </a:r>
            <a:r>
              <a:rPr sz="1800" spc="15" dirty="0">
                <a:latin typeface="Arial"/>
                <a:cs typeface="Arial"/>
              </a:rPr>
              <a:t>biti </a:t>
            </a:r>
            <a:r>
              <a:rPr sz="1800" spc="-60" dirty="0">
                <a:latin typeface="Arial"/>
                <a:cs typeface="Arial"/>
              </a:rPr>
              <a:t>u </a:t>
            </a:r>
            <a:r>
              <a:rPr sz="1800" spc="-75" dirty="0">
                <a:latin typeface="Arial"/>
                <a:cs typeface="Arial"/>
              </a:rPr>
              <a:t>vlasništvu </a:t>
            </a:r>
            <a:r>
              <a:rPr sz="1800" spc="-45" dirty="0">
                <a:latin typeface="Arial"/>
                <a:cs typeface="Arial"/>
              </a:rPr>
              <a:t>različitih</a:t>
            </a:r>
            <a:r>
              <a:rPr sz="1800" spc="-125" dirty="0">
                <a:latin typeface="Arial"/>
                <a:cs typeface="Arial"/>
              </a:rPr>
              <a:t> </a:t>
            </a:r>
            <a:r>
              <a:rPr sz="1800" spc="-60" dirty="0">
                <a:latin typeface="Arial"/>
                <a:cs typeface="Arial"/>
              </a:rPr>
              <a:t>operatora.</a:t>
            </a:r>
            <a:endParaRPr sz="18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600"/>
              </a:spcBef>
              <a:buClr>
                <a:srgbClr val="006EC0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1800" spc="-95" dirty="0">
                <a:latin typeface="Arial"/>
                <a:cs typeface="Arial"/>
              </a:rPr>
              <a:t>Čvorovi </a:t>
            </a:r>
            <a:r>
              <a:rPr sz="1800" spc="-105" dirty="0">
                <a:latin typeface="Arial"/>
                <a:cs typeface="Arial"/>
              </a:rPr>
              <a:t>mreže </a:t>
            </a:r>
            <a:r>
              <a:rPr sz="1800" spc="-114" dirty="0">
                <a:latin typeface="Arial"/>
                <a:cs typeface="Arial"/>
              </a:rPr>
              <a:t>nalaze </a:t>
            </a:r>
            <a:r>
              <a:rPr sz="1800" spc="-155" dirty="0">
                <a:latin typeface="Arial"/>
                <a:cs typeface="Arial"/>
              </a:rPr>
              <a:t>se </a:t>
            </a:r>
            <a:r>
              <a:rPr sz="1800" spc="-60" dirty="0">
                <a:latin typeface="Arial"/>
                <a:cs typeface="Arial"/>
              </a:rPr>
              <a:t>u </a:t>
            </a:r>
            <a:r>
              <a:rPr sz="1800" b="1" i="1" spc="-105" dirty="0">
                <a:solidFill>
                  <a:srgbClr val="006EC0"/>
                </a:solidFill>
                <a:latin typeface="Arial"/>
                <a:cs typeface="Arial"/>
              </a:rPr>
              <a:t>centralama</a:t>
            </a:r>
            <a:r>
              <a:rPr sz="1800" spc="-105" dirty="0">
                <a:latin typeface="Arial"/>
                <a:cs typeface="Arial"/>
              </a:rPr>
              <a:t>. </a:t>
            </a:r>
            <a:r>
              <a:rPr sz="1800" spc="-135" dirty="0">
                <a:latin typeface="Arial"/>
                <a:cs typeface="Arial"/>
              </a:rPr>
              <a:t>Zovu </a:t>
            </a:r>
            <a:r>
              <a:rPr sz="1800" spc="-160" dirty="0">
                <a:latin typeface="Arial"/>
                <a:cs typeface="Arial"/>
              </a:rPr>
              <a:t>se </a:t>
            </a:r>
            <a:r>
              <a:rPr sz="1800" spc="-85" dirty="0">
                <a:latin typeface="Arial"/>
                <a:cs typeface="Arial"/>
              </a:rPr>
              <a:t>još</a:t>
            </a:r>
            <a:r>
              <a:rPr sz="1800" spc="-65" dirty="0">
                <a:latin typeface="Arial"/>
                <a:cs typeface="Arial"/>
              </a:rPr>
              <a:t> </a:t>
            </a:r>
            <a:r>
              <a:rPr sz="1800" spc="-15" dirty="0">
                <a:latin typeface="Arial"/>
                <a:cs typeface="Arial"/>
              </a:rPr>
              <a:t>i:</a:t>
            </a:r>
            <a:endParaRPr sz="1800" dirty="0">
              <a:latin typeface="Arial"/>
              <a:cs typeface="Arial"/>
            </a:endParaRPr>
          </a:p>
          <a:p>
            <a:pPr marL="757555" lvl="1" indent="-288290">
              <a:lnSpc>
                <a:spcPct val="100000"/>
              </a:lnSpc>
              <a:spcBef>
                <a:spcPts val="600"/>
              </a:spcBef>
              <a:buClr>
                <a:srgbClr val="006EC0"/>
              </a:buClr>
              <a:buFont typeface="Arial"/>
              <a:buChar char="–"/>
              <a:tabLst>
                <a:tab pos="757555" algn="l"/>
                <a:tab pos="758190" algn="l"/>
              </a:tabLst>
            </a:pPr>
            <a:r>
              <a:rPr sz="1800" b="1" i="1" spc="-250" dirty="0">
                <a:latin typeface="Arial"/>
                <a:cs typeface="Arial"/>
              </a:rPr>
              <a:t>POPs </a:t>
            </a:r>
            <a:r>
              <a:rPr sz="1800" spc="-55" dirty="0">
                <a:latin typeface="Arial"/>
                <a:cs typeface="Arial"/>
              </a:rPr>
              <a:t>–</a:t>
            </a:r>
            <a:r>
              <a:rPr sz="1800" i="1" spc="-55" dirty="0">
                <a:latin typeface="Arial"/>
                <a:cs typeface="Arial"/>
              </a:rPr>
              <a:t>point </a:t>
            </a:r>
            <a:r>
              <a:rPr sz="1800" i="1" spc="-20" dirty="0">
                <a:latin typeface="Arial"/>
                <a:cs typeface="Arial"/>
              </a:rPr>
              <a:t>of </a:t>
            </a:r>
            <a:r>
              <a:rPr sz="1800" i="1" spc="-130" dirty="0">
                <a:latin typeface="Arial"/>
                <a:cs typeface="Arial"/>
              </a:rPr>
              <a:t>presence </a:t>
            </a:r>
            <a:r>
              <a:rPr sz="1800" spc="-105" dirty="0">
                <a:latin typeface="Arial"/>
                <a:cs typeface="Arial"/>
              </a:rPr>
              <a:t>– </a:t>
            </a:r>
            <a:r>
              <a:rPr sz="1800" spc="-85" dirty="0">
                <a:latin typeface="Arial"/>
                <a:cs typeface="Arial"/>
              </a:rPr>
              <a:t>mala </a:t>
            </a:r>
            <a:r>
              <a:rPr sz="1800" spc="-80" dirty="0">
                <a:latin typeface="Arial"/>
                <a:cs typeface="Arial"/>
              </a:rPr>
              <a:t>čvorna</a:t>
            </a:r>
            <a:r>
              <a:rPr sz="1800" spc="-360" dirty="0">
                <a:latin typeface="Arial"/>
                <a:cs typeface="Arial"/>
              </a:rPr>
              <a:t> </a:t>
            </a:r>
            <a:r>
              <a:rPr sz="1800" spc="-70" dirty="0">
                <a:latin typeface="Arial"/>
                <a:cs typeface="Arial"/>
              </a:rPr>
              <a:t>mjesta</a:t>
            </a:r>
            <a:endParaRPr sz="1800" dirty="0">
              <a:latin typeface="Arial"/>
              <a:cs typeface="Arial"/>
            </a:endParaRPr>
          </a:p>
          <a:p>
            <a:pPr marL="757555" lvl="1" indent="-288290">
              <a:lnSpc>
                <a:spcPct val="100000"/>
              </a:lnSpc>
              <a:spcBef>
                <a:spcPts val="600"/>
              </a:spcBef>
              <a:buClr>
                <a:srgbClr val="006EC0"/>
              </a:buClr>
              <a:buFont typeface="Arial"/>
              <a:buChar char="–"/>
              <a:tabLst>
                <a:tab pos="757555" algn="l"/>
                <a:tab pos="758190" algn="l"/>
              </a:tabLst>
            </a:pPr>
            <a:r>
              <a:rPr sz="1800" b="1" i="1" spc="-145" dirty="0">
                <a:latin typeface="Arial"/>
                <a:cs typeface="Arial"/>
              </a:rPr>
              <a:t>Hubovi </a:t>
            </a:r>
            <a:r>
              <a:rPr sz="1800" b="1" i="1" spc="-50" dirty="0">
                <a:latin typeface="Arial"/>
                <a:cs typeface="Arial"/>
              </a:rPr>
              <a:t>- </a:t>
            </a:r>
            <a:r>
              <a:rPr sz="1800" spc="-85" dirty="0">
                <a:latin typeface="Arial"/>
                <a:cs typeface="Arial"/>
              </a:rPr>
              <a:t>veći</a:t>
            </a:r>
            <a:r>
              <a:rPr sz="1800" spc="-120" dirty="0">
                <a:latin typeface="Arial"/>
                <a:cs typeface="Arial"/>
              </a:rPr>
              <a:t> </a:t>
            </a:r>
            <a:r>
              <a:rPr sz="1800" spc="-65" dirty="0">
                <a:latin typeface="Arial"/>
                <a:cs typeface="Arial"/>
              </a:rPr>
              <a:t>čvorovi</a:t>
            </a:r>
            <a:endParaRPr sz="1800" dirty="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35"/>
              </a:spcBef>
              <a:buClr>
                <a:srgbClr val="006EC0"/>
              </a:buClr>
              <a:buFont typeface="Arial"/>
              <a:buChar char="–"/>
            </a:pPr>
            <a:endParaRPr sz="1900" dirty="0">
              <a:latin typeface="Arial"/>
              <a:cs typeface="Arial"/>
            </a:endParaRPr>
          </a:p>
          <a:p>
            <a:pPr marL="355600" marR="520700" indent="-342900">
              <a:lnSpc>
                <a:spcPct val="100000"/>
              </a:lnSpc>
              <a:buClr>
                <a:srgbClr val="006EC0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1800" spc="-60" dirty="0">
                <a:latin typeface="Arial"/>
                <a:cs typeface="Arial"/>
              </a:rPr>
              <a:t>Optički </a:t>
            </a:r>
            <a:r>
              <a:rPr sz="1800" spc="-50" dirty="0">
                <a:latin typeface="Arial"/>
                <a:cs typeface="Arial"/>
              </a:rPr>
              <a:t>linkovi </a:t>
            </a:r>
            <a:r>
              <a:rPr sz="1800" spc="-155" dirty="0">
                <a:latin typeface="Arial"/>
                <a:cs typeface="Arial"/>
              </a:rPr>
              <a:t>se </a:t>
            </a:r>
            <a:r>
              <a:rPr sz="1800" spc="-90" dirty="0">
                <a:latin typeface="Arial"/>
                <a:cs typeface="Arial"/>
              </a:rPr>
              <a:t>sastoje </a:t>
            </a:r>
            <a:r>
              <a:rPr sz="1800" spc="-60" dirty="0">
                <a:latin typeface="Arial"/>
                <a:cs typeface="Arial"/>
              </a:rPr>
              <a:t>od </a:t>
            </a:r>
            <a:r>
              <a:rPr sz="1800" spc="-40" dirty="0">
                <a:latin typeface="Arial"/>
                <a:cs typeface="Arial"/>
              </a:rPr>
              <a:t>optičkih</a:t>
            </a:r>
            <a:r>
              <a:rPr sz="1800" spc="-365" dirty="0">
                <a:latin typeface="Arial"/>
                <a:cs typeface="Arial"/>
              </a:rPr>
              <a:t> </a:t>
            </a:r>
            <a:r>
              <a:rPr sz="1800" spc="-100" dirty="0">
                <a:latin typeface="Arial"/>
                <a:cs typeface="Arial"/>
              </a:rPr>
              <a:t>vlakana </a:t>
            </a:r>
            <a:r>
              <a:rPr sz="1800" spc="-70" dirty="0">
                <a:latin typeface="Arial"/>
                <a:cs typeface="Arial"/>
              </a:rPr>
              <a:t>grupisanih </a:t>
            </a:r>
            <a:r>
              <a:rPr sz="1800" spc="-100" dirty="0">
                <a:latin typeface="Arial"/>
                <a:cs typeface="Arial"/>
              </a:rPr>
              <a:t>na </a:t>
            </a:r>
            <a:r>
              <a:rPr sz="1800" spc="-90" dirty="0">
                <a:latin typeface="Arial"/>
                <a:cs typeface="Arial"/>
              </a:rPr>
              <a:t>osnovu </a:t>
            </a:r>
            <a:r>
              <a:rPr sz="1800" spc="-60" dirty="0">
                <a:latin typeface="Arial"/>
                <a:cs typeface="Arial"/>
              </a:rPr>
              <a:t>dometa,  </a:t>
            </a:r>
            <a:r>
              <a:rPr sz="1800" spc="-40" dirty="0">
                <a:latin typeface="Arial"/>
                <a:cs typeface="Arial"/>
              </a:rPr>
              <a:t>topologije, </a:t>
            </a:r>
            <a:r>
              <a:rPr sz="1800" spc="-100" dirty="0">
                <a:latin typeface="Arial"/>
                <a:cs typeface="Arial"/>
              </a:rPr>
              <a:t>saobraćaja, mehanizama </a:t>
            </a:r>
            <a:r>
              <a:rPr sz="1800" spc="-180" dirty="0">
                <a:latin typeface="Arial"/>
                <a:cs typeface="Arial"/>
              </a:rPr>
              <a:t>za </a:t>
            </a:r>
            <a:r>
              <a:rPr sz="1800" spc="-90" dirty="0">
                <a:latin typeface="Arial"/>
                <a:cs typeface="Arial"/>
              </a:rPr>
              <a:t>oporavak </a:t>
            </a:r>
            <a:r>
              <a:rPr sz="1800" spc="-60" dirty="0">
                <a:latin typeface="Arial"/>
                <a:cs typeface="Arial"/>
              </a:rPr>
              <a:t>od </a:t>
            </a:r>
            <a:r>
              <a:rPr sz="1800" spc="-125" dirty="0">
                <a:latin typeface="Arial"/>
                <a:cs typeface="Arial"/>
              </a:rPr>
              <a:t>grešaka</a:t>
            </a:r>
            <a:r>
              <a:rPr sz="1800" spc="-34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itd.</a:t>
            </a:r>
            <a:endParaRPr sz="1800" dirty="0">
              <a:latin typeface="Arial"/>
              <a:cs typeface="Arial"/>
            </a:endParaRPr>
          </a:p>
          <a:p>
            <a:pPr marL="757555" marR="5080" lvl="1" indent="-288290">
              <a:lnSpc>
                <a:spcPct val="100000"/>
              </a:lnSpc>
              <a:spcBef>
                <a:spcPts val="600"/>
              </a:spcBef>
              <a:buClr>
                <a:srgbClr val="006EC0"/>
              </a:buClr>
              <a:buChar char="–"/>
              <a:tabLst>
                <a:tab pos="757555" algn="l"/>
                <a:tab pos="758190" algn="l"/>
              </a:tabLst>
            </a:pPr>
            <a:r>
              <a:rPr sz="1800" spc="-145" dirty="0">
                <a:latin typeface="Arial"/>
                <a:cs typeface="Arial"/>
              </a:rPr>
              <a:t>U </a:t>
            </a:r>
            <a:r>
              <a:rPr sz="1800" spc="-90" dirty="0">
                <a:latin typeface="Arial"/>
                <a:cs typeface="Arial"/>
              </a:rPr>
              <a:t>najvećem </a:t>
            </a:r>
            <a:r>
              <a:rPr sz="1800" spc="-30" dirty="0">
                <a:latin typeface="Arial"/>
                <a:cs typeface="Arial"/>
              </a:rPr>
              <a:t>broju </a:t>
            </a:r>
            <a:r>
              <a:rPr sz="1800" spc="-95" dirty="0">
                <a:latin typeface="Arial"/>
                <a:cs typeface="Arial"/>
              </a:rPr>
              <a:t>slučajeva, </a:t>
            </a:r>
            <a:r>
              <a:rPr sz="1800" b="1" spc="-165" dirty="0">
                <a:latin typeface="Arial"/>
                <a:cs typeface="Arial"/>
              </a:rPr>
              <a:t>mesh </a:t>
            </a:r>
            <a:r>
              <a:rPr sz="1800" b="1" spc="-135" dirty="0">
                <a:latin typeface="Arial"/>
                <a:cs typeface="Arial"/>
              </a:rPr>
              <a:t>mreže </a:t>
            </a:r>
            <a:r>
              <a:rPr sz="1800" b="1" spc="-210" dirty="0">
                <a:latin typeface="Arial"/>
                <a:cs typeface="Arial"/>
              </a:rPr>
              <a:t>su </a:t>
            </a:r>
            <a:r>
              <a:rPr sz="1800" b="1" spc="-120" dirty="0">
                <a:latin typeface="Arial"/>
                <a:cs typeface="Arial"/>
              </a:rPr>
              <a:t>bazirane </a:t>
            </a:r>
            <a:r>
              <a:rPr sz="1800" b="1" spc="-125" dirty="0">
                <a:latin typeface="Arial"/>
                <a:cs typeface="Arial"/>
              </a:rPr>
              <a:t>na </a:t>
            </a:r>
            <a:r>
              <a:rPr sz="1800" b="1" spc="-135" dirty="0">
                <a:latin typeface="Arial"/>
                <a:cs typeface="Arial"/>
              </a:rPr>
              <a:t>povezivanju mreža  </a:t>
            </a:r>
            <a:r>
              <a:rPr sz="1800" b="1" spc="-110" dirty="0">
                <a:latin typeface="Arial"/>
                <a:cs typeface="Arial"/>
              </a:rPr>
              <a:t>topologije</a:t>
            </a:r>
            <a:r>
              <a:rPr sz="1800" b="1" spc="-155" dirty="0">
                <a:latin typeface="Arial"/>
                <a:cs typeface="Arial"/>
              </a:rPr>
              <a:t> </a:t>
            </a:r>
            <a:r>
              <a:rPr sz="1800" b="1" spc="-130" dirty="0">
                <a:latin typeface="Arial"/>
                <a:cs typeface="Arial"/>
              </a:rPr>
              <a:t>prsten</a:t>
            </a:r>
            <a:endParaRPr sz="1800" dirty="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30"/>
              </a:spcBef>
              <a:buClr>
                <a:srgbClr val="006EC0"/>
              </a:buClr>
              <a:buFont typeface="Arial"/>
              <a:buChar char="–"/>
            </a:pPr>
            <a:endParaRPr sz="175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Clr>
                <a:srgbClr val="006EC0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1800" spc="-95" dirty="0">
                <a:latin typeface="Arial"/>
                <a:cs typeface="Arial"/>
              </a:rPr>
              <a:t>Razlikuju</a:t>
            </a:r>
            <a:r>
              <a:rPr sz="1800" spc="-145" dirty="0">
                <a:latin typeface="Arial"/>
                <a:cs typeface="Arial"/>
              </a:rPr>
              <a:t> </a:t>
            </a:r>
            <a:r>
              <a:rPr sz="1800" spc="-110" dirty="0">
                <a:latin typeface="Arial"/>
                <a:cs typeface="Arial"/>
              </a:rPr>
              <a:t>se:</a:t>
            </a:r>
            <a:endParaRPr sz="1800" dirty="0">
              <a:latin typeface="Arial"/>
              <a:cs typeface="Arial"/>
            </a:endParaRPr>
          </a:p>
          <a:p>
            <a:pPr marL="757555" lvl="1" indent="-288290">
              <a:lnSpc>
                <a:spcPct val="100000"/>
              </a:lnSpc>
              <a:spcBef>
                <a:spcPts val="409"/>
              </a:spcBef>
              <a:buFont typeface="Arial"/>
              <a:buChar char="–"/>
              <a:tabLst>
                <a:tab pos="757555" algn="l"/>
                <a:tab pos="758190" algn="l"/>
              </a:tabLst>
            </a:pPr>
            <a:r>
              <a:rPr sz="1800" b="1" i="1" spc="-175" dirty="0">
                <a:solidFill>
                  <a:srgbClr val="006EC0"/>
                </a:solidFill>
                <a:latin typeface="Arial"/>
                <a:cs typeface="Arial"/>
              </a:rPr>
              <a:t>Gradske </a:t>
            </a:r>
            <a:r>
              <a:rPr sz="1800" b="1" i="1" spc="-100" dirty="0">
                <a:solidFill>
                  <a:srgbClr val="006EC0"/>
                </a:solidFill>
                <a:latin typeface="Arial"/>
                <a:cs typeface="Arial"/>
              </a:rPr>
              <a:t>(metropolitan)</a:t>
            </a:r>
            <a:r>
              <a:rPr sz="1800" b="1" i="1" spc="-10" dirty="0">
                <a:solidFill>
                  <a:srgbClr val="006EC0"/>
                </a:solidFill>
                <a:latin typeface="Arial"/>
                <a:cs typeface="Arial"/>
              </a:rPr>
              <a:t> </a:t>
            </a:r>
            <a:r>
              <a:rPr sz="1800" b="1" i="1" spc="-150" dirty="0">
                <a:solidFill>
                  <a:srgbClr val="006EC0"/>
                </a:solidFill>
                <a:latin typeface="Arial"/>
                <a:cs typeface="Arial"/>
              </a:rPr>
              <a:t>mreže</a:t>
            </a:r>
            <a:endParaRPr sz="1800" dirty="0">
              <a:latin typeface="Arial"/>
              <a:cs typeface="Arial"/>
            </a:endParaRPr>
          </a:p>
          <a:p>
            <a:pPr marL="1155700" lvl="2" indent="-228600">
              <a:lnSpc>
                <a:spcPct val="100000"/>
              </a:lnSpc>
              <a:spcBef>
                <a:spcPts val="395"/>
              </a:spcBef>
              <a:buClr>
                <a:srgbClr val="006EC0"/>
              </a:buClr>
              <a:buChar char="•"/>
              <a:tabLst>
                <a:tab pos="1155065" algn="l"/>
                <a:tab pos="1155700" algn="l"/>
              </a:tabLst>
            </a:pPr>
            <a:r>
              <a:rPr sz="1800" spc="-90" dirty="0">
                <a:latin typeface="Arial"/>
                <a:cs typeface="Arial"/>
              </a:rPr>
              <a:t>Dio</a:t>
            </a:r>
            <a:r>
              <a:rPr sz="1800" spc="-120" dirty="0">
                <a:latin typeface="Arial"/>
                <a:cs typeface="Arial"/>
              </a:rPr>
              <a:t> </a:t>
            </a:r>
            <a:r>
              <a:rPr sz="1800" spc="-114" dirty="0">
                <a:latin typeface="Arial"/>
                <a:cs typeface="Arial"/>
              </a:rPr>
              <a:t>mreže</a:t>
            </a:r>
            <a:r>
              <a:rPr sz="1800" spc="-145" dirty="0">
                <a:latin typeface="Arial"/>
                <a:cs typeface="Arial"/>
              </a:rPr>
              <a:t> </a:t>
            </a:r>
            <a:r>
              <a:rPr sz="1800" spc="-100" dirty="0">
                <a:latin typeface="Arial"/>
                <a:cs typeface="Arial"/>
              </a:rPr>
              <a:t>nalazi</a:t>
            </a:r>
            <a:r>
              <a:rPr sz="1800" spc="-125" dirty="0">
                <a:latin typeface="Arial"/>
                <a:cs typeface="Arial"/>
              </a:rPr>
              <a:t> </a:t>
            </a:r>
            <a:r>
              <a:rPr sz="1800" spc="-155" dirty="0">
                <a:latin typeface="Arial"/>
                <a:cs typeface="Arial"/>
              </a:rPr>
              <a:t>se</a:t>
            </a:r>
            <a:r>
              <a:rPr sz="1800" spc="-125" dirty="0">
                <a:latin typeface="Arial"/>
                <a:cs typeface="Arial"/>
              </a:rPr>
              <a:t> </a:t>
            </a:r>
            <a:r>
              <a:rPr sz="1800" spc="-45" dirty="0">
                <a:latin typeface="Arial"/>
                <a:cs typeface="Arial"/>
              </a:rPr>
              <a:t>unutar</a:t>
            </a:r>
            <a:r>
              <a:rPr sz="1800" spc="-135" dirty="0">
                <a:latin typeface="Arial"/>
                <a:cs typeface="Arial"/>
              </a:rPr>
              <a:t> </a:t>
            </a:r>
            <a:r>
              <a:rPr sz="1800" spc="-70" dirty="0">
                <a:latin typeface="Arial"/>
                <a:cs typeface="Arial"/>
              </a:rPr>
              <a:t>područja</a:t>
            </a:r>
            <a:r>
              <a:rPr sz="1800" spc="-130" dirty="0">
                <a:latin typeface="Arial"/>
                <a:cs typeface="Arial"/>
              </a:rPr>
              <a:t> </a:t>
            </a:r>
            <a:r>
              <a:rPr sz="1800" spc="-110" dirty="0">
                <a:latin typeface="Arial"/>
                <a:cs typeface="Arial"/>
              </a:rPr>
              <a:t>grada</a:t>
            </a:r>
            <a:r>
              <a:rPr sz="1800" spc="-1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ili</a:t>
            </a:r>
            <a:r>
              <a:rPr sz="1800" spc="-110" dirty="0">
                <a:latin typeface="Arial"/>
                <a:cs typeface="Arial"/>
              </a:rPr>
              <a:t> </a:t>
            </a:r>
            <a:r>
              <a:rPr sz="1800" spc="-55" dirty="0">
                <a:latin typeface="Arial"/>
                <a:cs typeface="Arial"/>
              </a:rPr>
              <a:t>dijela</a:t>
            </a:r>
            <a:r>
              <a:rPr sz="1800" spc="-130" dirty="0">
                <a:latin typeface="Arial"/>
                <a:cs typeface="Arial"/>
              </a:rPr>
              <a:t> </a:t>
            </a:r>
            <a:r>
              <a:rPr sz="1800" spc="-85" dirty="0">
                <a:latin typeface="Arial"/>
                <a:cs typeface="Arial"/>
              </a:rPr>
              <a:t>regiona</a:t>
            </a:r>
            <a:endParaRPr sz="1800" dirty="0">
              <a:latin typeface="Arial"/>
              <a:cs typeface="Arial"/>
            </a:endParaRPr>
          </a:p>
          <a:p>
            <a:pPr marL="757555" lvl="1" indent="-288290">
              <a:lnSpc>
                <a:spcPct val="100000"/>
              </a:lnSpc>
              <a:spcBef>
                <a:spcPts val="400"/>
              </a:spcBef>
              <a:buFont typeface="Arial"/>
              <a:buChar char="–"/>
              <a:tabLst>
                <a:tab pos="757555" algn="l"/>
                <a:tab pos="758190" algn="l"/>
              </a:tabLst>
            </a:pPr>
            <a:r>
              <a:rPr sz="1800" b="1" i="1" spc="-140" dirty="0">
                <a:solidFill>
                  <a:srgbClr val="006EC0"/>
                </a:solidFill>
                <a:latin typeface="Arial"/>
                <a:cs typeface="Arial"/>
              </a:rPr>
              <a:t>Transportne </a:t>
            </a:r>
            <a:r>
              <a:rPr sz="1800" b="1" i="1" spc="-100" dirty="0">
                <a:solidFill>
                  <a:srgbClr val="006EC0"/>
                </a:solidFill>
                <a:latin typeface="Arial"/>
                <a:cs typeface="Arial"/>
              </a:rPr>
              <a:t>(long-haul)</a:t>
            </a:r>
            <a:r>
              <a:rPr sz="1800" b="1" i="1" spc="-150" dirty="0">
                <a:solidFill>
                  <a:srgbClr val="006EC0"/>
                </a:solidFill>
                <a:latin typeface="Arial"/>
                <a:cs typeface="Arial"/>
              </a:rPr>
              <a:t> mreže</a:t>
            </a:r>
            <a:endParaRPr sz="1800" dirty="0">
              <a:latin typeface="Arial"/>
              <a:cs typeface="Arial"/>
            </a:endParaRPr>
          </a:p>
          <a:p>
            <a:pPr marL="1155700" lvl="2" indent="-228600">
              <a:lnSpc>
                <a:spcPct val="100000"/>
              </a:lnSpc>
              <a:spcBef>
                <a:spcPts val="405"/>
              </a:spcBef>
              <a:buClr>
                <a:srgbClr val="006EC0"/>
              </a:buClr>
              <a:buChar char="•"/>
              <a:tabLst>
                <a:tab pos="1155065" algn="l"/>
                <a:tab pos="1155700" algn="l"/>
              </a:tabLst>
            </a:pPr>
            <a:r>
              <a:rPr sz="1800" spc="-90" dirty="0">
                <a:latin typeface="Arial"/>
                <a:cs typeface="Arial"/>
              </a:rPr>
              <a:t>Dio </a:t>
            </a:r>
            <a:r>
              <a:rPr sz="1800" spc="-114" dirty="0">
                <a:latin typeface="Arial"/>
                <a:cs typeface="Arial"/>
              </a:rPr>
              <a:t>mreže </a:t>
            </a:r>
            <a:r>
              <a:rPr sz="1800" spc="-90" dirty="0">
                <a:latin typeface="Arial"/>
                <a:cs typeface="Arial"/>
              </a:rPr>
              <a:t>koja </a:t>
            </a:r>
            <a:r>
              <a:rPr sz="1800" spc="-95" dirty="0">
                <a:latin typeface="Arial"/>
                <a:cs typeface="Arial"/>
              </a:rPr>
              <a:t>povezuje </a:t>
            </a:r>
            <a:r>
              <a:rPr sz="1800" spc="-105" dirty="0">
                <a:latin typeface="Arial"/>
                <a:cs typeface="Arial"/>
              </a:rPr>
              <a:t>gradove </a:t>
            </a:r>
            <a:r>
              <a:rPr sz="1800" spc="-5" dirty="0">
                <a:latin typeface="Arial"/>
                <a:cs typeface="Arial"/>
              </a:rPr>
              <a:t>ili</a:t>
            </a:r>
            <a:r>
              <a:rPr sz="1800" spc="-315" dirty="0">
                <a:latin typeface="Arial"/>
                <a:cs typeface="Arial"/>
              </a:rPr>
              <a:t> </a:t>
            </a:r>
            <a:r>
              <a:rPr sz="1800" spc="-125" dirty="0">
                <a:latin typeface="Arial"/>
                <a:cs typeface="Arial"/>
              </a:rPr>
              <a:t>veće </a:t>
            </a:r>
            <a:r>
              <a:rPr sz="1800" spc="-80" dirty="0">
                <a:latin typeface="Arial"/>
                <a:cs typeface="Arial"/>
              </a:rPr>
              <a:t>regione</a:t>
            </a:r>
            <a:endParaRPr sz="18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505077"/>
            <a:ext cx="7891780" cy="3119120"/>
          </a:xfrm>
          <a:prstGeom prst="rect">
            <a:avLst/>
          </a:prstGeom>
        </p:spPr>
        <p:txBody>
          <a:bodyPr vert="horz" wrap="square" lIns="0" tIns="64769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509"/>
              </a:spcBef>
              <a:buClr>
                <a:srgbClr val="006EC0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1800" spc="-70" dirty="0">
                <a:latin typeface="Arial"/>
                <a:cs typeface="Arial"/>
              </a:rPr>
              <a:t>Rezultati</a:t>
            </a:r>
            <a:r>
              <a:rPr sz="1800" spc="-140" dirty="0">
                <a:latin typeface="Arial"/>
                <a:cs typeface="Arial"/>
              </a:rPr>
              <a:t> </a:t>
            </a:r>
            <a:r>
              <a:rPr sz="1800" spc="-60" dirty="0">
                <a:latin typeface="Arial"/>
                <a:cs typeface="Arial"/>
              </a:rPr>
              <a:t>prve</a:t>
            </a:r>
            <a:r>
              <a:rPr sz="1800" spc="-114" dirty="0">
                <a:latin typeface="Arial"/>
                <a:cs typeface="Arial"/>
              </a:rPr>
              <a:t> </a:t>
            </a:r>
            <a:r>
              <a:rPr sz="1800" spc="-80" dirty="0">
                <a:latin typeface="Arial"/>
                <a:cs typeface="Arial"/>
              </a:rPr>
              <a:t>generacije</a:t>
            </a:r>
            <a:r>
              <a:rPr sz="1800" spc="-140" dirty="0">
                <a:latin typeface="Arial"/>
                <a:cs typeface="Arial"/>
              </a:rPr>
              <a:t> </a:t>
            </a:r>
            <a:r>
              <a:rPr sz="1800" spc="-40" dirty="0">
                <a:latin typeface="Arial"/>
                <a:cs typeface="Arial"/>
              </a:rPr>
              <a:t>optičkih</a:t>
            </a:r>
            <a:r>
              <a:rPr sz="1800" spc="-114" dirty="0">
                <a:latin typeface="Arial"/>
                <a:cs typeface="Arial"/>
              </a:rPr>
              <a:t> </a:t>
            </a:r>
            <a:r>
              <a:rPr sz="1800" spc="-95" dirty="0">
                <a:latin typeface="Arial"/>
                <a:cs typeface="Arial"/>
              </a:rPr>
              <a:t>mreža</a:t>
            </a:r>
            <a:r>
              <a:rPr sz="1800" spc="-114" dirty="0">
                <a:latin typeface="Arial"/>
                <a:cs typeface="Arial"/>
              </a:rPr>
              <a:t> </a:t>
            </a:r>
            <a:r>
              <a:rPr sz="1800" spc="-60" dirty="0">
                <a:latin typeface="Arial"/>
                <a:cs typeface="Arial"/>
              </a:rPr>
              <a:t>krajem</a:t>
            </a:r>
            <a:r>
              <a:rPr sz="1800" spc="-140" dirty="0">
                <a:latin typeface="Arial"/>
                <a:cs typeface="Arial"/>
              </a:rPr>
              <a:t> </a:t>
            </a:r>
            <a:r>
              <a:rPr sz="1800" spc="-55" dirty="0">
                <a:latin typeface="Arial"/>
                <a:cs typeface="Arial"/>
              </a:rPr>
              <a:t>80-ih</a:t>
            </a:r>
            <a:r>
              <a:rPr sz="1800" spc="-105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:</a:t>
            </a:r>
            <a:endParaRPr sz="1800" dirty="0">
              <a:latin typeface="Arial"/>
              <a:cs typeface="Arial"/>
            </a:endParaRPr>
          </a:p>
          <a:p>
            <a:pPr marL="756285" marR="6350" lvl="1" indent="-287020">
              <a:lnSpc>
                <a:spcPct val="100000"/>
              </a:lnSpc>
              <a:spcBef>
                <a:spcPts val="409"/>
              </a:spcBef>
              <a:buClr>
                <a:srgbClr val="006EC0"/>
              </a:buClr>
              <a:buChar char="–"/>
              <a:tabLst>
                <a:tab pos="756285" algn="l"/>
                <a:tab pos="756920" algn="l"/>
              </a:tabLst>
            </a:pPr>
            <a:r>
              <a:rPr sz="1800" spc="-100" dirty="0">
                <a:latin typeface="Arial"/>
                <a:cs typeface="Arial"/>
              </a:rPr>
              <a:t>MAN </a:t>
            </a:r>
            <a:r>
              <a:rPr sz="1800" spc="-55" dirty="0">
                <a:latin typeface="Arial"/>
                <a:cs typeface="Arial"/>
              </a:rPr>
              <a:t>(metropolitan-area </a:t>
            </a:r>
            <a:r>
              <a:rPr sz="1800" spc="-60" dirty="0">
                <a:latin typeface="Arial"/>
                <a:cs typeface="Arial"/>
              </a:rPr>
              <a:t>networks): </a:t>
            </a:r>
            <a:r>
              <a:rPr sz="1800" spc="-90" dirty="0">
                <a:solidFill>
                  <a:srgbClr val="FFC000"/>
                </a:solidFill>
                <a:latin typeface="Arial"/>
                <a:cs typeface="Arial"/>
              </a:rPr>
              <a:t>100 </a:t>
            </a:r>
            <a:r>
              <a:rPr sz="1800" spc="-15" dirty="0">
                <a:solidFill>
                  <a:srgbClr val="FFC000"/>
                </a:solidFill>
                <a:latin typeface="Arial"/>
                <a:cs typeface="Arial"/>
              </a:rPr>
              <a:t>Mb/s </a:t>
            </a:r>
            <a:r>
              <a:rPr sz="1800" spc="-25" dirty="0">
                <a:latin typeface="Arial"/>
                <a:cs typeface="Arial"/>
              </a:rPr>
              <a:t>fiber </a:t>
            </a:r>
            <a:r>
              <a:rPr sz="1800" spc="-40" dirty="0">
                <a:latin typeface="Arial"/>
                <a:cs typeface="Arial"/>
              </a:rPr>
              <a:t>distributed </a:t>
            </a:r>
            <a:r>
              <a:rPr sz="1800" spc="-70" dirty="0">
                <a:latin typeface="Arial"/>
                <a:cs typeface="Arial"/>
              </a:rPr>
              <a:t>data</a:t>
            </a:r>
            <a:r>
              <a:rPr sz="1800" spc="-345" dirty="0">
                <a:latin typeface="Arial"/>
                <a:cs typeface="Arial"/>
              </a:rPr>
              <a:t> </a:t>
            </a:r>
            <a:r>
              <a:rPr sz="1800" spc="-55" dirty="0">
                <a:latin typeface="Arial"/>
                <a:cs typeface="Arial"/>
              </a:rPr>
              <a:t>interface  </a:t>
            </a:r>
            <a:r>
              <a:rPr sz="1800" spc="-145" dirty="0">
                <a:latin typeface="Arial"/>
                <a:cs typeface="Arial"/>
              </a:rPr>
              <a:t>(</a:t>
            </a:r>
            <a:r>
              <a:rPr sz="1800" spc="-145" dirty="0">
                <a:solidFill>
                  <a:srgbClr val="FFC000"/>
                </a:solidFill>
                <a:latin typeface="Arial"/>
                <a:cs typeface="Arial"/>
              </a:rPr>
              <a:t>FDDI</a:t>
            </a:r>
            <a:r>
              <a:rPr sz="1800" spc="-145" dirty="0">
                <a:latin typeface="Arial"/>
                <a:cs typeface="Arial"/>
              </a:rPr>
              <a:t>)</a:t>
            </a:r>
            <a:endParaRPr sz="1800" dirty="0">
              <a:latin typeface="Arial"/>
              <a:cs typeface="Arial"/>
            </a:endParaRPr>
          </a:p>
          <a:p>
            <a:pPr marL="756285" marR="624840" lvl="1" indent="-287020">
              <a:lnSpc>
                <a:spcPct val="100000"/>
              </a:lnSpc>
              <a:spcBef>
                <a:spcPts val="395"/>
              </a:spcBef>
              <a:buClr>
                <a:srgbClr val="006EC0"/>
              </a:buClr>
              <a:buChar char="–"/>
              <a:tabLst>
                <a:tab pos="756285" algn="l"/>
                <a:tab pos="756920" algn="l"/>
              </a:tabLst>
            </a:pPr>
            <a:r>
              <a:rPr sz="1800" spc="-80" dirty="0">
                <a:latin typeface="Arial"/>
                <a:cs typeface="Arial"/>
              </a:rPr>
              <a:t>Mreže </a:t>
            </a:r>
            <a:r>
              <a:rPr sz="1800" spc="-175" dirty="0">
                <a:latin typeface="Arial"/>
                <a:cs typeface="Arial"/>
              </a:rPr>
              <a:t>za </a:t>
            </a:r>
            <a:r>
              <a:rPr sz="1800" spc="-90" dirty="0">
                <a:latin typeface="Arial"/>
                <a:cs typeface="Arial"/>
              </a:rPr>
              <a:t>povezivanje </a:t>
            </a:r>
            <a:r>
              <a:rPr sz="1800" spc="-70" dirty="0">
                <a:latin typeface="Arial"/>
                <a:cs typeface="Arial"/>
              </a:rPr>
              <a:t>mainframe </a:t>
            </a:r>
            <a:r>
              <a:rPr sz="1800" spc="-85" dirty="0">
                <a:latin typeface="Arial"/>
                <a:cs typeface="Arial"/>
              </a:rPr>
              <a:t>računara: </a:t>
            </a:r>
            <a:r>
              <a:rPr sz="1800" spc="-95" dirty="0">
                <a:latin typeface="Arial"/>
                <a:cs typeface="Arial"/>
              </a:rPr>
              <a:t>200 </a:t>
            </a:r>
            <a:r>
              <a:rPr sz="1800" spc="-15" dirty="0">
                <a:latin typeface="Arial"/>
                <a:cs typeface="Arial"/>
              </a:rPr>
              <a:t>Mb/s </a:t>
            </a:r>
            <a:r>
              <a:rPr sz="1800" spc="-60" dirty="0">
                <a:latin typeface="Arial"/>
                <a:cs typeface="Arial"/>
              </a:rPr>
              <a:t>enterprise </a:t>
            </a:r>
            <a:r>
              <a:rPr sz="1800" spc="-70" dirty="0">
                <a:latin typeface="Arial"/>
                <a:cs typeface="Arial"/>
              </a:rPr>
              <a:t>serial  </a:t>
            </a:r>
            <a:r>
              <a:rPr sz="1800" spc="-60" dirty="0">
                <a:latin typeface="Arial"/>
                <a:cs typeface="Arial"/>
              </a:rPr>
              <a:t>connection</a:t>
            </a:r>
            <a:r>
              <a:rPr sz="1800" spc="280" dirty="0">
                <a:latin typeface="Arial"/>
                <a:cs typeface="Arial"/>
              </a:rPr>
              <a:t> </a:t>
            </a:r>
            <a:r>
              <a:rPr sz="1800" spc="-229" dirty="0">
                <a:latin typeface="Arial"/>
                <a:cs typeface="Arial"/>
              </a:rPr>
              <a:t>(ESCON)</a:t>
            </a:r>
            <a:endParaRPr sz="18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205"/>
              </a:spcBef>
              <a:buClr>
                <a:srgbClr val="006EC0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1800" spc="-100" dirty="0">
                <a:latin typeface="Arial"/>
                <a:cs typeface="Arial"/>
              </a:rPr>
              <a:t>Standardizacija </a:t>
            </a:r>
            <a:r>
              <a:rPr sz="1800" spc="10" dirty="0">
                <a:latin typeface="Arial"/>
                <a:cs typeface="Arial"/>
              </a:rPr>
              <a:t>i </a:t>
            </a:r>
            <a:r>
              <a:rPr sz="1800" spc="-80" dirty="0">
                <a:latin typeface="Arial"/>
                <a:cs typeface="Arial"/>
              </a:rPr>
              <a:t>razvoj </a:t>
            </a:r>
            <a:r>
              <a:rPr sz="1800" spc="-260" dirty="0">
                <a:latin typeface="Arial"/>
                <a:cs typeface="Arial"/>
              </a:rPr>
              <a:t>SONET </a:t>
            </a:r>
            <a:r>
              <a:rPr sz="1800" spc="-175" dirty="0">
                <a:latin typeface="Arial"/>
                <a:cs typeface="Arial"/>
              </a:rPr>
              <a:t>(USA) </a:t>
            </a:r>
            <a:r>
              <a:rPr sz="1800" spc="10" dirty="0">
                <a:latin typeface="Arial"/>
                <a:cs typeface="Arial"/>
              </a:rPr>
              <a:t>i </a:t>
            </a:r>
            <a:r>
              <a:rPr sz="1800" spc="-254" dirty="0">
                <a:latin typeface="Arial"/>
                <a:cs typeface="Arial"/>
              </a:rPr>
              <a:t>SDH </a:t>
            </a:r>
            <a:r>
              <a:rPr sz="1800" spc="-110" dirty="0">
                <a:latin typeface="Arial"/>
                <a:cs typeface="Arial"/>
              </a:rPr>
              <a:t>mreža (Evropa </a:t>
            </a:r>
            <a:r>
              <a:rPr sz="1800" spc="10" dirty="0">
                <a:latin typeface="Arial"/>
                <a:cs typeface="Arial"/>
              </a:rPr>
              <a:t>i</a:t>
            </a:r>
            <a:r>
              <a:rPr sz="1800" spc="55" dirty="0">
                <a:latin typeface="Arial"/>
                <a:cs typeface="Arial"/>
              </a:rPr>
              <a:t> </a:t>
            </a:r>
            <a:r>
              <a:rPr sz="1800" spc="-140" dirty="0">
                <a:latin typeface="Arial"/>
                <a:cs typeface="Arial"/>
              </a:rPr>
              <a:t>Japan)</a:t>
            </a:r>
            <a:endParaRPr sz="1800" dirty="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spcBef>
                <a:spcPts val="1200"/>
              </a:spcBef>
              <a:buClr>
                <a:srgbClr val="006EC0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1800" spc="-80" dirty="0">
                <a:latin typeface="Arial"/>
                <a:cs typeface="Arial"/>
              </a:rPr>
              <a:t>Komercijalno raspoloživi </a:t>
            </a:r>
            <a:r>
              <a:rPr sz="1800" spc="-45" dirty="0">
                <a:latin typeface="Arial"/>
                <a:cs typeface="Arial"/>
              </a:rPr>
              <a:t>optički </a:t>
            </a:r>
            <a:r>
              <a:rPr sz="1800" spc="-40" dirty="0">
                <a:latin typeface="Arial"/>
                <a:cs typeface="Arial"/>
              </a:rPr>
              <a:t>add/drop </a:t>
            </a:r>
            <a:r>
              <a:rPr sz="1800" spc="-55" dirty="0">
                <a:latin typeface="Arial"/>
                <a:cs typeface="Arial"/>
              </a:rPr>
              <a:t>multiplekseri </a:t>
            </a:r>
            <a:r>
              <a:rPr sz="1800" spc="10" dirty="0">
                <a:latin typeface="Arial"/>
                <a:cs typeface="Arial"/>
              </a:rPr>
              <a:t>i</a:t>
            </a:r>
            <a:r>
              <a:rPr sz="1800" spc="-350" dirty="0">
                <a:latin typeface="Arial"/>
                <a:cs typeface="Arial"/>
              </a:rPr>
              <a:t> </a:t>
            </a:r>
            <a:r>
              <a:rPr sz="1800" spc="-60" dirty="0">
                <a:latin typeface="Arial"/>
                <a:cs typeface="Arial"/>
              </a:rPr>
              <a:t>kros-konektori </a:t>
            </a:r>
            <a:r>
              <a:rPr sz="1800" spc="-85" dirty="0">
                <a:latin typeface="Arial"/>
                <a:cs typeface="Arial"/>
              </a:rPr>
              <a:t>označili </a:t>
            </a:r>
            <a:r>
              <a:rPr sz="1800" spc="-135" dirty="0">
                <a:latin typeface="Arial"/>
                <a:cs typeface="Arial"/>
              </a:rPr>
              <a:t>su  </a:t>
            </a:r>
            <a:r>
              <a:rPr sz="1800" spc="-80" dirty="0">
                <a:latin typeface="Arial"/>
                <a:cs typeface="Arial"/>
              </a:rPr>
              <a:t>početak </a:t>
            </a:r>
            <a:r>
              <a:rPr sz="1800" spc="-95" dirty="0">
                <a:latin typeface="Arial"/>
                <a:cs typeface="Arial"/>
              </a:rPr>
              <a:t>razvoja </a:t>
            </a:r>
            <a:r>
              <a:rPr sz="1800" spc="5" dirty="0">
                <a:latin typeface="Arial"/>
                <a:cs typeface="Arial"/>
              </a:rPr>
              <a:t>“all </a:t>
            </a:r>
            <a:r>
              <a:rPr sz="1800" spc="-20" dirty="0">
                <a:latin typeface="Arial"/>
                <a:cs typeface="Arial"/>
              </a:rPr>
              <a:t>optical” </a:t>
            </a:r>
            <a:r>
              <a:rPr sz="1800" spc="-55" dirty="0">
                <a:latin typeface="Arial"/>
                <a:cs typeface="Arial"/>
              </a:rPr>
              <a:t>telekomunikacionih</a:t>
            </a:r>
            <a:r>
              <a:rPr sz="1800" spc="-85" dirty="0">
                <a:latin typeface="Arial"/>
                <a:cs typeface="Arial"/>
              </a:rPr>
              <a:t> </a:t>
            </a:r>
            <a:r>
              <a:rPr sz="1800" spc="-90" dirty="0">
                <a:latin typeface="Arial"/>
                <a:cs typeface="Arial"/>
              </a:rPr>
              <a:t>mreža.</a:t>
            </a:r>
            <a:endParaRPr sz="18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295"/>
              </a:spcBef>
              <a:buClr>
                <a:srgbClr val="006EC0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1800" spc="-140" dirty="0">
                <a:latin typeface="Arial"/>
                <a:cs typeface="Arial"/>
              </a:rPr>
              <a:t>Razvoj </a:t>
            </a:r>
            <a:r>
              <a:rPr sz="1800" spc="-50" dirty="0">
                <a:latin typeface="Arial"/>
                <a:cs typeface="Arial"/>
              </a:rPr>
              <a:t>optičkih </a:t>
            </a:r>
            <a:r>
              <a:rPr sz="1800" spc="-65" dirty="0">
                <a:latin typeface="Arial"/>
                <a:cs typeface="Arial"/>
              </a:rPr>
              <a:t>paketski-komutiranih </a:t>
            </a:r>
            <a:r>
              <a:rPr sz="1800" spc="-110" dirty="0">
                <a:latin typeface="Arial"/>
                <a:cs typeface="Arial"/>
              </a:rPr>
              <a:t>mreža </a:t>
            </a:r>
            <a:r>
              <a:rPr sz="1800" spc="10" dirty="0">
                <a:latin typeface="Arial"/>
                <a:cs typeface="Arial"/>
              </a:rPr>
              <a:t>i </a:t>
            </a:r>
            <a:r>
              <a:rPr sz="1800" spc="-190" dirty="0">
                <a:latin typeface="Arial"/>
                <a:cs typeface="Arial"/>
              </a:rPr>
              <a:t>LAN </a:t>
            </a:r>
            <a:r>
              <a:rPr sz="1800" spc="-50" dirty="0">
                <a:latin typeface="Arial"/>
                <a:cs typeface="Arial"/>
              </a:rPr>
              <a:t>optičkih</a:t>
            </a:r>
            <a:r>
              <a:rPr sz="1800" spc="-110" dirty="0">
                <a:latin typeface="Arial"/>
                <a:cs typeface="Arial"/>
              </a:rPr>
              <a:t> mreža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438145" y="741426"/>
            <a:ext cx="27660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210" dirty="0"/>
              <a:t>Razvoj </a:t>
            </a:r>
            <a:r>
              <a:rPr sz="2400" spc="-160" dirty="0"/>
              <a:t>optičkih</a:t>
            </a:r>
            <a:r>
              <a:rPr sz="2400" spc="-175" dirty="0"/>
              <a:t> </a:t>
            </a:r>
            <a:r>
              <a:rPr sz="2400" spc="-170" dirty="0"/>
              <a:t>mreža</a:t>
            </a:r>
            <a:endParaRPr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705350" y="4712233"/>
            <a:ext cx="1636395" cy="1583055"/>
          </a:xfrm>
          <a:custGeom>
            <a:avLst/>
            <a:gdLst/>
            <a:ahLst/>
            <a:cxnLst/>
            <a:rect l="l" t="t" r="r" b="b"/>
            <a:pathLst>
              <a:path w="1636395" h="1583054">
                <a:moveTo>
                  <a:pt x="1636014" y="0"/>
                </a:moveTo>
                <a:lnTo>
                  <a:pt x="0" y="0"/>
                </a:lnTo>
                <a:lnTo>
                  <a:pt x="0" y="1582673"/>
                </a:lnTo>
                <a:lnTo>
                  <a:pt x="1636014" y="1582673"/>
                </a:lnTo>
                <a:lnTo>
                  <a:pt x="1636014" y="0"/>
                </a:lnTo>
                <a:close/>
              </a:path>
            </a:pathLst>
          </a:custGeom>
          <a:solidFill>
            <a:srgbClr val="F0DCD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grpSp>
        <p:nvGrpSpPr>
          <p:cNvPr id="3" name="object 3"/>
          <p:cNvGrpSpPr/>
          <p:nvPr/>
        </p:nvGrpSpPr>
        <p:grpSpPr>
          <a:xfrm>
            <a:off x="6498844" y="1706752"/>
            <a:ext cx="1263650" cy="913130"/>
            <a:chOff x="6498844" y="1706752"/>
            <a:chExt cx="1263650" cy="913130"/>
          </a:xfrm>
        </p:grpSpPr>
        <p:sp>
          <p:nvSpPr>
            <p:cNvPr id="4" name="object 4"/>
            <p:cNvSpPr/>
            <p:nvPr/>
          </p:nvSpPr>
          <p:spPr>
            <a:xfrm>
              <a:off x="6721602" y="2379472"/>
              <a:ext cx="286385" cy="86995"/>
            </a:xfrm>
            <a:custGeom>
              <a:avLst/>
              <a:gdLst/>
              <a:ahLst/>
              <a:cxnLst/>
              <a:rect l="l" t="t" r="r" b="b"/>
              <a:pathLst>
                <a:path w="286384" h="86994">
                  <a:moveTo>
                    <a:pt x="286384" y="0"/>
                  </a:moveTo>
                  <a:lnTo>
                    <a:pt x="0" y="0"/>
                  </a:lnTo>
                  <a:lnTo>
                    <a:pt x="1650" y="1777"/>
                  </a:lnTo>
                  <a:lnTo>
                    <a:pt x="9905" y="8762"/>
                  </a:lnTo>
                  <a:lnTo>
                    <a:pt x="16509" y="15239"/>
                  </a:lnTo>
                  <a:lnTo>
                    <a:pt x="34544" y="29337"/>
                  </a:lnTo>
                  <a:lnTo>
                    <a:pt x="44957" y="38100"/>
                  </a:lnTo>
                  <a:lnTo>
                    <a:pt x="69088" y="54482"/>
                  </a:lnTo>
                  <a:lnTo>
                    <a:pt x="81279" y="61594"/>
                  </a:lnTo>
                  <a:lnTo>
                    <a:pt x="91694" y="68579"/>
                  </a:lnTo>
                  <a:lnTo>
                    <a:pt x="110871" y="79120"/>
                  </a:lnTo>
                  <a:lnTo>
                    <a:pt x="121284" y="86105"/>
                  </a:lnTo>
                  <a:lnTo>
                    <a:pt x="122936" y="86740"/>
                  </a:lnTo>
                  <a:lnTo>
                    <a:pt x="286384" y="0"/>
                  </a:lnTo>
                  <a:close/>
                </a:path>
              </a:pathLst>
            </a:custGeom>
            <a:solidFill>
              <a:srgbClr val="4F81BB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" name="object 5"/>
            <p:cNvSpPr/>
            <p:nvPr/>
          </p:nvSpPr>
          <p:spPr>
            <a:xfrm>
              <a:off x="6664579" y="2379472"/>
              <a:ext cx="723265" cy="226060"/>
            </a:xfrm>
            <a:custGeom>
              <a:avLst/>
              <a:gdLst/>
              <a:ahLst/>
              <a:cxnLst/>
              <a:rect l="l" t="t" r="r" b="b"/>
              <a:pathLst>
                <a:path w="723265" h="226060">
                  <a:moveTo>
                    <a:pt x="723138" y="0"/>
                  </a:moveTo>
                  <a:lnTo>
                    <a:pt x="419226" y="0"/>
                  </a:lnTo>
                  <a:lnTo>
                    <a:pt x="0" y="225805"/>
                  </a:lnTo>
                  <a:lnTo>
                    <a:pt x="415290" y="225805"/>
                  </a:lnTo>
                  <a:lnTo>
                    <a:pt x="72313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" name="object 6"/>
            <p:cNvSpPr/>
            <p:nvPr/>
          </p:nvSpPr>
          <p:spPr>
            <a:xfrm>
              <a:off x="7157338" y="2379472"/>
              <a:ext cx="489584" cy="240029"/>
            </a:xfrm>
            <a:custGeom>
              <a:avLst/>
              <a:gdLst/>
              <a:ahLst/>
              <a:cxnLst/>
              <a:rect l="l" t="t" r="r" b="b"/>
              <a:pathLst>
                <a:path w="489584" h="240030">
                  <a:moveTo>
                    <a:pt x="292480" y="0"/>
                  </a:moveTo>
                  <a:lnTo>
                    <a:pt x="0" y="211581"/>
                  </a:lnTo>
                  <a:lnTo>
                    <a:pt x="1650" y="212851"/>
                  </a:lnTo>
                  <a:lnTo>
                    <a:pt x="8127" y="214629"/>
                  </a:lnTo>
                  <a:lnTo>
                    <a:pt x="17525" y="218186"/>
                  </a:lnTo>
                  <a:lnTo>
                    <a:pt x="64134" y="230631"/>
                  </a:lnTo>
                  <a:lnTo>
                    <a:pt x="108584" y="237108"/>
                  </a:lnTo>
                  <a:lnTo>
                    <a:pt x="159638" y="240029"/>
                  </a:lnTo>
                  <a:lnTo>
                    <a:pt x="187578" y="238251"/>
                  </a:lnTo>
                  <a:lnTo>
                    <a:pt x="245744" y="228853"/>
                  </a:lnTo>
                  <a:lnTo>
                    <a:pt x="305561" y="208025"/>
                  </a:lnTo>
                  <a:lnTo>
                    <a:pt x="357124" y="178435"/>
                  </a:lnTo>
                  <a:lnTo>
                    <a:pt x="393445" y="147574"/>
                  </a:lnTo>
                  <a:lnTo>
                    <a:pt x="424179" y="116204"/>
                  </a:lnTo>
                  <a:lnTo>
                    <a:pt x="447166" y="84708"/>
                  </a:lnTo>
                  <a:lnTo>
                    <a:pt x="477900" y="30861"/>
                  </a:lnTo>
                  <a:lnTo>
                    <a:pt x="488822" y="2286"/>
                  </a:lnTo>
                  <a:lnTo>
                    <a:pt x="489457" y="1142"/>
                  </a:lnTo>
                  <a:lnTo>
                    <a:pt x="292480" y="0"/>
                  </a:lnTo>
                  <a:close/>
                </a:path>
              </a:pathLst>
            </a:custGeom>
            <a:solidFill>
              <a:srgbClr val="4F81BB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7" name="object 7"/>
            <p:cNvSpPr/>
            <p:nvPr/>
          </p:nvSpPr>
          <p:spPr>
            <a:xfrm>
              <a:off x="6498844" y="1706752"/>
              <a:ext cx="1263650" cy="635635"/>
            </a:xfrm>
            <a:custGeom>
              <a:avLst/>
              <a:gdLst/>
              <a:ahLst/>
              <a:cxnLst/>
              <a:rect l="l" t="t" r="r" b="b"/>
              <a:pathLst>
                <a:path w="1263650" h="635635">
                  <a:moveTo>
                    <a:pt x="572897" y="131318"/>
                  </a:moveTo>
                  <a:lnTo>
                    <a:pt x="420116" y="131318"/>
                  </a:lnTo>
                  <a:lnTo>
                    <a:pt x="420116" y="84340"/>
                  </a:lnTo>
                  <a:lnTo>
                    <a:pt x="318008" y="84340"/>
                  </a:lnTo>
                  <a:lnTo>
                    <a:pt x="318008" y="131318"/>
                  </a:lnTo>
                  <a:lnTo>
                    <a:pt x="159766" y="130683"/>
                  </a:lnTo>
                  <a:lnTo>
                    <a:pt x="0" y="272161"/>
                  </a:lnTo>
                  <a:lnTo>
                    <a:pt x="444881" y="272161"/>
                  </a:lnTo>
                  <a:lnTo>
                    <a:pt x="572897" y="131318"/>
                  </a:lnTo>
                  <a:close/>
                </a:path>
                <a:path w="1263650" h="635635">
                  <a:moveTo>
                    <a:pt x="1226947" y="311404"/>
                  </a:moveTo>
                  <a:lnTo>
                    <a:pt x="1071118" y="311404"/>
                  </a:lnTo>
                  <a:lnTo>
                    <a:pt x="1050544" y="395224"/>
                  </a:lnTo>
                  <a:lnTo>
                    <a:pt x="1049020" y="401459"/>
                  </a:lnTo>
                  <a:lnTo>
                    <a:pt x="1049020" y="395224"/>
                  </a:lnTo>
                  <a:lnTo>
                    <a:pt x="1050544" y="395224"/>
                  </a:lnTo>
                  <a:lnTo>
                    <a:pt x="1064514" y="338074"/>
                  </a:lnTo>
                  <a:lnTo>
                    <a:pt x="1071118" y="311404"/>
                  </a:lnTo>
                  <a:lnTo>
                    <a:pt x="995426" y="311404"/>
                  </a:lnTo>
                  <a:lnTo>
                    <a:pt x="901319" y="202057"/>
                  </a:lnTo>
                  <a:lnTo>
                    <a:pt x="863092" y="157607"/>
                  </a:lnTo>
                  <a:lnTo>
                    <a:pt x="863092" y="202057"/>
                  </a:lnTo>
                  <a:lnTo>
                    <a:pt x="863092" y="338074"/>
                  </a:lnTo>
                  <a:lnTo>
                    <a:pt x="772541" y="338074"/>
                  </a:lnTo>
                  <a:lnTo>
                    <a:pt x="772541" y="242443"/>
                  </a:lnTo>
                  <a:lnTo>
                    <a:pt x="772541" y="202057"/>
                  </a:lnTo>
                  <a:lnTo>
                    <a:pt x="863092" y="202057"/>
                  </a:lnTo>
                  <a:lnTo>
                    <a:pt x="863092" y="157607"/>
                  </a:lnTo>
                  <a:lnTo>
                    <a:pt x="734695" y="8255"/>
                  </a:lnTo>
                  <a:lnTo>
                    <a:pt x="701294" y="44780"/>
                  </a:lnTo>
                  <a:lnTo>
                    <a:pt x="701294" y="202057"/>
                  </a:lnTo>
                  <a:lnTo>
                    <a:pt x="701294" y="263779"/>
                  </a:lnTo>
                  <a:lnTo>
                    <a:pt x="701294" y="338074"/>
                  </a:lnTo>
                  <a:lnTo>
                    <a:pt x="611251" y="338074"/>
                  </a:lnTo>
                  <a:lnTo>
                    <a:pt x="611251" y="256667"/>
                  </a:lnTo>
                  <a:lnTo>
                    <a:pt x="611251" y="202057"/>
                  </a:lnTo>
                  <a:lnTo>
                    <a:pt x="701294" y="202057"/>
                  </a:lnTo>
                  <a:lnTo>
                    <a:pt x="701294" y="44780"/>
                  </a:lnTo>
                  <a:lnTo>
                    <a:pt x="545465" y="215138"/>
                  </a:lnTo>
                  <a:lnTo>
                    <a:pt x="458724" y="309626"/>
                  </a:lnTo>
                  <a:lnTo>
                    <a:pt x="204597" y="309626"/>
                  </a:lnTo>
                  <a:lnTo>
                    <a:pt x="204597" y="310007"/>
                  </a:lnTo>
                  <a:lnTo>
                    <a:pt x="67589" y="310007"/>
                  </a:lnTo>
                  <a:lnTo>
                    <a:pt x="67589" y="381127"/>
                  </a:lnTo>
                  <a:lnTo>
                    <a:pt x="67589" y="543687"/>
                  </a:lnTo>
                  <a:lnTo>
                    <a:pt x="67589" y="633857"/>
                  </a:lnTo>
                  <a:lnTo>
                    <a:pt x="293966" y="633857"/>
                  </a:lnTo>
                  <a:lnTo>
                    <a:pt x="293966" y="635127"/>
                  </a:lnTo>
                  <a:lnTo>
                    <a:pt x="378079" y="635127"/>
                  </a:lnTo>
                  <a:lnTo>
                    <a:pt x="378079" y="633857"/>
                  </a:lnTo>
                  <a:lnTo>
                    <a:pt x="378079" y="543687"/>
                  </a:lnTo>
                  <a:lnTo>
                    <a:pt x="94869" y="543687"/>
                  </a:lnTo>
                  <a:lnTo>
                    <a:pt x="94869" y="381127"/>
                  </a:lnTo>
                  <a:lnTo>
                    <a:pt x="149225" y="381127"/>
                  </a:lnTo>
                  <a:lnTo>
                    <a:pt x="149225" y="448691"/>
                  </a:lnTo>
                  <a:lnTo>
                    <a:pt x="149225" y="543179"/>
                  </a:lnTo>
                  <a:lnTo>
                    <a:pt x="173990" y="543179"/>
                  </a:lnTo>
                  <a:lnTo>
                    <a:pt x="173990" y="434340"/>
                  </a:lnTo>
                  <a:lnTo>
                    <a:pt x="173990" y="381127"/>
                  </a:lnTo>
                  <a:lnTo>
                    <a:pt x="204597" y="381127"/>
                  </a:lnTo>
                  <a:lnTo>
                    <a:pt x="204597" y="380873"/>
                  </a:lnTo>
                  <a:lnTo>
                    <a:pt x="228219" y="380873"/>
                  </a:lnTo>
                  <a:lnTo>
                    <a:pt x="228219" y="543179"/>
                  </a:lnTo>
                  <a:lnTo>
                    <a:pt x="252984" y="543179"/>
                  </a:lnTo>
                  <a:lnTo>
                    <a:pt x="252984" y="380873"/>
                  </a:lnTo>
                  <a:lnTo>
                    <a:pt x="307213" y="380873"/>
                  </a:lnTo>
                  <a:lnTo>
                    <a:pt x="307213" y="543179"/>
                  </a:lnTo>
                  <a:lnTo>
                    <a:pt x="378079" y="543179"/>
                  </a:lnTo>
                  <a:lnTo>
                    <a:pt x="378079" y="442087"/>
                  </a:lnTo>
                  <a:lnTo>
                    <a:pt x="474599" y="442087"/>
                  </a:lnTo>
                  <a:lnTo>
                    <a:pt x="474599" y="634619"/>
                  </a:lnTo>
                  <a:lnTo>
                    <a:pt x="550926" y="634619"/>
                  </a:lnTo>
                  <a:lnTo>
                    <a:pt x="550926" y="442087"/>
                  </a:lnTo>
                  <a:lnTo>
                    <a:pt x="550926" y="395224"/>
                  </a:lnTo>
                  <a:lnTo>
                    <a:pt x="946531" y="395224"/>
                  </a:lnTo>
                  <a:lnTo>
                    <a:pt x="946531" y="407797"/>
                  </a:lnTo>
                  <a:lnTo>
                    <a:pt x="946531" y="517017"/>
                  </a:lnTo>
                  <a:lnTo>
                    <a:pt x="946531" y="635127"/>
                  </a:lnTo>
                  <a:lnTo>
                    <a:pt x="1226947" y="635127"/>
                  </a:lnTo>
                  <a:lnTo>
                    <a:pt x="1226947" y="517017"/>
                  </a:lnTo>
                  <a:lnTo>
                    <a:pt x="1018413" y="517017"/>
                  </a:lnTo>
                  <a:lnTo>
                    <a:pt x="1018413" y="407797"/>
                  </a:lnTo>
                  <a:lnTo>
                    <a:pt x="1049020" y="407797"/>
                  </a:lnTo>
                  <a:lnTo>
                    <a:pt x="1049020" y="407670"/>
                  </a:lnTo>
                  <a:lnTo>
                    <a:pt x="1078230" y="407670"/>
                  </a:lnTo>
                  <a:lnTo>
                    <a:pt x="1078230" y="439166"/>
                  </a:lnTo>
                  <a:lnTo>
                    <a:pt x="1078230" y="516382"/>
                  </a:lnTo>
                  <a:lnTo>
                    <a:pt x="1119886" y="516382"/>
                  </a:lnTo>
                  <a:lnTo>
                    <a:pt x="1119886" y="467614"/>
                  </a:lnTo>
                  <a:lnTo>
                    <a:pt x="1119886" y="407670"/>
                  </a:lnTo>
                  <a:lnTo>
                    <a:pt x="1177036" y="407670"/>
                  </a:lnTo>
                  <a:lnTo>
                    <a:pt x="1177036" y="516382"/>
                  </a:lnTo>
                  <a:lnTo>
                    <a:pt x="1226947" y="516382"/>
                  </a:lnTo>
                  <a:lnTo>
                    <a:pt x="1226947" y="311404"/>
                  </a:lnTo>
                  <a:close/>
                </a:path>
                <a:path w="1263650" h="635635">
                  <a:moveTo>
                    <a:pt x="1263142" y="274574"/>
                  </a:moveTo>
                  <a:lnTo>
                    <a:pt x="1038987" y="0"/>
                  </a:lnTo>
                  <a:lnTo>
                    <a:pt x="774827" y="0"/>
                  </a:lnTo>
                  <a:lnTo>
                    <a:pt x="1009904" y="274574"/>
                  </a:lnTo>
                  <a:lnTo>
                    <a:pt x="1263142" y="27457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8" name="object 8"/>
            <p:cNvSpPr/>
            <p:nvPr/>
          </p:nvSpPr>
          <p:spPr>
            <a:xfrm>
              <a:off x="7084822" y="2158365"/>
              <a:ext cx="325120" cy="0"/>
            </a:xfrm>
            <a:custGeom>
              <a:avLst/>
              <a:gdLst/>
              <a:ahLst/>
              <a:cxnLst/>
              <a:rect l="l" t="t" r="r" b="b"/>
              <a:pathLst>
                <a:path w="325120">
                  <a:moveTo>
                    <a:pt x="0" y="0"/>
                  </a:moveTo>
                  <a:lnTo>
                    <a:pt x="324866" y="0"/>
                  </a:lnTo>
                </a:path>
              </a:pathLst>
            </a:custGeom>
            <a:ln w="3803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9" name="object 9"/>
            <p:cNvSpPr/>
            <p:nvPr/>
          </p:nvSpPr>
          <p:spPr>
            <a:xfrm>
              <a:off x="7084822" y="2269490"/>
              <a:ext cx="325120" cy="0"/>
            </a:xfrm>
            <a:custGeom>
              <a:avLst/>
              <a:gdLst/>
              <a:ahLst/>
              <a:cxnLst/>
              <a:rect l="l" t="t" r="r" b="b"/>
              <a:pathLst>
                <a:path w="325120">
                  <a:moveTo>
                    <a:pt x="0" y="0"/>
                  </a:moveTo>
                  <a:lnTo>
                    <a:pt x="324866" y="0"/>
                  </a:lnTo>
                </a:path>
              </a:pathLst>
            </a:custGeom>
            <a:ln w="439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0" name="object 10"/>
            <p:cNvSpPr/>
            <p:nvPr/>
          </p:nvSpPr>
          <p:spPr>
            <a:xfrm>
              <a:off x="7084822" y="2321813"/>
              <a:ext cx="325120" cy="0"/>
            </a:xfrm>
            <a:custGeom>
              <a:avLst/>
              <a:gdLst/>
              <a:ahLst/>
              <a:cxnLst/>
              <a:rect l="l" t="t" r="r" b="b"/>
              <a:pathLst>
                <a:path w="325120">
                  <a:moveTo>
                    <a:pt x="0" y="0"/>
                  </a:moveTo>
                  <a:lnTo>
                    <a:pt x="324866" y="0"/>
                  </a:lnTo>
                </a:path>
              </a:pathLst>
            </a:custGeom>
            <a:ln w="3684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1" name="object 11"/>
            <p:cNvSpPr/>
            <p:nvPr/>
          </p:nvSpPr>
          <p:spPr>
            <a:xfrm>
              <a:off x="7084822" y="2211831"/>
              <a:ext cx="325120" cy="0"/>
            </a:xfrm>
            <a:custGeom>
              <a:avLst/>
              <a:gdLst/>
              <a:ahLst/>
              <a:cxnLst/>
              <a:rect l="l" t="t" r="r" b="b"/>
              <a:pathLst>
                <a:path w="325120">
                  <a:moveTo>
                    <a:pt x="0" y="0"/>
                  </a:moveTo>
                  <a:lnTo>
                    <a:pt x="324866" y="0"/>
                  </a:lnTo>
                </a:path>
              </a:pathLst>
            </a:custGeom>
            <a:ln w="4516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2" name="object 12"/>
          <p:cNvSpPr/>
          <p:nvPr/>
        </p:nvSpPr>
        <p:spPr>
          <a:xfrm>
            <a:off x="6367145" y="2853182"/>
            <a:ext cx="265430" cy="1800225"/>
          </a:xfrm>
          <a:custGeom>
            <a:avLst/>
            <a:gdLst/>
            <a:ahLst/>
            <a:cxnLst/>
            <a:rect l="l" t="t" r="r" b="b"/>
            <a:pathLst>
              <a:path w="265429" h="1800225">
                <a:moveTo>
                  <a:pt x="265175" y="0"/>
                </a:moveTo>
                <a:lnTo>
                  <a:pt x="0" y="0"/>
                </a:lnTo>
                <a:lnTo>
                  <a:pt x="0" y="1800225"/>
                </a:lnTo>
                <a:lnTo>
                  <a:pt x="265175" y="1800225"/>
                </a:lnTo>
                <a:lnTo>
                  <a:pt x="265175" y="0"/>
                </a:lnTo>
                <a:close/>
              </a:path>
            </a:pathLst>
          </a:custGeom>
          <a:solidFill>
            <a:srgbClr val="CCFF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/>
          <p:cNvSpPr/>
          <p:nvPr/>
        </p:nvSpPr>
        <p:spPr>
          <a:xfrm>
            <a:off x="4705350" y="1484757"/>
            <a:ext cx="1661795" cy="1297305"/>
          </a:xfrm>
          <a:custGeom>
            <a:avLst/>
            <a:gdLst/>
            <a:ahLst/>
            <a:cxnLst/>
            <a:rect l="l" t="t" r="r" b="b"/>
            <a:pathLst>
              <a:path w="1661795" h="1297305">
                <a:moveTo>
                  <a:pt x="1661795" y="0"/>
                </a:moveTo>
                <a:lnTo>
                  <a:pt x="0" y="0"/>
                </a:lnTo>
                <a:lnTo>
                  <a:pt x="0" y="1296924"/>
                </a:lnTo>
                <a:lnTo>
                  <a:pt x="1661795" y="1296924"/>
                </a:lnTo>
                <a:lnTo>
                  <a:pt x="1661795" y="0"/>
                </a:lnTo>
                <a:close/>
              </a:path>
            </a:pathLst>
          </a:custGeom>
          <a:solidFill>
            <a:srgbClr val="CCFF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4"/>
          <p:cNvSpPr/>
          <p:nvPr/>
        </p:nvSpPr>
        <p:spPr>
          <a:xfrm>
            <a:off x="4705350" y="2853182"/>
            <a:ext cx="1661795" cy="1800225"/>
          </a:xfrm>
          <a:custGeom>
            <a:avLst/>
            <a:gdLst/>
            <a:ahLst/>
            <a:cxnLst/>
            <a:rect l="l" t="t" r="r" b="b"/>
            <a:pathLst>
              <a:path w="1661795" h="1800225">
                <a:moveTo>
                  <a:pt x="1661795" y="0"/>
                </a:moveTo>
                <a:lnTo>
                  <a:pt x="0" y="0"/>
                </a:lnTo>
                <a:lnTo>
                  <a:pt x="0" y="1800225"/>
                </a:lnTo>
                <a:lnTo>
                  <a:pt x="1661795" y="1800225"/>
                </a:lnTo>
                <a:lnTo>
                  <a:pt x="1661795" y="0"/>
                </a:lnTo>
                <a:close/>
              </a:path>
            </a:pathLst>
          </a:custGeom>
          <a:solidFill>
            <a:srgbClr val="CCFF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15"/>
          <p:cNvSpPr/>
          <p:nvPr/>
        </p:nvSpPr>
        <p:spPr>
          <a:xfrm>
            <a:off x="2776854" y="1484630"/>
            <a:ext cx="1928495" cy="1297305"/>
          </a:xfrm>
          <a:custGeom>
            <a:avLst/>
            <a:gdLst/>
            <a:ahLst/>
            <a:cxnLst/>
            <a:rect l="l" t="t" r="r" b="b"/>
            <a:pathLst>
              <a:path w="1928495" h="1297305">
                <a:moveTo>
                  <a:pt x="1928495" y="0"/>
                </a:moveTo>
                <a:lnTo>
                  <a:pt x="0" y="0"/>
                </a:lnTo>
                <a:lnTo>
                  <a:pt x="0" y="1297051"/>
                </a:lnTo>
                <a:lnTo>
                  <a:pt x="1928495" y="1297051"/>
                </a:lnTo>
                <a:lnTo>
                  <a:pt x="1928495" y="0"/>
                </a:lnTo>
                <a:close/>
              </a:path>
            </a:pathLst>
          </a:custGeom>
          <a:solidFill>
            <a:srgbClr val="CCFF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" name="object 16"/>
          <p:cNvSpPr/>
          <p:nvPr/>
        </p:nvSpPr>
        <p:spPr>
          <a:xfrm>
            <a:off x="2776854" y="2853182"/>
            <a:ext cx="1928495" cy="1787525"/>
          </a:xfrm>
          <a:custGeom>
            <a:avLst/>
            <a:gdLst/>
            <a:ahLst/>
            <a:cxnLst/>
            <a:rect l="l" t="t" r="r" b="b"/>
            <a:pathLst>
              <a:path w="1928495" h="1787525">
                <a:moveTo>
                  <a:pt x="1928495" y="0"/>
                </a:moveTo>
                <a:lnTo>
                  <a:pt x="0" y="0"/>
                </a:lnTo>
                <a:lnTo>
                  <a:pt x="0" y="1787525"/>
                </a:lnTo>
                <a:lnTo>
                  <a:pt x="1928495" y="1787525"/>
                </a:lnTo>
                <a:lnTo>
                  <a:pt x="1928495" y="0"/>
                </a:lnTo>
                <a:close/>
              </a:path>
            </a:pathLst>
          </a:custGeom>
          <a:solidFill>
            <a:srgbClr val="CCFF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object 17"/>
          <p:cNvSpPr/>
          <p:nvPr/>
        </p:nvSpPr>
        <p:spPr>
          <a:xfrm>
            <a:off x="2776854" y="4712169"/>
            <a:ext cx="1928495" cy="1597025"/>
          </a:xfrm>
          <a:custGeom>
            <a:avLst/>
            <a:gdLst/>
            <a:ahLst/>
            <a:cxnLst/>
            <a:rect l="l" t="t" r="r" b="b"/>
            <a:pathLst>
              <a:path w="1928495" h="1597025">
                <a:moveTo>
                  <a:pt x="1928495" y="0"/>
                </a:moveTo>
                <a:lnTo>
                  <a:pt x="0" y="0"/>
                </a:lnTo>
                <a:lnTo>
                  <a:pt x="0" y="1597024"/>
                </a:lnTo>
                <a:lnTo>
                  <a:pt x="1928495" y="1597024"/>
                </a:lnTo>
                <a:lnTo>
                  <a:pt x="1928495" y="0"/>
                </a:lnTo>
                <a:close/>
              </a:path>
            </a:pathLst>
          </a:custGeom>
          <a:solidFill>
            <a:srgbClr val="CCFF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" name="object 18"/>
          <p:cNvSpPr/>
          <p:nvPr/>
        </p:nvSpPr>
        <p:spPr>
          <a:xfrm>
            <a:off x="2645029" y="2205482"/>
            <a:ext cx="1055370" cy="0"/>
          </a:xfrm>
          <a:custGeom>
            <a:avLst/>
            <a:gdLst/>
            <a:ahLst/>
            <a:cxnLst/>
            <a:rect l="l" t="t" r="r" b="b"/>
            <a:pathLst>
              <a:path w="1055370">
                <a:moveTo>
                  <a:pt x="0" y="0"/>
                </a:moveTo>
                <a:lnTo>
                  <a:pt x="1055116" y="0"/>
                </a:lnTo>
              </a:path>
            </a:pathLst>
          </a:custGeom>
          <a:ln w="38100">
            <a:solidFill>
              <a:srgbClr val="33CC33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" name="object 19"/>
          <p:cNvSpPr/>
          <p:nvPr/>
        </p:nvSpPr>
        <p:spPr>
          <a:xfrm>
            <a:off x="3708908" y="3789807"/>
            <a:ext cx="265430" cy="0"/>
          </a:xfrm>
          <a:custGeom>
            <a:avLst/>
            <a:gdLst/>
            <a:ahLst/>
            <a:cxnLst/>
            <a:rect l="l" t="t" r="r" b="b"/>
            <a:pathLst>
              <a:path w="265429">
                <a:moveTo>
                  <a:pt x="0" y="0"/>
                </a:moveTo>
                <a:lnTo>
                  <a:pt x="265175" y="0"/>
                </a:lnTo>
              </a:path>
            </a:pathLst>
          </a:custGeom>
          <a:ln w="38100">
            <a:solidFill>
              <a:srgbClr val="33CC33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/>
          <p:nvPr/>
        </p:nvSpPr>
        <p:spPr>
          <a:xfrm>
            <a:off x="2645029" y="3789807"/>
            <a:ext cx="930910" cy="0"/>
          </a:xfrm>
          <a:custGeom>
            <a:avLst/>
            <a:gdLst/>
            <a:ahLst/>
            <a:cxnLst/>
            <a:rect l="l" t="t" r="r" b="b"/>
            <a:pathLst>
              <a:path w="930910">
                <a:moveTo>
                  <a:pt x="0" y="0"/>
                </a:moveTo>
                <a:lnTo>
                  <a:pt x="930529" y="0"/>
                </a:lnTo>
              </a:path>
            </a:pathLst>
          </a:custGeom>
          <a:ln w="38100">
            <a:solidFill>
              <a:srgbClr val="33CC33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1" name="object 21"/>
          <p:cNvSpPr/>
          <p:nvPr/>
        </p:nvSpPr>
        <p:spPr>
          <a:xfrm>
            <a:off x="3840734" y="5718644"/>
            <a:ext cx="864869" cy="0"/>
          </a:xfrm>
          <a:custGeom>
            <a:avLst/>
            <a:gdLst/>
            <a:ahLst/>
            <a:cxnLst/>
            <a:rect l="l" t="t" r="r" b="b"/>
            <a:pathLst>
              <a:path w="864870">
                <a:moveTo>
                  <a:pt x="0" y="0"/>
                </a:moveTo>
                <a:lnTo>
                  <a:pt x="864615" y="0"/>
                </a:lnTo>
              </a:path>
            </a:pathLst>
          </a:custGeom>
          <a:ln w="38100">
            <a:solidFill>
              <a:srgbClr val="33CC33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2" name="object 22"/>
          <p:cNvSpPr/>
          <p:nvPr/>
        </p:nvSpPr>
        <p:spPr>
          <a:xfrm>
            <a:off x="2645029" y="5718644"/>
            <a:ext cx="1062355" cy="0"/>
          </a:xfrm>
          <a:custGeom>
            <a:avLst/>
            <a:gdLst/>
            <a:ahLst/>
            <a:cxnLst/>
            <a:rect l="l" t="t" r="r" b="b"/>
            <a:pathLst>
              <a:path w="1062354">
                <a:moveTo>
                  <a:pt x="0" y="0"/>
                </a:moveTo>
                <a:lnTo>
                  <a:pt x="1062355" y="0"/>
                </a:lnTo>
              </a:path>
            </a:pathLst>
          </a:custGeom>
          <a:ln w="38100">
            <a:solidFill>
              <a:srgbClr val="33CC33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grpSp>
        <p:nvGrpSpPr>
          <p:cNvPr id="23" name="object 23"/>
          <p:cNvGrpSpPr/>
          <p:nvPr/>
        </p:nvGrpSpPr>
        <p:grpSpPr>
          <a:xfrm>
            <a:off x="3695382" y="1465707"/>
            <a:ext cx="2672080" cy="1190625"/>
            <a:chOff x="3695382" y="1465707"/>
            <a:chExt cx="2672080" cy="1190625"/>
          </a:xfrm>
        </p:grpSpPr>
        <p:sp>
          <p:nvSpPr>
            <p:cNvPr id="24" name="object 24"/>
            <p:cNvSpPr/>
            <p:nvPr/>
          </p:nvSpPr>
          <p:spPr>
            <a:xfrm>
              <a:off x="3700145" y="2027745"/>
              <a:ext cx="133350" cy="360680"/>
            </a:xfrm>
            <a:custGeom>
              <a:avLst/>
              <a:gdLst/>
              <a:ahLst/>
              <a:cxnLst/>
              <a:rect l="l" t="t" r="r" b="b"/>
              <a:pathLst>
                <a:path w="133350" h="360680">
                  <a:moveTo>
                    <a:pt x="133350" y="0"/>
                  </a:moveTo>
                  <a:lnTo>
                    <a:pt x="0" y="0"/>
                  </a:lnTo>
                  <a:lnTo>
                    <a:pt x="0" y="360362"/>
                  </a:lnTo>
                  <a:lnTo>
                    <a:pt x="133350" y="360362"/>
                  </a:lnTo>
                  <a:lnTo>
                    <a:pt x="133350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5" name="object 25"/>
            <p:cNvSpPr/>
            <p:nvPr/>
          </p:nvSpPr>
          <p:spPr>
            <a:xfrm>
              <a:off x="3700145" y="2027745"/>
              <a:ext cx="133350" cy="360680"/>
            </a:xfrm>
            <a:custGeom>
              <a:avLst/>
              <a:gdLst/>
              <a:ahLst/>
              <a:cxnLst/>
              <a:rect l="l" t="t" r="r" b="b"/>
              <a:pathLst>
                <a:path w="133350" h="360680">
                  <a:moveTo>
                    <a:pt x="0" y="360362"/>
                  </a:moveTo>
                  <a:lnTo>
                    <a:pt x="133350" y="360362"/>
                  </a:lnTo>
                  <a:lnTo>
                    <a:pt x="133350" y="0"/>
                  </a:lnTo>
                  <a:lnTo>
                    <a:pt x="0" y="0"/>
                  </a:lnTo>
                  <a:lnTo>
                    <a:pt x="0" y="360362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6" name="object 26"/>
            <p:cNvSpPr/>
            <p:nvPr/>
          </p:nvSpPr>
          <p:spPr>
            <a:xfrm>
              <a:off x="3840734" y="1484757"/>
              <a:ext cx="532130" cy="1152525"/>
            </a:xfrm>
            <a:custGeom>
              <a:avLst/>
              <a:gdLst/>
              <a:ahLst/>
              <a:cxnLst/>
              <a:rect l="l" t="t" r="r" b="b"/>
              <a:pathLst>
                <a:path w="532129" h="1152525">
                  <a:moveTo>
                    <a:pt x="0" y="720725"/>
                  </a:moveTo>
                  <a:lnTo>
                    <a:pt x="332739" y="0"/>
                  </a:lnTo>
                </a:path>
                <a:path w="532129" h="1152525">
                  <a:moveTo>
                    <a:pt x="0" y="720725"/>
                  </a:moveTo>
                  <a:lnTo>
                    <a:pt x="532002" y="215900"/>
                  </a:lnTo>
                </a:path>
                <a:path w="532129" h="1152525">
                  <a:moveTo>
                    <a:pt x="0" y="720725"/>
                  </a:moveTo>
                  <a:lnTo>
                    <a:pt x="332739" y="1152525"/>
                  </a:lnTo>
                </a:path>
              </a:pathLst>
            </a:custGeom>
            <a:ln w="38100">
              <a:solidFill>
                <a:srgbClr val="33CC33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7" name="object 27"/>
            <p:cNvSpPr/>
            <p:nvPr/>
          </p:nvSpPr>
          <p:spPr>
            <a:xfrm>
              <a:off x="3821684" y="2199132"/>
              <a:ext cx="2545715" cy="0"/>
            </a:xfrm>
            <a:custGeom>
              <a:avLst/>
              <a:gdLst/>
              <a:ahLst/>
              <a:cxnLst/>
              <a:rect l="l" t="t" r="r" b="b"/>
              <a:pathLst>
                <a:path w="2545715">
                  <a:moveTo>
                    <a:pt x="0" y="0"/>
                  </a:moveTo>
                  <a:lnTo>
                    <a:pt x="2545461" y="0"/>
                  </a:lnTo>
                </a:path>
              </a:pathLst>
            </a:custGeom>
            <a:ln w="50800">
              <a:solidFill>
                <a:srgbClr val="33CC33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28" name="object 28"/>
          <p:cNvGrpSpPr/>
          <p:nvPr/>
        </p:nvGrpSpPr>
        <p:grpSpPr>
          <a:xfrm>
            <a:off x="174752" y="1696021"/>
            <a:ext cx="248285" cy="398145"/>
            <a:chOff x="174752" y="1696021"/>
            <a:chExt cx="248285" cy="398145"/>
          </a:xfrm>
        </p:grpSpPr>
        <p:sp>
          <p:nvSpPr>
            <p:cNvPr id="29" name="object 29"/>
            <p:cNvSpPr/>
            <p:nvPr/>
          </p:nvSpPr>
          <p:spPr>
            <a:xfrm>
              <a:off x="179514" y="1700783"/>
              <a:ext cx="238760" cy="388620"/>
            </a:xfrm>
            <a:custGeom>
              <a:avLst/>
              <a:gdLst/>
              <a:ahLst/>
              <a:cxnLst/>
              <a:rect l="l" t="t" r="r" b="b"/>
              <a:pathLst>
                <a:path w="238759" h="388619">
                  <a:moveTo>
                    <a:pt x="238709" y="0"/>
                  </a:moveTo>
                  <a:lnTo>
                    <a:pt x="0" y="0"/>
                  </a:lnTo>
                  <a:lnTo>
                    <a:pt x="0" y="388620"/>
                  </a:lnTo>
                  <a:lnTo>
                    <a:pt x="238709" y="388620"/>
                  </a:lnTo>
                  <a:lnTo>
                    <a:pt x="238709" y="0"/>
                  </a:lnTo>
                  <a:close/>
                </a:path>
              </a:pathLst>
            </a:custGeom>
            <a:solidFill>
              <a:srgbClr val="FF33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0" name="object 30"/>
            <p:cNvSpPr/>
            <p:nvPr/>
          </p:nvSpPr>
          <p:spPr>
            <a:xfrm>
              <a:off x="179514" y="1700783"/>
              <a:ext cx="238760" cy="388620"/>
            </a:xfrm>
            <a:custGeom>
              <a:avLst/>
              <a:gdLst/>
              <a:ahLst/>
              <a:cxnLst/>
              <a:rect l="l" t="t" r="r" b="b"/>
              <a:pathLst>
                <a:path w="238759" h="388619">
                  <a:moveTo>
                    <a:pt x="0" y="388620"/>
                  </a:moveTo>
                  <a:lnTo>
                    <a:pt x="238709" y="388620"/>
                  </a:lnTo>
                  <a:lnTo>
                    <a:pt x="238709" y="0"/>
                  </a:lnTo>
                  <a:lnTo>
                    <a:pt x="0" y="0"/>
                  </a:lnTo>
                  <a:lnTo>
                    <a:pt x="0" y="38862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1" name="object 31"/>
            <p:cNvSpPr/>
            <p:nvPr/>
          </p:nvSpPr>
          <p:spPr>
            <a:xfrm>
              <a:off x="179514" y="1700783"/>
              <a:ext cx="228600" cy="388620"/>
            </a:xfrm>
            <a:custGeom>
              <a:avLst/>
              <a:gdLst/>
              <a:ahLst/>
              <a:cxnLst/>
              <a:rect l="l" t="t" r="r" b="b"/>
              <a:pathLst>
                <a:path w="228600" h="388619">
                  <a:moveTo>
                    <a:pt x="0" y="0"/>
                  </a:moveTo>
                  <a:lnTo>
                    <a:pt x="0" y="388619"/>
                  </a:lnTo>
                  <a:lnTo>
                    <a:pt x="228155" y="3886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2" name="object 32"/>
            <p:cNvSpPr/>
            <p:nvPr/>
          </p:nvSpPr>
          <p:spPr>
            <a:xfrm>
              <a:off x="179514" y="1700783"/>
              <a:ext cx="228600" cy="388620"/>
            </a:xfrm>
            <a:custGeom>
              <a:avLst/>
              <a:gdLst/>
              <a:ahLst/>
              <a:cxnLst/>
              <a:rect l="l" t="t" r="r" b="b"/>
              <a:pathLst>
                <a:path w="228600" h="388619">
                  <a:moveTo>
                    <a:pt x="0" y="388619"/>
                  </a:moveTo>
                  <a:lnTo>
                    <a:pt x="0" y="0"/>
                  </a:lnTo>
                  <a:lnTo>
                    <a:pt x="228155" y="388619"/>
                  </a:lnTo>
                  <a:lnTo>
                    <a:pt x="0" y="388619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33" name="object 33"/>
          <p:cNvGrpSpPr/>
          <p:nvPr/>
        </p:nvGrpSpPr>
        <p:grpSpPr>
          <a:xfrm>
            <a:off x="185915" y="1119949"/>
            <a:ext cx="248285" cy="398145"/>
            <a:chOff x="185915" y="1119949"/>
            <a:chExt cx="248285" cy="398145"/>
          </a:xfrm>
        </p:grpSpPr>
        <p:sp>
          <p:nvSpPr>
            <p:cNvPr id="34" name="object 34"/>
            <p:cNvSpPr/>
            <p:nvPr/>
          </p:nvSpPr>
          <p:spPr>
            <a:xfrm>
              <a:off x="190677" y="1124711"/>
              <a:ext cx="238760" cy="388620"/>
            </a:xfrm>
            <a:custGeom>
              <a:avLst/>
              <a:gdLst/>
              <a:ahLst/>
              <a:cxnLst/>
              <a:rect l="l" t="t" r="r" b="b"/>
              <a:pathLst>
                <a:path w="238759" h="388619">
                  <a:moveTo>
                    <a:pt x="238709" y="0"/>
                  </a:moveTo>
                  <a:lnTo>
                    <a:pt x="0" y="0"/>
                  </a:lnTo>
                  <a:lnTo>
                    <a:pt x="0" y="388620"/>
                  </a:lnTo>
                  <a:lnTo>
                    <a:pt x="238709" y="388620"/>
                  </a:lnTo>
                  <a:lnTo>
                    <a:pt x="238709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5" name="object 35"/>
            <p:cNvSpPr/>
            <p:nvPr/>
          </p:nvSpPr>
          <p:spPr>
            <a:xfrm>
              <a:off x="190677" y="1124711"/>
              <a:ext cx="238760" cy="388620"/>
            </a:xfrm>
            <a:custGeom>
              <a:avLst/>
              <a:gdLst/>
              <a:ahLst/>
              <a:cxnLst/>
              <a:rect l="l" t="t" r="r" b="b"/>
              <a:pathLst>
                <a:path w="238759" h="388619">
                  <a:moveTo>
                    <a:pt x="0" y="388620"/>
                  </a:moveTo>
                  <a:lnTo>
                    <a:pt x="238709" y="388620"/>
                  </a:lnTo>
                  <a:lnTo>
                    <a:pt x="238709" y="0"/>
                  </a:lnTo>
                  <a:lnTo>
                    <a:pt x="0" y="0"/>
                  </a:lnTo>
                  <a:lnTo>
                    <a:pt x="0" y="38862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36" name="object 36"/>
          <p:cNvSpPr txBox="1"/>
          <p:nvPr/>
        </p:nvSpPr>
        <p:spPr>
          <a:xfrm>
            <a:off x="534720" y="1218691"/>
            <a:ext cx="108712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5" dirty="0">
                <a:latin typeface="Arial"/>
                <a:cs typeface="Arial"/>
              </a:rPr>
              <a:t>Optički</a:t>
            </a:r>
            <a:r>
              <a:rPr sz="1400" spc="-10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spliter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533196" y="1801113"/>
            <a:ext cx="111315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10" dirty="0">
                <a:latin typeface="Arial"/>
                <a:cs typeface="Arial"/>
              </a:rPr>
              <a:t>O/E</a:t>
            </a:r>
            <a:r>
              <a:rPr sz="1400" spc="-10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konvertor</a:t>
            </a:r>
            <a:endParaRPr sz="1400" dirty="0">
              <a:latin typeface="Arial"/>
              <a:cs typeface="Arial"/>
            </a:endParaRPr>
          </a:p>
        </p:txBody>
      </p:sp>
      <p:grpSp>
        <p:nvGrpSpPr>
          <p:cNvPr id="38" name="object 38"/>
          <p:cNvGrpSpPr/>
          <p:nvPr/>
        </p:nvGrpSpPr>
        <p:grpSpPr>
          <a:xfrm>
            <a:off x="6362382" y="1984819"/>
            <a:ext cx="208915" cy="370205"/>
            <a:chOff x="6362382" y="1984819"/>
            <a:chExt cx="208915" cy="370205"/>
          </a:xfrm>
        </p:grpSpPr>
        <p:sp>
          <p:nvSpPr>
            <p:cNvPr id="39" name="object 39"/>
            <p:cNvSpPr/>
            <p:nvPr/>
          </p:nvSpPr>
          <p:spPr>
            <a:xfrm>
              <a:off x="6367145" y="1989645"/>
              <a:ext cx="199390" cy="360680"/>
            </a:xfrm>
            <a:custGeom>
              <a:avLst/>
              <a:gdLst/>
              <a:ahLst/>
              <a:cxnLst/>
              <a:rect l="l" t="t" r="r" b="b"/>
              <a:pathLst>
                <a:path w="199390" h="360680">
                  <a:moveTo>
                    <a:pt x="199288" y="0"/>
                  </a:moveTo>
                  <a:lnTo>
                    <a:pt x="0" y="0"/>
                  </a:lnTo>
                  <a:lnTo>
                    <a:pt x="0" y="360362"/>
                  </a:lnTo>
                  <a:lnTo>
                    <a:pt x="199288" y="360362"/>
                  </a:lnTo>
                  <a:lnTo>
                    <a:pt x="199288" y="0"/>
                  </a:lnTo>
                  <a:close/>
                </a:path>
              </a:pathLst>
            </a:custGeom>
            <a:solidFill>
              <a:srgbClr val="FF33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0" name="object 40"/>
            <p:cNvSpPr/>
            <p:nvPr/>
          </p:nvSpPr>
          <p:spPr>
            <a:xfrm>
              <a:off x="6367145" y="1989645"/>
              <a:ext cx="199390" cy="360680"/>
            </a:xfrm>
            <a:custGeom>
              <a:avLst/>
              <a:gdLst/>
              <a:ahLst/>
              <a:cxnLst/>
              <a:rect l="l" t="t" r="r" b="b"/>
              <a:pathLst>
                <a:path w="199390" h="360680">
                  <a:moveTo>
                    <a:pt x="0" y="360362"/>
                  </a:moveTo>
                  <a:lnTo>
                    <a:pt x="199288" y="360362"/>
                  </a:lnTo>
                  <a:lnTo>
                    <a:pt x="199288" y="0"/>
                  </a:lnTo>
                  <a:lnTo>
                    <a:pt x="0" y="0"/>
                  </a:lnTo>
                  <a:lnTo>
                    <a:pt x="0" y="360362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1" name="object 41"/>
            <p:cNvSpPr/>
            <p:nvPr/>
          </p:nvSpPr>
          <p:spPr>
            <a:xfrm>
              <a:off x="6367145" y="1989581"/>
              <a:ext cx="190500" cy="360680"/>
            </a:xfrm>
            <a:custGeom>
              <a:avLst/>
              <a:gdLst/>
              <a:ahLst/>
              <a:cxnLst/>
              <a:rect l="l" t="t" r="r" b="b"/>
              <a:pathLst>
                <a:path w="190500" h="360680">
                  <a:moveTo>
                    <a:pt x="0" y="0"/>
                  </a:moveTo>
                  <a:lnTo>
                    <a:pt x="0" y="360425"/>
                  </a:lnTo>
                  <a:lnTo>
                    <a:pt x="190373" y="3604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2" name="object 42"/>
            <p:cNvSpPr/>
            <p:nvPr/>
          </p:nvSpPr>
          <p:spPr>
            <a:xfrm>
              <a:off x="6367145" y="1989581"/>
              <a:ext cx="190500" cy="360680"/>
            </a:xfrm>
            <a:custGeom>
              <a:avLst/>
              <a:gdLst/>
              <a:ahLst/>
              <a:cxnLst/>
              <a:rect l="l" t="t" r="r" b="b"/>
              <a:pathLst>
                <a:path w="190500" h="360680">
                  <a:moveTo>
                    <a:pt x="0" y="360425"/>
                  </a:moveTo>
                  <a:lnTo>
                    <a:pt x="0" y="0"/>
                  </a:lnTo>
                  <a:lnTo>
                    <a:pt x="190373" y="360425"/>
                  </a:lnTo>
                  <a:lnTo>
                    <a:pt x="0" y="360425"/>
                  </a:lnTo>
                  <a:close/>
                </a:path>
              </a:pathLst>
            </a:custGeom>
            <a:ln w="952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43" name="object 43"/>
          <p:cNvSpPr/>
          <p:nvPr/>
        </p:nvSpPr>
        <p:spPr>
          <a:xfrm>
            <a:off x="3883278" y="2205482"/>
            <a:ext cx="822325" cy="215900"/>
          </a:xfrm>
          <a:custGeom>
            <a:avLst/>
            <a:gdLst/>
            <a:ahLst/>
            <a:cxnLst/>
            <a:rect l="l" t="t" r="r" b="b"/>
            <a:pathLst>
              <a:path w="822325" h="215900">
                <a:moveTo>
                  <a:pt x="0" y="0"/>
                </a:moveTo>
                <a:lnTo>
                  <a:pt x="822071" y="215900"/>
                </a:lnTo>
              </a:path>
            </a:pathLst>
          </a:custGeom>
          <a:ln w="38100">
            <a:solidFill>
              <a:srgbClr val="33CC33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grpSp>
        <p:nvGrpSpPr>
          <p:cNvPr id="44" name="object 44"/>
          <p:cNvGrpSpPr/>
          <p:nvPr/>
        </p:nvGrpSpPr>
        <p:grpSpPr>
          <a:xfrm>
            <a:off x="1211503" y="3427793"/>
            <a:ext cx="608965" cy="927100"/>
            <a:chOff x="1211503" y="3427793"/>
            <a:chExt cx="608965" cy="927100"/>
          </a:xfrm>
        </p:grpSpPr>
        <p:sp>
          <p:nvSpPr>
            <p:cNvPr id="45" name="object 45"/>
            <p:cNvSpPr/>
            <p:nvPr/>
          </p:nvSpPr>
          <p:spPr>
            <a:xfrm>
              <a:off x="1216266" y="3432555"/>
              <a:ext cx="599440" cy="917575"/>
            </a:xfrm>
            <a:custGeom>
              <a:avLst/>
              <a:gdLst/>
              <a:ahLst/>
              <a:cxnLst/>
              <a:rect l="l" t="t" r="r" b="b"/>
              <a:pathLst>
                <a:path w="599439" h="917575">
                  <a:moveTo>
                    <a:pt x="449465" y="0"/>
                  </a:moveTo>
                  <a:lnTo>
                    <a:pt x="449465" y="229362"/>
                  </a:lnTo>
                  <a:lnTo>
                    <a:pt x="0" y="229362"/>
                  </a:lnTo>
                  <a:lnTo>
                    <a:pt x="0" y="687832"/>
                  </a:lnTo>
                  <a:lnTo>
                    <a:pt x="449465" y="687832"/>
                  </a:lnTo>
                  <a:lnTo>
                    <a:pt x="449465" y="917194"/>
                  </a:lnTo>
                  <a:lnTo>
                    <a:pt x="599325" y="458597"/>
                  </a:lnTo>
                  <a:lnTo>
                    <a:pt x="449465" y="0"/>
                  </a:lnTo>
                  <a:close/>
                </a:path>
              </a:pathLst>
            </a:custGeom>
            <a:solidFill>
              <a:srgbClr val="4F81BB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6" name="object 46"/>
            <p:cNvSpPr/>
            <p:nvPr/>
          </p:nvSpPr>
          <p:spPr>
            <a:xfrm>
              <a:off x="1216266" y="3432555"/>
              <a:ext cx="599440" cy="917575"/>
            </a:xfrm>
            <a:custGeom>
              <a:avLst/>
              <a:gdLst/>
              <a:ahLst/>
              <a:cxnLst/>
              <a:rect l="l" t="t" r="r" b="b"/>
              <a:pathLst>
                <a:path w="599439" h="917575">
                  <a:moveTo>
                    <a:pt x="0" y="229362"/>
                  </a:moveTo>
                  <a:lnTo>
                    <a:pt x="449465" y="229362"/>
                  </a:lnTo>
                  <a:lnTo>
                    <a:pt x="449465" y="0"/>
                  </a:lnTo>
                  <a:lnTo>
                    <a:pt x="599325" y="458597"/>
                  </a:lnTo>
                  <a:lnTo>
                    <a:pt x="449465" y="917194"/>
                  </a:lnTo>
                  <a:lnTo>
                    <a:pt x="449465" y="687832"/>
                  </a:lnTo>
                  <a:lnTo>
                    <a:pt x="0" y="687832"/>
                  </a:lnTo>
                  <a:lnTo>
                    <a:pt x="0" y="229362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47" name="object 47"/>
          <p:cNvSpPr txBox="1"/>
          <p:nvPr/>
        </p:nvSpPr>
        <p:spPr>
          <a:xfrm>
            <a:off x="623112" y="4416044"/>
            <a:ext cx="129222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1600" spc="-20" dirty="0">
                <a:latin typeface="Arial"/>
                <a:cs typeface="Arial"/>
              </a:rPr>
              <a:t>Širokopojasne</a:t>
            </a:r>
            <a:endParaRPr sz="16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600" spc="-15" dirty="0">
                <a:latin typeface="Arial"/>
                <a:cs typeface="Arial"/>
              </a:rPr>
              <a:t>usluge</a:t>
            </a:r>
            <a:endParaRPr sz="1600" dirty="0">
              <a:latin typeface="Arial"/>
              <a:cs typeface="Arial"/>
            </a:endParaRPr>
          </a:p>
        </p:txBody>
      </p:sp>
      <p:grpSp>
        <p:nvGrpSpPr>
          <p:cNvPr id="48" name="object 48"/>
          <p:cNvGrpSpPr/>
          <p:nvPr/>
        </p:nvGrpSpPr>
        <p:grpSpPr>
          <a:xfrm>
            <a:off x="2042350" y="1840445"/>
            <a:ext cx="607695" cy="4186554"/>
            <a:chOff x="2042350" y="1840445"/>
            <a:chExt cx="607695" cy="4186554"/>
          </a:xfrm>
        </p:grpSpPr>
        <p:sp>
          <p:nvSpPr>
            <p:cNvPr id="49" name="object 49"/>
            <p:cNvSpPr/>
            <p:nvPr/>
          </p:nvSpPr>
          <p:spPr>
            <a:xfrm>
              <a:off x="2047113" y="1845208"/>
              <a:ext cx="598170" cy="4177029"/>
            </a:xfrm>
            <a:custGeom>
              <a:avLst/>
              <a:gdLst/>
              <a:ahLst/>
              <a:cxnLst/>
              <a:rect l="l" t="t" r="r" b="b"/>
              <a:pathLst>
                <a:path w="598169" h="4177029">
                  <a:moveTo>
                    <a:pt x="597877" y="0"/>
                  </a:moveTo>
                  <a:lnTo>
                    <a:pt x="0" y="0"/>
                  </a:lnTo>
                  <a:lnTo>
                    <a:pt x="0" y="4176649"/>
                  </a:lnTo>
                  <a:lnTo>
                    <a:pt x="597877" y="4176649"/>
                  </a:lnTo>
                  <a:lnTo>
                    <a:pt x="597877" y="0"/>
                  </a:lnTo>
                  <a:close/>
                </a:path>
              </a:pathLst>
            </a:custGeom>
            <a:solidFill>
              <a:srgbClr val="4F81BB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0" name="object 50"/>
            <p:cNvSpPr/>
            <p:nvPr/>
          </p:nvSpPr>
          <p:spPr>
            <a:xfrm>
              <a:off x="2047113" y="1845208"/>
              <a:ext cx="598170" cy="4177029"/>
            </a:xfrm>
            <a:custGeom>
              <a:avLst/>
              <a:gdLst/>
              <a:ahLst/>
              <a:cxnLst/>
              <a:rect l="l" t="t" r="r" b="b"/>
              <a:pathLst>
                <a:path w="598169" h="4177029">
                  <a:moveTo>
                    <a:pt x="0" y="4176649"/>
                  </a:moveTo>
                  <a:lnTo>
                    <a:pt x="597877" y="4176649"/>
                  </a:lnTo>
                  <a:lnTo>
                    <a:pt x="597877" y="0"/>
                  </a:lnTo>
                  <a:lnTo>
                    <a:pt x="0" y="0"/>
                  </a:lnTo>
                  <a:lnTo>
                    <a:pt x="0" y="4176649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51" name="object 51"/>
          <p:cNvSpPr txBox="1"/>
          <p:nvPr/>
        </p:nvSpPr>
        <p:spPr>
          <a:xfrm>
            <a:off x="2200212" y="3130535"/>
            <a:ext cx="281305" cy="170624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2090"/>
              </a:lnSpc>
            </a:pP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Optički</a:t>
            </a:r>
            <a:r>
              <a:rPr sz="1800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predajnik</a:t>
            </a:r>
            <a:endParaRPr sz="1800" dirty="0">
              <a:latin typeface="Arial"/>
              <a:cs typeface="Arial"/>
            </a:endParaRPr>
          </a:p>
        </p:txBody>
      </p:sp>
      <p:grpSp>
        <p:nvGrpSpPr>
          <p:cNvPr id="52" name="object 52"/>
          <p:cNvGrpSpPr/>
          <p:nvPr/>
        </p:nvGrpSpPr>
        <p:grpSpPr>
          <a:xfrm>
            <a:off x="3570795" y="3048507"/>
            <a:ext cx="5024120" cy="1367790"/>
            <a:chOff x="3570795" y="3048507"/>
            <a:chExt cx="5024120" cy="1367790"/>
          </a:xfrm>
        </p:grpSpPr>
        <p:sp>
          <p:nvSpPr>
            <p:cNvPr id="53" name="object 53"/>
            <p:cNvSpPr/>
            <p:nvPr/>
          </p:nvSpPr>
          <p:spPr>
            <a:xfrm>
              <a:off x="3716274" y="3067557"/>
              <a:ext cx="829310" cy="1297305"/>
            </a:xfrm>
            <a:custGeom>
              <a:avLst/>
              <a:gdLst/>
              <a:ahLst/>
              <a:cxnLst/>
              <a:rect l="l" t="t" r="r" b="b"/>
              <a:pathLst>
                <a:path w="829310" h="1297304">
                  <a:moveTo>
                    <a:pt x="0" y="720724"/>
                  </a:moveTo>
                  <a:lnTo>
                    <a:pt x="332613" y="0"/>
                  </a:lnTo>
                </a:path>
                <a:path w="829310" h="1297304">
                  <a:moveTo>
                    <a:pt x="0" y="720724"/>
                  </a:moveTo>
                  <a:lnTo>
                    <a:pt x="531876" y="215900"/>
                  </a:lnTo>
                </a:path>
                <a:path w="829310" h="1297304">
                  <a:moveTo>
                    <a:pt x="0" y="720724"/>
                  </a:moveTo>
                  <a:lnTo>
                    <a:pt x="332613" y="1296923"/>
                  </a:lnTo>
                </a:path>
                <a:path w="829310" h="1297304">
                  <a:moveTo>
                    <a:pt x="30734" y="720724"/>
                  </a:moveTo>
                  <a:lnTo>
                    <a:pt x="829310" y="1152524"/>
                  </a:lnTo>
                </a:path>
              </a:pathLst>
            </a:custGeom>
            <a:ln w="38100">
              <a:solidFill>
                <a:srgbClr val="33CC33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4" name="object 54"/>
            <p:cNvSpPr/>
            <p:nvPr/>
          </p:nvSpPr>
          <p:spPr>
            <a:xfrm>
              <a:off x="3887724" y="3794632"/>
              <a:ext cx="2745105" cy="0"/>
            </a:xfrm>
            <a:custGeom>
              <a:avLst/>
              <a:gdLst/>
              <a:ahLst/>
              <a:cxnLst/>
              <a:rect l="l" t="t" r="r" b="b"/>
              <a:pathLst>
                <a:path w="2745104">
                  <a:moveTo>
                    <a:pt x="0" y="0"/>
                  </a:moveTo>
                  <a:lnTo>
                    <a:pt x="2744597" y="0"/>
                  </a:lnTo>
                </a:path>
              </a:pathLst>
            </a:custGeom>
            <a:ln w="50800">
              <a:solidFill>
                <a:srgbClr val="33CC33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5" name="object 55"/>
            <p:cNvSpPr/>
            <p:nvPr/>
          </p:nvSpPr>
          <p:spPr>
            <a:xfrm>
              <a:off x="6627495" y="3053714"/>
              <a:ext cx="1967229" cy="136207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6" name="object 56"/>
            <p:cNvSpPr/>
            <p:nvPr/>
          </p:nvSpPr>
          <p:spPr>
            <a:xfrm>
              <a:off x="3575558" y="3610419"/>
              <a:ext cx="133350" cy="360680"/>
            </a:xfrm>
            <a:custGeom>
              <a:avLst/>
              <a:gdLst/>
              <a:ahLst/>
              <a:cxnLst/>
              <a:rect l="l" t="t" r="r" b="b"/>
              <a:pathLst>
                <a:path w="133350" h="360679">
                  <a:moveTo>
                    <a:pt x="133350" y="0"/>
                  </a:moveTo>
                  <a:lnTo>
                    <a:pt x="0" y="0"/>
                  </a:lnTo>
                  <a:lnTo>
                    <a:pt x="0" y="360362"/>
                  </a:lnTo>
                  <a:lnTo>
                    <a:pt x="133350" y="360362"/>
                  </a:lnTo>
                  <a:lnTo>
                    <a:pt x="133350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7" name="object 57"/>
            <p:cNvSpPr/>
            <p:nvPr/>
          </p:nvSpPr>
          <p:spPr>
            <a:xfrm>
              <a:off x="3575558" y="3610419"/>
              <a:ext cx="133350" cy="360680"/>
            </a:xfrm>
            <a:custGeom>
              <a:avLst/>
              <a:gdLst/>
              <a:ahLst/>
              <a:cxnLst/>
              <a:rect l="l" t="t" r="r" b="b"/>
              <a:pathLst>
                <a:path w="133350" h="360679">
                  <a:moveTo>
                    <a:pt x="0" y="360362"/>
                  </a:moveTo>
                  <a:lnTo>
                    <a:pt x="133350" y="360362"/>
                  </a:lnTo>
                  <a:lnTo>
                    <a:pt x="133350" y="0"/>
                  </a:lnTo>
                  <a:lnTo>
                    <a:pt x="0" y="0"/>
                  </a:lnTo>
                  <a:lnTo>
                    <a:pt x="0" y="360362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58" name="object 58"/>
          <p:cNvGrpSpPr/>
          <p:nvPr/>
        </p:nvGrpSpPr>
        <p:grpSpPr>
          <a:xfrm>
            <a:off x="3702621" y="4964557"/>
            <a:ext cx="3860800" cy="1363980"/>
            <a:chOff x="3702621" y="4964557"/>
            <a:chExt cx="3860800" cy="1363980"/>
          </a:xfrm>
        </p:grpSpPr>
        <p:sp>
          <p:nvSpPr>
            <p:cNvPr id="59" name="object 59"/>
            <p:cNvSpPr/>
            <p:nvPr/>
          </p:nvSpPr>
          <p:spPr>
            <a:xfrm>
              <a:off x="3707384" y="5540844"/>
              <a:ext cx="133350" cy="360680"/>
            </a:xfrm>
            <a:custGeom>
              <a:avLst/>
              <a:gdLst/>
              <a:ahLst/>
              <a:cxnLst/>
              <a:rect l="l" t="t" r="r" b="b"/>
              <a:pathLst>
                <a:path w="133350" h="360679">
                  <a:moveTo>
                    <a:pt x="133350" y="0"/>
                  </a:moveTo>
                  <a:lnTo>
                    <a:pt x="0" y="0"/>
                  </a:lnTo>
                  <a:lnTo>
                    <a:pt x="0" y="360362"/>
                  </a:lnTo>
                  <a:lnTo>
                    <a:pt x="133350" y="360362"/>
                  </a:lnTo>
                  <a:lnTo>
                    <a:pt x="133350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0" name="object 60"/>
            <p:cNvSpPr/>
            <p:nvPr/>
          </p:nvSpPr>
          <p:spPr>
            <a:xfrm>
              <a:off x="3707384" y="5540844"/>
              <a:ext cx="133350" cy="360680"/>
            </a:xfrm>
            <a:custGeom>
              <a:avLst/>
              <a:gdLst/>
              <a:ahLst/>
              <a:cxnLst/>
              <a:rect l="l" t="t" r="r" b="b"/>
              <a:pathLst>
                <a:path w="133350" h="360679">
                  <a:moveTo>
                    <a:pt x="0" y="360362"/>
                  </a:moveTo>
                  <a:lnTo>
                    <a:pt x="133350" y="360362"/>
                  </a:lnTo>
                  <a:lnTo>
                    <a:pt x="133350" y="0"/>
                  </a:lnTo>
                  <a:lnTo>
                    <a:pt x="0" y="0"/>
                  </a:lnTo>
                  <a:lnTo>
                    <a:pt x="0" y="360362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1" name="object 61"/>
            <p:cNvSpPr/>
            <p:nvPr/>
          </p:nvSpPr>
          <p:spPr>
            <a:xfrm>
              <a:off x="3848100" y="4983607"/>
              <a:ext cx="332740" cy="721360"/>
            </a:xfrm>
            <a:custGeom>
              <a:avLst/>
              <a:gdLst/>
              <a:ahLst/>
              <a:cxnLst/>
              <a:rect l="l" t="t" r="r" b="b"/>
              <a:pathLst>
                <a:path w="332739" h="721360">
                  <a:moveTo>
                    <a:pt x="0" y="720750"/>
                  </a:moveTo>
                  <a:lnTo>
                    <a:pt x="332613" y="0"/>
                  </a:lnTo>
                </a:path>
              </a:pathLst>
            </a:custGeom>
            <a:ln w="38100">
              <a:solidFill>
                <a:srgbClr val="33CC33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2" name="object 62"/>
            <p:cNvSpPr/>
            <p:nvPr/>
          </p:nvSpPr>
          <p:spPr>
            <a:xfrm>
              <a:off x="3848100" y="5213858"/>
              <a:ext cx="532130" cy="504825"/>
            </a:xfrm>
            <a:custGeom>
              <a:avLst/>
              <a:gdLst/>
              <a:ahLst/>
              <a:cxnLst/>
              <a:rect l="l" t="t" r="r" b="b"/>
              <a:pathLst>
                <a:path w="532129" h="504825">
                  <a:moveTo>
                    <a:pt x="0" y="504786"/>
                  </a:moveTo>
                  <a:lnTo>
                    <a:pt x="531876" y="0"/>
                  </a:lnTo>
                </a:path>
              </a:pathLst>
            </a:custGeom>
            <a:ln w="38098">
              <a:solidFill>
                <a:srgbClr val="33CC33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3" name="object 63"/>
            <p:cNvSpPr/>
            <p:nvPr/>
          </p:nvSpPr>
          <p:spPr>
            <a:xfrm>
              <a:off x="3848100" y="5718644"/>
              <a:ext cx="864869" cy="576580"/>
            </a:xfrm>
            <a:custGeom>
              <a:avLst/>
              <a:gdLst/>
              <a:ahLst/>
              <a:cxnLst/>
              <a:rect l="l" t="t" r="r" b="b"/>
              <a:pathLst>
                <a:path w="864870" h="576579">
                  <a:moveTo>
                    <a:pt x="0" y="0"/>
                  </a:moveTo>
                  <a:lnTo>
                    <a:pt x="332613" y="576262"/>
                  </a:lnTo>
                </a:path>
                <a:path w="864870" h="576579">
                  <a:moveTo>
                    <a:pt x="65912" y="0"/>
                  </a:moveTo>
                  <a:lnTo>
                    <a:pt x="864615" y="431799"/>
                  </a:lnTo>
                </a:path>
              </a:pathLst>
            </a:custGeom>
            <a:ln w="38100">
              <a:solidFill>
                <a:srgbClr val="33CC33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4" name="object 64"/>
            <p:cNvSpPr/>
            <p:nvPr/>
          </p:nvSpPr>
          <p:spPr>
            <a:xfrm>
              <a:off x="4705350" y="5537669"/>
              <a:ext cx="199390" cy="360680"/>
            </a:xfrm>
            <a:custGeom>
              <a:avLst/>
              <a:gdLst/>
              <a:ahLst/>
              <a:cxnLst/>
              <a:rect l="l" t="t" r="r" b="b"/>
              <a:pathLst>
                <a:path w="199389" h="360679">
                  <a:moveTo>
                    <a:pt x="199288" y="0"/>
                  </a:moveTo>
                  <a:lnTo>
                    <a:pt x="0" y="0"/>
                  </a:lnTo>
                  <a:lnTo>
                    <a:pt x="0" y="360362"/>
                  </a:lnTo>
                  <a:lnTo>
                    <a:pt x="199288" y="360362"/>
                  </a:lnTo>
                  <a:lnTo>
                    <a:pt x="199288" y="0"/>
                  </a:lnTo>
                  <a:close/>
                </a:path>
              </a:pathLst>
            </a:custGeom>
            <a:solidFill>
              <a:srgbClr val="FF33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5" name="object 65"/>
            <p:cNvSpPr/>
            <p:nvPr/>
          </p:nvSpPr>
          <p:spPr>
            <a:xfrm>
              <a:off x="4705350" y="5537669"/>
              <a:ext cx="199390" cy="360680"/>
            </a:xfrm>
            <a:custGeom>
              <a:avLst/>
              <a:gdLst/>
              <a:ahLst/>
              <a:cxnLst/>
              <a:rect l="l" t="t" r="r" b="b"/>
              <a:pathLst>
                <a:path w="199389" h="360679">
                  <a:moveTo>
                    <a:pt x="0" y="360362"/>
                  </a:moveTo>
                  <a:lnTo>
                    <a:pt x="199288" y="360362"/>
                  </a:lnTo>
                  <a:lnTo>
                    <a:pt x="199288" y="0"/>
                  </a:lnTo>
                  <a:lnTo>
                    <a:pt x="0" y="0"/>
                  </a:lnTo>
                  <a:lnTo>
                    <a:pt x="0" y="360362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6" name="object 66"/>
            <p:cNvSpPr/>
            <p:nvPr/>
          </p:nvSpPr>
          <p:spPr>
            <a:xfrm>
              <a:off x="4705350" y="5537708"/>
              <a:ext cx="190500" cy="360680"/>
            </a:xfrm>
            <a:custGeom>
              <a:avLst/>
              <a:gdLst/>
              <a:ahLst/>
              <a:cxnLst/>
              <a:rect l="l" t="t" r="r" b="b"/>
              <a:pathLst>
                <a:path w="190500" h="360679">
                  <a:moveTo>
                    <a:pt x="0" y="0"/>
                  </a:moveTo>
                  <a:lnTo>
                    <a:pt x="0" y="360324"/>
                  </a:lnTo>
                  <a:lnTo>
                    <a:pt x="190500" y="3603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7" name="object 67"/>
            <p:cNvSpPr/>
            <p:nvPr/>
          </p:nvSpPr>
          <p:spPr>
            <a:xfrm>
              <a:off x="4705350" y="5537708"/>
              <a:ext cx="190500" cy="360680"/>
            </a:xfrm>
            <a:custGeom>
              <a:avLst/>
              <a:gdLst/>
              <a:ahLst/>
              <a:cxnLst/>
              <a:rect l="l" t="t" r="r" b="b"/>
              <a:pathLst>
                <a:path w="190500" h="360679">
                  <a:moveTo>
                    <a:pt x="0" y="360324"/>
                  </a:moveTo>
                  <a:lnTo>
                    <a:pt x="0" y="0"/>
                  </a:lnTo>
                  <a:lnTo>
                    <a:pt x="190500" y="360324"/>
                  </a:lnTo>
                  <a:lnTo>
                    <a:pt x="0" y="360324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8" name="object 68"/>
            <p:cNvSpPr/>
            <p:nvPr/>
          </p:nvSpPr>
          <p:spPr>
            <a:xfrm>
              <a:off x="4904613" y="5017008"/>
              <a:ext cx="1437005" cy="1292225"/>
            </a:xfrm>
            <a:custGeom>
              <a:avLst/>
              <a:gdLst/>
              <a:ahLst/>
              <a:cxnLst/>
              <a:rect l="l" t="t" r="r" b="b"/>
              <a:pathLst>
                <a:path w="1437004" h="1292225">
                  <a:moveTo>
                    <a:pt x="0" y="720686"/>
                  </a:moveTo>
                  <a:lnTo>
                    <a:pt x="332613" y="0"/>
                  </a:lnTo>
                </a:path>
                <a:path w="1437004" h="1292225">
                  <a:moveTo>
                    <a:pt x="10287" y="715924"/>
                  </a:moveTo>
                  <a:lnTo>
                    <a:pt x="542163" y="211074"/>
                  </a:lnTo>
                </a:path>
                <a:path w="1437004" h="1292225">
                  <a:moveTo>
                    <a:pt x="10287" y="715924"/>
                  </a:moveTo>
                  <a:lnTo>
                    <a:pt x="342900" y="1292186"/>
                  </a:lnTo>
                </a:path>
                <a:path w="1437004" h="1292225">
                  <a:moveTo>
                    <a:pt x="41021" y="715924"/>
                  </a:moveTo>
                  <a:lnTo>
                    <a:pt x="839724" y="1147724"/>
                  </a:lnTo>
                </a:path>
                <a:path w="1437004" h="1292225">
                  <a:moveTo>
                    <a:pt x="0" y="701636"/>
                  </a:moveTo>
                  <a:lnTo>
                    <a:pt x="1436751" y="701636"/>
                  </a:lnTo>
                </a:path>
              </a:pathLst>
            </a:custGeom>
            <a:ln w="38100">
              <a:solidFill>
                <a:srgbClr val="FF330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9" name="object 69"/>
            <p:cNvSpPr/>
            <p:nvPr/>
          </p:nvSpPr>
          <p:spPr>
            <a:xfrm>
              <a:off x="6522466" y="5921159"/>
              <a:ext cx="286385" cy="86995"/>
            </a:xfrm>
            <a:custGeom>
              <a:avLst/>
              <a:gdLst/>
              <a:ahLst/>
              <a:cxnLst/>
              <a:rect l="l" t="t" r="r" b="b"/>
              <a:pathLst>
                <a:path w="286384" h="86995">
                  <a:moveTo>
                    <a:pt x="286384" y="0"/>
                  </a:moveTo>
                  <a:lnTo>
                    <a:pt x="0" y="0"/>
                  </a:lnTo>
                  <a:lnTo>
                    <a:pt x="1650" y="1765"/>
                  </a:lnTo>
                  <a:lnTo>
                    <a:pt x="9905" y="8801"/>
                  </a:lnTo>
                  <a:lnTo>
                    <a:pt x="16509" y="15240"/>
                  </a:lnTo>
                  <a:lnTo>
                    <a:pt x="34543" y="29311"/>
                  </a:lnTo>
                  <a:lnTo>
                    <a:pt x="44957" y="38112"/>
                  </a:lnTo>
                  <a:lnTo>
                    <a:pt x="69087" y="54521"/>
                  </a:lnTo>
                  <a:lnTo>
                    <a:pt x="81152" y="61556"/>
                  </a:lnTo>
                  <a:lnTo>
                    <a:pt x="91693" y="68592"/>
                  </a:lnTo>
                  <a:lnTo>
                    <a:pt x="110870" y="79146"/>
                  </a:lnTo>
                  <a:lnTo>
                    <a:pt x="121284" y="86182"/>
                  </a:lnTo>
                  <a:lnTo>
                    <a:pt x="122935" y="86766"/>
                  </a:lnTo>
                  <a:lnTo>
                    <a:pt x="286384" y="0"/>
                  </a:lnTo>
                  <a:close/>
                </a:path>
              </a:pathLst>
            </a:custGeom>
            <a:solidFill>
              <a:srgbClr val="4F81BB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70" name="object 70"/>
            <p:cNvSpPr/>
            <p:nvPr/>
          </p:nvSpPr>
          <p:spPr>
            <a:xfrm>
              <a:off x="6465443" y="5921159"/>
              <a:ext cx="723265" cy="226060"/>
            </a:xfrm>
            <a:custGeom>
              <a:avLst/>
              <a:gdLst/>
              <a:ahLst/>
              <a:cxnLst/>
              <a:rect l="l" t="t" r="r" b="b"/>
              <a:pathLst>
                <a:path w="723265" h="226060">
                  <a:moveTo>
                    <a:pt x="723138" y="0"/>
                  </a:moveTo>
                  <a:lnTo>
                    <a:pt x="419227" y="0"/>
                  </a:lnTo>
                  <a:lnTo>
                    <a:pt x="0" y="225818"/>
                  </a:lnTo>
                  <a:lnTo>
                    <a:pt x="415289" y="225818"/>
                  </a:lnTo>
                  <a:lnTo>
                    <a:pt x="72313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71" name="object 71"/>
            <p:cNvSpPr/>
            <p:nvPr/>
          </p:nvSpPr>
          <p:spPr>
            <a:xfrm>
              <a:off x="6958203" y="5921159"/>
              <a:ext cx="489584" cy="240665"/>
            </a:xfrm>
            <a:custGeom>
              <a:avLst/>
              <a:gdLst/>
              <a:ahLst/>
              <a:cxnLst/>
              <a:rect l="l" t="t" r="r" b="b"/>
              <a:pathLst>
                <a:path w="489584" h="240664">
                  <a:moveTo>
                    <a:pt x="292480" y="0"/>
                  </a:moveTo>
                  <a:lnTo>
                    <a:pt x="0" y="211632"/>
                  </a:lnTo>
                  <a:lnTo>
                    <a:pt x="1650" y="212813"/>
                  </a:lnTo>
                  <a:lnTo>
                    <a:pt x="8127" y="214591"/>
                  </a:lnTo>
                  <a:lnTo>
                    <a:pt x="17525" y="218147"/>
                  </a:lnTo>
                  <a:lnTo>
                    <a:pt x="64135" y="230606"/>
                  </a:lnTo>
                  <a:lnTo>
                    <a:pt x="108585" y="237121"/>
                  </a:lnTo>
                  <a:lnTo>
                    <a:pt x="159639" y="240080"/>
                  </a:lnTo>
                  <a:lnTo>
                    <a:pt x="187578" y="238302"/>
                  </a:lnTo>
                  <a:lnTo>
                    <a:pt x="245745" y="228828"/>
                  </a:lnTo>
                  <a:lnTo>
                    <a:pt x="305562" y="208076"/>
                  </a:lnTo>
                  <a:lnTo>
                    <a:pt x="357124" y="178434"/>
                  </a:lnTo>
                  <a:lnTo>
                    <a:pt x="393446" y="147612"/>
                  </a:lnTo>
                  <a:lnTo>
                    <a:pt x="424179" y="116192"/>
                  </a:lnTo>
                  <a:lnTo>
                    <a:pt x="447167" y="84772"/>
                  </a:lnTo>
                  <a:lnTo>
                    <a:pt x="477900" y="30822"/>
                  </a:lnTo>
                  <a:lnTo>
                    <a:pt x="482219" y="20751"/>
                  </a:lnTo>
                  <a:lnTo>
                    <a:pt x="486155" y="12445"/>
                  </a:lnTo>
                  <a:lnTo>
                    <a:pt x="488823" y="2374"/>
                  </a:lnTo>
                  <a:lnTo>
                    <a:pt x="489457" y="1193"/>
                  </a:lnTo>
                  <a:lnTo>
                    <a:pt x="292480" y="0"/>
                  </a:lnTo>
                  <a:close/>
                </a:path>
              </a:pathLst>
            </a:custGeom>
            <a:solidFill>
              <a:srgbClr val="4F81BB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72" name="object 72"/>
            <p:cNvSpPr/>
            <p:nvPr/>
          </p:nvSpPr>
          <p:spPr>
            <a:xfrm>
              <a:off x="6341364" y="5791200"/>
              <a:ext cx="336550" cy="91440"/>
            </a:xfrm>
            <a:custGeom>
              <a:avLst/>
              <a:gdLst/>
              <a:ahLst/>
              <a:cxnLst/>
              <a:rect l="l" t="t" r="r" b="b"/>
              <a:pathLst>
                <a:path w="336550" h="91439">
                  <a:moveTo>
                    <a:pt x="0" y="91439"/>
                  </a:moveTo>
                  <a:lnTo>
                    <a:pt x="336422" y="91439"/>
                  </a:lnTo>
                  <a:lnTo>
                    <a:pt x="336422" y="0"/>
                  </a:lnTo>
                  <a:lnTo>
                    <a:pt x="0" y="0"/>
                  </a:lnTo>
                  <a:lnTo>
                    <a:pt x="0" y="9143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73" name="object 73"/>
            <p:cNvSpPr/>
            <p:nvPr/>
          </p:nvSpPr>
          <p:spPr>
            <a:xfrm>
              <a:off x="6394577" y="5718644"/>
              <a:ext cx="238125" cy="0"/>
            </a:xfrm>
            <a:custGeom>
              <a:avLst/>
              <a:gdLst/>
              <a:ahLst/>
              <a:cxnLst/>
              <a:rect l="l" t="t" r="r" b="b"/>
              <a:pathLst>
                <a:path w="238125">
                  <a:moveTo>
                    <a:pt x="0" y="0"/>
                  </a:moveTo>
                  <a:lnTo>
                    <a:pt x="237744" y="0"/>
                  </a:lnTo>
                </a:path>
              </a:pathLst>
            </a:custGeom>
            <a:ln w="38100">
              <a:solidFill>
                <a:srgbClr val="FF330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74" name="object 74"/>
            <p:cNvSpPr/>
            <p:nvPr/>
          </p:nvSpPr>
          <p:spPr>
            <a:xfrm>
              <a:off x="6299708" y="5248401"/>
              <a:ext cx="1263650" cy="635000"/>
            </a:xfrm>
            <a:custGeom>
              <a:avLst/>
              <a:gdLst/>
              <a:ahLst/>
              <a:cxnLst/>
              <a:rect l="l" t="t" r="r" b="b"/>
              <a:pathLst>
                <a:path w="1263650" h="635000">
                  <a:moveTo>
                    <a:pt x="572897" y="131445"/>
                  </a:moveTo>
                  <a:lnTo>
                    <a:pt x="420103" y="131445"/>
                  </a:lnTo>
                  <a:lnTo>
                    <a:pt x="420103" y="84455"/>
                  </a:lnTo>
                  <a:lnTo>
                    <a:pt x="318008" y="84455"/>
                  </a:lnTo>
                  <a:lnTo>
                    <a:pt x="318008" y="131445"/>
                  </a:lnTo>
                  <a:lnTo>
                    <a:pt x="159766" y="130810"/>
                  </a:lnTo>
                  <a:lnTo>
                    <a:pt x="0" y="272161"/>
                  </a:lnTo>
                  <a:lnTo>
                    <a:pt x="444881" y="272161"/>
                  </a:lnTo>
                  <a:lnTo>
                    <a:pt x="572897" y="131445"/>
                  </a:lnTo>
                  <a:close/>
                </a:path>
                <a:path w="1263650" h="635000">
                  <a:moveTo>
                    <a:pt x="1071118" y="311404"/>
                  </a:moveTo>
                  <a:lnTo>
                    <a:pt x="995426" y="311404"/>
                  </a:lnTo>
                  <a:lnTo>
                    <a:pt x="901319" y="202057"/>
                  </a:lnTo>
                  <a:lnTo>
                    <a:pt x="863092" y="157632"/>
                  </a:lnTo>
                  <a:lnTo>
                    <a:pt x="863092" y="202057"/>
                  </a:lnTo>
                  <a:lnTo>
                    <a:pt x="863092" y="338201"/>
                  </a:lnTo>
                  <a:lnTo>
                    <a:pt x="772541" y="338201"/>
                  </a:lnTo>
                  <a:lnTo>
                    <a:pt x="772541" y="242570"/>
                  </a:lnTo>
                  <a:lnTo>
                    <a:pt x="772541" y="202057"/>
                  </a:lnTo>
                  <a:lnTo>
                    <a:pt x="863092" y="202057"/>
                  </a:lnTo>
                  <a:lnTo>
                    <a:pt x="863092" y="157632"/>
                  </a:lnTo>
                  <a:lnTo>
                    <a:pt x="734695" y="8382"/>
                  </a:lnTo>
                  <a:lnTo>
                    <a:pt x="701294" y="44881"/>
                  </a:lnTo>
                  <a:lnTo>
                    <a:pt x="701294" y="202057"/>
                  </a:lnTo>
                  <a:lnTo>
                    <a:pt x="701294" y="263906"/>
                  </a:lnTo>
                  <a:lnTo>
                    <a:pt x="701294" y="338201"/>
                  </a:lnTo>
                  <a:lnTo>
                    <a:pt x="611251" y="338201"/>
                  </a:lnTo>
                  <a:lnTo>
                    <a:pt x="611251" y="256794"/>
                  </a:lnTo>
                  <a:lnTo>
                    <a:pt x="611251" y="202057"/>
                  </a:lnTo>
                  <a:lnTo>
                    <a:pt x="701294" y="202057"/>
                  </a:lnTo>
                  <a:lnTo>
                    <a:pt x="701294" y="44881"/>
                  </a:lnTo>
                  <a:lnTo>
                    <a:pt x="545465" y="215138"/>
                  </a:lnTo>
                  <a:lnTo>
                    <a:pt x="458724" y="309626"/>
                  </a:lnTo>
                  <a:lnTo>
                    <a:pt x="204597" y="309626"/>
                  </a:lnTo>
                  <a:lnTo>
                    <a:pt x="204597" y="309118"/>
                  </a:lnTo>
                  <a:lnTo>
                    <a:pt x="41656" y="309118"/>
                  </a:lnTo>
                  <a:lnTo>
                    <a:pt x="41656" y="381508"/>
                  </a:lnTo>
                  <a:lnTo>
                    <a:pt x="41656" y="542798"/>
                  </a:lnTo>
                  <a:lnTo>
                    <a:pt x="94869" y="542798"/>
                  </a:lnTo>
                  <a:lnTo>
                    <a:pt x="94869" y="381508"/>
                  </a:lnTo>
                  <a:lnTo>
                    <a:pt x="149225" y="381508"/>
                  </a:lnTo>
                  <a:lnTo>
                    <a:pt x="149225" y="448716"/>
                  </a:lnTo>
                  <a:lnTo>
                    <a:pt x="149225" y="543204"/>
                  </a:lnTo>
                  <a:lnTo>
                    <a:pt x="173863" y="543204"/>
                  </a:lnTo>
                  <a:lnTo>
                    <a:pt x="173863" y="434454"/>
                  </a:lnTo>
                  <a:lnTo>
                    <a:pt x="173863" y="381508"/>
                  </a:lnTo>
                  <a:lnTo>
                    <a:pt x="204597" y="381508"/>
                  </a:lnTo>
                  <a:lnTo>
                    <a:pt x="204597" y="380974"/>
                  </a:lnTo>
                  <a:lnTo>
                    <a:pt x="228219" y="380974"/>
                  </a:lnTo>
                  <a:lnTo>
                    <a:pt x="228219" y="543204"/>
                  </a:lnTo>
                  <a:lnTo>
                    <a:pt x="252984" y="543204"/>
                  </a:lnTo>
                  <a:lnTo>
                    <a:pt x="252984" y="380974"/>
                  </a:lnTo>
                  <a:lnTo>
                    <a:pt x="307213" y="380974"/>
                  </a:lnTo>
                  <a:lnTo>
                    <a:pt x="307213" y="543204"/>
                  </a:lnTo>
                  <a:lnTo>
                    <a:pt x="378079" y="543204"/>
                  </a:lnTo>
                  <a:lnTo>
                    <a:pt x="378079" y="442188"/>
                  </a:lnTo>
                  <a:lnTo>
                    <a:pt x="474599" y="442188"/>
                  </a:lnTo>
                  <a:lnTo>
                    <a:pt x="474599" y="634720"/>
                  </a:lnTo>
                  <a:lnTo>
                    <a:pt x="550926" y="634720"/>
                  </a:lnTo>
                  <a:lnTo>
                    <a:pt x="550926" y="442188"/>
                  </a:lnTo>
                  <a:lnTo>
                    <a:pt x="550926" y="395236"/>
                  </a:lnTo>
                  <a:lnTo>
                    <a:pt x="1050544" y="395236"/>
                  </a:lnTo>
                  <a:lnTo>
                    <a:pt x="1064514" y="338201"/>
                  </a:lnTo>
                  <a:lnTo>
                    <a:pt x="1071118" y="311404"/>
                  </a:lnTo>
                  <a:close/>
                </a:path>
                <a:path w="1263650" h="635000">
                  <a:moveTo>
                    <a:pt x="1226947" y="311404"/>
                  </a:moveTo>
                  <a:lnTo>
                    <a:pt x="1177036" y="311404"/>
                  </a:lnTo>
                  <a:lnTo>
                    <a:pt x="1177036" y="407720"/>
                  </a:lnTo>
                  <a:lnTo>
                    <a:pt x="1177036" y="516128"/>
                  </a:lnTo>
                  <a:lnTo>
                    <a:pt x="1119886" y="516128"/>
                  </a:lnTo>
                  <a:lnTo>
                    <a:pt x="1119886" y="467741"/>
                  </a:lnTo>
                  <a:lnTo>
                    <a:pt x="1119886" y="407720"/>
                  </a:lnTo>
                  <a:lnTo>
                    <a:pt x="1177036" y="407720"/>
                  </a:lnTo>
                  <a:lnTo>
                    <a:pt x="1177036" y="311404"/>
                  </a:lnTo>
                  <a:lnTo>
                    <a:pt x="1078230" y="311404"/>
                  </a:lnTo>
                  <a:lnTo>
                    <a:pt x="1078230" y="407720"/>
                  </a:lnTo>
                  <a:lnTo>
                    <a:pt x="1078230" y="439216"/>
                  </a:lnTo>
                  <a:lnTo>
                    <a:pt x="1078230" y="516128"/>
                  </a:lnTo>
                  <a:lnTo>
                    <a:pt x="1018413" y="516128"/>
                  </a:lnTo>
                  <a:lnTo>
                    <a:pt x="1018413" y="408178"/>
                  </a:lnTo>
                  <a:lnTo>
                    <a:pt x="1048931" y="408178"/>
                  </a:lnTo>
                  <a:lnTo>
                    <a:pt x="1048931" y="407720"/>
                  </a:lnTo>
                  <a:lnTo>
                    <a:pt x="1078230" y="407720"/>
                  </a:lnTo>
                  <a:lnTo>
                    <a:pt x="1078230" y="311404"/>
                  </a:lnTo>
                  <a:lnTo>
                    <a:pt x="1071118" y="311404"/>
                  </a:lnTo>
                  <a:lnTo>
                    <a:pt x="1048931" y="401878"/>
                  </a:lnTo>
                  <a:lnTo>
                    <a:pt x="1048931" y="395478"/>
                  </a:lnTo>
                  <a:lnTo>
                    <a:pt x="946531" y="395478"/>
                  </a:lnTo>
                  <a:lnTo>
                    <a:pt x="946531" y="408178"/>
                  </a:lnTo>
                  <a:lnTo>
                    <a:pt x="946531" y="516128"/>
                  </a:lnTo>
                  <a:lnTo>
                    <a:pt x="946531" y="634238"/>
                  </a:lnTo>
                  <a:lnTo>
                    <a:pt x="1226947" y="634238"/>
                  </a:lnTo>
                  <a:lnTo>
                    <a:pt x="1226947" y="516470"/>
                  </a:lnTo>
                  <a:lnTo>
                    <a:pt x="1226947" y="516128"/>
                  </a:lnTo>
                  <a:lnTo>
                    <a:pt x="1226947" y="311404"/>
                  </a:lnTo>
                  <a:close/>
                </a:path>
                <a:path w="1263650" h="635000">
                  <a:moveTo>
                    <a:pt x="1263142" y="274574"/>
                  </a:moveTo>
                  <a:lnTo>
                    <a:pt x="1038987" y="0"/>
                  </a:lnTo>
                  <a:lnTo>
                    <a:pt x="774827" y="0"/>
                  </a:lnTo>
                  <a:lnTo>
                    <a:pt x="1009904" y="274574"/>
                  </a:lnTo>
                  <a:lnTo>
                    <a:pt x="1263142" y="27457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75" name="object 75"/>
            <p:cNvSpPr/>
            <p:nvPr/>
          </p:nvSpPr>
          <p:spPr>
            <a:xfrm>
              <a:off x="6885686" y="5700102"/>
              <a:ext cx="325120" cy="0"/>
            </a:xfrm>
            <a:custGeom>
              <a:avLst/>
              <a:gdLst/>
              <a:ahLst/>
              <a:cxnLst/>
              <a:rect l="l" t="t" r="r" b="b"/>
              <a:pathLst>
                <a:path w="325120">
                  <a:moveTo>
                    <a:pt x="0" y="0"/>
                  </a:moveTo>
                  <a:lnTo>
                    <a:pt x="324866" y="0"/>
                  </a:lnTo>
                </a:path>
              </a:pathLst>
            </a:custGeom>
            <a:ln w="3803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76" name="object 76"/>
            <p:cNvSpPr/>
            <p:nvPr/>
          </p:nvSpPr>
          <p:spPr>
            <a:xfrm>
              <a:off x="6885686" y="5811227"/>
              <a:ext cx="325120" cy="0"/>
            </a:xfrm>
            <a:custGeom>
              <a:avLst/>
              <a:gdLst/>
              <a:ahLst/>
              <a:cxnLst/>
              <a:rect l="l" t="t" r="r" b="b"/>
              <a:pathLst>
                <a:path w="325120">
                  <a:moveTo>
                    <a:pt x="0" y="0"/>
                  </a:moveTo>
                  <a:lnTo>
                    <a:pt x="324866" y="0"/>
                  </a:lnTo>
                </a:path>
              </a:pathLst>
            </a:custGeom>
            <a:ln w="439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77" name="object 77"/>
            <p:cNvSpPr/>
            <p:nvPr/>
          </p:nvSpPr>
          <p:spPr>
            <a:xfrm>
              <a:off x="6885686" y="5863513"/>
              <a:ext cx="325120" cy="0"/>
            </a:xfrm>
            <a:custGeom>
              <a:avLst/>
              <a:gdLst/>
              <a:ahLst/>
              <a:cxnLst/>
              <a:rect l="l" t="t" r="r" b="b"/>
              <a:pathLst>
                <a:path w="325120">
                  <a:moveTo>
                    <a:pt x="0" y="0"/>
                  </a:moveTo>
                  <a:lnTo>
                    <a:pt x="324866" y="0"/>
                  </a:lnTo>
                </a:path>
              </a:pathLst>
            </a:custGeom>
            <a:ln w="3684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78" name="object 78"/>
            <p:cNvSpPr/>
            <p:nvPr/>
          </p:nvSpPr>
          <p:spPr>
            <a:xfrm>
              <a:off x="6885686" y="5753582"/>
              <a:ext cx="325120" cy="0"/>
            </a:xfrm>
            <a:custGeom>
              <a:avLst/>
              <a:gdLst/>
              <a:ahLst/>
              <a:cxnLst/>
              <a:rect l="l" t="t" r="r" b="b"/>
              <a:pathLst>
                <a:path w="325120">
                  <a:moveTo>
                    <a:pt x="0" y="0"/>
                  </a:moveTo>
                  <a:lnTo>
                    <a:pt x="324866" y="0"/>
                  </a:lnTo>
                </a:path>
              </a:pathLst>
            </a:custGeom>
            <a:ln w="4516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79" name="object 79"/>
          <p:cNvSpPr txBox="1"/>
          <p:nvPr/>
        </p:nvSpPr>
        <p:spPr>
          <a:xfrm>
            <a:off x="2776854" y="4893945"/>
            <a:ext cx="1928495" cy="7277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4470">
              <a:lnSpc>
                <a:spcPct val="100000"/>
              </a:lnSpc>
              <a:spcBef>
                <a:spcPts val="100"/>
              </a:spcBef>
            </a:pPr>
            <a:r>
              <a:rPr sz="1800" b="1" spc="-15" dirty="0">
                <a:latin typeface="Arial"/>
                <a:cs typeface="Arial"/>
              </a:rPr>
              <a:t>FTTC</a:t>
            </a:r>
            <a:endParaRPr sz="1800" dirty="0">
              <a:latin typeface="Arial"/>
              <a:cs typeface="Arial"/>
            </a:endParaRPr>
          </a:p>
          <a:p>
            <a:pPr marL="123825" marR="1051560" indent="20955">
              <a:lnSpc>
                <a:spcPct val="100000"/>
              </a:lnSpc>
              <a:spcBef>
                <a:spcPts val="5"/>
              </a:spcBef>
            </a:pPr>
            <a:r>
              <a:rPr sz="1400" b="1" spc="-5" dirty="0">
                <a:latin typeface="Arial"/>
                <a:cs typeface="Arial"/>
              </a:rPr>
              <a:t>(Fiber </a:t>
            </a:r>
            <a:r>
              <a:rPr sz="1400" b="1" spc="-10" dirty="0">
                <a:latin typeface="Arial"/>
                <a:cs typeface="Arial"/>
              </a:rPr>
              <a:t>to  </a:t>
            </a:r>
            <a:r>
              <a:rPr sz="1400" b="1" spc="-5" dirty="0">
                <a:latin typeface="Arial"/>
                <a:cs typeface="Arial"/>
              </a:rPr>
              <a:t>the</a:t>
            </a:r>
            <a:r>
              <a:rPr sz="1400" b="1" spc="-204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curb)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5250560" y="5423103"/>
            <a:ext cx="104648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Arial"/>
                <a:cs typeface="Arial"/>
              </a:rPr>
              <a:t>HFC,</a:t>
            </a:r>
            <a:r>
              <a:rPr sz="1600" spc="-320" dirty="0">
                <a:latin typeface="Arial"/>
                <a:cs typeface="Arial"/>
              </a:rPr>
              <a:t> </a:t>
            </a:r>
            <a:r>
              <a:rPr sz="1600" spc="-15" dirty="0">
                <a:latin typeface="Arial"/>
                <a:cs typeface="Arial"/>
              </a:rPr>
              <a:t>ADSL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81" name="object 81"/>
          <p:cNvSpPr txBox="1"/>
          <p:nvPr/>
        </p:nvSpPr>
        <p:spPr>
          <a:xfrm>
            <a:off x="2776854" y="1484630"/>
            <a:ext cx="3590290" cy="1297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 dirty="0">
              <a:latin typeface="Times New Roman"/>
              <a:cs typeface="Times New Roman"/>
            </a:endParaRPr>
          </a:p>
          <a:p>
            <a:pPr marL="1840230" algn="ctr">
              <a:lnSpc>
                <a:spcPct val="100000"/>
              </a:lnSpc>
              <a:spcBef>
                <a:spcPts val="1285"/>
              </a:spcBef>
            </a:pPr>
            <a:r>
              <a:rPr sz="1800" b="1" spc="-15" dirty="0">
                <a:latin typeface="Arial"/>
                <a:cs typeface="Arial"/>
              </a:rPr>
              <a:t>FTTH</a:t>
            </a:r>
            <a:endParaRPr sz="1800" dirty="0">
              <a:latin typeface="Arial"/>
              <a:cs typeface="Arial"/>
            </a:endParaRPr>
          </a:p>
          <a:p>
            <a:pPr marL="1822450" algn="ctr">
              <a:lnSpc>
                <a:spcPct val="100000"/>
              </a:lnSpc>
              <a:spcBef>
                <a:spcPts val="5"/>
              </a:spcBef>
            </a:pPr>
            <a:r>
              <a:rPr sz="1400" b="1" spc="-5" dirty="0">
                <a:latin typeface="Arial"/>
                <a:cs typeface="Arial"/>
              </a:rPr>
              <a:t>(Fiber </a:t>
            </a:r>
            <a:r>
              <a:rPr sz="1400" b="1" dirty="0">
                <a:latin typeface="Arial"/>
                <a:cs typeface="Arial"/>
              </a:rPr>
              <a:t>to </a:t>
            </a:r>
            <a:r>
              <a:rPr sz="1400" b="1" spc="-5" dirty="0">
                <a:latin typeface="Arial"/>
                <a:cs typeface="Arial"/>
              </a:rPr>
              <a:t>the</a:t>
            </a:r>
            <a:r>
              <a:rPr sz="1400" b="1" spc="-195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home)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82" name="object 82"/>
          <p:cNvSpPr txBox="1"/>
          <p:nvPr/>
        </p:nvSpPr>
        <p:spPr>
          <a:xfrm>
            <a:off x="4473321" y="2871978"/>
            <a:ext cx="836294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655" marR="5080" indent="-21590" algn="just">
              <a:lnSpc>
                <a:spcPct val="100000"/>
              </a:lnSpc>
              <a:spcBef>
                <a:spcPts val="100"/>
              </a:spcBef>
            </a:pPr>
            <a:r>
              <a:rPr sz="1800" i="1" spc="-5" dirty="0">
                <a:solidFill>
                  <a:srgbClr val="006600"/>
                </a:solidFill>
                <a:latin typeface="Arial"/>
                <a:cs typeface="Arial"/>
              </a:rPr>
              <a:t>P</a:t>
            </a:r>
            <a:r>
              <a:rPr sz="1800" i="1" spc="-15" dirty="0">
                <a:solidFill>
                  <a:srgbClr val="006600"/>
                </a:solidFill>
                <a:latin typeface="Arial"/>
                <a:cs typeface="Arial"/>
              </a:rPr>
              <a:t>a</a:t>
            </a:r>
            <a:r>
              <a:rPr sz="1800" i="1" spc="-5" dirty="0">
                <a:solidFill>
                  <a:srgbClr val="006600"/>
                </a:solidFill>
                <a:latin typeface="Arial"/>
                <a:cs typeface="Arial"/>
              </a:rPr>
              <a:t>si</a:t>
            </a:r>
            <a:r>
              <a:rPr sz="1800" i="1" spc="-25" dirty="0">
                <a:solidFill>
                  <a:srgbClr val="006600"/>
                </a:solidFill>
                <a:latin typeface="Arial"/>
                <a:cs typeface="Arial"/>
              </a:rPr>
              <a:t>v</a:t>
            </a:r>
            <a:r>
              <a:rPr sz="1800" i="1" spc="-5" dirty="0">
                <a:solidFill>
                  <a:srgbClr val="006600"/>
                </a:solidFill>
                <a:latin typeface="Arial"/>
                <a:cs typeface="Arial"/>
              </a:rPr>
              <a:t>na  optička  </a:t>
            </a:r>
            <a:r>
              <a:rPr sz="1800" i="1" spc="-15" dirty="0">
                <a:solidFill>
                  <a:srgbClr val="006600"/>
                </a:solidFill>
                <a:latin typeface="Arial"/>
                <a:cs typeface="Arial"/>
              </a:rPr>
              <a:t>mreža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83" name="object 83"/>
          <p:cNvSpPr txBox="1"/>
          <p:nvPr/>
        </p:nvSpPr>
        <p:spPr>
          <a:xfrm>
            <a:off x="4634865" y="3895461"/>
            <a:ext cx="1826895" cy="632460"/>
          </a:xfrm>
          <a:prstGeom prst="rect">
            <a:avLst/>
          </a:prstGeom>
        </p:spPr>
        <p:txBody>
          <a:bodyPr vert="horz" wrap="square" lIns="0" tIns="78740" rIns="0" bIns="0" rtlCol="0">
            <a:spAutoFit/>
          </a:bodyPr>
          <a:lstStyle/>
          <a:p>
            <a:pPr marL="941705">
              <a:lnSpc>
                <a:spcPct val="100000"/>
              </a:lnSpc>
              <a:spcBef>
                <a:spcPts val="620"/>
              </a:spcBef>
            </a:pPr>
            <a:r>
              <a:rPr sz="1800" b="1" spc="-15" dirty="0">
                <a:latin typeface="Arial"/>
                <a:cs typeface="Arial"/>
              </a:rPr>
              <a:t>FTTB</a:t>
            </a:r>
            <a:endParaRPr sz="18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15"/>
              </a:spcBef>
            </a:pPr>
            <a:r>
              <a:rPr sz="1400" b="1" spc="-5" dirty="0">
                <a:latin typeface="Arial"/>
                <a:cs typeface="Arial"/>
              </a:rPr>
              <a:t>(Fiber </a:t>
            </a:r>
            <a:r>
              <a:rPr sz="1400" b="1" dirty="0">
                <a:latin typeface="Arial"/>
                <a:cs typeface="Arial"/>
              </a:rPr>
              <a:t>to </a:t>
            </a:r>
            <a:r>
              <a:rPr sz="1400" b="1" spc="-5" dirty="0">
                <a:latin typeface="Arial"/>
                <a:cs typeface="Arial"/>
              </a:rPr>
              <a:t>the</a:t>
            </a:r>
            <a:r>
              <a:rPr sz="1400" b="1" spc="-220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building)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84" name="object 84"/>
          <p:cNvSpPr txBox="1">
            <a:spLocks noGrp="1"/>
          </p:cNvSpPr>
          <p:nvPr>
            <p:ph type="title"/>
          </p:nvPr>
        </p:nvSpPr>
        <p:spPr>
          <a:xfrm>
            <a:off x="2576829" y="513715"/>
            <a:ext cx="324929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80" dirty="0"/>
              <a:t>Topologije </a:t>
            </a:r>
            <a:r>
              <a:rPr sz="2400" spc="-160" dirty="0"/>
              <a:t>optičkih</a:t>
            </a:r>
            <a:r>
              <a:rPr sz="2400" spc="-260" dirty="0"/>
              <a:t> </a:t>
            </a:r>
            <a:r>
              <a:rPr sz="2400" spc="-170" dirty="0"/>
              <a:t>mreža</a:t>
            </a:r>
            <a:endParaRPr sz="2400" dirty="0"/>
          </a:p>
        </p:txBody>
      </p:sp>
      <p:sp>
        <p:nvSpPr>
          <p:cNvPr id="85" name="object 85"/>
          <p:cNvSpPr/>
          <p:nvPr/>
        </p:nvSpPr>
        <p:spPr>
          <a:xfrm>
            <a:off x="2776854" y="4676521"/>
            <a:ext cx="3590290" cy="0"/>
          </a:xfrm>
          <a:custGeom>
            <a:avLst/>
            <a:gdLst/>
            <a:ahLst/>
            <a:cxnLst/>
            <a:rect l="l" t="t" r="r" b="b"/>
            <a:pathLst>
              <a:path w="3590290">
                <a:moveTo>
                  <a:pt x="0" y="0"/>
                </a:moveTo>
                <a:lnTo>
                  <a:pt x="3590162" y="0"/>
                </a:lnTo>
              </a:path>
            </a:pathLst>
          </a:custGeom>
          <a:ln w="7143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6" name="object 86"/>
          <p:cNvSpPr txBox="1"/>
          <p:nvPr/>
        </p:nvSpPr>
        <p:spPr>
          <a:xfrm>
            <a:off x="5416041" y="4713477"/>
            <a:ext cx="114490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70" dirty="0">
                <a:solidFill>
                  <a:srgbClr val="FF0000"/>
                </a:solidFill>
                <a:latin typeface="Arial"/>
                <a:cs typeface="Arial"/>
              </a:rPr>
              <a:t>Mreža</a:t>
            </a:r>
            <a:r>
              <a:rPr sz="1400" spc="-14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spc="-55" dirty="0">
                <a:solidFill>
                  <a:srgbClr val="FF0000"/>
                </a:solidFill>
                <a:latin typeface="Arial"/>
                <a:cs typeface="Arial"/>
              </a:rPr>
              <a:t>bakarnih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87" name="object 87"/>
          <p:cNvSpPr txBox="1"/>
          <p:nvPr/>
        </p:nvSpPr>
        <p:spPr>
          <a:xfrm>
            <a:off x="5377941" y="4926838"/>
            <a:ext cx="46609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5" dirty="0">
                <a:solidFill>
                  <a:srgbClr val="FF0000"/>
                </a:solidFill>
                <a:latin typeface="Arial"/>
                <a:cs typeface="Arial"/>
              </a:rPr>
              <a:t>p</a:t>
            </a:r>
            <a:r>
              <a:rPr sz="1400" spc="-45" dirty="0">
                <a:solidFill>
                  <a:srgbClr val="FF0000"/>
                </a:solidFill>
                <a:latin typeface="Arial"/>
                <a:cs typeface="Arial"/>
              </a:rPr>
              <a:t>ari</a:t>
            </a:r>
            <a:r>
              <a:rPr sz="1400" spc="-80" dirty="0">
                <a:solidFill>
                  <a:srgbClr val="FF0000"/>
                </a:solidFill>
                <a:latin typeface="Arial"/>
                <a:cs typeface="Arial"/>
              </a:rPr>
              <a:t>c</a:t>
            </a:r>
            <a:r>
              <a:rPr sz="1400" spc="-110" dirty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endParaRPr sz="14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611495" y="1880603"/>
            <a:ext cx="760691" cy="6122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4759452" y="1819148"/>
            <a:ext cx="468103" cy="47536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grpSp>
        <p:nvGrpSpPr>
          <p:cNvPr id="4" name="object 4"/>
          <p:cNvGrpSpPr/>
          <p:nvPr/>
        </p:nvGrpSpPr>
        <p:grpSpPr>
          <a:xfrm>
            <a:off x="6809358" y="4382147"/>
            <a:ext cx="1261745" cy="1454150"/>
            <a:chOff x="6809358" y="4382147"/>
            <a:chExt cx="1261745" cy="1454150"/>
          </a:xfrm>
        </p:grpSpPr>
        <p:sp>
          <p:nvSpPr>
            <p:cNvPr id="5" name="object 5"/>
            <p:cNvSpPr/>
            <p:nvPr/>
          </p:nvSpPr>
          <p:spPr>
            <a:xfrm>
              <a:off x="6809358" y="5014785"/>
              <a:ext cx="1020114" cy="82109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" name="object 6"/>
            <p:cNvSpPr/>
            <p:nvPr/>
          </p:nvSpPr>
          <p:spPr>
            <a:xfrm>
              <a:off x="7479537" y="4382147"/>
              <a:ext cx="591151" cy="60031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7" name="object 7"/>
          <p:cNvSpPr/>
          <p:nvPr/>
        </p:nvSpPr>
        <p:spPr>
          <a:xfrm>
            <a:off x="824128" y="631316"/>
            <a:ext cx="1124940" cy="172821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1622416" y="4771687"/>
            <a:ext cx="898152" cy="75187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 txBox="1"/>
          <p:nvPr/>
        </p:nvSpPr>
        <p:spPr>
          <a:xfrm>
            <a:off x="2628010" y="1993138"/>
            <a:ext cx="575310" cy="3295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15"/>
              </a:lnSpc>
            </a:pPr>
            <a:r>
              <a:rPr sz="1200" b="1" spc="-235" dirty="0">
                <a:latin typeface="Arial"/>
                <a:cs typeface="Arial"/>
              </a:rPr>
              <a:t>C</a:t>
            </a:r>
            <a:r>
              <a:rPr sz="1200" b="1" spc="-80" dirty="0">
                <a:latin typeface="Arial"/>
                <a:cs typeface="Arial"/>
              </a:rPr>
              <a:t>a</a:t>
            </a:r>
            <a:r>
              <a:rPr sz="1200" b="1" spc="-90" dirty="0">
                <a:latin typeface="Arial"/>
                <a:cs typeface="Arial"/>
              </a:rPr>
              <a:t>b</a:t>
            </a:r>
            <a:r>
              <a:rPr sz="1200" b="1" spc="-70" dirty="0">
                <a:latin typeface="Arial"/>
                <a:cs typeface="Arial"/>
              </a:rPr>
              <a:t>e</a:t>
            </a:r>
            <a:r>
              <a:rPr sz="1200" b="1" spc="-170" dirty="0">
                <a:latin typeface="Arial"/>
                <a:cs typeface="Arial"/>
              </a:rPr>
              <a:t>c</a:t>
            </a:r>
            <a:r>
              <a:rPr sz="1200" b="1" spc="-85" dirty="0">
                <a:latin typeface="Arial"/>
                <a:cs typeface="Arial"/>
              </a:rPr>
              <a:t>e</a:t>
            </a:r>
            <a:r>
              <a:rPr sz="1200" b="1" spc="-100" dirty="0">
                <a:latin typeface="Arial"/>
                <a:cs typeface="Arial"/>
              </a:rPr>
              <a:t>r</a:t>
            </a:r>
            <a:r>
              <a:rPr sz="1200" b="1" spc="-75" dirty="0">
                <a:latin typeface="Arial"/>
                <a:cs typeface="Arial"/>
              </a:rPr>
              <a:t>a</a:t>
            </a:r>
            <a:endParaRPr sz="1200" dirty="0">
              <a:latin typeface="Arial"/>
              <a:cs typeface="Arial"/>
            </a:endParaRPr>
          </a:p>
          <a:p>
            <a:pPr marL="17780">
              <a:lnSpc>
                <a:spcPts val="1415"/>
              </a:lnSpc>
            </a:pPr>
            <a:r>
              <a:rPr sz="1200" b="1" spc="-110" dirty="0">
                <a:latin typeface="Arial"/>
                <a:cs typeface="Arial"/>
              </a:rPr>
              <a:t>Regional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425064" y="2994736"/>
            <a:ext cx="106235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40" dirty="0">
                <a:solidFill>
                  <a:srgbClr val="0066FF"/>
                </a:solidFill>
                <a:latin typeface="Arial"/>
                <a:cs typeface="Arial"/>
              </a:rPr>
              <a:t>Double-fiber</a:t>
            </a:r>
            <a:r>
              <a:rPr sz="1200" spc="-245" dirty="0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sz="1200" spc="-30" dirty="0">
                <a:solidFill>
                  <a:srgbClr val="0066FF"/>
                </a:solidFill>
                <a:latin typeface="Arial"/>
                <a:cs typeface="Arial"/>
              </a:rPr>
              <a:t>ring</a:t>
            </a:r>
            <a:endParaRPr sz="1200" dirty="0">
              <a:latin typeface="Arial"/>
              <a:cs typeface="Arial"/>
            </a:endParaRPr>
          </a:p>
          <a:p>
            <a:pPr marL="18415">
              <a:lnSpc>
                <a:spcPct val="100000"/>
              </a:lnSpc>
            </a:pPr>
            <a:r>
              <a:rPr sz="1200" spc="-50" dirty="0">
                <a:solidFill>
                  <a:srgbClr val="0066FF"/>
                </a:solidFill>
                <a:latin typeface="Arial"/>
                <a:cs typeface="Arial"/>
              </a:rPr>
              <a:t>(feeder</a:t>
            </a:r>
            <a:r>
              <a:rPr sz="1200" spc="-225" dirty="0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sz="1200" spc="-25" dirty="0">
                <a:solidFill>
                  <a:srgbClr val="0066FF"/>
                </a:solidFill>
                <a:latin typeface="Arial"/>
                <a:cs typeface="Arial"/>
              </a:rPr>
              <a:t>network)</a:t>
            </a:r>
            <a:endParaRPr sz="1200" dirty="0">
              <a:latin typeface="Arial"/>
              <a:cs typeface="Arial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232054" y="620648"/>
            <a:ext cx="4947285" cy="5209540"/>
            <a:chOff x="232054" y="620648"/>
            <a:chExt cx="4947285" cy="5209540"/>
          </a:xfrm>
        </p:grpSpPr>
        <p:sp>
          <p:nvSpPr>
            <p:cNvPr id="12" name="object 12"/>
            <p:cNvSpPr/>
            <p:nvPr/>
          </p:nvSpPr>
          <p:spPr>
            <a:xfrm>
              <a:off x="232054" y="4693637"/>
              <a:ext cx="1330198" cy="113621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3" name="object 13"/>
            <p:cNvSpPr/>
            <p:nvPr/>
          </p:nvSpPr>
          <p:spPr>
            <a:xfrm>
              <a:off x="242379" y="4173486"/>
              <a:ext cx="600316" cy="600316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4" name="object 14"/>
            <p:cNvSpPr/>
            <p:nvPr/>
          </p:nvSpPr>
          <p:spPr>
            <a:xfrm>
              <a:off x="2387599" y="980820"/>
              <a:ext cx="1049362" cy="1554988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5" name="object 15"/>
            <p:cNvSpPr/>
            <p:nvPr/>
          </p:nvSpPr>
          <p:spPr>
            <a:xfrm>
              <a:off x="1762251" y="620648"/>
              <a:ext cx="781735" cy="1390903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832990" y="1819148"/>
              <a:ext cx="661035" cy="98425"/>
            </a:xfrm>
            <a:custGeom>
              <a:avLst/>
              <a:gdLst/>
              <a:ahLst/>
              <a:cxnLst/>
              <a:rect l="l" t="t" r="r" b="b"/>
              <a:pathLst>
                <a:path w="661035" h="98425">
                  <a:moveTo>
                    <a:pt x="660781" y="0"/>
                  </a:moveTo>
                  <a:lnTo>
                    <a:pt x="108076" y="0"/>
                  </a:lnTo>
                  <a:lnTo>
                    <a:pt x="0" y="98171"/>
                  </a:lnTo>
                  <a:lnTo>
                    <a:pt x="551307" y="98171"/>
                  </a:lnTo>
                  <a:lnTo>
                    <a:pt x="660781" y="0"/>
                  </a:lnTo>
                  <a:close/>
                </a:path>
              </a:pathLst>
            </a:custGeom>
            <a:solidFill>
              <a:srgbClr val="C7C7B6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7" name="object 17"/>
            <p:cNvSpPr/>
            <p:nvPr/>
          </p:nvSpPr>
          <p:spPr>
            <a:xfrm>
              <a:off x="1832990" y="1819148"/>
              <a:ext cx="673735" cy="112395"/>
            </a:xfrm>
            <a:custGeom>
              <a:avLst/>
              <a:gdLst/>
              <a:ahLst/>
              <a:cxnLst/>
              <a:rect l="l" t="t" r="r" b="b"/>
              <a:pathLst>
                <a:path w="673735" h="112394">
                  <a:moveTo>
                    <a:pt x="0" y="112140"/>
                  </a:moveTo>
                  <a:lnTo>
                    <a:pt x="109473" y="0"/>
                  </a:lnTo>
                  <a:lnTo>
                    <a:pt x="673734" y="0"/>
                  </a:lnTo>
                  <a:lnTo>
                    <a:pt x="562863" y="112140"/>
                  </a:lnTo>
                  <a:lnTo>
                    <a:pt x="0" y="112140"/>
                  </a:lnTo>
                </a:path>
              </a:pathLst>
            </a:custGeom>
            <a:ln w="12700">
              <a:solidFill>
                <a:srgbClr val="47473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8" name="object 18"/>
            <p:cNvSpPr/>
            <p:nvPr/>
          </p:nvSpPr>
          <p:spPr>
            <a:xfrm>
              <a:off x="1832990" y="1931288"/>
              <a:ext cx="549910" cy="690245"/>
            </a:xfrm>
            <a:custGeom>
              <a:avLst/>
              <a:gdLst/>
              <a:ahLst/>
              <a:cxnLst/>
              <a:rect l="l" t="t" r="r" b="b"/>
              <a:pathLst>
                <a:path w="549910" h="690244">
                  <a:moveTo>
                    <a:pt x="549909" y="0"/>
                  </a:moveTo>
                  <a:lnTo>
                    <a:pt x="0" y="0"/>
                  </a:lnTo>
                  <a:lnTo>
                    <a:pt x="0" y="689990"/>
                  </a:lnTo>
                  <a:lnTo>
                    <a:pt x="549909" y="689990"/>
                  </a:lnTo>
                  <a:lnTo>
                    <a:pt x="549909" y="0"/>
                  </a:lnTo>
                  <a:close/>
                </a:path>
              </a:pathLst>
            </a:custGeom>
            <a:solidFill>
              <a:srgbClr val="B7B79D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9" name="object 19"/>
            <p:cNvSpPr/>
            <p:nvPr/>
          </p:nvSpPr>
          <p:spPr>
            <a:xfrm>
              <a:off x="1832990" y="1931288"/>
              <a:ext cx="563245" cy="704215"/>
            </a:xfrm>
            <a:custGeom>
              <a:avLst/>
              <a:gdLst/>
              <a:ahLst/>
              <a:cxnLst/>
              <a:rect l="l" t="t" r="r" b="b"/>
              <a:pathLst>
                <a:path w="563244" h="704214">
                  <a:moveTo>
                    <a:pt x="0" y="0"/>
                  </a:moveTo>
                  <a:lnTo>
                    <a:pt x="562863" y="0"/>
                  </a:lnTo>
                  <a:lnTo>
                    <a:pt x="562863" y="704088"/>
                  </a:lnTo>
                  <a:lnTo>
                    <a:pt x="0" y="704088"/>
                  </a:lnTo>
                  <a:lnTo>
                    <a:pt x="0" y="0"/>
                  </a:lnTo>
                </a:path>
              </a:pathLst>
            </a:custGeom>
            <a:ln w="12700">
              <a:solidFill>
                <a:srgbClr val="47473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0" name="object 20"/>
            <p:cNvSpPr/>
            <p:nvPr/>
          </p:nvSpPr>
          <p:spPr>
            <a:xfrm>
              <a:off x="2392933" y="1819148"/>
              <a:ext cx="114300" cy="810260"/>
            </a:xfrm>
            <a:custGeom>
              <a:avLst/>
              <a:gdLst/>
              <a:ahLst/>
              <a:cxnLst/>
              <a:rect l="l" t="t" r="r" b="b"/>
              <a:pathLst>
                <a:path w="114300" h="810260">
                  <a:moveTo>
                    <a:pt x="113792" y="0"/>
                  </a:moveTo>
                  <a:lnTo>
                    <a:pt x="2921" y="112140"/>
                  </a:lnTo>
                  <a:lnTo>
                    <a:pt x="0" y="810005"/>
                  </a:lnTo>
                  <a:lnTo>
                    <a:pt x="109474" y="696213"/>
                  </a:lnTo>
                  <a:lnTo>
                    <a:pt x="113792" y="0"/>
                  </a:lnTo>
                  <a:close/>
                </a:path>
              </a:pathLst>
            </a:custGeom>
            <a:solidFill>
              <a:srgbClr val="79795A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1" name="object 21"/>
            <p:cNvSpPr/>
            <p:nvPr/>
          </p:nvSpPr>
          <p:spPr>
            <a:xfrm>
              <a:off x="2392933" y="1819148"/>
              <a:ext cx="114300" cy="810260"/>
            </a:xfrm>
            <a:custGeom>
              <a:avLst/>
              <a:gdLst/>
              <a:ahLst/>
              <a:cxnLst/>
              <a:rect l="l" t="t" r="r" b="b"/>
              <a:pathLst>
                <a:path w="114300" h="810260">
                  <a:moveTo>
                    <a:pt x="0" y="810005"/>
                  </a:moveTo>
                  <a:lnTo>
                    <a:pt x="109474" y="696213"/>
                  </a:lnTo>
                  <a:lnTo>
                    <a:pt x="113792" y="0"/>
                  </a:lnTo>
                  <a:lnTo>
                    <a:pt x="2921" y="112140"/>
                  </a:lnTo>
                  <a:lnTo>
                    <a:pt x="0" y="810005"/>
                  </a:lnTo>
                </a:path>
              </a:pathLst>
            </a:custGeom>
            <a:ln w="12700">
              <a:solidFill>
                <a:srgbClr val="47473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2" name="object 22"/>
            <p:cNvSpPr/>
            <p:nvPr/>
          </p:nvSpPr>
          <p:spPr>
            <a:xfrm>
              <a:off x="1531620" y="1713737"/>
              <a:ext cx="1128915" cy="1319784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3" name="object 23"/>
            <p:cNvSpPr/>
            <p:nvPr/>
          </p:nvSpPr>
          <p:spPr>
            <a:xfrm>
              <a:off x="1526793" y="1708912"/>
              <a:ext cx="1138555" cy="1329690"/>
            </a:xfrm>
            <a:custGeom>
              <a:avLst/>
              <a:gdLst/>
              <a:ahLst/>
              <a:cxnLst/>
              <a:rect l="l" t="t" r="r" b="b"/>
              <a:pathLst>
                <a:path w="1138555" h="1329689">
                  <a:moveTo>
                    <a:pt x="0" y="1329309"/>
                  </a:moveTo>
                  <a:lnTo>
                    <a:pt x="1138440" y="1329309"/>
                  </a:lnTo>
                  <a:lnTo>
                    <a:pt x="1138440" y="0"/>
                  </a:lnTo>
                  <a:lnTo>
                    <a:pt x="0" y="0"/>
                  </a:lnTo>
                  <a:lnTo>
                    <a:pt x="0" y="1329309"/>
                  </a:lnTo>
                  <a:close/>
                </a:path>
              </a:pathLst>
            </a:custGeom>
            <a:ln w="9525">
              <a:solidFill>
                <a:srgbClr val="001F5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4" name="object 24"/>
            <p:cNvSpPr/>
            <p:nvPr/>
          </p:nvSpPr>
          <p:spPr>
            <a:xfrm>
              <a:off x="967740" y="2588259"/>
              <a:ext cx="4211320" cy="1470659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5" name="object 25"/>
            <p:cNvSpPr/>
            <p:nvPr/>
          </p:nvSpPr>
          <p:spPr>
            <a:xfrm>
              <a:off x="1009967" y="2623565"/>
              <a:ext cx="4124960" cy="1371600"/>
            </a:xfrm>
            <a:custGeom>
              <a:avLst/>
              <a:gdLst/>
              <a:ahLst/>
              <a:cxnLst/>
              <a:rect l="l" t="t" r="r" b="b"/>
              <a:pathLst>
                <a:path w="4124960" h="1371600">
                  <a:moveTo>
                    <a:pt x="4057078" y="673100"/>
                  </a:moveTo>
                  <a:lnTo>
                    <a:pt x="4053141" y="647700"/>
                  </a:lnTo>
                  <a:lnTo>
                    <a:pt x="4044886" y="622300"/>
                  </a:lnTo>
                  <a:lnTo>
                    <a:pt x="4031297" y="584200"/>
                  </a:lnTo>
                  <a:lnTo>
                    <a:pt x="4012374" y="558800"/>
                  </a:lnTo>
                  <a:lnTo>
                    <a:pt x="3988371" y="520700"/>
                  </a:lnTo>
                  <a:lnTo>
                    <a:pt x="3959669" y="495300"/>
                  </a:lnTo>
                  <a:lnTo>
                    <a:pt x="3926268" y="469900"/>
                  </a:lnTo>
                  <a:lnTo>
                    <a:pt x="3888168" y="431800"/>
                  </a:lnTo>
                  <a:lnTo>
                    <a:pt x="3846004" y="406400"/>
                  </a:lnTo>
                  <a:lnTo>
                    <a:pt x="3799395" y="381000"/>
                  </a:lnTo>
                  <a:lnTo>
                    <a:pt x="3748976" y="355600"/>
                  </a:lnTo>
                  <a:lnTo>
                    <a:pt x="3694493" y="330200"/>
                  </a:lnTo>
                  <a:lnTo>
                    <a:pt x="3636327" y="304800"/>
                  </a:lnTo>
                  <a:lnTo>
                    <a:pt x="3574605" y="279400"/>
                  </a:lnTo>
                  <a:lnTo>
                    <a:pt x="3509454" y="254000"/>
                  </a:lnTo>
                  <a:lnTo>
                    <a:pt x="3441001" y="241300"/>
                  </a:lnTo>
                  <a:lnTo>
                    <a:pt x="3369627" y="215900"/>
                  </a:lnTo>
                  <a:lnTo>
                    <a:pt x="3295205" y="203200"/>
                  </a:lnTo>
                  <a:lnTo>
                    <a:pt x="3217989" y="177800"/>
                  </a:lnTo>
                  <a:lnTo>
                    <a:pt x="3055810" y="152400"/>
                  </a:lnTo>
                  <a:lnTo>
                    <a:pt x="2970974" y="127000"/>
                  </a:lnTo>
                  <a:lnTo>
                    <a:pt x="2795333" y="101600"/>
                  </a:lnTo>
                  <a:lnTo>
                    <a:pt x="2704528" y="101600"/>
                  </a:lnTo>
                  <a:lnTo>
                    <a:pt x="2517965" y="76200"/>
                  </a:lnTo>
                  <a:lnTo>
                    <a:pt x="1625790" y="76200"/>
                  </a:lnTo>
                  <a:lnTo>
                    <a:pt x="1627949" y="114300"/>
                  </a:lnTo>
                  <a:lnTo>
                    <a:pt x="1729549" y="101600"/>
                  </a:lnTo>
                  <a:lnTo>
                    <a:pt x="2420810" y="101600"/>
                  </a:lnTo>
                  <a:lnTo>
                    <a:pt x="2609278" y="127000"/>
                  </a:lnTo>
                  <a:lnTo>
                    <a:pt x="2701226" y="127000"/>
                  </a:lnTo>
                  <a:lnTo>
                    <a:pt x="3131756" y="190500"/>
                  </a:lnTo>
                  <a:lnTo>
                    <a:pt x="3210877" y="215900"/>
                  </a:lnTo>
                  <a:lnTo>
                    <a:pt x="3287331" y="228600"/>
                  </a:lnTo>
                  <a:lnTo>
                    <a:pt x="3361118" y="254000"/>
                  </a:lnTo>
                  <a:lnTo>
                    <a:pt x="3431730" y="266700"/>
                  </a:lnTo>
                  <a:lnTo>
                    <a:pt x="3499294" y="292100"/>
                  </a:lnTo>
                  <a:lnTo>
                    <a:pt x="3563556" y="317500"/>
                  </a:lnTo>
                  <a:lnTo>
                    <a:pt x="3624135" y="342900"/>
                  </a:lnTo>
                  <a:lnTo>
                    <a:pt x="3681285" y="355600"/>
                  </a:lnTo>
                  <a:lnTo>
                    <a:pt x="3734498" y="381000"/>
                  </a:lnTo>
                  <a:lnTo>
                    <a:pt x="3783647" y="406400"/>
                  </a:lnTo>
                  <a:lnTo>
                    <a:pt x="3828732" y="444500"/>
                  </a:lnTo>
                  <a:lnTo>
                    <a:pt x="3869499" y="469900"/>
                  </a:lnTo>
                  <a:lnTo>
                    <a:pt x="3905694" y="495300"/>
                  </a:lnTo>
                  <a:lnTo>
                    <a:pt x="3937190" y="520700"/>
                  </a:lnTo>
                  <a:lnTo>
                    <a:pt x="3963860" y="546100"/>
                  </a:lnTo>
                  <a:lnTo>
                    <a:pt x="3985704" y="584200"/>
                  </a:lnTo>
                  <a:lnTo>
                    <a:pt x="4002468" y="609600"/>
                  </a:lnTo>
                  <a:lnTo>
                    <a:pt x="4014025" y="635000"/>
                  </a:lnTo>
                  <a:lnTo>
                    <a:pt x="4019867" y="660400"/>
                  </a:lnTo>
                  <a:lnTo>
                    <a:pt x="4023169" y="673100"/>
                  </a:lnTo>
                  <a:lnTo>
                    <a:pt x="4018216" y="723900"/>
                  </a:lnTo>
                  <a:lnTo>
                    <a:pt x="3996245" y="774700"/>
                  </a:lnTo>
                  <a:lnTo>
                    <a:pt x="3958018" y="825500"/>
                  </a:lnTo>
                  <a:lnTo>
                    <a:pt x="3901630" y="876300"/>
                  </a:lnTo>
                  <a:lnTo>
                    <a:pt x="3866832" y="914400"/>
                  </a:lnTo>
                  <a:lnTo>
                    <a:pt x="3827589" y="939800"/>
                  </a:lnTo>
                  <a:lnTo>
                    <a:pt x="3784028" y="965200"/>
                  </a:lnTo>
                  <a:lnTo>
                    <a:pt x="3736276" y="990600"/>
                  </a:lnTo>
                  <a:lnTo>
                    <a:pt x="3684587" y="1016000"/>
                  </a:lnTo>
                  <a:lnTo>
                    <a:pt x="3628834" y="1028700"/>
                  </a:lnTo>
                  <a:lnTo>
                    <a:pt x="3569144" y="1054100"/>
                  </a:lnTo>
                  <a:lnTo>
                    <a:pt x="3506025" y="1079500"/>
                  </a:lnTo>
                  <a:lnTo>
                    <a:pt x="3439096" y="1104900"/>
                  </a:lnTo>
                  <a:lnTo>
                    <a:pt x="3368738" y="1117600"/>
                  </a:lnTo>
                  <a:lnTo>
                    <a:pt x="3294951" y="1143000"/>
                  </a:lnTo>
                  <a:lnTo>
                    <a:pt x="3217862" y="1155700"/>
                  </a:lnTo>
                  <a:lnTo>
                    <a:pt x="3137725" y="1181100"/>
                  </a:lnTo>
                  <a:lnTo>
                    <a:pt x="2968053" y="1206500"/>
                  </a:lnTo>
                  <a:lnTo>
                    <a:pt x="2595435" y="1257300"/>
                  </a:lnTo>
                  <a:lnTo>
                    <a:pt x="2495740" y="1257300"/>
                  </a:lnTo>
                  <a:lnTo>
                    <a:pt x="2395029" y="1270000"/>
                  </a:lnTo>
                  <a:lnTo>
                    <a:pt x="1703768" y="1270000"/>
                  </a:lnTo>
                  <a:lnTo>
                    <a:pt x="1608899" y="1257300"/>
                  </a:lnTo>
                  <a:lnTo>
                    <a:pt x="1515300" y="1257300"/>
                  </a:lnTo>
                  <a:lnTo>
                    <a:pt x="1074610" y="1193800"/>
                  </a:lnTo>
                  <a:lnTo>
                    <a:pt x="992822" y="1181100"/>
                  </a:lnTo>
                  <a:lnTo>
                    <a:pt x="913701" y="1155700"/>
                  </a:lnTo>
                  <a:lnTo>
                    <a:pt x="837247" y="1143000"/>
                  </a:lnTo>
                  <a:lnTo>
                    <a:pt x="763460" y="1117600"/>
                  </a:lnTo>
                  <a:lnTo>
                    <a:pt x="692975" y="1104900"/>
                  </a:lnTo>
                  <a:lnTo>
                    <a:pt x="625271" y="1079500"/>
                  </a:lnTo>
                  <a:lnTo>
                    <a:pt x="561149" y="1054100"/>
                  </a:lnTo>
                  <a:lnTo>
                    <a:pt x="500443" y="1041400"/>
                  </a:lnTo>
                  <a:lnTo>
                    <a:pt x="443420" y="1016000"/>
                  </a:lnTo>
                  <a:lnTo>
                    <a:pt x="390080" y="990600"/>
                  </a:lnTo>
                  <a:lnTo>
                    <a:pt x="340931" y="965200"/>
                  </a:lnTo>
                  <a:lnTo>
                    <a:pt x="295846" y="939800"/>
                  </a:lnTo>
                  <a:lnTo>
                    <a:pt x="255206" y="901700"/>
                  </a:lnTo>
                  <a:lnTo>
                    <a:pt x="218909" y="876300"/>
                  </a:lnTo>
                  <a:lnTo>
                    <a:pt x="187439" y="850900"/>
                  </a:lnTo>
                  <a:lnTo>
                    <a:pt x="138938" y="800100"/>
                  </a:lnTo>
                  <a:lnTo>
                    <a:pt x="122859" y="762000"/>
                  </a:lnTo>
                  <a:lnTo>
                    <a:pt x="118173" y="762000"/>
                  </a:lnTo>
                  <a:lnTo>
                    <a:pt x="114211" y="749300"/>
                  </a:lnTo>
                  <a:lnTo>
                    <a:pt x="110959" y="736600"/>
                  </a:lnTo>
                  <a:lnTo>
                    <a:pt x="108013" y="736600"/>
                  </a:lnTo>
                  <a:lnTo>
                    <a:pt x="105765" y="723900"/>
                  </a:lnTo>
                  <a:lnTo>
                    <a:pt x="104051" y="711200"/>
                  </a:lnTo>
                  <a:lnTo>
                    <a:pt x="102692" y="711200"/>
                  </a:lnTo>
                  <a:lnTo>
                    <a:pt x="101803" y="698500"/>
                  </a:lnTo>
                  <a:lnTo>
                    <a:pt x="101473" y="685800"/>
                  </a:lnTo>
                  <a:lnTo>
                    <a:pt x="101625" y="685800"/>
                  </a:lnTo>
                  <a:lnTo>
                    <a:pt x="102209" y="673100"/>
                  </a:lnTo>
                  <a:lnTo>
                    <a:pt x="103225" y="660400"/>
                  </a:lnTo>
                  <a:lnTo>
                    <a:pt x="104686" y="660400"/>
                  </a:lnTo>
                  <a:lnTo>
                    <a:pt x="106616" y="647700"/>
                  </a:lnTo>
                  <a:lnTo>
                    <a:pt x="109029" y="635000"/>
                  </a:lnTo>
                  <a:lnTo>
                    <a:pt x="112026" y="635000"/>
                  </a:lnTo>
                  <a:lnTo>
                    <a:pt x="115430" y="622300"/>
                  </a:lnTo>
                  <a:lnTo>
                    <a:pt x="119367" y="609600"/>
                  </a:lnTo>
                  <a:lnTo>
                    <a:pt x="123875" y="609600"/>
                  </a:lnTo>
                  <a:lnTo>
                    <a:pt x="128752" y="596900"/>
                  </a:lnTo>
                  <a:lnTo>
                    <a:pt x="140423" y="571500"/>
                  </a:lnTo>
                  <a:lnTo>
                    <a:pt x="147269" y="571500"/>
                  </a:lnTo>
                  <a:lnTo>
                    <a:pt x="154444" y="558800"/>
                  </a:lnTo>
                  <a:lnTo>
                    <a:pt x="162229" y="546100"/>
                  </a:lnTo>
                  <a:lnTo>
                    <a:pt x="170586" y="533400"/>
                  </a:lnTo>
                  <a:lnTo>
                    <a:pt x="179679" y="533400"/>
                  </a:lnTo>
                  <a:lnTo>
                    <a:pt x="199859" y="508000"/>
                  </a:lnTo>
                  <a:lnTo>
                    <a:pt x="221919" y="495300"/>
                  </a:lnTo>
                  <a:lnTo>
                    <a:pt x="246354" y="469900"/>
                  </a:lnTo>
                  <a:lnTo>
                    <a:pt x="272986" y="457200"/>
                  </a:lnTo>
                  <a:lnTo>
                    <a:pt x="301942" y="431800"/>
                  </a:lnTo>
                  <a:lnTo>
                    <a:pt x="333057" y="419100"/>
                  </a:lnTo>
                  <a:lnTo>
                    <a:pt x="366585" y="393700"/>
                  </a:lnTo>
                  <a:lnTo>
                    <a:pt x="402272" y="381000"/>
                  </a:lnTo>
                  <a:lnTo>
                    <a:pt x="440118" y="368300"/>
                  </a:lnTo>
                  <a:lnTo>
                    <a:pt x="480123" y="342900"/>
                  </a:lnTo>
                  <a:lnTo>
                    <a:pt x="522287" y="330200"/>
                  </a:lnTo>
                  <a:lnTo>
                    <a:pt x="566483" y="317500"/>
                  </a:lnTo>
                  <a:lnTo>
                    <a:pt x="612838" y="292100"/>
                  </a:lnTo>
                  <a:lnTo>
                    <a:pt x="711517" y="266700"/>
                  </a:lnTo>
                  <a:lnTo>
                    <a:pt x="818197" y="241300"/>
                  </a:lnTo>
                  <a:lnTo>
                    <a:pt x="809561" y="203200"/>
                  </a:lnTo>
                  <a:lnTo>
                    <a:pt x="701611" y="228600"/>
                  </a:lnTo>
                  <a:lnTo>
                    <a:pt x="650671" y="254000"/>
                  </a:lnTo>
                  <a:lnTo>
                    <a:pt x="601535" y="266700"/>
                  </a:lnTo>
                  <a:lnTo>
                    <a:pt x="554545" y="279400"/>
                  </a:lnTo>
                  <a:lnTo>
                    <a:pt x="509587" y="292100"/>
                  </a:lnTo>
                  <a:lnTo>
                    <a:pt x="466534" y="317500"/>
                  </a:lnTo>
                  <a:lnTo>
                    <a:pt x="425767" y="330200"/>
                  </a:lnTo>
                  <a:lnTo>
                    <a:pt x="387032" y="355600"/>
                  </a:lnTo>
                  <a:lnTo>
                    <a:pt x="350456" y="368300"/>
                  </a:lnTo>
                  <a:lnTo>
                    <a:pt x="315912" y="393700"/>
                  </a:lnTo>
                  <a:lnTo>
                    <a:pt x="283527" y="406400"/>
                  </a:lnTo>
                  <a:lnTo>
                    <a:pt x="253453" y="431800"/>
                  </a:lnTo>
                  <a:lnTo>
                    <a:pt x="225539" y="444500"/>
                  </a:lnTo>
                  <a:lnTo>
                    <a:pt x="199872" y="469900"/>
                  </a:lnTo>
                  <a:lnTo>
                    <a:pt x="176453" y="482600"/>
                  </a:lnTo>
                  <a:lnTo>
                    <a:pt x="155181" y="508000"/>
                  </a:lnTo>
                  <a:lnTo>
                    <a:pt x="145427" y="520700"/>
                  </a:lnTo>
                  <a:lnTo>
                    <a:pt x="136283" y="520700"/>
                  </a:lnTo>
                  <a:lnTo>
                    <a:pt x="127723" y="533400"/>
                  </a:lnTo>
                  <a:lnTo>
                    <a:pt x="119748" y="546100"/>
                  </a:lnTo>
                  <a:lnTo>
                    <a:pt x="112318" y="558800"/>
                  </a:lnTo>
                  <a:lnTo>
                    <a:pt x="105511" y="571500"/>
                  </a:lnTo>
                  <a:lnTo>
                    <a:pt x="99225" y="584200"/>
                  </a:lnTo>
                  <a:lnTo>
                    <a:pt x="93535" y="584200"/>
                  </a:lnTo>
                  <a:lnTo>
                    <a:pt x="88404" y="596900"/>
                  </a:lnTo>
                  <a:lnTo>
                    <a:pt x="83858" y="609600"/>
                  </a:lnTo>
                  <a:lnTo>
                    <a:pt x="79870" y="622300"/>
                  </a:lnTo>
                  <a:lnTo>
                    <a:pt x="76454" y="635000"/>
                  </a:lnTo>
                  <a:lnTo>
                    <a:pt x="73558" y="635000"/>
                  </a:lnTo>
                  <a:lnTo>
                    <a:pt x="71259" y="647700"/>
                  </a:lnTo>
                  <a:lnTo>
                    <a:pt x="69570" y="660400"/>
                  </a:lnTo>
                  <a:lnTo>
                    <a:pt x="68402" y="673100"/>
                  </a:lnTo>
                  <a:lnTo>
                    <a:pt x="67767" y="685800"/>
                  </a:lnTo>
                  <a:lnTo>
                    <a:pt x="68135" y="698500"/>
                  </a:lnTo>
                  <a:lnTo>
                    <a:pt x="69265" y="711200"/>
                  </a:lnTo>
                  <a:lnTo>
                    <a:pt x="70916" y="723900"/>
                  </a:lnTo>
                  <a:lnTo>
                    <a:pt x="73075" y="736600"/>
                  </a:lnTo>
                  <a:lnTo>
                    <a:pt x="75857" y="736600"/>
                  </a:lnTo>
                  <a:lnTo>
                    <a:pt x="79324" y="749300"/>
                  </a:lnTo>
                  <a:lnTo>
                    <a:pt x="83261" y="762000"/>
                  </a:lnTo>
                  <a:lnTo>
                    <a:pt x="87884" y="774700"/>
                  </a:lnTo>
                  <a:lnTo>
                    <a:pt x="93192" y="787400"/>
                  </a:lnTo>
                  <a:lnTo>
                    <a:pt x="99009" y="800100"/>
                  </a:lnTo>
                  <a:lnTo>
                    <a:pt x="105448" y="800100"/>
                  </a:lnTo>
                  <a:lnTo>
                    <a:pt x="112268" y="812800"/>
                  </a:lnTo>
                  <a:lnTo>
                    <a:pt x="136232" y="850900"/>
                  </a:lnTo>
                  <a:lnTo>
                    <a:pt x="165011" y="876300"/>
                  </a:lnTo>
                  <a:lnTo>
                    <a:pt x="198424" y="901700"/>
                  </a:lnTo>
                  <a:lnTo>
                    <a:pt x="236435" y="939800"/>
                  </a:lnTo>
                  <a:lnTo>
                    <a:pt x="278701" y="965200"/>
                  </a:lnTo>
                  <a:lnTo>
                    <a:pt x="325183" y="990600"/>
                  </a:lnTo>
                  <a:lnTo>
                    <a:pt x="375729" y="1016000"/>
                  </a:lnTo>
                  <a:lnTo>
                    <a:pt x="430212" y="1041400"/>
                  </a:lnTo>
                  <a:lnTo>
                    <a:pt x="488251" y="1066800"/>
                  </a:lnTo>
                  <a:lnTo>
                    <a:pt x="549973" y="1092200"/>
                  </a:lnTo>
                  <a:lnTo>
                    <a:pt x="615124" y="1117600"/>
                  </a:lnTo>
                  <a:lnTo>
                    <a:pt x="683577" y="1130300"/>
                  </a:lnTo>
                  <a:lnTo>
                    <a:pt x="754951" y="1155700"/>
                  </a:lnTo>
                  <a:lnTo>
                    <a:pt x="829500" y="1181100"/>
                  </a:lnTo>
                  <a:lnTo>
                    <a:pt x="986472" y="1206500"/>
                  </a:lnTo>
                  <a:lnTo>
                    <a:pt x="1068895" y="1231900"/>
                  </a:lnTo>
                  <a:lnTo>
                    <a:pt x="1420050" y="1282700"/>
                  </a:lnTo>
                  <a:lnTo>
                    <a:pt x="1512506" y="1282700"/>
                  </a:lnTo>
                  <a:lnTo>
                    <a:pt x="1606613" y="1295400"/>
                  </a:lnTo>
                  <a:lnTo>
                    <a:pt x="1702117" y="1295400"/>
                  </a:lnTo>
                  <a:lnTo>
                    <a:pt x="1798764" y="1308100"/>
                  </a:lnTo>
                  <a:lnTo>
                    <a:pt x="2296096" y="1308100"/>
                  </a:lnTo>
                  <a:lnTo>
                    <a:pt x="2397061" y="1295400"/>
                  </a:lnTo>
                  <a:lnTo>
                    <a:pt x="2498407" y="1295400"/>
                  </a:lnTo>
                  <a:lnTo>
                    <a:pt x="2598610" y="1282700"/>
                  </a:lnTo>
                  <a:lnTo>
                    <a:pt x="2696400" y="1282700"/>
                  </a:lnTo>
                  <a:lnTo>
                    <a:pt x="2791523" y="1270000"/>
                  </a:lnTo>
                  <a:lnTo>
                    <a:pt x="3060763" y="1231900"/>
                  </a:lnTo>
                  <a:lnTo>
                    <a:pt x="3144837" y="1206500"/>
                  </a:lnTo>
                  <a:lnTo>
                    <a:pt x="3225736" y="1193800"/>
                  </a:lnTo>
                  <a:lnTo>
                    <a:pt x="3303587" y="1168400"/>
                  </a:lnTo>
                  <a:lnTo>
                    <a:pt x="3378136" y="1155700"/>
                  </a:lnTo>
                  <a:lnTo>
                    <a:pt x="3449383" y="1130300"/>
                  </a:lnTo>
                  <a:lnTo>
                    <a:pt x="3517201" y="1104900"/>
                  </a:lnTo>
                  <a:lnTo>
                    <a:pt x="3581463" y="1092200"/>
                  </a:lnTo>
                  <a:lnTo>
                    <a:pt x="3642169" y="1066800"/>
                  </a:lnTo>
                  <a:lnTo>
                    <a:pt x="3699065" y="1041400"/>
                  </a:lnTo>
                  <a:lnTo>
                    <a:pt x="3752151" y="1016000"/>
                  </a:lnTo>
                  <a:lnTo>
                    <a:pt x="3801300" y="990600"/>
                  </a:lnTo>
                  <a:lnTo>
                    <a:pt x="3846258" y="965200"/>
                  </a:lnTo>
                  <a:lnTo>
                    <a:pt x="3887152" y="939800"/>
                  </a:lnTo>
                  <a:lnTo>
                    <a:pt x="3923855" y="901700"/>
                  </a:lnTo>
                  <a:lnTo>
                    <a:pt x="3956240" y="876300"/>
                  </a:lnTo>
                  <a:lnTo>
                    <a:pt x="3984180" y="850900"/>
                  </a:lnTo>
                  <a:lnTo>
                    <a:pt x="4007675" y="825500"/>
                  </a:lnTo>
                  <a:lnTo>
                    <a:pt x="4026598" y="800100"/>
                  </a:lnTo>
                  <a:lnTo>
                    <a:pt x="4040949" y="762000"/>
                  </a:lnTo>
                  <a:lnTo>
                    <a:pt x="4051109" y="736600"/>
                  </a:lnTo>
                  <a:lnTo>
                    <a:pt x="4056316" y="711200"/>
                  </a:lnTo>
                  <a:lnTo>
                    <a:pt x="4057078" y="673100"/>
                  </a:lnTo>
                  <a:close/>
                </a:path>
                <a:path w="4124960" h="1371600">
                  <a:moveTo>
                    <a:pt x="4124769" y="673100"/>
                  </a:moveTo>
                  <a:lnTo>
                    <a:pt x="4124388" y="673100"/>
                  </a:lnTo>
                  <a:lnTo>
                    <a:pt x="4120070" y="635000"/>
                  </a:lnTo>
                  <a:lnTo>
                    <a:pt x="4118419" y="635000"/>
                  </a:lnTo>
                  <a:lnTo>
                    <a:pt x="4106608" y="596900"/>
                  </a:lnTo>
                  <a:lnTo>
                    <a:pt x="4088955" y="558800"/>
                  </a:lnTo>
                  <a:lnTo>
                    <a:pt x="4065714" y="520700"/>
                  </a:lnTo>
                  <a:lnTo>
                    <a:pt x="4037393" y="482600"/>
                  </a:lnTo>
                  <a:lnTo>
                    <a:pt x="4004500" y="444500"/>
                  </a:lnTo>
                  <a:lnTo>
                    <a:pt x="3967162" y="419100"/>
                  </a:lnTo>
                  <a:lnTo>
                    <a:pt x="3925760" y="381000"/>
                  </a:lnTo>
                  <a:lnTo>
                    <a:pt x="3880294" y="355600"/>
                  </a:lnTo>
                  <a:lnTo>
                    <a:pt x="3830891" y="317500"/>
                  </a:lnTo>
                  <a:lnTo>
                    <a:pt x="3777805" y="292100"/>
                  </a:lnTo>
                  <a:lnTo>
                    <a:pt x="3720909" y="266700"/>
                  </a:lnTo>
                  <a:lnTo>
                    <a:pt x="3660711" y="241300"/>
                  </a:lnTo>
                  <a:lnTo>
                    <a:pt x="3596957" y="215900"/>
                  </a:lnTo>
                  <a:lnTo>
                    <a:pt x="3529901" y="190500"/>
                  </a:lnTo>
                  <a:lnTo>
                    <a:pt x="3459797" y="177800"/>
                  </a:lnTo>
                  <a:lnTo>
                    <a:pt x="3386645" y="152400"/>
                  </a:lnTo>
                  <a:lnTo>
                    <a:pt x="3310699" y="127000"/>
                  </a:lnTo>
                  <a:lnTo>
                    <a:pt x="3150806" y="101600"/>
                  </a:lnTo>
                  <a:lnTo>
                    <a:pt x="3067240" y="76200"/>
                  </a:lnTo>
                  <a:lnTo>
                    <a:pt x="2711259" y="25400"/>
                  </a:lnTo>
                  <a:lnTo>
                    <a:pt x="2617660" y="25400"/>
                  </a:lnTo>
                  <a:lnTo>
                    <a:pt x="2426017" y="0"/>
                  </a:lnTo>
                  <a:lnTo>
                    <a:pt x="1723199" y="0"/>
                  </a:lnTo>
                  <a:lnTo>
                    <a:pt x="1621599" y="12700"/>
                  </a:lnTo>
                  <a:lnTo>
                    <a:pt x="1623631" y="38100"/>
                  </a:lnTo>
                  <a:lnTo>
                    <a:pt x="1826958" y="38100"/>
                  </a:lnTo>
                  <a:lnTo>
                    <a:pt x="1928304" y="25400"/>
                  </a:lnTo>
                  <a:lnTo>
                    <a:pt x="2228659" y="25400"/>
                  </a:lnTo>
                  <a:lnTo>
                    <a:pt x="2327084" y="38100"/>
                  </a:lnTo>
                  <a:lnTo>
                    <a:pt x="2424239" y="38100"/>
                  </a:lnTo>
                  <a:lnTo>
                    <a:pt x="2520251" y="50800"/>
                  </a:lnTo>
                  <a:lnTo>
                    <a:pt x="2614866" y="50800"/>
                  </a:lnTo>
                  <a:lnTo>
                    <a:pt x="3144456" y="127000"/>
                  </a:lnTo>
                  <a:lnTo>
                    <a:pt x="3225101" y="152400"/>
                  </a:lnTo>
                  <a:lnTo>
                    <a:pt x="3302952" y="165100"/>
                  </a:lnTo>
                  <a:lnTo>
                    <a:pt x="3378136" y="190500"/>
                  </a:lnTo>
                  <a:lnTo>
                    <a:pt x="3450399" y="203200"/>
                  </a:lnTo>
                  <a:lnTo>
                    <a:pt x="3519741" y="228600"/>
                  </a:lnTo>
                  <a:lnTo>
                    <a:pt x="3585781" y="254000"/>
                  </a:lnTo>
                  <a:lnTo>
                    <a:pt x="3648519" y="279400"/>
                  </a:lnTo>
                  <a:lnTo>
                    <a:pt x="3707701" y="304800"/>
                  </a:lnTo>
                  <a:lnTo>
                    <a:pt x="3763327" y="330200"/>
                  </a:lnTo>
                  <a:lnTo>
                    <a:pt x="3815143" y="355600"/>
                  </a:lnTo>
                  <a:lnTo>
                    <a:pt x="3863149" y="381000"/>
                  </a:lnTo>
                  <a:lnTo>
                    <a:pt x="3906964" y="406400"/>
                  </a:lnTo>
                  <a:lnTo>
                    <a:pt x="3946715" y="444500"/>
                  </a:lnTo>
                  <a:lnTo>
                    <a:pt x="3982021" y="469900"/>
                  </a:lnTo>
                  <a:lnTo>
                    <a:pt x="4012882" y="508000"/>
                  </a:lnTo>
                  <a:lnTo>
                    <a:pt x="4039044" y="533400"/>
                  </a:lnTo>
                  <a:lnTo>
                    <a:pt x="4060126" y="571500"/>
                  </a:lnTo>
                  <a:lnTo>
                    <a:pt x="4075747" y="609600"/>
                  </a:lnTo>
                  <a:lnTo>
                    <a:pt x="4085907" y="635000"/>
                  </a:lnTo>
                  <a:lnTo>
                    <a:pt x="4086415" y="635000"/>
                  </a:lnTo>
                  <a:lnTo>
                    <a:pt x="4090733" y="673100"/>
                  </a:lnTo>
                  <a:lnTo>
                    <a:pt x="4090987" y="673100"/>
                  </a:lnTo>
                  <a:lnTo>
                    <a:pt x="4090225" y="711200"/>
                  </a:lnTo>
                  <a:lnTo>
                    <a:pt x="4089844" y="711200"/>
                  </a:lnTo>
                  <a:lnTo>
                    <a:pt x="4084129" y="736600"/>
                  </a:lnTo>
                  <a:lnTo>
                    <a:pt x="4083875" y="749300"/>
                  </a:lnTo>
                  <a:lnTo>
                    <a:pt x="4056824" y="812800"/>
                  </a:lnTo>
                  <a:lnTo>
                    <a:pt x="4035996" y="838200"/>
                  </a:lnTo>
                  <a:lnTo>
                    <a:pt x="4010469" y="876300"/>
                  </a:lnTo>
                  <a:lnTo>
                    <a:pt x="3980497" y="901700"/>
                  </a:lnTo>
                  <a:lnTo>
                    <a:pt x="3946207" y="927100"/>
                  </a:lnTo>
                  <a:lnTo>
                    <a:pt x="3907599" y="965200"/>
                  </a:lnTo>
                  <a:lnTo>
                    <a:pt x="3865054" y="990600"/>
                  </a:lnTo>
                  <a:lnTo>
                    <a:pt x="3818445" y="1016000"/>
                  </a:lnTo>
                  <a:lnTo>
                    <a:pt x="3768026" y="1041400"/>
                  </a:lnTo>
                  <a:lnTo>
                    <a:pt x="3713543" y="1066800"/>
                  </a:lnTo>
                  <a:lnTo>
                    <a:pt x="3655504" y="1092200"/>
                  </a:lnTo>
                  <a:lnTo>
                    <a:pt x="3593782" y="1117600"/>
                  </a:lnTo>
                  <a:lnTo>
                    <a:pt x="3528504" y="1143000"/>
                  </a:lnTo>
                  <a:lnTo>
                    <a:pt x="3459797" y="1168400"/>
                  </a:lnTo>
                  <a:lnTo>
                    <a:pt x="3387534" y="1181100"/>
                  </a:lnTo>
                  <a:lnTo>
                    <a:pt x="3312223" y="1206500"/>
                  </a:lnTo>
                  <a:lnTo>
                    <a:pt x="3233610" y="1219200"/>
                  </a:lnTo>
                  <a:lnTo>
                    <a:pt x="3151949" y="1244600"/>
                  </a:lnTo>
                  <a:lnTo>
                    <a:pt x="2979610" y="1270000"/>
                  </a:lnTo>
                  <a:lnTo>
                    <a:pt x="2501201" y="1333500"/>
                  </a:lnTo>
                  <a:lnTo>
                    <a:pt x="2297620" y="1333500"/>
                  </a:lnTo>
                  <a:lnTo>
                    <a:pt x="2196274" y="1346200"/>
                  </a:lnTo>
                  <a:lnTo>
                    <a:pt x="1896046" y="1346200"/>
                  </a:lnTo>
                  <a:lnTo>
                    <a:pt x="1797621" y="1333500"/>
                  </a:lnTo>
                  <a:lnTo>
                    <a:pt x="1604327" y="1333500"/>
                  </a:lnTo>
                  <a:lnTo>
                    <a:pt x="1063180" y="1257300"/>
                  </a:lnTo>
                  <a:lnTo>
                    <a:pt x="899604" y="1231900"/>
                  </a:lnTo>
                  <a:lnTo>
                    <a:pt x="821753" y="1206500"/>
                  </a:lnTo>
                  <a:lnTo>
                    <a:pt x="746442" y="1193800"/>
                  </a:lnTo>
                  <a:lnTo>
                    <a:pt x="674179" y="1168400"/>
                  </a:lnTo>
                  <a:lnTo>
                    <a:pt x="604964" y="1143000"/>
                  </a:lnTo>
                  <a:lnTo>
                    <a:pt x="538797" y="1117600"/>
                  </a:lnTo>
                  <a:lnTo>
                    <a:pt x="476186" y="1104900"/>
                  </a:lnTo>
                  <a:lnTo>
                    <a:pt x="416877" y="1079500"/>
                  </a:lnTo>
                  <a:lnTo>
                    <a:pt x="361251" y="1041400"/>
                  </a:lnTo>
                  <a:lnTo>
                    <a:pt x="309435" y="1016000"/>
                  </a:lnTo>
                  <a:lnTo>
                    <a:pt x="261556" y="990600"/>
                  </a:lnTo>
                  <a:lnTo>
                    <a:pt x="217652" y="965200"/>
                  </a:lnTo>
                  <a:lnTo>
                    <a:pt x="177939" y="927100"/>
                  </a:lnTo>
                  <a:lnTo>
                    <a:pt x="142582" y="901700"/>
                  </a:lnTo>
                  <a:lnTo>
                    <a:pt x="111734" y="863600"/>
                  </a:lnTo>
                  <a:lnTo>
                    <a:pt x="85598" y="838200"/>
                  </a:lnTo>
                  <a:lnTo>
                    <a:pt x="77368" y="825500"/>
                  </a:lnTo>
                  <a:lnTo>
                    <a:pt x="57594" y="787400"/>
                  </a:lnTo>
                  <a:lnTo>
                    <a:pt x="43713" y="749300"/>
                  </a:lnTo>
                  <a:lnTo>
                    <a:pt x="35826" y="711200"/>
                  </a:lnTo>
                  <a:lnTo>
                    <a:pt x="34480" y="698500"/>
                  </a:lnTo>
                  <a:lnTo>
                    <a:pt x="33820" y="698500"/>
                  </a:lnTo>
                  <a:lnTo>
                    <a:pt x="35902" y="660400"/>
                  </a:lnTo>
                  <a:lnTo>
                    <a:pt x="43878" y="622300"/>
                  </a:lnTo>
                  <a:lnTo>
                    <a:pt x="57454" y="584200"/>
                  </a:lnTo>
                  <a:lnTo>
                    <a:pt x="76542" y="546100"/>
                  </a:lnTo>
                  <a:lnTo>
                    <a:pt x="84213" y="533400"/>
                  </a:lnTo>
                  <a:lnTo>
                    <a:pt x="92214" y="533400"/>
                  </a:lnTo>
                  <a:lnTo>
                    <a:pt x="101003" y="520700"/>
                  </a:lnTo>
                  <a:lnTo>
                    <a:pt x="130695" y="482600"/>
                  </a:lnTo>
                  <a:lnTo>
                    <a:pt x="177825" y="444500"/>
                  </a:lnTo>
                  <a:lnTo>
                    <a:pt x="204736" y="419100"/>
                  </a:lnTo>
                  <a:lnTo>
                    <a:pt x="233972" y="393700"/>
                  </a:lnTo>
                  <a:lnTo>
                    <a:pt x="265239" y="381000"/>
                  </a:lnTo>
                  <a:lnTo>
                    <a:pt x="298640" y="355600"/>
                  </a:lnTo>
                  <a:lnTo>
                    <a:pt x="334200" y="342900"/>
                  </a:lnTo>
                  <a:lnTo>
                    <a:pt x="371665" y="317500"/>
                  </a:lnTo>
                  <a:lnTo>
                    <a:pt x="411416" y="304800"/>
                  </a:lnTo>
                  <a:lnTo>
                    <a:pt x="453072" y="279400"/>
                  </a:lnTo>
                  <a:lnTo>
                    <a:pt x="496760" y="266700"/>
                  </a:lnTo>
                  <a:lnTo>
                    <a:pt x="542607" y="254000"/>
                  </a:lnTo>
                  <a:lnTo>
                    <a:pt x="590359" y="228600"/>
                  </a:lnTo>
                  <a:lnTo>
                    <a:pt x="691832" y="203200"/>
                  </a:lnTo>
                  <a:lnTo>
                    <a:pt x="745299" y="190500"/>
                  </a:lnTo>
                  <a:lnTo>
                    <a:pt x="800925" y="165100"/>
                  </a:lnTo>
                  <a:lnTo>
                    <a:pt x="792289" y="139700"/>
                  </a:lnTo>
                  <a:lnTo>
                    <a:pt x="736028" y="152400"/>
                  </a:lnTo>
                  <a:lnTo>
                    <a:pt x="629602" y="177800"/>
                  </a:lnTo>
                  <a:lnTo>
                    <a:pt x="579056" y="203200"/>
                  </a:lnTo>
                  <a:lnTo>
                    <a:pt x="484060" y="228600"/>
                  </a:lnTo>
                  <a:lnTo>
                    <a:pt x="439610" y="254000"/>
                  </a:lnTo>
                  <a:lnTo>
                    <a:pt x="397065" y="266700"/>
                  </a:lnTo>
                  <a:lnTo>
                    <a:pt x="356425" y="292100"/>
                  </a:lnTo>
                  <a:lnTo>
                    <a:pt x="317944" y="304800"/>
                  </a:lnTo>
                  <a:lnTo>
                    <a:pt x="281368" y="330200"/>
                  </a:lnTo>
                  <a:lnTo>
                    <a:pt x="246824" y="355600"/>
                  </a:lnTo>
                  <a:lnTo>
                    <a:pt x="214490" y="368300"/>
                  </a:lnTo>
                  <a:lnTo>
                    <a:pt x="183921" y="393700"/>
                  </a:lnTo>
                  <a:lnTo>
                    <a:pt x="155778" y="419100"/>
                  </a:lnTo>
                  <a:lnTo>
                    <a:pt x="129641" y="431800"/>
                  </a:lnTo>
                  <a:lnTo>
                    <a:pt x="95097" y="469900"/>
                  </a:lnTo>
                  <a:lnTo>
                    <a:pt x="64693" y="508000"/>
                  </a:lnTo>
                  <a:lnTo>
                    <a:pt x="40157" y="546100"/>
                  </a:lnTo>
                  <a:lnTo>
                    <a:pt x="20713" y="584200"/>
                  </a:lnTo>
                  <a:lnTo>
                    <a:pt x="7429" y="622300"/>
                  </a:lnTo>
                  <a:lnTo>
                    <a:pt x="787" y="660400"/>
                  </a:lnTo>
                  <a:lnTo>
                    <a:pt x="0" y="698500"/>
                  </a:lnTo>
                  <a:lnTo>
                    <a:pt x="812" y="711200"/>
                  </a:lnTo>
                  <a:lnTo>
                    <a:pt x="7708" y="749300"/>
                  </a:lnTo>
                  <a:lnTo>
                    <a:pt x="21361" y="787400"/>
                  </a:lnTo>
                  <a:lnTo>
                    <a:pt x="41186" y="825500"/>
                  </a:lnTo>
                  <a:lnTo>
                    <a:pt x="87236" y="889000"/>
                  </a:lnTo>
                  <a:lnTo>
                    <a:pt x="120154" y="927100"/>
                  </a:lnTo>
                  <a:lnTo>
                    <a:pt x="157454" y="965200"/>
                  </a:lnTo>
                  <a:lnTo>
                    <a:pt x="198882" y="990600"/>
                  </a:lnTo>
                  <a:lnTo>
                    <a:pt x="244322" y="1016000"/>
                  </a:lnTo>
                  <a:lnTo>
                    <a:pt x="293687" y="1054100"/>
                  </a:lnTo>
                  <a:lnTo>
                    <a:pt x="346900" y="1079500"/>
                  </a:lnTo>
                  <a:lnTo>
                    <a:pt x="403669" y="1104900"/>
                  </a:lnTo>
                  <a:lnTo>
                    <a:pt x="463994" y="1130300"/>
                  </a:lnTo>
                  <a:lnTo>
                    <a:pt x="527748" y="1155700"/>
                  </a:lnTo>
                  <a:lnTo>
                    <a:pt x="594804" y="1181100"/>
                  </a:lnTo>
                  <a:lnTo>
                    <a:pt x="664908" y="1206500"/>
                  </a:lnTo>
                  <a:lnTo>
                    <a:pt x="737933" y="1219200"/>
                  </a:lnTo>
                  <a:lnTo>
                    <a:pt x="813879" y="1244600"/>
                  </a:lnTo>
                  <a:lnTo>
                    <a:pt x="892492" y="1257300"/>
                  </a:lnTo>
                  <a:lnTo>
                    <a:pt x="973772" y="1282700"/>
                  </a:lnTo>
                  <a:lnTo>
                    <a:pt x="1057338" y="1295400"/>
                  </a:lnTo>
                  <a:lnTo>
                    <a:pt x="1506918" y="1358900"/>
                  </a:lnTo>
                  <a:lnTo>
                    <a:pt x="1602168" y="1358900"/>
                  </a:lnTo>
                  <a:lnTo>
                    <a:pt x="1698688" y="1371600"/>
                  </a:lnTo>
                  <a:lnTo>
                    <a:pt x="2401379" y="1371600"/>
                  </a:lnTo>
                  <a:lnTo>
                    <a:pt x="2503868" y="1358900"/>
                  </a:lnTo>
                  <a:lnTo>
                    <a:pt x="2605214" y="1358900"/>
                  </a:lnTo>
                  <a:lnTo>
                    <a:pt x="2704147" y="1346200"/>
                  </a:lnTo>
                  <a:lnTo>
                    <a:pt x="3073590" y="1295400"/>
                  </a:lnTo>
                  <a:lnTo>
                    <a:pt x="3159061" y="1270000"/>
                  </a:lnTo>
                  <a:lnTo>
                    <a:pt x="3320859" y="1244600"/>
                  </a:lnTo>
                  <a:lnTo>
                    <a:pt x="3397059" y="1219200"/>
                  </a:lnTo>
                  <a:lnTo>
                    <a:pt x="3470084" y="1193800"/>
                  </a:lnTo>
                  <a:lnTo>
                    <a:pt x="3539807" y="1181100"/>
                  </a:lnTo>
                  <a:lnTo>
                    <a:pt x="3606101" y="1155700"/>
                  </a:lnTo>
                  <a:lnTo>
                    <a:pt x="3668839" y="1130300"/>
                  </a:lnTo>
                  <a:lnTo>
                    <a:pt x="3728148" y="1104900"/>
                  </a:lnTo>
                  <a:lnTo>
                    <a:pt x="3783774" y="1079500"/>
                  </a:lnTo>
                  <a:lnTo>
                    <a:pt x="3835717" y="1041400"/>
                  </a:lnTo>
                  <a:lnTo>
                    <a:pt x="3883850" y="1016000"/>
                  </a:lnTo>
                  <a:lnTo>
                    <a:pt x="3928046" y="990600"/>
                  </a:lnTo>
                  <a:lnTo>
                    <a:pt x="3968432" y="965200"/>
                  </a:lnTo>
                  <a:lnTo>
                    <a:pt x="4004627" y="927100"/>
                  </a:lnTo>
                  <a:lnTo>
                    <a:pt x="4036631" y="889000"/>
                  </a:lnTo>
                  <a:lnTo>
                    <a:pt x="4064317" y="863600"/>
                  </a:lnTo>
                  <a:lnTo>
                    <a:pt x="4087177" y="825500"/>
                  </a:lnTo>
                  <a:lnTo>
                    <a:pt x="4105211" y="787400"/>
                  </a:lnTo>
                  <a:lnTo>
                    <a:pt x="4115625" y="749300"/>
                  </a:lnTo>
                  <a:lnTo>
                    <a:pt x="4117530" y="749300"/>
                  </a:lnTo>
                  <a:lnTo>
                    <a:pt x="4123245" y="711200"/>
                  </a:lnTo>
                  <a:lnTo>
                    <a:pt x="4124007" y="711200"/>
                  </a:lnTo>
                  <a:lnTo>
                    <a:pt x="4124769" y="673100"/>
                  </a:lnTo>
                  <a:close/>
                </a:path>
              </a:pathLst>
            </a:custGeom>
            <a:solidFill>
              <a:srgbClr val="0066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6" name="object 26"/>
            <p:cNvSpPr/>
            <p:nvPr/>
          </p:nvSpPr>
          <p:spPr>
            <a:xfrm>
              <a:off x="1336929" y="3330066"/>
              <a:ext cx="361950" cy="616585"/>
            </a:xfrm>
            <a:custGeom>
              <a:avLst/>
              <a:gdLst/>
              <a:ahLst/>
              <a:cxnLst/>
              <a:rect l="l" t="t" r="r" b="b"/>
              <a:pathLst>
                <a:path w="361950" h="616585">
                  <a:moveTo>
                    <a:pt x="361441" y="0"/>
                  </a:moveTo>
                  <a:lnTo>
                    <a:pt x="0" y="0"/>
                  </a:lnTo>
                  <a:lnTo>
                    <a:pt x="0" y="616331"/>
                  </a:lnTo>
                  <a:lnTo>
                    <a:pt x="361441" y="616331"/>
                  </a:lnTo>
                  <a:lnTo>
                    <a:pt x="361441" y="0"/>
                  </a:lnTo>
                  <a:close/>
                </a:path>
              </a:pathLst>
            </a:custGeom>
            <a:solidFill>
              <a:srgbClr val="B7B79D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7" name="object 27"/>
            <p:cNvSpPr/>
            <p:nvPr/>
          </p:nvSpPr>
          <p:spPr>
            <a:xfrm>
              <a:off x="1335532" y="3323970"/>
              <a:ext cx="365760" cy="624205"/>
            </a:xfrm>
            <a:custGeom>
              <a:avLst/>
              <a:gdLst/>
              <a:ahLst/>
              <a:cxnLst/>
              <a:rect l="l" t="t" r="r" b="b"/>
              <a:pathLst>
                <a:path w="365760" h="624204">
                  <a:moveTo>
                    <a:pt x="365506" y="762"/>
                  </a:moveTo>
                  <a:lnTo>
                    <a:pt x="361569" y="762"/>
                  </a:lnTo>
                  <a:lnTo>
                    <a:pt x="361569" y="4699"/>
                  </a:lnTo>
                  <a:lnTo>
                    <a:pt x="361569" y="8509"/>
                  </a:lnTo>
                  <a:lnTo>
                    <a:pt x="361569" y="620649"/>
                  </a:lnTo>
                  <a:lnTo>
                    <a:pt x="3556" y="620649"/>
                  </a:lnTo>
                  <a:lnTo>
                    <a:pt x="3556" y="8509"/>
                  </a:lnTo>
                  <a:lnTo>
                    <a:pt x="361569" y="8509"/>
                  </a:lnTo>
                  <a:lnTo>
                    <a:pt x="361569" y="4699"/>
                  </a:lnTo>
                  <a:lnTo>
                    <a:pt x="3556" y="4699"/>
                  </a:lnTo>
                  <a:lnTo>
                    <a:pt x="3556" y="0"/>
                  </a:lnTo>
                  <a:lnTo>
                    <a:pt x="1384" y="0"/>
                  </a:lnTo>
                  <a:lnTo>
                    <a:pt x="1384" y="4318"/>
                  </a:lnTo>
                  <a:lnTo>
                    <a:pt x="0" y="4318"/>
                  </a:lnTo>
                  <a:lnTo>
                    <a:pt x="0" y="624205"/>
                  </a:lnTo>
                  <a:lnTo>
                    <a:pt x="364236" y="624205"/>
                  </a:lnTo>
                  <a:lnTo>
                    <a:pt x="364236" y="620649"/>
                  </a:lnTo>
                  <a:lnTo>
                    <a:pt x="365506" y="620649"/>
                  </a:lnTo>
                  <a:lnTo>
                    <a:pt x="365506" y="762"/>
                  </a:lnTo>
                  <a:close/>
                </a:path>
              </a:pathLst>
            </a:custGeom>
            <a:solidFill>
              <a:srgbClr val="474736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8" name="object 28"/>
            <p:cNvSpPr/>
            <p:nvPr/>
          </p:nvSpPr>
          <p:spPr>
            <a:xfrm>
              <a:off x="1309116" y="3288652"/>
              <a:ext cx="29209" cy="656590"/>
            </a:xfrm>
            <a:custGeom>
              <a:avLst/>
              <a:gdLst/>
              <a:ahLst/>
              <a:cxnLst/>
              <a:rect l="l" t="t" r="r" b="b"/>
              <a:pathLst>
                <a:path w="29209" h="656589">
                  <a:moveTo>
                    <a:pt x="29019" y="0"/>
                  </a:moveTo>
                  <a:lnTo>
                    <a:pt x="0" y="0"/>
                  </a:lnTo>
                  <a:lnTo>
                    <a:pt x="0" y="655967"/>
                  </a:lnTo>
                  <a:lnTo>
                    <a:pt x="29019" y="655967"/>
                  </a:lnTo>
                  <a:lnTo>
                    <a:pt x="29019" y="0"/>
                  </a:lnTo>
                  <a:close/>
                </a:path>
              </a:pathLst>
            </a:custGeom>
            <a:solidFill>
              <a:srgbClr val="C7C7B6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9" name="object 29"/>
            <p:cNvSpPr/>
            <p:nvPr/>
          </p:nvSpPr>
          <p:spPr>
            <a:xfrm>
              <a:off x="1307846" y="3284219"/>
              <a:ext cx="31750" cy="664845"/>
            </a:xfrm>
            <a:custGeom>
              <a:avLst/>
              <a:gdLst/>
              <a:ahLst/>
              <a:cxnLst/>
              <a:rect l="l" t="t" r="r" b="b"/>
              <a:pathLst>
                <a:path w="31750" h="664845">
                  <a:moveTo>
                    <a:pt x="31623" y="43307"/>
                  </a:moveTo>
                  <a:lnTo>
                    <a:pt x="31242" y="42799"/>
                  </a:lnTo>
                  <a:lnTo>
                    <a:pt x="31242" y="659130"/>
                  </a:lnTo>
                  <a:lnTo>
                    <a:pt x="29083" y="660400"/>
                  </a:lnTo>
                  <a:lnTo>
                    <a:pt x="29083" y="655955"/>
                  </a:lnTo>
                  <a:lnTo>
                    <a:pt x="2667" y="619887"/>
                  </a:lnTo>
                  <a:lnTo>
                    <a:pt x="5842" y="619887"/>
                  </a:lnTo>
                  <a:lnTo>
                    <a:pt x="5842" y="13055"/>
                  </a:lnTo>
                  <a:lnTo>
                    <a:pt x="29464" y="45339"/>
                  </a:lnTo>
                  <a:lnTo>
                    <a:pt x="29083" y="44069"/>
                  </a:lnTo>
                  <a:lnTo>
                    <a:pt x="29083" y="39751"/>
                  </a:lnTo>
                  <a:lnTo>
                    <a:pt x="5842" y="8026"/>
                  </a:lnTo>
                  <a:lnTo>
                    <a:pt x="5842" y="508"/>
                  </a:lnTo>
                  <a:lnTo>
                    <a:pt x="381" y="508"/>
                  </a:lnTo>
                  <a:lnTo>
                    <a:pt x="0" y="0"/>
                  </a:lnTo>
                  <a:lnTo>
                    <a:pt x="0" y="621411"/>
                  </a:lnTo>
                  <a:lnTo>
                    <a:pt x="31623" y="664718"/>
                  </a:lnTo>
                  <a:lnTo>
                    <a:pt x="31623" y="43307"/>
                  </a:lnTo>
                  <a:close/>
                </a:path>
              </a:pathLst>
            </a:custGeom>
            <a:solidFill>
              <a:srgbClr val="474736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0" name="object 30"/>
            <p:cNvSpPr/>
            <p:nvPr/>
          </p:nvSpPr>
          <p:spPr>
            <a:xfrm>
              <a:off x="1366901" y="3569461"/>
              <a:ext cx="309245" cy="339090"/>
            </a:xfrm>
            <a:custGeom>
              <a:avLst/>
              <a:gdLst/>
              <a:ahLst/>
              <a:cxnLst/>
              <a:rect l="l" t="t" r="r" b="b"/>
              <a:pathLst>
                <a:path w="309244" h="339089">
                  <a:moveTo>
                    <a:pt x="309118" y="0"/>
                  </a:moveTo>
                  <a:lnTo>
                    <a:pt x="306451" y="0"/>
                  </a:lnTo>
                  <a:lnTo>
                    <a:pt x="303784" y="12"/>
                  </a:lnTo>
                  <a:lnTo>
                    <a:pt x="303784" y="508"/>
                  </a:lnTo>
                  <a:lnTo>
                    <a:pt x="303784" y="6858"/>
                  </a:lnTo>
                  <a:lnTo>
                    <a:pt x="303784" y="331851"/>
                  </a:lnTo>
                  <a:lnTo>
                    <a:pt x="5334" y="331851"/>
                  </a:lnTo>
                  <a:lnTo>
                    <a:pt x="5334" y="335407"/>
                  </a:lnTo>
                  <a:lnTo>
                    <a:pt x="5321" y="6858"/>
                  </a:lnTo>
                  <a:lnTo>
                    <a:pt x="303784" y="6858"/>
                  </a:lnTo>
                  <a:lnTo>
                    <a:pt x="303784" y="508"/>
                  </a:lnTo>
                  <a:lnTo>
                    <a:pt x="5334" y="508"/>
                  </a:lnTo>
                  <a:lnTo>
                    <a:pt x="5334" y="3048"/>
                  </a:lnTo>
                  <a:lnTo>
                    <a:pt x="5321" y="12"/>
                  </a:lnTo>
                  <a:lnTo>
                    <a:pt x="2667" y="12"/>
                  </a:lnTo>
                  <a:lnTo>
                    <a:pt x="0" y="0"/>
                  </a:lnTo>
                  <a:lnTo>
                    <a:pt x="0" y="339090"/>
                  </a:lnTo>
                  <a:lnTo>
                    <a:pt x="309118" y="339090"/>
                  </a:lnTo>
                  <a:lnTo>
                    <a:pt x="309118" y="0"/>
                  </a:lnTo>
                  <a:close/>
                </a:path>
              </a:pathLst>
            </a:custGeom>
            <a:solidFill>
              <a:srgbClr val="EBEBE7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1" name="object 31"/>
            <p:cNvSpPr/>
            <p:nvPr/>
          </p:nvSpPr>
          <p:spPr>
            <a:xfrm>
              <a:off x="1309116" y="3286759"/>
              <a:ext cx="392430" cy="41910"/>
            </a:xfrm>
            <a:custGeom>
              <a:avLst/>
              <a:gdLst/>
              <a:ahLst/>
              <a:cxnLst/>
              <a:rect l="l" t="t" r="r" b="b"/>
              <a:pathLst>
                <a:path w="392430" h="41910">
                  <a:moveTo>
                    <a:pt x="391922" y="39751"/>
                  </a:moveTo>
                  <a:lnTo>
                    <a:pt x="362839" y="0"/>
                  </a:lnTo>
                  <a:lnTo>
                    <a:pt x="1397" y="0"/>
                  </a:lnTo>
                  <a:lnTo>
                    <a:pt x="2679" y="1778"/>
                  </a:lnTo>
                  <a:lnTo>
                    <a:pt x="0" y="1778"/>
                  </a:lnTo>
                  <a:lnTo>
                    <a:pt x="29083" y="41529"/>
                  </a:lnTo>
                  <a:lnTo>
                    <a:pt x="390652" y="41529"/>
                  </a:lnTo>
                  <a:lnTo>
                    <a:pt x="389343" y="39751"/>
                  </a:lnTo>
                  <a:lnTo>
                    <a:pt x="391922" y="39751"/>
                  </a:lnTo>
                  <a:close/>
                </a:path>
              </a:pathLst>
            </a:custGeom>
            <a:solidFill>
              <a:srgbClr val="79795A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2" name="object 32"/>
            <p:cNvSpPr/>
            <p:nvPr/>
          </p:nvSpPr>
          <p:spPr>
            <a:xfrm>
              <a:off x="1307338" y="3284981"/>
              <a:ext cx="396875" cy="43815"/>
            </a:xfrm>
            <a:custGeom>
              <a:avLst/>
              <a:gdLst/>
              <a:ahLst/>
              <a:cxnLst/>
              <a:rect l="l" t="t" r="r" b="b"/>
              <a:pathLst>
                <a:path w="396875" h="43814">
                  <a:moveTo>
                    <a:pt x="396875" y="43307"/>
                  </a:moveTo>
                  <a:lnTo>
                    <a:pt x="393700" y="38989"/>
                  </a:lnTo>
                  <a:lnTo>
                    <a:pt x="365252" y="0"/>
                  </a:lnTo>
                  <a:lnTo>
                    <a:pt x="364617" y="0"/>
                  </a:lnTo>
                  <a:lnTo>
                    <a:pt x="363728" y="0"/>
                  </a:lnTo>
                  <a:lnTo>
                    <a:pt x="363728" y="508"/>
                  </a:lnTo>
                  <a:lnTo>
                    <a:pt x="5003" y="508"/>
                  </a:lnTo>
                  <a:lnTo>
                    <a:pt x="5003" y="3048"/>
                  </a:lnTo>
                  <a:lnTo>
                    <a:pt x="363728" y="3048"/>
                  </a:lnTo>
                  <a:lnTo>
                    <a:pt x="364109" y="3556"/>
                  </a:lnTo>
                  <a:lnTo>
                    <a:pt x="390525" y="39751"/>
                  </a:lnTo>
                  <a:lnTo>
                    <a:pt x="393700" y="39751"/>
                  </a:lnTo>
                  <a:lnTo>
                    <a:pt x="392811" y="42799"/>
                  </a:lnTo>
                  <a:lnTo>
                    <a:pt x="390525" y="39751"/>
                  </a:lnTo>
                  <a:lnTo>
                    <a:pt x="33147" y="39751"/>
                  </a:lnTo>
                  <a:lnTo>
                    <a:pt x="32766" y="39751"/>
                  </a:lnTo>
                  <a:lnTo>
                    <a:pt x="32131" y="38862"/>
                  </a:lnTo>
                  <a:lnTo>
                    <a:pt x="6350" y="3556"/>
                  </a:lnTo>
                  <a:lnTo>
                    <a:pt x="3175" y="3556"/>
                  </a:lnTo>
                  <a:lnTo>
                    <a:pt x="3175" y="0"/>
                  </a:lnTo>
                  <a:lnTo>
                    <a:pt x="0" y="0"/>
                  </a:lnTo>
                  <a:lnTo>
                    <a:pt x="31623" y="43307"/>
                  </a:lnTo>
                  <a:lnTo>
                    <a:pt x="396875" y="43307"/>
                  </a:lnTo>
                  <a:close/>
                </a:path>
              </a:pathLst>
            </a:custGeom>
            <a:solidFill>
              <a:srgbClr val="474736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3" name="object 33"/>
            <p:cNvSpPr/>
            <p:nvPr/>
          </p:nvSpPr>
          <p:spPr>
            <a:xfrm>
              <a:off x="1403857" y="3731768"/>
              <a:ext cx="245745" cy="108585"/>
            </a:xfrm>
            <a:custGeom>
              <a:avLst/>
              <a:gdLst/>
              <a:ahLst/>
              <a:cxnLst/>
              <a:rect l="l" t="t" r="r" b="b"/>
              <a:pathLst>
                <a:path w="245744" h="108585">
                  <a:moveTo>
                    <a:pt x="0" y="108203"/>
                  </a:moveTo>
                  <a:lnTo>
                    <a:pt x="245364" y="108203"/>
                  </a:lnTo>
                </a:path>
                <a:path w="245744" h="108585">
                  <a:moveTo>
                    <a:pt x="0" y="54101"/>
                  </a:moveTo>
                  <a:lnTo>
                    <a:pt x="245364" y="54101"/>
                  </a:lnTo>
                </a:path>
                <a:path w="245744" h="108585">
                  <a:moveTo>
                    <a:pt x="0" y="0"/>
                  </a:moveTo>
                  <a:lnTo>
                    <a:pt x="245364" y="0"/>
                  </a:lnTo>
                </a:path>
              </a:pathLst>
            </a:custGeom>
            <a:ln w="7211">
              <a:solidFill>
                <a:srgbClr val="EBEBE7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4" name="object 34"/>
            <p:cNvSpPr/>
            <p:nvPr/>
          </p:nvSpPr>
          <p:spPr>
            <a:xfrm>
              <a:off x="1403857" y="3623563"/>
              <a:ext cx="245745" cy="54610"/>
            </a:xfrm>
            <a:custGeom>
              <a:avLst/>
              <a:gdLst/>
              <a:ahLst/>
              <a:cxnLst/>
              <a:rect l="l" t="t" r="r" b="b"/>
              <a:pathLst>
                <a:path w="245744" h="54610">
                  <a:moveTo>
                    <a:pt x="0" y="54102"/>
                  </a:moveTo>
                  <a:lnTo>
                    <a:pt x="245364" y="54102"/>
                  </a:lnTo>
                </a:path>
                <a:path w="245744" h="54610">
                  <a:moveTo>
                    <a:pt x="0" y="0"/>
                  </a:moveTo>
                  <a:lnTo>
                    <a:pt x="245364" y="0"/>
                  </a:lnTo>
                </a:path>
              </a:pathLst>
            </a:custGeom>
            <a:ln w="7212">
              <a:solidFill>
                <a:srgbClr val="EBEBE7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5" name="object 35"/>
            <p:cNvSpPr/>
            <p:nvPr/>
          </p:nvSpPr>
          <p:spPr>
            <a:xfrm>
              <a:off x="1398651" y="3847210"/>
              <a:ext cx="245745" cy="0"/>
            </a:xfrm>
            <a:custGeom>
              <a:avLst/>
              <a:gdLst/>
              <a:ahLst/>
              <a:cxnLst/>
              <a:rect l="l" t="t" r="r" b="b"/>
              <a:pathLst>
                <a:path w="245744">
                  <a:moveTo>
                    <a:pt x="0" y="0"/>
                  </a:moveTo>
                  <a:lnTo>
                    <a:pt x="245237" y="0"/>
                  </a:lnTo>
                </a:path>
              </a:pathLst>
            </a:custGeom>
            <a:ln w="7212">
              <a:solidFill>
                <a:srgbClr val="47473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6" name="object 36"/>
            <p:cNvSpPr/>
            <p:nvPr/>
          </p:nvSpPr>
          <p:spPr>
            <a:xfrm>
              <a:off x="1398651" y="3793109"/>
              <a:ext cx="245745" cy="0"/>
            </a:xfrm>
            <a:custGeom>
              <a:avLst/>
              <a:gdLst/>
              <a:ahLst/>
              <a:cxnLst/>
              <a:rect l="l" t="t" r="r" b="b"/>
              <a:pathLst>
                <a:path w="245744">
                  <a:moveTo>
                    <a:pt x="0" y="0"/>
                  </a:moveTo>
                  <a:lnTo>
                    <a:pt x="245237" y="0"/>
                  </a:lnTo>
                </a:path>
              </a:pathLst>
            </a:custGeom>
            <a:ln w="7209">
              <a:solidFill>
                <a:srgbClr val="47473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7" name="object 37"/>
            <p:cNvSpPr/>
            <p:nvPr/>
          </p:nvSpPr>
          <p:spPr>
            <a:xfrm>
              <a:off x="1398651" y="3630803"/>
              <a:ext cx="245745" cy="108585"/>
            </a:xfrm>
            <a:custGeom>
              <a:avLst/>
              <a:gdLst/>
              <a:ahLst/>
              <a:cxnLst/>
              <a:rect l="l" t="t" r="r" b="b"/>
              <a:pathLst>
                <a:path w="245744" h="108585">
                  <a:moveTo>
                    <a:pt x="0" y="108204"/>
                  </a:moveTo>
                  <a:lnTo>
                    <a:pt x="245237" y="108204"/>
                  </a:lnTo>
                </a:path>
                <a:path w="245744" h="108585">
                  <a:moveTo>
                    <a:pt x="0" y="54102"/>
                  </a:moveTo>
                  <a:lnTo>
                    <a:pt x="245237" y="54102"/>
                  </a:lnTo>
                </a:path>
                <a:path w="245744" h="108585">
                  <a:moveTo>
                    <a:pt x="0" y="0"/>
                  </a:moveTo>
                  <a:lnTo>
                    <a:pt x="245237" y="0"/>
                  </a:lnTo>
                </a:path>
              </a:pathLst>
            </a:custGeom>
            <a:ln w="7211">
              <a:solidFill>
                <a:srgbClr val="47473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8" name="object 38"/>
            <p:cNvSpPr/>
            <p:nvPr/>
          </p:nvSpPr>
          <p:spPr>
            <a:xfrm>
              <a:off x="1424940" y="3367570"/>
              <a:ext cx="173088" cy="162521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9" name="object 39"/>
            <p:cNvSpPr/>
            <p:nvPr/>
          </p:nvSpPr>
          <p:spPr>
            <a:xfrm>
              <a:off x="3235452" y="3567264"/>
              <a:ext cx="539750" cy="908685"/>
            </a:xfrm>
            <a:custGeom>
              <a:avLst/>
              <a:gdLst/>
              <a:ahLst/>
              <a:cxnLst/>
              <a:rect l="l" t="t" r="r" b="b"/>
              <a:pathLst>
                <a:path w="539750" h="908685">
                  <a:moveTo>
                    <a:pt x="539508" y="0"/>
                  </a:moveTo>
                  <a:lnTo>
                    <a:pt x="0" y="0"/>
                  </a:lnTo>
                  <a:lnTo>
                    <a:pt x="0" y="908088"/>
                  </a:lnTo>
                  <a:lnTo>
                    <a:pt x="539508" y="908088"/>
                  </a:lnTo>
                  <a:lnTo>
                    <a:pt x="539508" y="0"/>
                  </a:lnTo>
                  <a:close/>
                </a:path>
              </a:pathLst>
            </a:custGeom>
            <a:solidFill>
              <a:srgbClr val="B7B79D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0" name="object 40"/>
            <p:cNvSpPr/>
            <p:nvPr/>
          </p:nvSpPr>
          <p:spPr>
            <a:xfrm>
              <a:off x="3233547" y="3558552"/>
              <a:ext cx="543560" cy="919480"/>
            </a:xfrm>
            <a:custGeom>
              <a:avLst/>
              <a:gdLst/>
              <a:ahLst/>
              <a:cxnLst/>
              <a:rect l="l" t="t" r="r" b="b"/>
              <a:pathLst>
                <a:path w="543560" h="919479">
                  <a:moveTo>
                    <a:pt x="543433" y="6083"/>
                  </a:moveTo>
                  <a:lnTo>
                    <a:pt x="541464" y="6083"/>
                  </a:lnTo>
                  <a:lnTo>
                    <a:pt x="539483" y="6083"/>
                  </a:lnTo>
                  <a:lnTo>
                    <a:pt x="539483" y="6337"/>
                  </a:lnTo>
                  <a:lnTo>
                    <a:pt x="539483" y="11417"/>
                  </a:lnTo>
                  <a:lnTo>
                    <a:pt x="539483" y="914133"/>
                  </a:lnTo>
                  <a:lnTo>
                    <a:pt x="5334" y="914133"/>
                  </a:lnTo>
                  <a:lnTo>
                    <a:pt x="5334" y="11417"/>
                  </a:lnTo>
                  <a:lnTo>
                    <a:pt x="539483" y="11417"/>
                  </a:lnTo>
                  <a:lnTo>
                    <a:pt x="539483" y="6337"/>
                  </a:lnTo>
                  <a:lnTo>
                    <a:pt x="5334" y="6337"/>
                  </a:lnTo>
                  <a:lnTo>
                    <a:pt x="5334" y="0"/>
                  </a:lnTo>
                  <a:lnTo>
                    <a:pt x="1905" y="0"/>
                  </a:lnTo>
                  <a:lnTo>
                    <a:pt x="1905" y="6083"/>
                  </a:lnTo>
                  <a:lnTo>
                    <a:pt x="0" y="6083"/>
                  </a:lnTo>
                  <a:lnTo>
                    <a:pt x="0" y="919467"/>
                  </a:lnTo>
                  <a:lnTo>
                    <a:pt x="543433" y="919467"/>
                  </a:lnTo>
                  <a:lnTo>
                    <a:pt x="543433" y="6083"/>
                  </a:lnTo>
                  <a:close/>
                </a:path>
              </a:pathLst>
            </a:custGeom>
            <a:solidFill>
              <a:srgbClr val="474736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1" name="object 41"/>
            <p:cNvSpPr/>
            <p:nvPr/>
          </p:nvSpPr>
          <p:spPr>
            <a:xfrm>
              <a:off x="3194050" y="3506126"/>
              <a:ext cx="43815" cy="967105"/>
            </a:xfrm>
            <a:custGeom>
              <a:avLst/>
              <a:gdLst/>
              <a:ahLst/>
              <a:cxnLst/>
              <a:rect l="l" t="t" r="r" b="b"/>
              <a:pathLst>
                <a:path w="43814" h="967104">
                  <a:moveTo>
                    <a:pt x="43319" y="0"/>
                  </a:moveTo>
                  <a:lnTo>
                    <a:pt x="0" y="0"/>
                  </a:lnTo>
                  <a:lnTo>
                    <a:pt x="0" y="966558"/>
                  </a:lnTo>
                  <a:lnTo>
                    <a:pt x="43319" y="966558"/>
                  </a:lnTo>
                  <a:lnTo>
                    <a:pt x="43319" y="0"/>
                  </a:lnTo>
                  <a:close/>
                </a:path>
              </a:pathLst>
            </a:custGeom>
            <a:solidFill>
              <a:srgbClr val="C7C7B6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2" name="object 42"/>
            <p:cNvSpPr/>
            <p:nvPr/>
          </p:nvSpPr>
          <p:spPr>
            <a:xfrm>
              <a:off x="3192145" y="3499738"/>
              <a:ext cx="47625" cy="979805"/>
            </a:xfrm>
            <a:custGeom>
              <a:avLst/>
              <a:gdLst/>
              <a:ahLst/>
              <a:cxnLst/>
              <a:rect l="l" t="t" r="r" b="b"/>
              <a:pathLst>
                <a:path w="47625" h="979804">
                  <a:moveTo>
                    <a:pt x="47244" y="63754"/>
                  </a:moveTo>
                  <a:lnTo>
                    <a:pt x="46736" y="62992"/>
                  </a:lnTo>
                  <a:lnTo>
                    <a:pt x="46736" y="971042"/>
                  </a:lnTo>
                  <a:lnTo>
                    <a:pt x="43307" y="972947"/>
                  </a:lnTo>
                  <a:lnTo>
                    <a:pt x="43307" y="966470"/>
                  </a:lnTo>
                  <a:lnTo>
                    <a:pt x="4775" y="914527"/>
                  </a:lnTo>
                  <a:lnTo>
                    <a:pt x="4813" y="14046"/>
                  </a:lnTo>
                  <a:lnTo>
                    <a:pt x="43942" y="66675"/>
                  </a:lnTo>
                  <a:lnTo>
                    <a:pt x="43942" y="59309"/>
                  </a:lnTo>
                  <a:lnTo>
                    <a:pt x="43307" y="58432"/>
                  </a:lnTo>
                  <a:lnTo>
                    <a:pt x="4813" y="6527"/>
                  </a:lnTo>
                  <a:lnTo>
                    <a:pt x="4813" y="1663"/>
                  </a:lnTo>
                  <a:lnTo>
                    <a:pt x="3302" y="1663"/>
                  </a:lnTo>
                  <a:lnTo>
                    <a:pt x="3302" y="4495"/>
                  </a:lnTo>
                  <a:lnTo>
                    <a:pt x="3302" y="12014"/>
                  </a:lnTo>
                  <a:lnTo>
                    <a:pt x="508" y="8255"/>
                  </a:lnTo>
                  <a:lnTo>
                    <a:pt x="3302" y="12014"/>
                  </a:lnTo>
                  <a:lnTo>
                    <a:pt x="3302" y="4495"/>
                  </a:lnTo>
                  <a:lnTo>
                    <a:pt x="508" y="762"/>
                  </a:lnTo>
                  <a:lnTo>
                    <a:pt x="0" y="0"/>
                  </a:lnTo>
                  <a:lnTo>
                    <a:pt x="0" y="915670"/>
                  </a:lnTo>
                  <a:lnTo>
                    <a:pt x="47244" y="979424"/>
                  </a:lnTo>
                  <a:lnTo>
                    <a:pt x="47244" y="63754"/>
                  </a:lnTo>
                  <a:close/>
                </a:path>
              </a:pathLst>
            </a:custGeom>
            <a:solidFill>
              <a:srgbClr val="474736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3" name="object 43"/>
            <p:cNvSpPr/>
            <p:nvPr/>
          </p:nvSpPr>
          <p:spPr>
            <a:xfrm>
              <a:off x="3280283" y="3919981"/>
              <a:ext cx="461645" cy="499745"/>
            </a:xfrm>
            <a:custGeom>
              <a:avLst/>
              <a:gdLst/>
              <a:ahLst/>
              <a:cxnLst/>
              <a:rect l="l" t="t" r="r" b="b"/>
              <a:pathLst>
                <a:path w="461645" h="499745">
                  <a:moveTo>
                    <a:pt x="461137" y="0"/>
                  </a:moveTo>
                  <a:lnTo>
                    <a:pt x="457200" y="0"/>
                  </a:lnTo>
                  <a:lnTo>
                    <a:pt x="453263" y="0"/>
                  </a:lnTo>
                  <a:lnTo>
                    <a:pt x="453263" y="508"/>
                  </a:lnTo>
                  <a:lnTo>
                    <a:pt x="453263" y="10668"/>
                  </a:lnTo>
                  <a:lnTo>
                    <a:pt x="453263" y="488950"/>
                  </a:lnTo>
                  <a:lnTo>
                    <a:pt x="7874" y="488950"/>
                  </a:lnTo>
                  <a:lnTo>
                    <a:pt x="7874" y="10668"/>
                  </a:lnTo>
                  <a:lnTo>
                    <a:pt x="453263" y="10668"/>
                  </a:lnTo>
                  <a:lnTo>
                    <a:pt x="453263" y="508"/>
                  </a:lnTo>
                  <a:lnTo>
                    <a:pt x="7874" y="508"/>
                  </a:lnTo>
                  <a:lnTo>
                    <a:pt x="7874" y="0"/>
                  </a:lnTo>
                  <a:lnTo>
                    <a:pt x="3937" y="0"/>
                  </a:lnTo>
                  <a:lnTo>
                    <a:pt x="0" y="0"/>
                  </a:lnTo>
                  <a:lnTo>
                    <a:pt x="0" y="499618"/>
                  </a:lnTo>
                  <a:lnTo>
                    <a:pt x="461137" y="499618"/>
                  </a:lnTo>
                  <a:lnTo>
                    <a:pt x="461137" y="0"/>
                  </a:lnTo>
                  <a:close/>
                </a:path>
              </a:pathLst>
            </a:custGeom>
            <a:solidFill>
              <a:srgbClr val="EBEBE7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4" name="object 44"/>
            <p:cNvSpPr/>
            <p:nvPr/>
          </p:nvSpPr>
          <p:spPr>
            <a:xfrm>
              <a:off x="3194050" y="3503548"/>
              <a:ext cx="584835" cy="61594"/>
            </a:xfrm>
            <a:custGeom>
              <a:avLst/>
              <a:gdLst/>
              <a:ahLst/>
              <a:cxnLst/>
              <a:rect l="l" t="t" r="r" b="b"/>
              <a:pathLst>
                <a:path w="584835" h="61595">
                  <a:moveTo>
                    <a:pt x="584835" y="58432"/>
                  </a:moveTo>
                  <a:lnTo>
                    <a:pt x="541528" y="0"/>
                  </a:lnTo>
                  <a:lnTo>
                    <a:pt x="2032" y="0"/>
                  </a:lnTo>
                  <a:lnTo>
                    <a:pt x="3911" y="2540"/>
                  </a:lnTo>
                  <a:lnTo>
                    <a:pt x="0" y="2540"/>
                  </a:lnTo>
                  <a:lnTo>
                    <a:pt x="43434" y="61087"/>
                  </a:lnTo>
                  <a:lnTo>
                    <a:pt x="582930" y="61087"/>
                  </a:lnTo>
                  <a:lnTo>
                    <a:pt x="580948" y="58432"/>
                  </a:lnTo>
                  <a:lnTo>
                    <a:pt x="584835" y="58432"/>
                  </a:lnTo>
                  <a:close/>
                </a:path>
              </a:pathLst>
            </a:custGeom>
            <a:solidFill>
              <a:srgbClr val="79795A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5" name="object 45"/>
            <p:cNvSpPr/>
            <p:nvPr/>
          </p:nvSpPr>
          <p:spPr>
            <a:xfrm>
              <a:off x="3191510" y="3501135"/>
              <a:ext cx="589280" cy="63500"/>
            </a:xfrm>
            <a:custGeom>
              <a:avLst/>
              <a:gdLst/>
              <a:ahLst/>
              <a:cxnLst/>
              <a:rect l="l" t="t" r="r" b="b"/>
              <a:pathLst>
                <a:path w="589279" h="63500">
                  <a:moveTo>
                    <a:pt x="588899" y="59055"/>
                  </a:moveTo>
                  <a:lnTo>
                    <a:pt x="587375" y="57035"/>
                  </a:lnTo>
                  <a:lnTo>
                    <a:pt x="582676" y="50698"/>
                  </a:lnTo>
                  <a:lnTo>
                    <a:pt x="582676" y="58166"/>
                  </a:lnTo>
                  <a:lnTo>
                    <a:pt x="49276" y="58166"/>
                  </a:lnTo>
                  <a:lnTo>
                    <a:pt x="48768" y="58166"/>
                  </a:lnTo>
                  <a:lnTo>
                    <a:pt x="47879" y="57035"/>
                  </a:lnTo>
                  <a:lnTo>
                    <a:pt x="9550" y="5334"/>
                  </a:lnTo>
                  <a:lnTo>
                    <a:pt x="543090" y="5334"/>
                  </a:lnTo>
                  <a:lnTo>
                    <a:pt x="543090" y="4699"/>
                  </a:lnTo>
                  <a:lnTo>
                    <a:pt x="543306" y="4953"/>
                  </a:lnTo>
                  <a:lnTo>
                    <a:pt x="582676" y="58166"/>
                  </a:lnTo>
                  <a:lnTo>
                    <a:pt x="582676" y="50698"/>
                  </a:lnTo>
                  <a:lnTo>
                    <a:pt x="545084" y="0"/>
                  </a:lnTo>
                  <a:lnTo>
                    <a:pt x="544068" y="0"/>
                  </a:lnTo>
                  <a:lnTo>
                    <a:pt x="542671" y="0"/>
                  </a:lnTo>
                  <a:lnTo>
                    <a:pt x="542671" y="254"/>
                  </a:lnTo>
                  <a:lnTo>
                    <a:pt x="9080" y="254"/>
                  </a:lnTo>
                  <a:lnTo>
                    <a:pt x="9080" y="4064"/>
                  </a:lnTo>
                  <a:lnTo>
                    <a:pt x="9080" y="4699"/>
                  </a:lnTo>
                  <a:lnTo>
                    <a:pt x="8610" y="4064"/>
                  </a:lnTo>
                  <a:lnTo>
                    <a:pt x="9080" y="4064"/>
                  </a:lnTo>
                  <a:lnTo>
                    <a:pt x="9080" y="254"/>
                  </a:lnTo>
                  <a:lnTo>
                    <a:pt x="7188" y="254"/>
                  </a:lnTo>
                  <a:lnTo>
                    <a:pt x="7188" y="2159"/>
                  </a:lnTo>
                  <a:lnTo>
                    <a:pt x="5969" y="508"/>
                  </a:lnTo>
                  <a:lnTo>
                    <a:pt x="4572" y="4953"/>
                  </a:lnTo>
                  <a:lnTo>
                    <a:pt x="4572" y="0"/>
                  </a:lnTo>
                  <a:lnTo>
                    <a:pt x="0" y="0"/>
                  </a:lnTo>
                  <a:lnTo>
                    <a:pt x="47117" y="63500"/>
                  </a:lnTo>
                  <a:lnTo>
                    <a:pt x="588899" y="63500"/>
                  </a:lnTo>
                  <a:lnTo>
                    <a:pt x="588899" y="59055"/>
                  </a:lnTo>
                  <a:close/>
                </a:path>
              </a:pathLst>
            </a:custGeom>
            <a:solidFill>
              <a:srgbClr val="474736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6" name="object 46"/>
            <p:cNvSpPr/>
            <p:nvPr/>
          </p:nvSpPr>
          <p:spPr>
            <a:xfrm>
              <a:off x="3335527" y="4159122"/>
              <a:ext cx="366395" cy="160020"/>
            </a:xfrm>
            <a:custGeom>
              <a:avLst/>
              <a:gdLst/>
              <a:ahLst/>
              <a:cxnLst/>
              <a:rect l="l" t="t" r="r" b="b"/>
              <a:pathLst>
                <a:path w="366395" h="160020">
                  <a:moveTo>
                    <a:pt x="0" y="159512"/>
                  </a:moveTo>
                  <a:lnTo>
                    <a:pt x="366013" y="159512"/>
                  </a:lnTo>
                </a:path>
                <a:path w="366395" h="160020">
                  <a:moveTo>
                    <a:pt x="0" y="79756"/>
                  </a:moveTo>
                  <a:lnTo>
                    <a:pt x="366013" y="79756"/>
                  </a:lnTo>
                </a:path>
                <a:path w="366395" h="160020">
                  <a:moveTo>
                    <a:pt x="0" y="0"/>
                  </a:moveTo>
                  <a:lnTo>
                    <a:pt x="366013" y="0"/>
                  </a:lnTo>
                </a:path>
              </a:pathLst>
            </a:custGeom>
            <a:ln w="10625">
              <a:solidFill>
                <a:srgbClr val="EBEBE7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7" name="object 47"/>
            <p:cNvSpPr/>
            <p:nvPr/>
          </p:nvSpPr>
          <p:spPr>
            <a:xfrm>
              <a:off x="3335527" y="3999738"/>
              <a:ext cx="366395" cy="80010"/>
            </a:xfrm>
            <a:custGeom>
              <a:avLst/>
              <a:gdLst/>
              <a:ahLst/>
              <a:cxnLst/>
              <a:rect l="l" t="t" r="r" b="b"/>
              <a:pathLst>
                <a:path w="366395" h="80010">
                  <a:moveTo>
                    <a:pt x="0" y="79756"/>
                  </a:moveTo>
                  <a:lnTo>
                    <a:pt x="366013" y="79756"/>
                  </a:lnTo>
                </a:path>
                <a:path w="366395" h="80010">
                  <a:moveTo>
                    <a:pt x="0" y="0"/>
                  </a:moveTo>
                  <a:lnTo>
                    <a:pt x="366013" y="0"/>
                  </a:lnTo>
                </a:path>
              </a:pathLst>
            </a:custGeom>
            <a:ln w="10629">
              <a:solidFill>
                <a:srgbClr val="EBEBE7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8" name="object 48"/>
            <p:cNvSpPr/>
            <p:nvPr/>
          </p:nvSpPr>
          <p:spPr>
            <a:xfrm>
              <a:off x="3327654" y="4329176"/>
              <a:ext cx="366395" cy="0"/>
            </a:xfrm>
            <a:custGeom>
              <a:avLst/>
              <a:gdLst/>
              <a:ahLst/>
              <a:cxnLst/>
              <a:rect l="l" t="t" r="r" b="b"/>
              <a:pathLst>
                <a:path w="366395">
                  <a:moveTo>
                    <a:pt x="0" y="0"/>
                  </a:moveTo>
                  <a:lnTo>
                    <a:pt x="366013" y="0"/>
                  </a:lnTo>
                </a:path>
              </a:pathLst>
            </a:custGeom>
            <a:ln w="10629">
              <a:solidFill>
                <a:srgbClr val="47473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9" name="object 49"/>
            <p:cNvSpPr/>
            <p:nvPr/>
          </p:nvSpPr>
          <p:spPr>
            <a:xfrm>
              <a:off x="3327654" y="4249546"/>
              <a:ext cx="366395" cy="0"/>
            </a:xfrm>
            <a:custGeom>
              <a:avLst/>
              <a:gdLst/>
              <a:ahLst/>
              <a:cxnLst/>
              <a:rect l="l" t="t" r="r" b="b"/>
              <a:pathLst>
                <a:path w="366395">
                  <a:moveTo>
                    <a:pt x="0" y="0"/>
                  </a:moveTo>
                  <a:lnTo>
                    <a:pt x="366013" y="0"/>
                  </a:lnTo>
                </a:path>
              </a:pathLst>
            </a:custGeom>
            <a:ln w="10623">
              <a:solidFill>
                <a:srgbClr val="47473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0" name="object 50"/>
            <p:cNvSpPr/>
            <p:nvPr/>
          </p:nvSpPr>
          <p:spPr>
            <a:xfrm>
              <a:off x="3327654" y="4010406"/>
              <a:ext cx="366395" cy="159385"/>
            </a:xfrm>
            <a:custGeom>
              <a:avLst/>
              <a:gdLst/>
              <a:ahLst/>
              <a:cxnLst/>
              <a:rect l="l" t="t" r="r" b="b"/>
              <a:pathLst>
                <a:path w="366395" h="159385">
                  <a:moveTo>
                    <a:pt x="0" y="159385"/>
                  </a:moveTo>
                  <a:lnTo>
                    <a:pt x="366013" y="159385"/>
                  </a:lnTo>
                </a:path>
                <a:path w="366395" h="159385">
                  <a:moveTo>
                    <a:pt x="0" y="79629"/>
                  </a:moveTo>
                  <a:lnTo>
                    <a:pt x="366013" y="79629"/>
                  </a:lnTo>
                </a:path>
                <a:path w="366395" h="159385">
                  <a:moveTo>
                    <a:pt x="0" y="0"/>
                  </a:moveTo>
                  <a:lnTo>
                    <a:pt x="366013" y="0"/>
                  </a:lnTo>
                </a:path>
              </a:pathLst>
            </a:custGeom>
            <a:ln w="10625">
              <a:solidFill>
                <a:srgbClr val="47473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1" name="object 51"/>
            <p:cNvSpPr/>
            <p:nvPr/>
          </p:nvSpPr>
          <p:spPr>
            <a:xfrm>
              <a:off x="3703320" y="3876039"/>
              <a:ext cx="391160" cy="736600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2" name="object 52"/>
            <p:cNvSpPr/>
            <p:nvPr/>
          </p:nvSpPr>
          <p:spPr>
            <a:xfrm>
              <a:off x="3751960" y="3900043"/>
              <a:ext cx="294005" cy="641985"/>
            </a:xfrm>
            <a:custGeom>
              <a:avLst/>
              <a:gdLst/>
              <a:ahLst/>
              <a:cxnLst/>
              <a:rect l="l" t="t" r="r" b="b"/>
              <a:pathLst>
                <a:path w="294004" h="641985">
                  <a:moveTo>
                    <a:pt x="0" y="0"/>
                  </a:moveTo>
                  <a:lnTo>
                    <a:pt x="0" y="553846"/>
                  </a:lnTo>
                  <a:lnTo>
                    <a:pt x="293497" y="641730"/>
                  </a:lnTo>
                  <a:lnTo>
                    <a:pt x="293497" y="878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4BB95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3" name="object 53"/>
            <p:cNvSpPr/>
            <p:nvPr/>
          </p:nvSpPr>
          <p:spPr>
            <a:xfrm>
              <a:off x="3751960" y="3900043"/>
              <a:ext cx="294005" cy="641985"/>
            </a:xfrm>
            <a:custGeom>
              <a:avLst/>
              <a:gdLst/>
              <a:ahLst/>
              <a:cxnLst/>
              <a:rect l="l" t="t" r="r" b="b"/>
              <a:pathLst>
                <a:path w="294004" h="641985">
                  <a:moveTo>
                    <a:pt x="0" y="0"/>
                  </a:moveTo>
                  <a:lnTo>
                    <a:pt x="293497" y="87883"/>
                  </a:lnTo>
                  <a:lnTo>
                    <a:pt x="293497" y="641730"/>
                  </a:lnTo>
                  <a:lnTo>
                    <a:pt x="0" y="553846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7D7D7D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4" name="object 54"/>
            <p:cNvSpPr/>
            <p:nvPr/>
          </p:nvSpPr>
          <p:spPr>
            <a:xfrm>
              <a:off x="3367024" y="3622344"/>
              <a:ext cx="258292" cy="239471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5" name="object 55"/>
            <p:cNvSpPr/>
            <p:nvPr/>
          </p:nvSpPr>
          <p:spPr>
            <a:xfrm>
              <a:off x="3258565" y="3875823"/>
              <a:ext cx="471093" cy="600798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56" name="object 56"/>
          <p:cNvSpPr txBox="1"/>
          <p:nvPr/>
        </p:nvSpPr>
        <p:spPr>
          <a:xfrm>
            <a:off x="4105783" y="4080764"/>
            <a:ext cx="8007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860" marR="5080" indent="-10795">
              <a:lnSpc>
                <a:spcPct val="100000"/>
              </a:lnSpc>
              <a:spcBef>
                <a:spcPts val="100"/>
              </a:spcBef>
            </a:pPr>
            <a:r>
              <a:rPr sz="1200" spc="-90" dirty="0">
                <a:latin typeface="Arial"/>
                <a:cs typeface="Arial"/>
              </a:rPr>
              <a:t>Local </a:t>
            </a:r>
            <a:r>
              <a:rPr sz="1200" spc="-35" dirty="0">
                <a:latin typeface="Arial"/>
                <a:cs typeface="Arial"/>
              </a:rPr>
              <a:t>office</a:t>
            </a:r>
            <a:r>
              <a:rPr sz="1200" spc="-140" dirty="0">
                <a:latin typeface="Arial"/>
                <a:cs typeface="Arial"/>
              </a:rPr>
              <a:t> </a:t>
            </a:r>
            <a:r>
              <a:rPr sz="1200" spc="130" dirty="0">
                <a:latin typeface="Arial"/>
                <a:cs typeface="Arial"/>
              </a:rPr>
              <a:t>/  </a:t>
            </a:r>
            <a:r>
              <a:rPr sz="1200" spc="-30" dirty="0">
                <a:latin typeface="Arial"/>
                <a:cs typeface="Arial"/>
              </a:rPr>
              <a:t>optical</a:t>
            </a:r>
            <a:r>
              <a:rPr sz="1200" spc="-220" dirty="0">
                <a:latin typeface="Arial"/>
                <a:cs typeface="Arial"/>
              </a:rPr>
              <a:t> </a:t>
            </a:r>
            <a:r>
              <a:rPr sz="1200" spc="-45" dirty="0">
                <a:latin typeface="Arial"/>
                <a:cs typeface="Arial"/>
              </a:rPr>
              <a:t>node</a:t>
            </a:r>
            <a:endParaRPr sz="1200" dirty="0">
              <a:latin typeface="Arial"/>
              <a:cs typeface="Arial"/>
            </a:endParaRPr>
          </a:p>
        </p:txBody>
      </p:sp>
      <p:grpSp>
        <p:nvGrpSpPr>
          <p:cNvPr id="57" name="object 57"/>
          <p:cNvGrpSpPr/>
          <p:nvPr/>
        </p:nvGrpSpPr>
        <p:grpSpPr>
          <a:xfrm>
            <a:off x="5143500" y="2420861"/>
            <a:ext cx="3749040" cy="2004695"/>
            <a:chOff x="5143500" y="2420861"/>
            <a:chExt cx="3749040" cy="2004695"/>
          </a:xfrm>
        </p:grpSpPr>
        <p:sp>
          <p:nvSpPr>
            <p:cNvPr id="58" name="object 58"/>
            <p:cNvSpPr/>
            <p:nvPr/>
          </p:nvSpPr>
          <p:spPr>
            <a:xfrm>
              <a:off x="5143500" y="3091180"/>
              <a:ext cx="1866900" cy="284479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9" name="object 59"/>
            <p:cNvSpPr/>
            <p:nvPr/>
          </p:nvSpPr>
          <p:spPr>
            <a:xfrm>
              <a:off x="5188330" y="3133217"/>
              <a:ext cx="1777364" cy="160020"/>
            </a:xfrm>
            <a:custGeom>
              <a:avLst/>
              <a:gdLst/>
              <a:ahLst/>
              <a:cxnLst/>
              <a:rect l="l" t="t" r="r" b="b"/>
              <a:pathLst>
                <a:path w="1777365" h="160020">
                  <a:moveTo>
                    <a:pt x="0" y="159512"/>
                  </a:moveTo>
                  <a:lnTo>
                    <a:pt x="1776984" y="0"/>
                  </a:lnTo>
                </a:path>
              </a:pathLst>
            </a:custGeom>
            <a:ln w="38100">
              <a:solidFill>
                <a:srgbClr val="0066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0" name="object 60"/>
            <p:cNvSpPr/>
            <p:nvPr/>
          </p:nvSpPr>
          <p:spPr>
            <a:xfrm>
              <a:off x="6963918" y="2938779"/>
              <a:ext cx="391795" cy="45720"/>
            </a:xfrm>
            <a:custGeom>
              <a:avLst/>
              <a:gdLst/>
              <a:ahLst/>
              <a:cxnLst/>
              <a:rect l="l" t="t" r="r" b="b"/>
              <a:pathLst>
                <a:path w="391795" h="45719">
                  <a:moveTo>
                    <a:pt x="391541" y="1651"/>
                  </a:moveTo>
                  <a:lnTo>
                    <a:pt x="388670" y="1651"/>
                  </a:lnTo>
                  <a:lnTo>
                    <a:pt x="390144" y="0"/>
                  </a:lnTo>
                  <a:lnTo>
                    <a:pt x="38735" y="0"/>
                  </a:lnTo>
                  <a:lnTo>
                    <a:pt x="0" y="43561"/>
                  </a:lnTo>
                  <a:lnTo>
                    <a:pt x="2971" y="43561"/>
                  </a:lnTo>
                  <a:lnTo>
                    <a:pt x="1397" y="45339"/>
                  </a:lnTo>
                  <a:lnTo>
                    <a:pt x="352679" y="45339"/>
                  </a:lnTo>
                  <a:lnTo>
                    <a:pt x="391541" y="1651"/>
                  </a:lnTo>
                  <a:close/>
                </a:path>
              </a:pathLst>
            </a:custGeom>
            <a:solidFill>
              <a:srgbClr val="C7C7B6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1" name="object 61"/>
            <p:cNvSpPr/>
            <p:nvPr/>
          </p:nvSpPr>
          <p:spPr>
            <a:xfrm>
              <a:off x="6965315" y="2940430"/>
              <a:ext cx="389255" cy="43815"/>
            </a:xfrm>
            <a:custGeom>
              <a:avLst/>
              <a:gdLst/>
              <a:ahLst/>
              <a:cxnLst/>
              <a:rect l="l" t="t" r="r" b="b"/>
              <a:pathLst>
                <a:path w="389254" h="43814">
                  <a:moveTo>
                    <a:pt x="389255" y="0"/>
                  </a:moveTo>
                  <a:lnTo>
                    <a:pt x="385191" y="0"/>
                  </a:lnTo>
                  <a:lnTo>
                    <a:pt x="349440" y="40259"/>
                  </a:lnTo>
                  <a:lnTo>
                    <a:pt x="2146" y="40259"/>
                  </a:lnTo>
                  <a:lnTo>
                    <a:pt x="37973" y="0"/>
                  </a:lnTo>
                  <a:lnTo>
                    <a:pt x="33782" y="0"/>
                  </a:lnTo>
                  <a:lnTo>
                    <a:pt x="0" y="38100"/>
                  </a:lnTo>
                  <a:lnTo>
                    <a:pt x="0" y="42672"/>
                  </a:lnTo>
                  <a:lnTo>
                    <a:pt x="1016" y="41541"/>
                  </a:lnTo>
                  <a:lnTo>
                    <a:pt x="1016" y="42799"/>
                  </a:lnTo>
                  <a:lnTo>
                    <a:pt x="0" y="42799"/>
                  </a:lnTo>
                  <a:lnTo>
                    <a:pt x="0" y="43726"/>
                  </a:lnTo>
                  <a:lnTo>
                    <a:pt x="350735" y="43726"/>
                  </a:lnTo>
                  <a:lnTo>
                    <a:pt x="350735" y="42799"/>
                  </a:lnTo>
                  <a:lnTo>
                    <a:pt x="352386" y="42799"/>
                  </a:lnTo>
                  <a:lnTo>
                    <a:pt x="352386" y="40259"/>
                  </a:lnTo>
                  <a:lnTo>
                    <a:pt x="353441" y="40259"/>
                  </a:lnTo>
                  <a:lnTo>
                    <a:pt x="389255" y="0"/>
                  </a:lnTo>
                  <a:close/>
                </a:path>
              </a:pathLst>
            </a:custGeom>
            <a:solidFill>
              <a:srgbClr val="474736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2" name="object 62"/>
            <p:cNvSpPr/>
            <p:nvPr/>
          </p:nvSpPr>
          <p:spPr>
            <a:xfrm>
              <a:off x="6965314" y="2984144"/>
              <a:ext cx="351790" cy="339090"/>
            </a:xfrm>
            <a:custGeom>
              <a:avLst/>
              <a:gdLst/>
              <a:ahLst/>
              <a:cxnLst/>
              <a:rect l="l" t="t" r="r" b="b"/>
              <a:pathLst>
                <a:path w="351790" h="339089">
                  <a:moveTo>
                    <a:pt x="351332" y="0"/>
                  </a:moveTo>
                  <a:lnTo>
                    <a:pt x="0" y="0"/>
                  </a:lnTo>
                  <a:lnTo>
                    <a:pt x="0" y="338937"/>
                  </a:lnTo>
                  <a:lnTo>
                    <a:pt x="351332" y="338937"/>
                  </a:lnTo>
                  <a:lnTo>
                    <a:pt x="351332" y="0"/>
                  </a:lnTo>
                  <a:close/>
                </a:path>
              </a:pathLst>
            </a:custGeom>
            <a:solidFill>
              <a:srgbClr val="B7B79D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3" name="object 63"/>
            <p:cNvSpPr/>
            <p:nvPr/>
          </p:nvSpPr>
          <p:spPr>
            <a:xfrm>
              <a:off x="6963918" y="2980702"/>
              <a:ext cx="354965" cy="344170"/>
            </a:xfrm>
            <a:custGeom>
              <a:avLst/>
              <a:gdLst/>
              <a:ahLst/>
              <a:cxnLst/>
              <a:rect l="l" t="t" r="r" b="b"/>
              <a:pathLst>
                <a:path w="354965" h="344170">
                  <a:moveTo>
                    <a:pt x="354838" y="0"/>
                  </a:moveTo>
                  <a:lnTo>
                    <a:pt x="350393" y="0"/>
                  </a:lnTo>
                  <a:lnTo>
                    <a:pt x="350393" y="1638"/>
                  </a:lnTo>
                  <a:lnTo>
                    <a:pt x="350393" y="5067"/>
                  </a:lnTo>
                  <a:lnTo>
                    <a:pt x="350393" y="340690"/>
                  </a:lnTo>
                  <a:lnTo>
                    <a:pt x="2794" y="340690"/>
                  </a:lnTo>
                  <a:lnTo>
                    <a:pt x="2794" y="5067"/>
                  </a:lnTo>
                  <a:lnTo>
                    <a:pt x="350393" y="5067"/>
                  </a:lnTo>
                  <a:lnTo>
                    <a:pt x="350393" y="1638"/>
                  </a:lnTo>
                  <a:lnTo>
                    <a:pt x="0" y="1638"/>
                  </a:lnTo>
                  <a:lnTo>
                    <a:pt x="0" y="344030"/>
                  </a:lnTo>
                  <a:lnTo>
                    <a:pt x="354076" y="344030"/>
                  </a:lnTo>
                  <a:lnTo>
                    <a:pt x="354076" y="342392"/>
                  </a:lnTo>
                  <a:lnTo>
                    <a:pt x="354838" y="342392"/>
                  </a:lnTo>
                  <a:lnTo>
                    <a:pt x="354838" y="0"/>
                  </a:lnTo>
                  <a:close/>
                </a:path>
              </a:pathLst>
            </a:custGeom>
            <a:solidFill>
              <a:srgbClr val="474736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4" name="object 64"/>
            <p:cNvSpPr/>
            <p:nvPr/>
          </p:nvSpPr>
          <p:spPr>
            <a:xfrm>
              <a:off x="7316597" y="2940430"/>
              <a:ext cx="39370" cy="382905"/>
            </a:xfrm>
            <a:custGeom>
              <a:avLst/>
              <a:gdLst/>
              <a:ahLst/>
              <a:cxnLst/>
              <a:rect l="l" t="t" r="r" b="b"/>
              <a:pathLst>
                <a:path w="39370" h="382904">
                  <a:moveTo>
                    <a:pt x="38862" y="0"/>
                  </a:moveTo>
                  <a:lnTo>
                    <a:pt x="0" y="43688"/>
                  </a:lnTo>
                  <a:lnTo>
                    <a:pt x="0" y="382651"/>
                  </a:lnTo>
                  <a:lnTo>
                    <a:pt x="38862" y="335153"/>
                  </a:lnTo>
                  <a:lnTo>
                    <a:pt x="38862" y="0"/>
                  </a:lnTo>
                  <a:close/>
                </a:path>
              </a:pathLst>
            </a:custGeom>
            <a:solidFill>
              <a:srgbClr val="79795A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5" name="object 65"/>
            <p:cNvSpPr/>
            <p:nvPr/>
          </p:nvSpPr>
          <p:spPr>
            <a:xfrm>
              <a:off x="7315200" y="2940049"/>
              <a:ext cx="41910" cy="386080"/>
            </a:xfrm>
            <a:custGeom>
              <a:avLst/>
              <a:gdLst/>
              <a:ahLst/>
              <a:cxnLst/>
              <a:rect l="l" t="t" r="r" b="b"/>
              <a:pathLst>
                <a:path w="41909" h="386079">
                  <a:moveTo>
                    <a:pt x="41529" y="0"/>
                  </a:moveTo>
                  <a:lnTo>
                    <a:pt x="38862" y="0"/>
                  </a:lnTo>
                  <a:lnTo>
                    <a:pt x="38862" y="381"/>
                  </a:lnTo>
                  <a:lnTo>
                    <a:pt x="38862" y="4318"/>
                  </a:lnTo>
                  <a:lnTo>
                    <a:pt x="38862" y="334899"/>
                  </a:lnTo>
                  <a:lnTo>
                    <a:pt x="2794" y="378841"/>
                  </a:lnTo>
                  <a:lnTo>
                    <a:pt x="2794" y="383032"/>
                  </a:lnTo>
                  <a:lnTo>
                    <a:pt x="508" y="381762"/>
                  </a:lnTo>
                  <a:lnTo>
                    <a:pt x="2794" y="378841"/>
                  </a:lnTo>
                  <a:lnTo>
                    <a:pt x="2794" y="45339"/>
                  </a:lnTo>
                  <a:lnTo>
                    <a:pt x="2794" y="44831"/>
                  </a:lnTo>
                  <a:lnTo>
                    <a:pt x="3556" y="44069"/>
                  </a:lnTo>
                  <a:lnTo>
                    <a:pt x="38862" y="4318"/>
                  </a:lnTo>
                  <a:lnTo>
                    <a:pt x="38862" y="381"/>
                  </a:lnTo>
                  <a:lnTo>
                    <a:pt x="38100" y="381"/>
                  </a:lnTo>
                  <a:lnTo>
                    <a:pt x="0" y="43307"/>
                  </a:lnTo>
                  <a:lnTo>
                    <a:pt x="0" y="385953"/>
                  </a:lnTo>
                  <a:lnTo>
                    <a:pt x="1016" y="385953"/>
                  </a:lnTo>
                  <a:lnTo>
                    <a:pt x="3429" y="383032"/>
                  </a:lnTo>
                  <a:lnTo>
                    <a:pt x="41529" y="336296"/>
                  </a:lnTo>
                  <a:lnTo>
                    <a:pt x="41529" y="335534"/>
                  </a:lnTo>
                  <a:lnTo>
                    <a:pt x="41529" y="0"/>
                  </a:lnTo>
                  <a:close/>
                </a:path>
              </a:pathLst>
            </a:custGeom>
            <a:solidFill>
              <a:srgbClr val="474736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6" name="object 66"/>
            <p:cNvSpPr/>
            <p:nvPr/>
          </p:nvSpPr>
          <p:spPr>
            <a:xfrm>
              <a:off x="6966585" y="2970187"/>
              <a:ext cx="290118" cy="239102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7" name="object 67"/>
            <p:cNvSpPr/>
            <p:nvPr/>
          </p:nvSpPr>
          <p:spPr>
            <a:xfrm>
              <a:off x="7880604" y="3042073"/>
              <a:ext cx="416051" cy="93133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8" name="object 68"/>
            <p:cNvSpPr/>
            <p:nvPr/>
          </p:nvSpPr>
          <p:spPr>
            <a:xfrm>
              <a:off x="7915148" y="3068955"/>
              <a:ext cx="347980" cy="0"/>
            </a:xfrm>
            <a:custGeom>
              <a:avLst/>
              <a:gdLst/>
              <a:ahLst/>
              <a:cxnLst/>
              <a:rect l="l" t="t" r="r" b="b"/>
              <a:pathLst>
                <a:path w="347979">
                  <a:moveTo>
                    <a:pt x="0" y="0"/>
                  </a:moveTo>
                  <a:lnTo>
                    <a:pt x="347852" y="0"/>
                  </a:lnTo>
                </a:path>
              </a:pathLst>
            </a:custGeom>
            <a:ln w="254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9" name="object 69"/>
            <p:cNvSpPr/>
            <p:nvPr/>
          </p:nvSpPr>
          <p:spPr>
            <a:xfrm>
              <a:off x="7979644" y="2785533"/>
              <a:ext cx="451651" cy="93133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70" name="object 70"/>
            <p:cNvSpPr/>
            <p:nvPr/>
          </p:nvSpPr>
          <p:spPr>
            <a:xfrm>
              <a:off x="8013573" y="2812796"/>
              <a:ext cx="382905" cy="0"/>
            </a:xfrm>
            <a:custGeom>
              <a:avLst/>
              <a:gdLst/>
              <a:ahLst/>
              <a:cxnLst/>
              <a:rect l="l" t="t" r="r" b="b"/>
              <a:pathLst>
                <a:path w="382904">
                  <a:moveTo>
                    <a:pt x="0" y="0"/>
                  </a:moveTo>
                  <a:lnTo>
                    <a:pt x="382650" y="0"/>
                  </a:lnTo>
                </a:path>
              </a:pathLst>
            </a:custGeom>
            <a:ln w="254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71" name="object 71"/>
            <p:cNvSpPr/>
            <p:nvPr/>
          </p:nvSpPr>
          <p:spPr>
            <a:xfrm>
              <a:off x="7682483" y="3473873"/>
              <a:ext cx="576071" cy="93133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72" name="object 72"/>
            <p:cNvSpPr/>
            <p:nvPr/>
          </p:nvSpPr>
          <p:spPr>
            <a:xfrm>
              <a:off x="7716011" y="3501009"/>
              <a:ext cx="509270" cy="0"/>
            </a:xfrm>
            <a:custGeom>
              <a:avLst/>
              <a:gdLst/>
              <a:ahLst/>
              <a:cxnLst/>
              <a:rect l="l" t="t" r="r" b="b"/>
              <a:pathLst>
                <a:path w="509270">
                  <a:moveTo>
                    <a:pt x="0" y="0"/>
                  </a:moveTo>
                  <a:lnTo>
                    <a:pt x="509270" y="0"/>
                  </a:lnTo>
                </a:path>
              </a:pathLst>
            </a:custGeom>
            <a:ln w="254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73" name="object 73"/>
            <p:cNvSpPr/>
            <p:nvPr/>
          </p:nvSpPr>
          <p:spPr>
            <a:xfrm>
              <a:off x="7497032" y="3834553"/>
              <a:ext cx="578674" cy="93133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74" name="object 74"/>
            <p:cNvSpPr/>
            <p:nvPr/>
          </p:nvSpPr>
          <p:spPr>
            <a:xfrm>
              <a:off x="7503160" y="2788920"/>
              <a:ext cx="571500" cy="1127759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75" name="object 75"/>
            <p:cNvSpPr/>
            <p:nvPr/>
          </p:nvSpPr>
          <p:spPr>
            <a:xfrm>
              <a:off x="7557770" y="2817495"/>
              <a:ext cx="462915" cy="1031240"/>
            </a:xfrm>
            <a:custGeom>
              <a:avLst/>
              <a:gdLst/>
              <a:ahLst/>
              <a:cxnLst/>
              <a:rect l="l" t="t" r="r" b="b"/>
              <a:pathLst>
                <a:path w="462915" h="1031239">
                  <a:moveTo>
                    <a:pt x="462660" y="0"/>
                  </a:moveTo>
                  <a:lnTo>
                    <a:pt x="0" y="1030858"/>
                  </a:lnTo>
                </a:path>
              </a:pathLst>
            </a:custGeom>
            <a:ln w="254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76" name="object 76"/>
            <p:cNvSpPr/>
            <p:nvPr/>
          </p:nvSpPr>
          <p:spPr>
            <a:xfrm>
              <a:off x="8226679" y="2420861"/>
              <a:ext cx="665772" cy="674001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77" name="object 77"/>
            <p:cNvSpPr/>
            <p:nvPr/>
          </p:nvSpPr>
          <p:spPr>
            <a:xfrm>
              <a:off x="8089010" y="2718968"/>
              <a:ext cx="775131" cy="784707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78" name="object 78"/>
            <p:cNvSpPr/>
            <p:nvPr/>
          </p:nvSpPr>
          <p:spPr>
            <a:xfrm>
              <a:off x="7909305" y="3089681"/>
              <a:ext cx="875487" cy="886307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79" name="object 79"/>
            <p:cNvSpPr/>
            <p:nvPr/>
          </p:nvSpPr>
          <p:spPr>
            <a:xfrm>
              <a:off x="7757414" y="3467354"/>
              <a:ext cx="946391" cy="958088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80" name="object 80"/>
            <p:cNvSpPr/>
            <p:nvPr/>
          </p:nvSpPr>
          <p:spPr>
            <a:xfrm>
              <a:off x="7315200" y="3096260"/>
              <a:ext cx="594359" cy="111760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81" name="object 81"/>
            <p:cNvSpPr/>
            <p:nvPr/>
          </p:nvSpPr>
          <p:spPr>
            <a:xfrm>
              <a:off x="7358126" y="3133217"/>
              <a:ext cx="509270" cy="0"/>
            </a:xfrm>
            <a:custGeom>
              <a:avLst/>
              <a:gdLst/>
              <a:ahLst/>
              <a:cxnLst/>
              <a:rect l="l" t="t" r="r" b="b"/>
              <a:pathLst>
                <a:path w="509270">
                  <a:moveTo>
                    <a:pt x="0" y="0"/>
                  </a:moveTo>
                  <a:lnTo>
                    <a:pt x="509270" y="0"/>
                  </a:lnTo>
                </a:path>
              </a:pathLst>
            </a:custGeom>
            <a:ln w="254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82" name="object 82"/>
          <p:cNvSpPr txBox="1">
            <a:spLocks noGrp="1"/>
          </p:cNvSpPr>
          <p:nvPr>
            <p:ph type="title"/>
          </p:nvPr>
        </p:nvSpPr>
        <p:spPr>
          <a:xfrm>
            <a:off x="3124326" y="207645"/>
            <a:ext cx="56057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45" dirty="0"/>
              <a:t>Primjer </a:t>
            </a:r>
            <a:r>
              <a:rPr sz="2400" spc="-280" dirty="0"/>
              <a:t>SCM </a:t>
            </a:r>
            <a:r>
              <a:rPr sz="2400" spc="-160" dirty="0"/>
              <a:t>(subcarrier </a:t>
            </a:r>
            <a:r>
              <a:rPr sz="2400" spc="-140" dirty="0"/>
              <a:t>multiplexing)</a:t>
            </a:r>
            <a:r>
              <a:rPr sz="2400" spc="-105" dirty="0"/>
              <a:t> </a:t>
            </a:r>
            <a:r>
              <a:rPr sz="2400" spc="-165" dirty="0"/>
              <a:t>mreže</a:t>
            </a:r>
            <a:endParaRPr sz="2400" dirty="0"/>
          </a:p>
        </p:txBody>
      </p:sp>
      <p:sp>
        <p:nvSpPr>
          <p:cNvPr id="83" name="object 83"/>
          <p:cNvSpPr txBox="1"/>
          <p:nvPr/>
        </p:nvSpPr>
        <p:spPr>
          <a:xfrm>
            <a:off x="6872985" y="2486914"/>
            <a:ext cx="9137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0" marR="5080" indent="-114300">
              <a:lnSpc>
                <a:spcPct val="100000"/>
              </a:lnSpc>
              <a:spcBef>
                <a:spcPts val="100"/>
              </a:spcBef>
            </a:pPr>
            <a:r>
              <a:rPr sz="1200" spc="-225" dirty="0">
                <a:latin typeface="Arial"/>
                <a:cs typeface="Arial"/>
              </a:rPr>
              <a:t>E</a:t>
            </a:r>
            <a:r>
              <a:rPr sz="1200" spc="-35" dirty="0">
                <a:latin typeface="Arial"/>
                <a:cs typeface="Arial"/>
              </a:rPr>
              <a:t>le</a:t>
            </a:r>
            <a:r>
              <a:rPr sz="1200" spc="-100" dirty="0">
                <a:latin typeface="Arial"/>
                <a:cs typeface="Arial"/>
              </a:rPr>
              <a:t>c</a:t>
            </a:r>
            <a:r>
              <a:rPr sz="1200" spc="70" dirty="0">
                <a:latin typeface="Arial"/>
                <a:cs typeface="Arial"/>
              </a:rPr>
              <a:t>t</a:t>
            </a:r>
            <a:r>
              <a:rPr sz="1200" spc="-35" dirty="0">
                <a:latin typeface="Arial"/>
                <a:cs typeface="Arial"/>
              </a:rPr>
              <a:t>ro</a:t>
            </a:r>
            <a:r>
              <a:rPr sz="1200" spc="-45" dirty="0">
                <a:latin typeface="Arial"/>
                <a:cs typeface="Arial"/>
              </a:rPr>
              <a:t>-</a:t>
            </a:r>
            <a:r>
              <a:rPr sz="1200" spc="-40" dirty="0">
                <a:latin typeface="Arial"/>
                <a:cs typeface="Arial"/>
              </a:rPr>
              <a:t>o</a:t>
            </a:r>
            <a:r>
              <a:rPr sz="1200" spc="-35" dirty="0">
                <a:latin typeface="Arial"/>
                <a:cs typeface="Arial"/>
              </a:rPr>
              <a:t>p</a:t>
            </a:r>
            <a:r>
              <a:rPr sz="1200" spc="45" dirty="0">
                <a:latin typeface="Arial"/>
                <a:cs typeface="Arial"/>
              </a:rPr>
              <a:t>t</a:t>
            </a:r>
            <a:r>
              <a:rPr sz="1200" spc="30" dirty="0">
                <a:latin typeface="Arial"/>
                <a:cs typeface="Arial"/>
              </a:rPr>
              <a:t>i</a:t>
            </a:r>
            <a:r>
              <a:rPr sz="1200" spc="-150" dirty="0">
                <a:latin typeface="Arial"/>
                <a:cs typeface="Arial"/>
              </a:rPr>
              <a:t>c</a:t>
            </a:r>
            <a:r>
              <a:rPr sz="1200" spc="-40" dirty="0">
                <a:latin typeface="Arial"/>
                <a:cs typeface="Arial"/>
              </a:rPr>
              <a:t>al  </a:t>
            </a:r>
            <a:r>
              <a:rPr sz="1200" spc="-70" dirty="0">
                <a:latin typeface="Arial"/>
                <a:cs typeface="Arial"/>
              </a:rPr>
              <a:t>conversion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84" name="object 84"/>
          <p:cNvSpPr/>
          <p:nvPr/>
        </p:nvSpPr>
        <p:spPr>
          <a:xfrm>
            <a:off x="154495" y="2078901"/>
            <a:ext cx="1689227" cy="1164678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5" name="object 85"/>
          <p:cNvSpPr txBox="1"/>
          <p:nvPr/>
        </p:nvSpPr>
        <p:spPr>
          <a:xfrm>
            <a:off x="953516" y="2362961"/>
            <a:ext cx="6661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003366"/>
                </a:solidFill>
                <a:latin typeface="Tahoma"/>
                <a:cs typeface="Tahoma"/>
              </a:rPr>
              <a:t>In</a:t>
            </a:r>
            <a:r>
              <a:rPr sz="1200" b="1" dirty="0">
                <a:solidFill>
                  <a:srgbClr val="003366"/>
                </a:solidFill>
                <a:latin typeface="Tahoma"/>
                <a:cs typeface="Tahoma"/>
              </a:rPr>
              <a:t>t</a:t>
            </a:r>
            <a:r>
              <a:rPr sz="1200" b="1" spc="-5" dirty="0">
                <a:solidFill>
                  <a:srgbClr val="003366"/>
                </a:solidFill>
                <a:latin typeface="Tahoma"/>
                <a:cs typeface="Tahoma"/>
              </a:rPr>
              <a:t>erne</a:t>
            </a:r>
            <a:r>
              <a:rPr sz="1200" b="1" dirty="0">
                <a:solidFill>
                  <a:srgbClr val="003366"/>
                </a:solidFill>
                <a:latin typeface="Tahoma"/>
                <a:cs typeface="Tahoma"/>
              </a:rPr>
              <a:t>t</a:t>
            </a:r>
            <a:endParaRPr sz="1200" dirty="0">
              <a:latin typeface="Tahoma"/>
              <a:cs typeface="Tahoma"/>
            </a:endParaRPr>
          </a:p>
        </p:txBody>
      </p:sp>
      <p:sp>
        <p:nvSpPr>
          <p:cNvPr id="86" name="object 86"/>
          <p:cNvSpPr txBox="1"/>
          <p:nvPr/>
        </p:nvSpPr>
        <p:spPr>
          <a:xfrm>
            <a:off x="2724657" y="2362961"/>
            <a:ext cx="75565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742315" algn="l"/>
              </a:tabLst>
            </a:pPr>
            <a:r>
              <a:rPr sz="1200" u="sng" dirty="0">
                <a:solidFill>
                  <a:srgbClr val="003366"/>
                </a:solidFill>
                <a:uFill>
                  <a:solidFill>
                    <a:srgbClr val="0066FF"/>
                  </a:solidFill>
                </a:uFill>
                <a:latin typeface="Times New Roman"/>
                <a:cs typeface="Times New Roman"/>
              </a:rPr>
              <a:t> 	</a:t>
            </a:r>
            <a:endParaRPr sz="1200" dirty="0">
              <a:latin typeface="Times New Roman"/>
              <a:cs typeface="Times New Roman"/>
            </a:endParaRPr>
          </a:p>
        </p:txBody>
      </p:sp>
      <p:sp>
        <p:nvSpPr>
          <p:cNvPr id="87" name="object 87"/>
          <p:cNvSpPr txBox="1"/>
          <p:nvPr/>
        </p:nvSpPr>
        <p:spPr>
          <a:xfrm>
            <a:off x="404571" y="2632328"/>
            <a:ext cx="4305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solidFill>
                  <a:srgbClr val="003366"/>
                </a:solidFill>
                <a:latin typeface="Tahoma"/>
                <a:cs typeface="Tahoma"/>
              </a:rPr>
              <a:t>P</a:t>
            </a:r>
            <a:r>
              <a:rPr sz="1200" b="1" spc="-5" dirty="0">
                <a:solidFill>
                  <a:srgbClr val="003366"/>
                </a:solidFill>
                <a:latin typeface="Tahoma"/>
                <a:cs typeface="Tahoma"/>
              </a:rPr>
              <a:t>TSN</a:t>
            </a:r>
            <a:endParaRPr sz="1200" dirty="0">
              <a:latin typeface="Tahoma"/>
              <a:cs typeface="Tahoma"/>
            </a:endParaRPr>
          </a:p>
        </p:txBody>
      </p:sp>
      <p:grpSp>
        <p:nvGrpSpPr>
          <p:cNvPr id="88" name="object 88"/>
          <p:cNvGrpSpPr/>
          <p:nvPr/>
        </p:nvGrpSpPr>
        <p:grpSpPr>
          <a:xfrm>
            <a:off x="652780" y="3004820"/>
            <a:ext cx="6697980" cy="2062480"/>
            <a:chOff x="652780" y="3004820"/>
            <a:chExt cx="6697980" cy="2062480"/>
          </a:xfrm>
        </p:grpSpPr>
        <p:sp>
          <p:nvSpPr>
            <p:cNvPr id="89" name="object 89"/>
            <p:cNvSpPr/>
            <p:nvPr/>
          </p:nvSpPr>
          <p:spPr>
            <a:xfrm>
              <a:off x="1059180" y="3589020"/>
              <a:ext cx="309880" cy="855979"/>
            </a:xfrm>
            <a:prstGeom prst="rect">
              <a:avLst/>
            </a:prstGeom>
            <a:blipFill>
              <a:blip r:embed="rId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90" name="object 90"/>
            <p:cNvSpPr/>
            <p:nvPr/>
          </p:nvSpPr>
          <p:spPr>
            <a:xfrm>
              <a:off x="1120394" y="3616706"/>
              <a:ext cx="186690" cy="760730"/>
            </a:xfrm>
            <a:custGeom>
              <a:avLst/>
              <a:gdLst/>
              <a:ahLst/>
              <a:cxnLst/>
              <a:rect l="l" t="t" r="r" b="b"/>
              <a:pathLst>
                <a:path w="186690" h="760729">
                  <a:moveTo>
                    <a:pt x="0" y="760476"/>
                  </a:moveTo>
                  <a:lnTo>
                    <a:pt x="186181" y="0"/>
                  </a:lnTo>
                </a:path>
              </a:pathLst>
            </a:custGeom>
            <a:ln w="38100">
              <a:solidFill>
                <a:srgbClr val="0066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91" name="object 91"/>
            <p:cNvSpPr/>
            <p:nvPr/>
          </p:nvSpPr>
          <p:spPr>
            <a:xfrm>
              <a:off x="934720" y="4183380"/>
              <a:ext cx="370840" cy="264160"/>
            </a:xfrm>
            <a:prstGeom prst="rect">
              <a:avLst/>
            </a:prstGeom>
            <a:blipFill>
              <a:blip r:embed="rId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92" name="object 92"/>
            <p:cNvSpPr/>
            <p:nvPr/>
          </p:nvSpPr>
          <p:spPr>
            <a:xfrm>
              <a:off x="983869" y="4209542"/>
              <a:ext cx="273050" cy="167639"/>
            </a:xfrm>
            <a:prstGeom prst="rect">
              <a:avLst/>
            </a:prstGeom>
            <a:blipFill>
              <a:blip r:embed="rId2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93" name="object 93"/>
            <p:cNvSpPr/>
            <p:nvPr/>
          </p:nvSpPr>
          <p:spPr>
            <a:xfrm>
              <a:off x="983869" y="4209542"/>
              <a:ext cx="273050" cy="167640"/>
            </a:xfrm>
            <a:custGeom>
              <a:avLst/>
              <a:gdLst/>
              <a:ahLst/>
              <a:cxnLst/>
              <a:rect l="l" t="t" r="r" b="b"/>
              <a:pathLst>
                <a:path w="273050" h="167639">
                  <a:moveTo>
                    <a:pt x="0" y="83819"/>
                  </a:moveTo>
                  <a:lnTo>
                    <a:pt x="10731" y="51180"/>
                  </a:lnTo>
                  <a:lnTo>
                    <a:pt x="39992" y="24510"/>
                  </a:lnTo>
                  <a:lnTo>
                    <a:pt x="83388" y="6603"/>
                  </a:lnTo>
                  <a:lnTo>
                    <a:pt x="136525" y="0"/>
                  </a:lnTo>
                  <a:lnTo>
                    <a:pt x="189674" y="6603"/>
                  </a:lnTo>
                  <a:lnTo>
                    <a:pt x="233070" y="24510"/>
                  </a:lnTo>
                  <a:lnTo>
                    <a:pt x="262318" y="51180"/>
                  </a:lnTo>
                  <a:lnTo>
                    <a:pt x="273050" y="83819"/>
                  </a:lnTo>
                  <a:lnTo>
                    <a:pt x="262318" y="116458"/>
                  </a:lnTo>
                  <a:lnTo>
                    <a:pt x="233070" y="143128"/>
                  </a:lnTo>
                  <a:lnTo>
                    <a:pt x="189674" y="161035"/>
                  </a:lnTo>
                  <a:lnTo>
                    <a:pt x="136525" y="167639"/>
                  </a:lnTo>
                  <a:lnTo>
                    <a:pt x="83388" y="161035"/>
                  </a:lnTo>
                  <a:lnTo>
                    <a:pt x="39992" y="143128"/>
                  </a:lnTo>
                  <a:lnTo>
                    <a:pt x="10731" y="116458"/>
                  </a:lnTo>
                  <a:lnTo>
                    <a:pt x="0" y="83819"/>
                  </a:lnTo>
                  <a:close/>
                </a:path>
              </a:pathLst>
            </a:custGeom>
            <a:ln w="9525">
              <a:solidFill>
                <a:srgbClr val="487CB9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94" name="object 94"/>
            <p:cNvSpPr/>
            <p:nvPr/>
          </p:nvSpPr>
          <p:spPr>
            <a:xfrm>
              <a:off x="652780" y="4310380"/>
              <a:ext cx="419100" cy="210819"/>
            </a:xfrm>
            <a:prstGeom prst="rect">
              <a:avLst/>
            </a:prstGeom>
            <a:blipFill>
              <a:blip r:embed="rId2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95" name="object 95"/>
            <p:cNvSpPr/>
            <p:nvPr/>
          </p:nvSpPr>
          <p:spPr>
            <a:xfrm>
              <a:off x="700671" y="4352671"/>
              <a:ext cx="323215" cy="87630"/>
            </a:xfrm>
            <a:custGeom>
              <a:avLst/>
              <a:gdLst/>
              <a:ahLst/>
              <a:cxnLst/>
              <a:rect l="l" t="t" r="r" b="b"/>
              <a:pathLst>
                <a:path w="323215" h="87629">
                  <a:moveTo>
                    <a:pt x="323189" y="0"/>
                  </a:moveTo>
                  <a:lnTo>
                    <a:pt x="0" y="87375"/>
                  </a:lnTo>
                </a:path>
              </a:pathLst>
            </a:custGeom>
            <a:ln w="38100">
              <a:solidFill>
                <a:srgbClr val="0066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96" name="object 96"/>
            <p:cNvSpPr/>
            <p:nvPr/>
          </p:nvSpPr>
          <p:spPr>
            <a:xfrm>
              <a:off x="764540" y="4345940"/>
              <a:ext cx="416559" cy="668019"/>
            </a:xfrm>
            <a:prstGeom prst="rect">
              <a:avLst/>
            </a:prstGeom>
            <a:blipFill>
              <a:blip r:embed="rId2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97" name="object 97"/>
            <p:cNvSpPr/>
            <p:nvPr/>
          </p:nvSpPr>
          <p:spPr>
            <a:xfrm>
              <a:off x="824128" y="4377182"/>
              <a:ext cx="296545" cy="564515"/>
            </a:xfrm>
            <a:custGeom>
              <a:avLst/>
              <a:gdLst/>
              <a:ahLst/>
              <a:cxnLst/>
              <a:rect l="l" t="t" r="r" b="b"/>
              <a:pathLst>
                <a:path w="296544" h="564514">
                  <a:moveTo>
                    <a:pt x="296265" y="0"/>
                  </a:moveTo>
                  <a:lnTo>
                    <a:pt x="0" y="564007"/>
                  </a:lnTo>
                </a:path>
              </a:pathLst>
            </a:custGeom>
            <a:ln w="38100">
              <a:solidFill>
                <a:srgbClr val="0066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98" name="object 98"/>
            <p:cNvSpPr/>
            <p:nvPr/>
          </p:nvSpPr>
          <p:spPr>
            <a:xfrm>
              <a:off x="1196340" y="4318000"/>
              <a:ext cx="703579" cy="749300"/>
            </a:xfrm>
            <a:prstGeom prst="rect">
              <a:avLst/>
            </a:prstGeom>
            <a:blipFill>
              <a:blip r:embed="rId2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99" name="object 99"/>
            <p:cNvSpPr/>
            <p:nvPr/>
          </p:nvSpPr>
          <p:spPr>
            <a:xfrm>
              <a:off x="1252448" y="4353179"/>
              <a:ext cx="589915" cy="638175"/>
            </a:xfrm>
            <a:custGeom>
              <a:avLst/>
              <a:gdLst/>
              <a:ahLst/>
              <a:cxnLst/>
              <a:rect l="l" t="t" r="r" b="b"/>
              <a:pathLst>
                <a:path w="589914" h="638175">
                  <a:moveTo>
                    <a:pt x="0" y="0"/>
                  </a:moveTo>
                  <a:lnTo>
                    <a:pt x="589559" y="637921"/>
                  </a:lnTo>
                </a:path>
              </a:pathLst>
            </a:custGeom>
            <a:ln w="38100">
              <a:solidFill>
                <a:srgbClr val="0066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00" name="object 100"/>
            <p:cNvSpPr/>
            <p:nvPr/>
          </p:nvSpPr>
          <p:spPr>
            <a:xfrm>
              <a:off x="915428" y="4210557"/>
              <a:ext cx="360680" cy="43815"/>
            </a:xfrm>
            <a:custGeom>
              <a:avLst/>
              <a:gdLst/>
              <a:ahLst/>
              <a:cxnLst/>
              <a:rect l="l" t="t" r="r" b="b"/>
              <a:pathLst>
                <a:path w="360680" h="43814">
                  <a:moveTo>
                    <a:pt x="360413" y="1651"/>
                  </a:moveTo>
                  <a:lnTo>
                    <a:pt x="357733" y="1651"/>
                  </a:lnTo>
                  <a:lnTo>
                    <a:pt x="359143" y="0"/>
                  </a:lnTo>
                  <a:lnTo>
                    <a:pt x="35687" y="0"/>
                  </a:lnTo>
                  <a:lnTo>
                    <a:pt x="0" y="41783"/>
                  </a:lnTo>
                  <a:lnTo>
                    <a:pt x="2679" y="41783"/>
                  </a:lnTo>
                  <a:lnTo>
                    <a:pt x="1270" y="43434"/>
                  </a:lnTo>
                  <a:lnTo>
                    <a:pt x="324739" y="43434"/>
                  </a:lnTo>
                  <a:lnTo>
                    <a:pt x="360413" y="1651"/>
                  </a:lnTo>
                  <a:close/>
                </a:path>
              </a:pathLst>
            </a:custGeom>
            <a:solidFill>
              <a:srgbClr val="C7C7B6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01" name="object 101"/>
            <p:cNvSpPr/>
            <p:nvPr/>
          </p:nvSpPr>
          <p:spPr>
            <a:xfrm>
              <a:off x="916698" y="4212208"/>
              <a:ext cx="358775" cy="41910"/>
            </a:xfrm>
            <a:custGeom>
              <a:avLst/>
              <a:gdLst/>
              <a:ahLst/>
              <a:cxnLst/>
              <a:rect l="l" t="t" r="r" b="b"/>
              <a:pathLst>
                <a:path w="358775" h="41910">
                  <a:moveTo>
                    <a:pt x="358381" y="0"/>
                  </a:moveTo>
                  <a:lnTo>
                    <a:pt x="354698" y="0"/>
                  </a:lnTo>
                  <a:lnTo>
                    <a:pt x="321767" y="38481"/>
                  </a:lnTo>
                  <a:lnTo>
                    <a:pt x="2057" y="38481"/>
                  </a:lnTo>
                  <a:lnTo>
                    <a:pt x="34925" y="0"/>
                  </a:lnTo>
                  <a:lnTo>
                    <a:pt x="31153" y="0"/>
                  </a:lnTo>
                  <a:lnTo>
                    <a:pt x="0" y="36449"/>
                  </a:lnTo>
                  <a:lnTo>
                    <a:pt x="0" y="40894"/>
                  </a:lnTo>
                  <a:lnTo>
                    <a:pt x="939" y="39801"/>
                  </a:lnTo>
                  <a:lnTo>
                    <a:pt x="939" y="41021"/>
                  </a:lnTo>
                  <a:lnTo>
                    <a:pt x="0" y="41021"/>
                  </a:lnTo>
                  <a:lnTo>
                    <a:pt x="0" y="41808"/>
                  </a:lnTo>
                  <a:lnTo>
                    <a:pt x="322783" y="41808"/>
                  </a:lnTo>
                  <a:lnTo>
                    <a:pt x="322783" y="41021"/>
                  </a:lnTo>
                  <a:lnTo>
                    <a:pt x="324434" y="41021"/>
                  </a:lnTo>
                  <a:lnTo>
                    <a:pt x="324434" y="38481"/>
                  </a:lnTo>
                  <a:lnTo>
                    <a:pt x="325450" y="38481"/>
                  </a:lnTo>
                  <a:lnTo>
                    <a:pt x="358381" y="0"/>
                  </a:lnTo>
                  <a:close/>
                </a:path>
              </a:pathLst>
            </a:custGeom>
            <a:solidFill>
              <a:srgbClr val="474736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02" name="object 102"/>
            <p:cNvSpPr/>
            <p:nvPr/>
          </p:nvSpPr>
          <p:spPr>
            <a:xfrm>
              <a:off x="916698" y="4254017"/>
              <a:ext cx="323850" cy="324485"/>
            </a:xfrm>
            <a:custGeom>
              <a:avLst/>
              <a:gdLst/>
              <a:ahLst/>
              <a:cxnLst/>
              <a:rect l="l" t="t" r="r" b="b"/>
              <a:pathLst>
                <a:path w="323850" h="324485">
                  <a:moveTo>
                    <a:pt x="323469" y="0"/>
                  </a:moveTo>
                  <a:lnTo>
                    <a:pt x="0" y="0"/>
                  </a:lnTo>
                  <a:lnTo>
                    <a:pt x="0" y="324332"/>
                  </a:lnTo>
                  <a:lnTo>
                    <a:pt x="323469" y="324332"/>
                  </a:lnTo>
                  <a:lnTo>
                    <a:pt x="323469" y="0"/>
                  </a:lnTo>
                  <a:close/>
                </a:path>
              </a:pathLst>
            </a:custGeom>
            <a:solidFill>
              <a:srgbClr val="B7B79D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03" name="object 103"/>
            <p:cNvSpPr/>
            <p:nvPr/>
          </p:nvSpPr>
          <p:spPr>
            <a:xfrm>
              <a:off x="915428" y="4250689"/>
              <a:ext cx="327025" cy="329565"/>
            </a:xfrm>
            <a:custGeom>
              <a:avLst/>
              <a:gdLst/>
              <a:ahLst/>
              <a:cxnLst/>
              <a:rect l="l" t="t" r="r" b="b"/>
              <a:pathLst>
                <a:path w="327025" h="329564">
                  <a:moveTo>
                    <a:pt x="326720" y="0"/>
                  </a:moveTo>
                  <a:lnTo>
                    <a:pt x="322605" y="0"/>
                  </a:lnTo>
                  <a:lnTo>
                    <a:pt x="322605" y="1651"/>
                  </a:lnTo>
                  <a:lnTo>
                    <a:pt x="322605" y="3302"/>
                  </a:lnTo>
                  <a:lnTo>
                    <a:pt x="322605" y="4953"/>
                  </a:lnTo>
                  <a:lnTo>
                    <a:pt x="322605" y="326047"/>
                  </a:lnTo>
                  <a:lnTo>
                    <a:pt x="2540" y="326047"/>
                  </a:lnTo>
                  <a:lnTo>
                    <a:pt x="2540" y="4953"/>
                  </a:lnTo>
                  <a:lnTo>
                    <a:pt x="322605" y="4953"/>
                  </a:lnTo>
                  <a:lnTo>
                    <a:pt x="322605" y="3340"/>
                  </a:lnTo>
                  <a:lnTo>
                    <a:pt x="2540" y="3340"/>
                  </a:lnTo>
                  <a:lnTo>
                    <a:pt x="322605" y="3302"/>
                  </a:lnTo>
                  <a:lnTo>
                    <a:pt x="322605" y="1651"/>
                  </a:lnTo>
                  <a:lnTo>
                    <a:pt x="0" y="1651"/>
                  </a:lnTo>
                  <a:lnTo>
                    <a:pt x="0" y="329184"/>
                  </a:lnTo>
                  <a:lnTo>
                    <a:pt x="326021" y="329184"/>
                  </a:lnTo>
                  <a:lnTo>
                    <a:pt x="326021" y="327660"/>
                  </a:lnTo>
                  <a:lnTo>
                    <a:pt x="326720" y="327660"/>
                  </a:lnTo>
                  <a:lnTo>
                    <a:pt x="326720" y="0"/>
                  </a:lnTo>
                  <a:close/>
                </a:path>
              </a:pathLst>
            </a:custGeom>
            <a:solidFill>
              <a:srgbClr val="474736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04" name="object 104"/>
            <p:cNvSpPr/>
            <p:nvPr/>
          </p:nvSpPr>
          <p:spPr>
            <a:xfrm>
              <a:off x="1240167" y="4212247"/>
              <a:ext cx="36195" cy="366395"/>
            </a:xfrm>
            <a:custGeom>
              <a:avLst/>
              <a:gdLst/>
              <a:ahLst/>
              <a:cxnLst/>
              <a:rect l="l" t="t" r="r" b="b"/>
              <a:pathLst>
                <a:path w="36194" h="366395">
                  <a:moveTo>
                    <a:pt x="35674" y="0"/>
                  </a:moveTo>
                  <a:lnTo>
                    <a:pt x="0" y="0"/>
                  </a:lnTo>
                  <a:lnTo>
                    <a:pt x="0" y="366102"/>
                  </a:lnTo>
                  <a:lnTo>
                    <a:pt x="35674" y="366102"/>
                  </a:lnTo>
                  <a:lnTo>
                    <a:pt x="35674" y="0"/>
                  </a:lnTo>
                  <a:close/>
                </a:path>
              </a:pathLst>
            </a:custGeom>
            <a:solidFill>
              <a:srgbClr val="79795A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05" name="object 105"/>
            <p:cNvSpPr/>
            <p:nvPr/>
          </p:nvSpPr>
          <p:spPr>
            <a:xfrm>
              <a:off x="1238897" y="4212208"/>
              <a:ext cx="38735" cy="368935"/>
            </a:xfrm>
            <a:custGeom>
              <a:avLst/>
              <a:gdLst/>
              <a:ahLst/>
              <a:cxnLst/>
              <a:rect l="l" t="t" r="r" b="b"/>
              <a:pathLst>
                <a:path w="38734" h="368935">
                  <a:moveTo>
                    <a:pt x="38214" y="0"/>
                  </a:moveTo>
                  <a:lnTo>
                    <a:pt x="35674" y="0"/>
                  </a:lnTo>
                  <a:lnTo>
                    <a:pt x="35661" y="3708"/>
                  </a:lnTo>
                  <a:lnTo>
                    <a:pt x="35661" y="320065"/>
                  </a:lnTo>
                  <a:lnTo>
                    <a:pt x="2552" y="362204"/>
                  </a:lnTo>
                  <a:lnTo>
                    <a:pt x="2552" y="366141"/>
                  </a:lnTo>
                  <a:lnTo>
                    <a:pt x="355" y="364998"/>
                  </a:lnTo>
                  <a:lnTo>
                    <a:pt x="2552" y="362204"/>
                  </a:lnTo>
                  <a:lnTo>
                    <a:pt x="2552" y="42926"/>
                  </a:lnTo>
                  <a:lnTo>
                    <a:pt x="2552" y="42418"/>
                  </a:lnTo>
                  <a:lnTo>
                    <a:pt x="3162" y="41783"/>
                  </a:lnTo>
                  <a:lnTo>
                    <a:pt x="35661" y="3708"/>
                  </a:lnTo>
                  <a:lnTo>
                    <a:pt x="35661" y="0"/>
                  </a:lnTo>
                  <a:lnTo>
                    <a:pt x="35039" y="0"/>
                  </a:lnTo>
                  <a:lnTo>
                    <a:pt x="0" y="41021"/>
                  </a:lnTo>
                  <a:lnTo>
                    <a:pt x="0" y="368935"/>
                  </a:lnTo>
                  <a:lnTo>
                    <a:pt x="838" y="368935"/>
                  </a:lnTo>
                  <a:lnTo>
                    <a:pt x="3073" y="366141"/>
                  </a:lnTo>
                  <a:lnTo>
                    <a:pt x="38214" y="321310"/>
                  </a:lnTo>
                  <a:lnTo>
                    <a:pt x="38214" y="320675"/>
                  </a:lnTo>
                  <a:lnTo>
                    <a:pt x="38214" y="0"/>
                  </a:lnTo>
                  <a:close/>
                </a:path>
              </a:pathLst>
            </a:custGeom>
            <a:solidFill>
              <a:srgbClr val="474736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06" name="object 106"/>
            <p:cNvSpPr/>
            <p:nvPr/>
          </p:nvSpPr>
          <p:spPr>
            <a:xfrm>
              <a:off x="950836" y="4311281"/>
              <a:ext cx="220764" cy="189090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07" name="object 107"/>
            <p:cNvSpPr/>
            <p:nvPr/>
          </p:nvSpPr>
          <p:spPr>
            <a:xfrm>
              <a:off x="6992620" y="3004820"/>
              <a:ext cx="358140" cy="299720"/>
            </a:xfrm>
            <a:prstGeom prst="rect">
              <a:avLst/>
            </a:prstGeom>
            <a:blipFill>
              <a:blip r:embed="rId3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08" name="object 108"/>
            <p:cNvSpPr/>
            <p:nvPr/>
          </p:nvSpPr>
          <p:spPr>
            <a:xfrm>
              <a:off x="7040118" y="3028823"/>
              <a:ext cx="261620" cy="204470"/>
            </a:xfrm>
            <a:custGeom>
              <a:avLst/>
              <a:gdLst/>
              <a:ahLst/>
              <a:cxnLst/>
              <a:rect l="l" t="t" r="r" b="b"/>
              <a:pathLst>
                <a:path w="261620" h="204469">
                  <a:moveTo>
                    <a:pt x="130809" y="0"/>
                  </a:moveTo>
                  <a:lnTo>
                    <a:pt x="0" y="203962"/>
                  </a:lnTo>
                  <a:lnTo>
                    <a:pt x="261492" y="203962"/>
                  </a:lnTo>
                  <a:lnTo>
                    <a:pt x="130809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09" name="object 109"/>
            <p:cNvSpPr/>
            <p:nvPr/>
          </p:nvSpPr>
          <p:spPr>
            <a:xfrm>
              <a:off x="7040118" y="3028823"/>
              <a:ext cx="261620" cy="204470"/>
            </a:xfrm>
            <a:custGeom>
              <a:avLst/>
              <a:gdLst/>
              <a:ahLst/>
              <a:cxnLst/>
              <a:rect l="l" t="t" r="r" b="b"/>
              <a:pathLst>
                <a:path w="261620" h="204469">
                  <a:moveTo>
                    <a:pt x="0" y="203962"/>
                  </a:moveTo>
                  <a:lnTo>
                    <a:pt x="130809" y="0"/>
                  </a:lnTo>
                  <a:lnTo>
                    <a:pt x="261492" y="203962"/>
                  </a:lnTo>
                  <a:lnTo>
                    <a:pt x="0" y="203962"/>
                  </a:lnTo>
                  <a:close/>
                </a:path>
              </a:pathLst>
            </a:custGeom>
            <a:ln w="9525">
              <a:solidFill>
                <a:srgbClr val="487CB9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10" name="object 110"/>
          <p:cNvSpPr txBox="1"/>
          <p:nvPr/>
        </p:nvSpPr>
        <p:spPr>
          <a:xfrm>
            <a:off x="1351025" y="4093209"/>
            <a:ext cx="4400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0960" marR="5080" indent="-48895">
              <a:lnSpc>
                <a:spcPct val="100000"/>
              </a:lnSpc>
              <a:spcBef>
                <a:spcPts val="100"/>
              </a:spcBef>
            </a:pPr>
            <a:r>
              <a:rPr sz="1200" spc="-40" dirty="0">
                <a:latin typeface="Arial"/>
                <a:cs typeface="Arial"/>
              </a:rPr>
              <a:t>o</a:t>
            </a:r>
            <a:r>
              <a:rPr sz="1200" spc="-35" dirty="0">
                <a:latin typeface="Arial"/>
                <a:cs typeface="Arial"/>
              </a:rPr>
              <a:t>p</a:t>
            </a:r>
            <a:r>
              <a:rPr sz="1200" spc="45" dirty="0">
                <a:latin typeface="Arial"/>
                <a:cs typeface="Arial"/>
              </a:rPr>
              <a:t>t</a:t>
            </a:r>
            <a:r>
              <a:rPr sz="1200" spc="30" dirty="0">
                <a:latin typeface="Arial"/>
                <a:cs typeface="Arial"/>
              </a:rPr>
              <a:t>i</a:t>
            </a:r>
            <a:r>
              <a:rPr sz="1200" spc="-150" dirty="0">
                <a:latin typeface="Arial"/>
                <a:cs typeface="Arial"/>
              </a:rPr>
              <a:t>c</a:t>
            </a:r>
            <a:r>
              <a:rPr sz="1200" spc="-40" dirty="0">
                <a:latin typeface="Arial"/>
                <a:cs typeface="Arial"/>
              </a:rPr>
              <a:t>al  </a:t>
            </a:r>
            <a:r>
              <a:rPr sz="1200" spc="-45" dirty="0">
                <a:latin typeface="Arial"/>
                <a:cs typeface="Arial"/>
              </a:rPr>
              <a:t>node</a:t>
            </a:r>
            <a:endParaRPr sz="1200" dirty="0">
              <a:latin typeface="Arial"/>
              <a:cs typeface="Arial"/>
            </a:endParaRPr>
          </a:p>
        </p:txBody>
      </p:sp>
      <p:grpSp>
        <p:nvGrpSpPr>
          <p:cNvPr id="111" name="object 111"/>
          <p:cNvGrpSpPr/>
          <p:nvPr/>
        </p:nvGrpSpPr>
        <p:grpSpPr>
          <a:xfrm>
            <a:off x="2649220" y="3853179"/>
            <a:ext cx="3774440" cy="2427605"/>
            <a:chOff x="2649220" y="3853179"/>
            <a:chExt cx="3774440" cy="2427605"/>
          </a:xfrm>
        </p:grpSpPr>
        <p:sp>
          <p:nvSpPr>
            <p:cNvPr id="112" name="object 112"/>
            <p:cNvSpPr/>
            <p:nvPr/>
          </p:nvSpPr>
          <p:spPr>
            <a:xfrm>
              <a:off x="4805172" y="4797145"/>
              <a:ext cx="1301623" cy="104766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13" name="object 113"/>
            <p:cNvSpPr/>
            <p:nvPr/>
          </p:nvSpPr>
          <p:spPr>
            <a:xfrm>
              <a:off x="5357622" y="5411673"/>
              <a:ext cx="994867" cy="868692"/>
            </a:xfrm>
            <a:prstGeom prst="rect">
              <a:avLst/>
            </a:prstGeom>
            <a:blipFill>
              <a:blip r:embed="rId3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14" name="object 114"/>
            <p:cNvSpPr/>
            <p:nvPr/>
          </p:nvSpPr>
          <p:spPr>
            <a:xfrm>
              <a:off x="3837940" y="3853179"/>
              <a:ext cx="2585719" cy="1577340"/>
            </a:xfrm>
            <a:prstGeom prst="rect">
              <a:avLst/>
            </a:prstGeom>
            <a:blipFill>
              <a:blip r:embed="rId3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15" name="object 115"/>
            <p:cNvSpPr/>
            <p:nvPr/>
          </p:nvSpPr>
          <p:spPr>
            <a:xfrm>
              <a:off x="3883025" y="3890771"/>
              <a:ext cx="2484120" cy="1464310"/>
            </a:xfrm>
            <a:custGeom>
              <a:avLst/>
              <a:gdLst/>
              <a:ahLst/>
              <a:cxnLst/>
              <a:rect l="l" t="t" r="r" b="b"/>
              <a:pathLst>
                <a:path w="2484120" h="1464310">
                  <a:moveTo>
                    <a:pt x="0" y="30733"/>
                  </a:moveTo>
                  <a:lnTo>
                    <a:pt x="58547" y="24002"/>
                  </a:lnTo>
                  <a:lnTo>
                    <a:pt x="117094" y="18160"/>
                  </a:lnTo>
                  <a:lnTo>
                    <a:pt x="175640" y="13080"/>
                  </a:lnTo>
                  <a:lnTo>
                    <a:pt x="234187" y="8889"/>
                  </a:lnTo>
                  <a:lnTo>
                    <a:pt x="292735" y="5587"/>
                  </a:lnTo>
                  <a:lnTo>
                    <a:pt x="351027" y="2920"/>
                  </a:lnTo>
                  <a:lnTo>
                    <a:pt x="409321" y="1142"/>
                  </a:lnTo>
                  <a:lnTo>
                    <a:pt x="467360" y="253"/>
                  </a:lnTo>
                  <a:lnTo>
                    <a:pt x="525272" y="0"/>
                  </a:lnTo>
                  <a:lnTo>
                    <a:pt x="582929" y="634"/>
                  </a:lnTo>
                  <a:lnTo>
                    <a:pt x="640334" y="1904"/>
                  </a:lnTo>
                  <a:lnTo>
                    <a:pt x="697484" y="4063"/>
                  </a:lnTo>
                  <a:lnTo>
                    <a:pt x="754252" y="6984"/>
                  </a:lnTo>
                  <a:lnTo>
                    <a:pt x="810640" y="10540"/>
                  </a:lnTo>
                  <a:lnTo>
                    <a:pt x="866775" y="14858"/>
                  </a:lnTo>
                  <a:lnTo>
                    <a:pt x="922401" y="19938"/>
                  </a:lnTo>
                  <a:lnTo>
                    <a:pt x="977646" y="25780"/>
                  </a:lnTo>
                  <a:lnTo>
                    <a:pt x="1032255" y="32257"/>
                  </a:lnTo>
                  <a:lnTo>
                    <a:pt x="1086485" y="39496"/>
                  </a:lnTo>
                  <a:lnTo>
                    <a:pt x="1140205" y="47370"/>
                  </a:lnTo>
                  <a:lnTo>
                    <a:pt x="1193291" y="55879"/>
                  </a:lnTo>
                  <a:lnTo>
                    <a:pt x="1245742" y="65150"/>
                  </a:lnTo>
                  <a:lnTo>
                    <a:pt x="1297686" y="75056"/>
                  </a:lnTo>
                  <a:lnTo>
                    <a:pt x="1348866" y="85725"/>
                  </a:lnTo>
                  <a:lnTo>
                    <a:pt x="1399286" y="96900"/>
                  </a:lnTo>
                  <a:lnTo>
                    <a:pt x="1449070" y="108838"/>
                  </a:lnTo>
                  <a:lnTo>
                    <a:pt x="1498091" y="121284"/>
                  </a:lnTo>
                  <a:lnTo>
                    <a:pt x="1546225" y="134492"/>
                  </a:lnTo>
                  <a:lnTo>
                    <a:pt x="1593596" y="148208"/>
                  </a:lnTo>
                  <a:lnTo>
                    <a:pt x="1640077" y="162559"/>
                  </a:lnTo>
                  <a:lnTo>
                    <a:pt x="1685798" y="177545"/>
                  </a:lnTo>
                  <a:lnTo>
                    <a:pt x="1730502" y="193166"/>
                  </a:lnTo>
                  <a:lnTo>
                    <a:pt x="1774189" y="209295"/>
                  </a:lnTo>
                  <a:lnTo>
                    <a:pt x="1816989" y="225932"/>
                  </a:lnTo>
                  <a:lnTo>
                    <a:pt x="1858772" y="243331"/>
                  </a:lnTo>
                  <a:lnTo>
                    <a:pt x="1899412" y="261111"/>
                  </a:lnTo>
                  <a:lnTo>
                    <a:pt x="1939036" y="279526"/>
                  </a:lnTo>
                  <a:lnTo>
                    <a:pt x="1977644" y="298450"/>
                  </a:lnTo>
                  <a:lnTo>
                    <a:pt x="2014982" y="318007"/>
                  </a:lnTo>
                  <a:lnTo>
                    <a:pt x="2051177" y="337946"/>
                  </a:lnTo>
                  <a:lnTo>
                    <a:pt x="2086102" y="358520"/>
                  </a:lnTo>
                  <a:lnTo>
                    <a:pt x="2119884" y="379602"/>
                  </a:lnTo>
                  <a:lnTo>
                    <a:pt x="2152396" y="401065"/>
                  </a:lnTo>
                  <a:lnTo>
                    <a:pt x="2183638" y="423163"/>
                  </a:lnTo>
                  <a:lnTo>
                    <a:pt x="2241930" y="468629"/>
                  </a:lnTo>
                  <a:lnTo>
                    <a:pt x="2294763" y="516000"/>
                  </a:lnTo>
                  <a:lnTo>
                    <a:pt x="2341626" y="565276"/>
                  </a:lnTo>
                  <a:lnTo>
                    <a:pt x="2382520" y="616203"/>
                  </a:lnTo>
                  <a:lnTo>
                    <a:pt x="2417064" y="668782"/>
                  </a:lnTo>
                  <a:lnTo>
                    <a:pt x="2437257" y="706627"/>
                  </a:lnTo>
                  <a:lnTo>
                    <a:pt x="2453894" y="744601"/>
                  </a:lnTo>
                  <a:lnTo>
                    <a:pt x="2466721" y="782701"/>
                  </a:lnTo>
                  <a:lnTo>
                    <a:pt x="2476119" y="820927"/>
                  </a:lnTo>
                  <a:lnTo>
                    <a:pt x="2481834" y="859154"/>
                  </a:lnTo>
                  <a:lnTo>
                    <a:pt x="2483866" y="897382"/>
                  </a:lnTo>
                  <a:lnTo>
                    <a:pt x="2482469" y="935482"/>
                  </a:lnTo>
                  <a:lnTo>
                    <a:pt x="2477516" y="973454"/>
                  </a:lnTo>
                  <a:lnTo>
                    <a:pt x="2469134" y="1011301"/>
                  </a:lnTo>
                  <a:lnTo>
                    <a:pt x="2457196" y="1048892"/>
                  </a:lnTo>
                  <a:lnTo>
                    <a:pt x="2441829" y="1086230"/>
                  </a:lnTo>
                  <a:lnTo>
                    <a:pt x="2423033" y="1123188"/>
                  </a:lnTo>
                  <a:lnTo>
                    <a:pt x="2400935" y="1159764"/>
                  </a:lnTo>
                  <a:lnTo>
                    <a:pt x="2375280" y="1195958"/>
                  </a:lnTo>
                  <a:lnTo>
                    <a:pt x="2346325" y="1231772"/>
                  </a:lnTo>
                  <a:lnTo>
                    <a:pt x="2314066" y="1266952"/>
                  </a:lnTo>
                  <a:lnTo>
                    <a:pt x="2278507" y="1301495"/>
                  </a:lnTo>
                  <a:lnTo>
                    <a:pt x="2239645" y="1335404"/>
                  </a:lnTo>
                  <a:lnTo>
                    <a:pt x="2197480" y="1368678"/>
                  </a:lnTo>
                  <a:lnTo>
                    <a:pt x="2152141" y="1401317"/>
                  </a:lnTo>
                  <a:lnTo>
                    <a:pt x="2103501" y="1433067"/>
                  </a:lnTo>
                  <a:lnTo>
                    <a:pt x="2051685" y="1463928"/>
                  </a:lnTo>
                </a:path>
              </a:pathLst>
            </a:custGeom>
            <a:ln w="28575">
              <a:solidFill>
                <a:srgbClr val="0066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16" name="object 116"/>
            <p:cNvSpPr/>
            <p:nvPr/>
          </p:nvSpPr>
          <p:spPr>
            <a:xfrm>
              <a:off x="2649220" y="4094479"/>
              <a:ext cx="2560320" cy="1729739"/>
            </a:xfrm>
            <a:prstGeom prst="rect">
              <a:avLst/>
            </a:prstGeom>
            <a:blipFill>
              <a:blip r:embed="rId3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17" name="object 117"/>
            <p:cNvSpPr/>
            <p:nvPr/>
          </p:nvSpPr>
          <p:spPr>
            <a:xfrm>
              <a:off x="2706243" y="4128769"/>
              <a:ext cx="2455545" cy="1617980"/>
            </a:xfrm>
            <a:custGeom>
              <a:avLst/>
              <a:gdLst/>
              <a:ahLst/>
              <a:cxnLst/>
              <a:rect l="l" t="t" r="r" b="b"/>
              <a:pathLst>
                <a:path w="2455545" h="1617979">
                  <a:moveTo>
                    <a:pt x="2455291" y="1499412"/>
                  </a:moveTo>
                  <a:lnTo>
                    <a:pt x="2406015" y="1514411"/>
                  </a:lnTo>
                  <a:lnTo>
                    <a:pt x="2356231" y="1528381"/>
                  </a:lnTo>
                  <a:lnTo>
                    <a:pt x="2305939" y="1541297"/>
                  </a:lnTo>
                  <a:lnTo>
                    <a:pt x="2255393" y="1553184"/>
                  </a:lnTo>
                  <a:lnTo>
                    <a:pt x="2204339" y="1564043"/>
                  </a:lnTo>
                  <a:lnTo>
                    <a:pt x="2153158" y="1573872"/>
                  </a:lnTo>
                  <a:lnTo>
                    <a:pt x="2101596" y="1582699"/>
                  </a:lnTo>
                  <a:lnTo>
                    <a:pt x="2049780" y="1590522"/>
                  </a:lnTo>
                  <a:lnTo>
                    <a:pt x="1997709" y="1597342"/>
                  </a:lnTo>
                  <a:lnTo>
                    <a:pt x="1945512" y="1603159"/>
                  </a:lnTo>
                  <a:lnTo>
                    <a:pt x="1893316" y="1607997"/>
                  </a:lnTo>
                  <a:lnTo>
                    <a:pt x="1840865" y="1611858"/>
                  </a:lnTo>
                  <a:lnTo>
                    <a:pt x="1788541" y="1614728"/>
                  </a:lnTo>
                  <a:lnTo>
                    <a:pt x="1736090" y="1616646"/>
                  </a:lnTo>
                  <a:lnTo>
                    <a:pt x="1683639" y="1617598"/>
                  </a:lnTo>
                  <a:lnTo>
                    <a:pt x="1631442" y="1617598"/>
                  </a:lnTo>
                  <a:lnTo>
                    <a:pt x="1579245" y="1616646"/>
                  </a:lnTo>
                  <a:lnTo>
                    <a:pt x="1527174" y="1614754"/>
                  </a:lnTo>
                  <a:lnTo>
                    <a:pt x="1475358" y="1611922"/>
                  </a:lnTo>
                  <a:lnTo>
                    <a:pt x="1423670" y="1608175"/>
                  </a:lnTo>
                  <a:lnTo>
                    <a:pt x="1372361" y="1603489"/>
                  </a:lnTo>
                  <a:lnTo>
                    <a:pt x="1321308" y="1597901"/>
                  </a:lnTo>
                  <a:lnTo>
                    <a:pt x="1270634" y="1591398"/>
                  </a:lnTo>
                  <a:lnTo>
                    <a:pt x="1220343" y="1583994"/>
                  </a:lnTo>
                  <a:lnTo>
                    <a:pt x="1170558" y="1575688"/>
                  </a:lnTo>
                  <a:lnTo>
                    <a:pt x="1121156" y="1566506"/>
                  </a:lnTo>
                  <a:lnTo>
                    <a:pt x="1072260" y="1556435"/>
                  </a:lnTo>
                  <a:lnTo>
                    <a:pt x="1024001" y="1545488"/>
                  </a:lnTo>
                  <a:lnTo>
                    <a:pt x="976248" y="1533664"/>
                  </a:lnTo>
                  <a:lnTo>
                    <a:pt x="929132" y="1520990"/>
                  </a:lnTo>
                  <a:lnTo>
                    <a:pt x="882649" y="1507451"/>
                  </a:lnTo>
                  <a:lnTo>
                    <a:pt x="836930" y="1493062"/>
                  </a:lnTo>
                  <a:lnTo>
                    <a:pt x="791971" y="1477835"/>
                  </a:lnTo>
                  <a:lnTo>
                    <a:pt x="747776" y="1461769"/>
                  </a:lnTo>
                  <a:lnTo>
                    <a:pt x="704342" y="1444878"/>
                  </a:lnTo>
                  <a:lnTo>
                    <a:pt x="661796" y="1427098"/>
                  </a:lnTo>
                  <a:lnTo>
                    <a:pt x="620268" y="1408556"/>
                  </a:lnTo>
                  <a:lnTo>
                    <a:pt x="579501" y="1389252"/>
                  </a:lnTo>
                  <a:lnTo>
                    <a:pt x="539876" y="1369059"/>
                  </a:lnTo>
                  <a:lnTo>
                    <a:pt x="501142" y="1348231"/>
                  </a:lnTo>
                  <a:lnTo>
                    <a:pt x="463550" y="1326387"/>
                  </a:lnTo>
                  <a:lnTo>
                    <a:pt x="426974" y="1303908"/>
                  </a:lnTo>
                  <a:lnTo>
                    <a:pt x="391668" y="1280667"/>
                  </a:lnTo>
                  <a:lnTo>
                    <a:pt x="357377" y="1256537"/>
                  </a:lnTo>
                  <a:lnTo>
                    <a:pt x="324484" y="1231645"/>
                  </a:lnTo>
                  <a:lnTo>
                    <a:pt x="292734" y="1206118"/>
                  </a:lnTo>
                  <a:lnTo>
                    <a:pt x="262255" y="1179702"/>
                  </a:lnTo>
                  <a:lnTo>
                    <a:pt x="233171" y="1152651"/>
                  </a:lnTo>
                  <a:lnTo>
                    <a:pt x="205486" y="1124838"/>
                  </a:lnTo>
                  <a:lnTo>
                    <a:pt x="172846" y="1089024"/>
                  </a:lnTo>
                  <a:lnTo>
                    <a:pt x="143001" y="1052575"/>
                  </a:lnTo>
                  <a:lnTo>
                    <a:pt x="116077" y="1015872"/>
                  </a:lnTo>
                  <a:lnTo>
                    <a:pt x="91948" y="978534"/>
                  </a:lnTo>
                  <a:lnTo>
                    <a:pt x="70738" y="940942"/>
                  </a:lnTo>
                  <a:lnTo>
                    <a:pt x="52196" y="903096"/>
                  </a:lnTo>
                  <a:lnTo>
                    <a:pt x="36575" y="864996"/>
                  </a:lnTo>
                  <a:lnTo>
                    <a:pt x="23749" y="826642"/>
                  </a:lnTo>
                  <a:lnTo>
                    <a:pt x="13715" y="788034"/>
                  </a:lnTo>
                  <a:lnTo>
                    <a:pt x="6350" y="749426"/>
                  </a:lnTo>
                  <a:lnTo>
                    <a:pt x="1777" y="710691"/>
                  </a:lnTo>
                  <a:lnTo>
                    <a:pt x="0" y="671956"/>
                  </a:lnTo>
                  <a:lnTo>
                    <a:pt x="888" y="633348"/>
                  </a:lnTo>
                  <a:lnTo>
                    <a:pt x="4571" y="594740"/>
                  </a:lnTo>
                  <a:lnTo>
                    <a:pt x="10921" y="556259"/>
                  </a:lnTo>
                  <a:lnTo>
                    <a:pt x="19938" y="518032"/>
                  </a:lnTo>
                  <a:lnTo>
                    <a:pt x="31750" y="479932"/>
                  </a:lnTo>
                  <a:lnTo>
                    <a:pt x="46227" y="442213"/>
                  </a:lnTo>
                  <a:lnTo>
                    <a:pt x="63245" y="404875"/>
                  </a:lnTo>
                  <a:lnTo>
                    <a:pt x="82931" y="367791"/>
                  </a:lnTo>
                  <a:lnTo>
                    <a:pt x="105409" y="331215"/>
                  </a:lnTo>
                  <a:lnTo>
                    <a:pt x="130429" y="295147"/>
                  </a:lnTo>
                  <a:lnTo>
                    <a:pt x="157987" y="259460"/>
                  </a:lnTo>
                  <a:lnTo>
                    <a:pt x="188213" y="224535"/>
                  </a:lnTo>
                  <a:lnTo>
                    <a:pt x="221106" y="190118"/>
                  </a:lnTo>
                  <a:lnTo>
                    <a:pt x="256412" y="156463"/>
                  </a:lnTo>
                  <a:lnTo>
                    <a:pt x="294386" y="123570"/>
                  </a:lnTo>
                  <a:lnTo>
                    <a:pt x="335025" y="91312"/>
                  </a:lnTo>
                  <a:lnTo>
                    <a:pt x="378079" y="59943"/>
                  </a:lnTo>
                  <a:lnTo>
                    <a:pt x="423671" y="29590"/>
                  </a:lnTo>
                  <a:lnTo>
                    <a:pt x="471805" y="0"/>
                  </a:lnTo>
                </a:path>
              </a:pathLst>
            </a:custGeom>
            <a:ln w="28575">
              <a:solidFill>
                <a:srgbClr val="0066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18" name="object 118"/>
          <p:cNvSpPr txBox="1"/>
          <p:nvPr/>
        </p:nvSpPr>
        <p:spPr>
          <a:xfrm>
            <a:off x="3673855" y="4763516"/>
            <a:ext cx="13671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93040">
              <a:lnSpc>
                <a:spcPct val="100000"/>
              </a:lnSpc>
              <a:spcBef>
                <a:spcPts val="100"/>
              </a:spcBef>
            </a:pPr>
            <a:r>
              <a:rPr sz="1200" spc="-50" dirty="0">
                <a:solidFill>
                  <a:srgbClr val="0066FF"/>
                </a:solidFill>
                <a:latin typeface="Arial"/>
                <a:cs typeface="Arial"/>
              </a:rPr>
              <a:t>Single-fiber </a:t>
            </a:r>
            <a:r>
              <a:rPr sz="1200" spc="-30" dirty="0">
                <a:solidFill>
                  <a:srgbClr val="0066FF"/>
                </a:solidFill>
                <a:latin typeface="Arial"/>
                <a:cs typeface="Arial"/>
              </a:rPr>
              <a:t>ring  </a:t>
            </a:r>
            <a:r>
              <a:rPr sz="1200" spc="-25" dirty="0">
                <a:solidFill>
                  <a:srgbClr val="0066FF"/>
                </a:solidFill>
                <a:latin typeface="Arial"/>
                <a:cs typeface="Arial"/>
              </a:rPr>
              <a:t>(distribution</a:t>
            </a:r>
            <a:r>
              <a:rPr sz="1200" spc="-200" dirty="0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sz="1200" spc="-25" dirty="0">
                <a:solidFill>
                  <a:srgbClr val="0066FF"/>
                </a:solidFill>
                <a:latin typeface="Arial"/>
                <a:cs typeface="Arial"/>
              </a:rPr>
              <a:t>network)</a:t>
            </a:r>
            <a:endParaRPr sz="1200" dirty="0">
              <a:latin typeface="Arial"/>
              <a:cs typeface="Arial"/>
            </a:endParaRPr>
          </a:p>
        </p:txBody>
      </p:sp>
      <p:grpSp>
        <p:nvGrpSpPr>
          <p:cNvPr id="119" name="object 119"/>
          <p:cNvGrpSpPr/>
          <p:nvPr/>
        </p:nvGrpSpPr>
        <p:grpSpPr>
          <a:xfrm>
            <a:off x="2966973" y="3547173"/>
            <a:ext cx="4617720" cy="2456815"/>
            <a:chOff x="2966973" y="3547173"/>
            <a:chExt cx="4617720" cy="2456815"/>
          </a:xfrm>
        </p:grpSpPr>
        <p:sp>
          <p:nvSpPr>
            <p:cNvPr id="120" name="object 120"/>
            <p:cNvSpPr/>
            <p:nvPr/>
          </p:nvSpPr>
          <p:spPr>
            <a:xfrm>
              <a:off x="5067300" y="3547173"/>
              <a:ext cx="693445" cy="745934"/>
            </a:xfrm>
            <a:prstGeom prst="rect">
              <a:avLst/>
            </a:prstGeom>
            <a:blipFill>
              <a:blip r:embed="rId3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21" name="object 121"/>
            <p:cNvSpPr/>
            <p:nvPr/>
          </p:nvSpPr>
          <p:spPr>
            <a:xfrm>
              <a:off x="2966973" y="5063781"/>
              <a:ext cx="939926" cy="939838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22" name="object 122"/>
            <p:cNvSpPr/>
            <p:nvPr/>
          </p:nvSpPr>
          <p:spPr>
            <a:xfrm>
              <a:off x="6319520" y="4665979"/>
              <a:ext cx="1264920" cy="124460"/>
            </a:xfrm>
            <a:prstGeom prst="rect">
              <a:avLst/>
            </a:prstGeom>
            <a:blipFill>
              <a:blip r:embed="rId3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23" name="object 123"/>
            <p:cNvSpPr/>
            <p:nvPr/>
          </p:nvSpPr>
          <p:spPr>
            <a:xfrm>
              <a:off x="6362445" y="4707000"/>
              <a:ext cx="1179195" cy="0"/>
            </a:xfrm>
            <a:custGeom>
              <a:avLst/>
              <a:gdLst/>
              <a:ahLst/>
              <a:cxnLst/>
              <a:rect l="l" t="t" r="r" b="b"/>
              <a:pathLst>
                <a:path w="1179195">
                  <a:moveTo>
                    <a:pt x="0" y="0"/>
                  </a:moveTo>
                  <a:lnTo>
                    <a:pt x="1178940" y="0"/>
                  </a:lnTo>
                </a:path>
              </a:pathLst>
            </a:custGeom>
            <a:ln w="38100">
              <a:solidFill>
                <a:srgbClr val="0066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24" name="object 124"/>
            <p:cNvSpPr/>
            <p:nvPr/>
          </p:nvSpPr>
          <p:spPr>
            <a:xfrm>
              <a:off x="6151879" y="4556759"/>
              <a:ext cx="421640" cy="322580"/>
            </a:xfrm>
            <a:prstGeom prst="rect">
              <a:avLst/>
            </a:prstGeom>
            <a:blipFill>
              <a:blip r:embed="rId3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25" name="object 125"/>
            <p:cNvSpPr/>
            <p:nvPr/>
          </p:nvSpPr>
          <p:spPr>
            <a:xfrm>
              <a:off x="6198997" y="4580762"/>
              <a:ext cx="326771" cy="226568"/>
            </a:xfrm>
            <a:prstGeom prst="rect">
              <a:avLst/>
            </a:prstGeom>
            <a:blipFill>
              <a:blip r:embed="rId3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26" name="object 126"/>
            <p:cNvSpPr/>
            <p:nvPr/>
          </p:nvSpPr>
          <p:spPr>
            <a:xfrm>
              <a:off x="6198997" y="4580762"/>
              <a:ext cx="327025" cy="226695"/>
            </a:xfrm>
            <a:custGeom>
              <a:avLst/>
              <a:gdLst/>
              <a:ahLst/>
              <a:cxnLst/>
              <a:rect l="l" t="t" r="r" b="b"/>
              <a:pathLst>
                <a:path w="327025" h="226695">
                  <a:moveTo>
                    <a:pt x="0" y="113284"/>
                  </a:moveTo>
                  <a:lnTo>
                    <a:pt x="31495" y="46355"/>
                  </a:lnTo>
                  <a:lnTo>
                    <a:pt x="66928" y="21843"/>
                  </a:lnTo>
                  <a:lnTo>
                    <a:pt x="111760" y="5714"/>
                  </a:lnTo>
                  <a:lnTo>
                    <a:pt x="163449" y="0"/>
                  </a:lnTo>
                  <a:lnTo>
                    <a:pt x="215011" y="5714"/>
                  </a:lnTo>
                  <a:lnTo>
                    <a:pt x="259841" y="21843"/>
                  </a:lnTo>
                  <a:lnTo>
                    <a:pt x="295275" y="46355"/>
                  </a:lnTo>
                  <a:lnTo>
                    <a:pt x="318388" y="77469"/>
                  </a:lnTo>
                  <a:lnTo>
                    <a:pt x="326771" y="113284"/>
                  </a:lnTo>
                  <a:lnTo>
                    <a:pt x="318388" y="149098"/>
                  </a:lnTo>
                  <a:lnTo>
                    <a:pt x="295275" y="180212"/>
                  </a:lnTo>
                  <a:lnTo>
                    <a:pt x="259841" y="204724"/>
                  </a:lnTo>
                  <a:lnTo>
                    <a:pt x="215011" y="220853"/>
                  </a:lnTo>
                  <a:lnTo>
                    <a:pt x="163449" y="226568"/>
                  </a:lnTo>
                  <a:lnTo>
                    <a:pt x="111760" y="220853"/>
                  </a:lnTo>
                  <a:lnTo>
                    <a:pt x="66928" y="204724"/>
                  </a:lnTo>
                  <a:lnTo>
                    <a:pt x="31495" y="180212"/>
                  </a:lnTo>
                  <a:lnTo>
                    <a:pt x="8381" y="149098"/>
                  </a:lnTo>
                  <a:lnTo>
                    <a:pt x="0" y="113284"/>
                  </a:lnTo>
                  <a:close/>
                </a:path>
              </a:pathLst>
            </a:custGeom>
            <a:ln w="9525">
              <a:solidFill>
                <a:srgbClr val="487CB9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27" name="object 127"/>
            <p:cNvSpPr/>
            <p:nvPr/>
          </p:nvSpPr>
          <p:spPr>
            <a:xfrm>
              <a:off x="6380479" y="4770119"/>
              <a:ext cx="703579" cy="751840"/>
            </a:xfrm>
            <a:prstGeom prst="rect">
              <a:avLst/>
            </a:prstGeom>
            <a:blipFill>
              <a:blip r:embed="rId3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28" name="object 128"/>
            <p:cNvSpPr/>
            <p:nvPr/>
          </p:nvSpPr>
          <p:spPr>
            <a:xfrm>
              <a:off x="6436867" y="4807330"/>
              <a:ext cx="589915" cy="638175"/>
            </a:xfrm>
            <a:custGeom>
              <a:avLst/>
              <a:gdLst/>
              <a:ahLst/>
              <a:cxnLst/>
              <a:rect l="l" t="t" r="r" b="b"/>
              <a:pathLst>
                <a:path w="589915" h="638175">
                  <a:moveTo>
                    <a:pt x="0" y="0"/>
                  </a:moveTo>
                  <a:lnTo>
                    <a:pt x="589534" y="637921"/>
                  </a:lnTo>
                </a:path>
              </a:pathLst>
            </a:custGeom>
            <a:ln w="38100">
              <a:solidFill>
                <a:srgbClr val="0066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29" name="object 129"/>
          <p:cNvSpPr txBox="1"/>
          <p:nvPr/>
        </p:nvSpPr>
        <p:spPr>
          <a:xfrm>
            <a:off x="973023" y="5815076"/>
            <a:ext cx="13684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55904">
              <a:lnSpc>
                <a:spcPct val="100000"/>
              </a:lnSpc>
              <a:spcBef>
                <a:spcPts val="100"/>
              </a:spcBef>
            </a:pPr>
            <a:r>
              <a:rPr sz="1200" spc="-114" dirty="0">
                <a:solidFill>
                  <a:srgbClr val="0066FF"/>
                </a:solidFill>
                <a:latin typeface="Arial"/>
                <a:cs typeface="Arial"/>
              </a:rPr>
              <a:t>Tree </a:t>
            </a:r>
            <a:r>
              <a:rPr sz="1200" spc="-35" dirty="0">
                <a:solidFill>
                  <a:srgbClr val="0066FF"/>
                </a:solidFill>
                <a:latin typeface="Arial"/>
                <a:cs typeface="Arial"/>
              </a:rPr>
              <a:t>topology  </a:t>
            </a:r>
            <a:r>
              <a:rPr sz="1200" spc="-25" dirty="0">
                <a:solidFill>
                  <a:srgbClr val="0066FF"/>
                </a:solidFill>
                <a:latin typeface="Arial"/>
                <a:cs typeface="Arial"/>
              </a:rPr>
              <a:t>(distribution</a:t>
            </a:r>
            <a:r>
              <a:rPr sz="1200" spc="-190" dirty="0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sz="1200" spc="-25" dirty="0">
                <a:solidFill>
                  <a:srgbClr val="0066FF"/>
                </a:solidFill>
                <a:latin typeface="Arial"/>
                <a:cs typeface="Arial"/>
              </a:rPr>
              <a:t>network)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130" name="object 130"/>
          <p:cNvSpPr txBox="1"/>
          <p:nvPr/>
        </p:nvSpPr>
        <p:spPr>
          <a:xfrm>
            <a:off x="6349110" y="4152645"/>
            <a:ext cx="45529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0160">
              <a:lnSpc>
                <a:spcPct val="100000"/>
              </a:lnSpc>
              <a:spcBef>
                <a:spcPts val="100"/>
              </a:spcBef>
            </a:pPr>
            <a:r>
              <a:rPr sz="1200" spc="-35" dirty="0">
                <a:latin typeface="Arial"/>
                <a:cs typeface="Arial"/>
              </a:rPr>
              <a:t>o</a:t>
            </a:r>
            <a:r>
              <a:rPr sz="1200" spc="-40" dirty="0">
                <a:latin typeface="Arial"/>
                <a:cs typeface="Arial"/>
              </a:rPr>
              <a:t>p</a:t>
            </a:r>
            <a:r>
              <a:rPr sz="1200" spc="65" dirty="0">
                <a:latin typeface="Arial"/>
                <a:cs typeface="Arial"/>
              </a:rPr>
              <a:t>t</a:t>
            </a:r>
            <a:r>
              <a:rPr sz="1200" spc="-10" dirty="0">
                <a:latin typeface="Arial"/>
                <a:cs typeface="Arial"/>
              </a:rPr>
              <a:t>i</a:t>
            </a:r>
            <a:r>
              <a:rPr sz="1200" spc="-114" dirty="0">
                <a:latin typeface="Arial"/>
                <a:cs typeface="Arial"/>
              </a:rPr>
              <a:t>c</a:t>
            </a:r>
            <a:r>
              <a:rPr sz="1200" spc="-40" dirty="0">
                <a:latin typeface="Arial"/>
                <a:cs typeface="Arial"/>
              </a:rPr>
              <a:t>al  </a:t>
            </a:r>
            <a:r>
              <a:rPr sz="1200" spc="-150" dirty="0">
                <a:latin typeface="Arial"/>
                <a:cs typeface="Arial"/>
              </a:rPr>
              <a:t>s</a:t>
            </a:r>
            <a:r>
              <a:rPr sz="1200" spc="-50" dirty="0">
                <a:latin typeface="Arial"/>
                <a:cs typeface="Arial"/>
              </a:rPr>
              <a:t>p</a:t>
            </a:r>
            <a:r>
              <a:rPr sz="1200" spc="-10" dirty="0">
                <a:latin typeface="Arial"/>
                <a:cs typeface="Arial"/>
              </a:rPr>
              <a:t>li</a:t>
            </a:r>
            <a:r>
              <a:rPr sz="1200" spc="45" dirty="0">
                <a:latin typeface="Arial"/>
                <a:cs typeface="Arial"/>
              </a:rPr>
              <a:t>tt</a:t>
            </a:r>
            <a:r>
              <a:rPr sz="1200" spc="-85" dirty="0">
                <a:latin typeface="Arial"/>
                <a:cs typeface="Arial"/>
              </a:rPr>
              <a:t>e</a:t>
            </a:r>
            <a:r>
              <a:rPr sz="1200" spc="15" dirty="0">
                <a:latin typeface="Arial"/>
                <a:cs typeface="Arial"/>
              </a:rPr>
              <a:t>r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131" name="object 131"/>
          <p:cNvSpPr txBox="1"/>
          <p:nvPr/>
        </p:nvSpPr>
        <p:spPr>
          <a:xfrm>
            <a:off x="5197602" y="3300729"/>
            <a:ext cx="70485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90" dirty="0">
                <a:latin typeface="Arial"/>
                <a:cs typeface="Arial"/>
              </a:rPr>
              <a:t>Local</a:t>
            </a:r>
            <a:r>
              <a:rPr sz="1200" spc="-160" dirty="0">
                <a:latin typeface="Arial"/>
                <a:cs typeface="Arial"/>
              </a:rPr>
              <a:t> </a:t>
            </a:r>
            <a:r>
              <a:rPr sz="1200" spc="-35" dirty="0">
                <a:latin typeface="Arial"/>
                <a:cs typeface="Arial"/>
              </a:rPr>
              <a:t>office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132" name="object 132"/>
          <p:cNvSpPr txBox="1"/>
          <p:nvPr/>
        </p:nvSpPr>
        <p:spPr>
          <a:xfrm>
            <a:off x="3493389" y="757808"/>
            <a:ext cx="5436235" cy="145542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800100" marR="5080" algn="just">
              <a:lnSpc>
                <a:spcPct val="100000"/>
              </a:lnSpc>
              <a:spcBef>
                <a:spcPts val="105"/>
              </a:spcBef>
            </a:pPr>
            <a:r>
              <a:rPr sz="1400" spc="-100" dirty="0">
                <a:latin typeface="Arial"/>
                <a:cs typeface="Arial"/>
              </a:rPr>
              <a:t>Kablovske </a:t>
            </a:r>
            <a:r>
              <a:rPr sz="1400" spc="-90" dirty="0">
                <a:latin typeface="Arial"/>
                <a:cs typeface="Arial"/>
              </a:rPr>
              <a:t>mreže </a:t>
            </a:r>
            <a:r>
              <a:rPr sz="1400" spc="-100" dirty="0">
                <a:latin typeface="Arial"/>
                <a:cs typeface="Arial"/>
              </a:rPr>
              <a:t>su </a:t>
            </a:r>
            <a:r>
              <a:rPr sz="1400" spc="-55" dirty="0">
                <a:latin typeface="Arial"/>
                <a:cs typeface="Arial"/>
              </a:rPr>
              <a:t>transformisane </a:t>
            </a:r>
            <a:r>
              <a:rPr sz="1400" spc="-75" dirty="0">
                <a:latin typeface="Arial"/>
                <a:cs typeface="Arial"/>
              </a:rPr>
              <a:t>iz </a:t>
            </a:r>
            <a:r>
              <a:rPr sz="1400" spc="-35" dirty="0">
                <a:latin typeface="Arial"/>
                <a:cs typeface="Arial"/>
              </a:rPr>
              <a:t>tradicionalnih, </a:t>
            </a:r>
            <a:r>
              <a:rPr sz="1400" spc="-60" dirty="0">
                <a:latin typeface="Arial"/>
                <a:cs typeface="Arial"/>
              </a:rPr>
              <a:t>klasterskih,  </a:t>
            </a:r>
            <a:r>
              <a:rPr sz="1400" spc="-45" dirty="0">
                <a:latin typeface="Arial"/>
                <a:cs typeface="Arial"/>
              </a:rPr>
              <a:t>jednosmjernih </a:t>
            </a:r>
            <a:r>
              <a:rPr sz="1400" spc="-60" dirty="0">
                <a:latin typeface="Arial"/>
                <a:cs typeface="Arial"/>
              </a:rPr>
              <a:t>koaksijalnih </a:t>
            </a:r>
            <a:r>
              <a:rPr sz="1400" spc="-90" dirty="0">
                <a:latin typeface="Arial"/>
                <a:cs typeface="Arial"/>
              </a:rPr>
              <a:t>mreža </a:t>
            </a:r>
            <a:r>
              <a:rPr sz="1400" spc="-170" dirty="0">
                <a:latin typeface="Arial"/>
                <a:cs typeface="Arial"/>
              </a:rPr>
              <a:t>(CATV) </a:t>
            </a:r>
            <a:r>
              <a:rPr sz="1400" spc="-150" dirty="0">
                <a:latin typeface="Arial"/>
                <a:cs typeface="Arial"/>
              </a:rPr>
              <a:t>za </a:t>
            </a:r>
            <a:r>
              <a:rPr sz="1400" spc="-70" dirty="0">
                <a:latin typeface="Arial"/>
                <a:cs typeface="Arial"/>
              </a:rPr>
              <a:t>analogni  </a:t>
            </a:r>
            <a:r>
              <a:rPr sz="1400" spc="-75" dirty="0">
                <a:latin typeface="Arial"/>
                <a:cs typeface="Arial"/>
              </a:rPr>
              <a:t>boradcasting </a:t>
            </a:r>
            <a:r>
              <a:rPr sz="1400" spc="-45" dirty="0">
                <a:latin typeface="Arial"/>
                <a:cs typeface="Arial"/>
              </a:rPr>
              <a:t>u</a:t>
            </a:r>
            <a:r>
              <a:rPr sz="1400" u="sng" spc="-4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400" u="sng" spc="-9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mreže </a:t>
            </a:r>
            <a:r>
              <a:rPr sz="1400" u="sng" spc="-8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na </a:t>
            </a:r>
            <a:r>
              <a:rPr sz="1400" u="sng" spc="-7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bazi </a:t>
            </a:r>
            <a:r>
              <a:rPr sz="1400" u="sng" spc="-3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optičkih </a:t>
            </a:r>
            <a:r>
              <a:rPr sz="1400" u="sng" spc="-7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vlakana</a:t>
            </a:r>
            <a:r>
              <a:rPr sz="1400" spc="-75" dirty="0">
                <a:latin typeface="Arial"/>
                <a:cs typeface="Arial"/>
              </a:rPr>
              <a:t> </a:t>
            </a:r>
            <a:r>
              <a:rPr sz="1400" spc="-60" dirty="0">
                <a:latin typeface="Arial"/>
                <a:cs typeface="Arial"/>
              </a:rPr>
              <a:t>dvosmjerne  </a:t>
            </a:r>
            <a:r>
              <a:rPr sz="1400" spc="-50" dirty="0">
                <a:latin typeface="Arial"/>
                <a:cs typeface="Arial"/>
              </a:rPr>
              <a:t>konfiguracije </a:t>
            </a:r>
            <a:r>
              <a:rPr sz="1400" spc="-55" dirty="0">
                <a:latin typeface="Arial"/>
                <a:cs typeface="Arial"/>
              </a:rPr>
              <a:t>koje </a:t>
            </a:r>
            <a:r>
              <a:rPr sz="1400" spc="-65" dirty="0">
                <a:latin typeface="Arial"/>
                <a:cs typeface="Arial"/>
              </a:rPr>
              <a:t>podržavaju </a:t>
            </a:r>
            <a:r>
              <a:rPr sz="1400" spc="-55" dirty="0">
                <a:latin typeface="Arial"/>
                <a:cs typeface="Arial"/>
              </a:rPr>
              <a:t>širok spektar </a:t>
            </a:r>
            <a:r>
              <a:rPr sz="1400" spc="-85" dirty="0">
                <a:latin typeface="Arial"/>
                <a:cs typeface="Arial"/>
              </a:rPr>
              <a:t>usluga </a:t>
            </a:r>
            <a:r>
              <a:rPr sz="1400" spc="-155" dirty="0">
                <a:latin typeface="Arial"/>
                <a:cs typeface="Arial"/>
              </a:rPr>
              <a:t>(HFC,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spc="-145" dirty="0">
                <a:latin typeface="Arial"/>
                <a:cs typeface="Arial"/>
              </a:rPr>
              <a:t>FTTH)</a:t>
            </a:r>
            <a:endParaRPr sz="1400" dirty="0">
              <a:latin typeface="Arial"/>
              <a:cs typeface="Arial"/>
            </a:endParaRPr>
          </a:p>
          <a:p>
            <a:pPr marL="12065" marR="4809490" algn="ctr">
              <a:lnSpc>
                <a:spcPct val="100000"/>
              </a:lnSpc>
              <a:spcBef>
                <a:spcPts val="215"/>
              </a:spcBef>
            </a:pPr>
            <a:r>
              <a:rPr sz="1200" spc="-140" dirty="0">
                <a:latin typeface="Arial"/>
                <a:cs typeface="Arial"/>
              </a:rPr>
              <a:t>H</a:t>
            </a:r>
            <a:r>
              <a:rPr sz="1200" spc="-75" dirty="0">
                <a:latin typeface="Arial"/>
                <a:cs typeface="Arial"/>
              </a:rPr>
              <a:t>e</a:t>
            </a:r>
            <a:r>
              <a:rPr sz="1200" spc="-95" dirty="0">
                <a:latin typeface="Arial"/>
                <a:cs typeface="Arial"/>
              </a:rPr>
              <a:t>a</a:t>
            </a:r>
            <a:r>
              <a:rPr sz="1200" spc="-35" dirty="0">
                <a:latin typeface="Arial"/>
                <a:cs typeface="Arial"/>
              </a:rPr>
              <a:t>d</a:t>
            </a:r>
            <a:r>
              <a:rPr sz="1200" spc="-45" dirty="0">
                <a:latin typeface="Arial"/>
                <a:cs typeface="Arial"/>
              </a:rPr>
              <a:t>-</a:t>
            </a:r>
            <a:r>
              <a:rPr sz="1200" spc="-75" dirty="0">
                <a:latin typeface="Arial"/>
                <a:cs typeface="Arial"/>
              </a:rPr>
              <a:t>e</a:t>
            </a:r>
            <a:r>
              <a:rPr sz="1200" spc="-35" dirty="0">
                <a:latin typeface="Arial"/>
                <a:cs typeface="Arial"/>
              </a:rPr>
              <a:t>n</a:t>
            </a:r>
            <a:r>
              <a:rPr sz="1200" spc="-25" dirty="0">
                <a:latin typeface="Arial"/>
                <a:cs typeface="Arial"/>
              </a:rPr>
              <a:t>d  </a:t>
            </a:r>
            <a:r>
              <a:rPr sz="1200" spc="-55" dirty="0">
                <a:latin typeface="Arial"/>
                <a:cs typeface="Arial"/>
              </a:rPr>
              <a:t>Office  </a:t>
            </a:r>
            <a:r>
              <a:rPr sz="1200" spc="-145" dirty="0">
                <a:latin typeface="Arial"/>
                <a:cs typeface="Arial"/>
              </a:rPr>
              <a:t>(OLT)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133" name="object 133"/>
          <p:cNvSpPr txBox="1"/>
          <p:nvPr/>
        </p:nvSpPr>
        <p:spPr>
          <a:xfrm>
            <a:off x="7005955" y="3349244"/>
            <a:ext cx="5416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0480">
              <a:lnSpc>
                <a:spcPct val="100000"/>
              </a:lnSpc>
              <a:spcBef>
                <a:spcPts val="100"/>
              </a:spcBef>
            </a:pPr>
            <a:r>
              <a:rPr sz="1200" spc="-70" dirty="0">
                <a:latin typeface="Arial"/>
                <a:cs typeface="Arial"/>
              </a:rPr>
              <a:t>Copper  </a:t>
            </a:r>
            <a:r>
              <a:rPr sz="1200" spc="-35" dirty="0">
                <a:latin typeface="Arial"/>
                <a:cs typeface="Arial"/>
              </a:rPr>
              <a:t>n</a:t>
            </a:r>
            <a:r>
              <a:rPr sz="1200" spc="-15" dirty="0">
                <a:latin typeface="Arial"/>
                <a:cs typeface="Arial"/>
              </a:rPr>
              <a:t>e</a:t>
            </a:r>
            <a:r>
              <a:rPr sz="1200" dirty="0">
                <a:latin typeface="Arial"/>
                <a:cs typeface="Arial"/>
              </a:rPr>
              <a:t>t</a:t>
            </a:r>
            <a:r>
              <a:rPr sz="1200" spc="-40" dirty="0">
                <a:latin typeface="Arial"/>
                <a:cs typeface="Arial"/>
              </a:rPr>
              <a:t>w</a:t>
            </a:r>
            <a:r>
              <a:rPr sz="1200" spc="-35" dirty="0">
                <a:latin typeface="Arial"/>
                <a:cs typeface="Arial"/>
              </a:rPr>
              <a:t>o</a:t>
            </a:r>
            <a:r>
              <a:rPr sz="1200" spc="-20" dirty="0">
                <a:latin typeface="Arial"/>
                <a:cs typeface="Arial"/>
              </a:rPr>
              <a:t>rk</a:t>
            </a:r>
            <a:endParaRPr sz="1200" dirty="0">
              <a:latin typeface="Arial"/>
              <a:cs typeface="Arial"/>
            </a:endParaRPr>
          </a:p>
        </p:txBody>
      </p:sp>
      <p:grpSp>
        <p:nvGrpSpPr>
          <p:cNvPr id="134" name="object 134"/>
          <p:cNvGrpSpPr/>
          <p:nvPr/>
        </p:nvGrpSpPr>
        <p:grpSpPr>
          <a:xfrm>
            <a:off x="3794125" y="2080260"/>
            <a:ext cx="2014855" cy="1565910"/>
            <a:chOff x="3794125" y="2080260"/>
            <a:chExt cx="2014855" cy="1565910"/>
          </a:xfrm>
        </p:grpSpPr>
        <p:sp>
          <p:nvSpPr>
            <p:cNvPr id="135" name="object 135"/>
            <p:cNvSpPr/>
            <p:nvPr/>
          </p:nvSpPr>
          <p:spPr>
            <a:xfrm>
              <a:off x="4805425" y="2988221"/>
              <a:ext cx="379095" cy="655320"/>
            </a:xfrm>
            <a:custGeom>
              <a:avLst/>
              <a:gdLst/>
              <a:ahLst/>
              <a:cxnLst/>
              <a:rect l="l" t="t" r="r" b="b"/>
              <a:pathLst>
                <a:path w="379095" h="655320">
                  <a:moveTo>
                    <a:pt x="379082" y="0"/>
                  </a:moveTo>
                  <a:lnTo>
                    <a:pt x="0" y="0"/>
                  </a:lnTo>
                  <a:lnTo>
                    <a:pt x="0" y="654900"/>
                  </a:lnTo>
                  <a:lnTo>
                    <a:pt x="379082" y="654900"/>
                  </a:lnTo>
                  <a:lnTo>
                    <a:pt x="379082" y="0"/>
                  </a:lnTo>
                  <a:close/>
                </a:path>
              </a:pathLst>
            </a:custGeom>
            <a:solidFill>
              <a:srgbClr val="B7B79D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36" name="object 136"/>
            <p:cNvSpPr/>
            <p:nvPr/>
          </p:nvSpPr>
          <p:spPr>
            <a:xfrm>
              <a:off x="4804029" y="2981705"/>
              <a:ext cx="383540" cy="663575"/>
            </a:xfrm>
            <a:custGeom>
              <a:avLst/>
              <a:gdLst/>
              <a:ahLst/>
              <a:cxnLst/>
              <a:rect l="l" t="t" r="r" b="b"/>
              <a:pathLst>
                <a:path w="383539" h="663575">
                  <a:moveTo>
                    <a:pt x="383286" y="774"/>
                  </a:moveTo>
                  <a:lnTo>
                    <a:pt x="379095" y="774"/>
                  </a:lnTo>
                  <a:lnTo>
                    <a:pt x="379095" y="4064"/>
                  </a:lnTo>
                  <a:lnTo>
                    <a:pt x="379095" y="7874"/>
                  </a:lnTo>
                  <a:lnTo>
                    <a:pt x="379095" y="659511"/>
                  </a:lnTo>
                  <a:lnTo>
                    <a:pt x="3810" y="659511"/>
                  </a:lnTo>
                  <a:lnTo>
                    <a:pt x="3810" y="7874"/>
                  </a:lnTo>
                  <a:lnTo>
                    <a:pt x="379095" y="7874"/>
                  </a:lnTo>
                  <a:lnTo>
                    <a:pt x="379095" y="4064"/>
                  </a:lnTo>
                  <a:lnTo>
                    <a:pt x="3810" y="4064"/>
                  </a:lnTo>
                  <a:lnTo>
                    <a:pt x="3810" y="0"/>
                  </a:lnTo>
                  <a:lnTo>
                    <a:pt x="1397" y="0"/>
                  </a:lnTo>
                  <a:lnTo>
                    <a:pt x="1397" y="4572"/>
                  </a:lnTo>
                  <a:lnTo>
                    <a:pt x="0" y="4572"/>
                  </a:lnTo>
                  <a:lnTo>
                    <a:pt x="0" y="663321"/>
                  </a:lnTo>
                  <a:lnTo>
                    <a:pt x="381889" y="663321"/>
                  </a:lnTo>
                  <a:lnTo>
                    <a:pt x="381889" y="659511"/>
                  </a:lnTo>
                  <a:lnTo>
                    <a:pt x="383286" y="659511"/>
                  </a:lnTo>
                  <a:lnTo>
                    <a:pt x="383286" y="774"/>
                  </a:lnTo>
                  <a:close/>
                </a:path>
              </a:pathLst>
            </a:custGeom>
            <a:solidFill>
              <a:srgbClr val="474736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37" name="object 137"/>
            <p:cNvSpPr/>
            <p:nvPr/>
          </p:nvSpPr>
          <p:spPr>
            <a:xfrm>
              <a:off x="4776343" y="2944151"/>
              <a:ext cx="30480" cy="697230"/>
            </a:xfrm>
            <a:custGeom>
              <a:avLst/>
              <a:gdLst/>
              <a:ahLst/>
              <a:cxnLst/>
              <a:rect l="l" t="t" r="r" b="b"/>
              <a:pathLst>
                <a:path w="30479" h="697229">
                  <a:moveTo>
                    <a:pt x="30429" y="0"/>
                  </a:moveTo>
                  <a:lnTo>
                    <a:pt x="0" y="0"/>
                  </a:lnTo>
                  <a:lnTo>
                    <a:pt x="0" y="697064"/>
                  </a:lnTo>
                  <a:lnTo>
                    <a:pt x="30429" y="697064"/>
                  </a:lnTo>
                  <a:lnTo>
                    <a:pt x="30429" y="0"/>
                  </a:lnTo>
                  <a:close/>
                </a:path>
              </a:pathLst>
            </a:custGeom>
            <a:solidFill>
              <a:srgbClr val="C7C7B6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38" name="object 138"/>
            <p:cNvSpPr/>
            <p:nvPr/>
          </p:nvSpPr>
          <p:spPr>
            <a:xfrm>
              <a:off x="4774946" y="2939541"/>
              <a:ext cx="33655" cy="706755"/>
            </a:xfrm>
            <a:custGeom>
              <a:avLst/>
              <a:gdLst/>
              <a:ahLst/>
              <a:cxnLst/>
              <a:rect l="l" t="t" r="r" b="b"/>
              <a:pathLst>
                <a:path w="33654" h="706754">
                  <a:moveTo>
                    <a:pt x="33274" y="45974"/>
                  </a:moveTo>
                  <a:lnTo>
                    <a:pt x="32893" y="45466"/>
                  </a:lnTo>
                  <a:lnTo>
                    <a:pt x="32893" y="700278"/>
                  </a:lnTo>
                  <a:lnTo>
                    <a:pt x="30480" y="701675"/>
                  </a:lnTo>
                  <a:lnTo>
                    <a:pt x="30480" y="696976"/>
                  </a:lnTo>
                  <a:lnTo>
                    <a:pt x="3251" y="659384"/>
                  </a:lnTo>
                  <a:lnTo>
                    <a:pt x="3251" y="9956"/>
                  </a:lnTo>
                  <a:lnTo>
                    <a:pt x="30861" y="48133"/>
                  </a:lnTo>
                  <a:lnTo>
                    <a:pt x="30480" y="46736"/>
                  </a:lnTo>
                  <a:lnTo>
                    <a:pt x="30480" y="42164"/>
                  </a:lnTo>
                  <a:lnTo>
                    <a:pt x="3251" y="4445"/>
                  </a:lnTo>
                  <a:lnTo>
                    <a:pt x="3251" y="508"/>
                  </a:lnTo>
                  <a:lnTo>
                    <a:pt x="381" y="508"/>
                  </a:lnTo>
                  <a:lnTo>
                    <a:pt x="0" y="0"/>
                  </a:lnTo>
                  <a:lnTo>
                    <a:pt x="0" y="660273"/>
                  </a:lnTo>
                  <a:lnTo>
                    <a:pt x="33274" y="706247"/>
                  </a:lnTo>
                  <a:lnTo>
                    <a:pt x="33274" y="45974"/>
                  </a:lnTo>
                  <a:close/>
                </a:path>
              </a:pathLst>
            </a:custGeom>
            <a:solidFill>
              <a:srgbClr val="474736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39" name="object 139"/>
            <p:cNvSpPr/>
            <p:nvPr/>
          </p:nvSpPr>
          <p:spPr>
            <a:xfrm>
              <a:off x="4836922" y="3242309"/>
              <a:ext cx="324485" cy="360680"/>
            </a:xfrm>
            <a:custGeom>
              <a:avLst/>
              <a:gdLst/>
              <a:ahLst/>
              <a:cxnLst/>
              <a:rect l="l" t="t" r="r" b="b"/>
              <a:pathLst>
                <a:path w="324485" h="360679">
                  <a:moveTo>
                    <a:pt x="324104" y="254"/>
                  </a:moveTo>
                  <a:lnTo>
                    <a:pt x="321310" y="254"/>
                  </a:lnTo>
                  <a:lnTo>
                    <a:pt x="318516" y="254"/>
                  </a:lnTo>
                  <a:lnTo>
                    <a:pt x="318516" y="7620"/>
                  </a:lnTo>
                  <a:lnTo>
                    <a:pt x="318516" y="352933"/>
                  </a:lnTo>
                  <a:lnTo>
                    <a:pt x="5588" y="352933"/>
                  </a:lnTo>
                  <a:lnTo>
                    <a:pt x="5588" y="7620"/>
                  </a:lnTo>
                  <a:lnTo>
                    <a:pt x="318516" y="7620"/>
                  </a:lnTo>
                  <a:lnTo>
                    <a:pt x="318516" y="254"/>
                  </a:lnTo>
                  <a:lnTo>
                    <a:pt x="318516" y="0"/>
                  </a:lnTo>
                  <a:lnTo>
                    <a:pt x="5588" y="0"/>
                  </a:lnTo>
                  <a:lnTo>
                    <a:pt x="5588" y="254"/>
                  </a:lnTo>
                  <a:lnTo>
                    <a:pt x="2794" y="254"/>
                  </a:lnTo>
                  <a:lnTo>
                    <a:pt x="0" y="254"/>
                  </a:lnTo>
                  <a:lnTo>
                    <a:pt x="0" y="360553"/>
                  </a:lnTo>
                  <a:lnTo>
                    <a:pt x="324104" y="360553"/>
                  </a:lnTo>
                  <a:lnTo>
                    <a:pt x="324104" y="254"/>
                  </a:lnTo>
                  <a:close/>
                </a:path>
              </a:pathLst>
            </a:custGeom>
            <a:solidFill>
              <a:srgbClr val="EBEBE7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40" name="object 140"/>
            <p:cNvSpPr/>
            <p:nvPr/>
          </p:nvSpPr>
          <p:spPr>
            <a:xfrm>
              <a:off x="4776343" y="2942208"/>
              <a:ext cx="411480" cy="44450"/>
            </a:xfrm>
            <a:custGeom>
              <a:avLst/>
              <a:gdLst/>
              <a:ahLst/>
              <a:cxnLst/>
              <a:rect l="l" t="t" r="r" b="b"/>
              <a:pathLst>
                <a:path w="411479" h="44450">
                  <a:moveTo>
                    <a:pt x="410972" y="42164"/>
                  </a:moveTo>
                  <a:lnTo>
                    <a:pt x="380492" y="0"/>
                  </a:lnTo>
                  <a:lnTo>
                    <a:pt x="1397" y="0"/>
                  </a:lnTo>
                  <a:lnTo>
                    <a:pt x="2768" y="1905"/>
                  </a:lnTo>
                  <a:lnTo>
                    <a:pt x="0" y="1905"/>
                  </a:lnTo>
                  <a:lnTo>
                    <a:pt x="30480" y="44069"/>
                  </a:lnTo>
                  <a:lnTo>
                    <a:pt x="409575" y="44069"/>
                  </a:lnTo>
                  <a:lnTo>
                    <a:pt x="408190" y="42164"/>
                  </a:lnTo>
                  <a:lnTo>
                    <a:pt x="410972" y="42164"/>
                  </a:lnTo>
                  <a:close/>
                </a:path>
              </a:pathLst>
            </a:custGeom>
            <a:solidFill>
              <a:srgbClr val="79795A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41" name="object 141"/>
            <p:cNvSpPr/>
            <p:nvPr/>
          </p:nvSpPr>
          <p:spPr>
            <a:xfrm>
              <a:off x="4774438" y="2940049"/>
              <a:ext cx="416559" cy="46355"/>
            </a:xfrm>
            <a:custGeom>
              <a:avLst/>
              <a:gdLst/>
              <a:ahLst/>
              <a:cxnLst/>
              <a:rect l="l" t="t" r="r" b="b"/>
              <a:pathLst>
                <a:path w="416560" h="46355">
                  <a:moveTo>
                    <a:pt x="416179" y="46228"/>
                  </a:moveTo>
                  <a:lnTo>
                    <a:pt x="412877" y="41656"/>
                  </a:lnTo>
                  <a:lnTo>
                    <a:pt x="412877" y="42418"/>
                  </a:lnTo>
                  <a:lnTo>
                    <a:pt x="411861" y="45720"/>
                  </a:lnTo>
                  <a:lnTo>
                    <a:pt x="409575" y="42418"/>
                  </a:lnTo>
                  <a:lnTo>
                    <a:pt x="34798" y="42418"/>
                  </a:lnTo>
                  <a:lnTo>
                    <a:pt x="34417" y="42418"/>
                  </a:lnTo>
                  <a:lnTo>
                    <a:pt x="33782" y="41529"/>
                  </a:lnTo>
                  <a:lnTo>
                    <a:pt x="6604" y="4064"/>
                  </a:lnTo>
                  <a:lnTo>
                    <a:pt x="6426" y="3810"/>
                  </a:lnTo>
                  <a:lnTo>
                    <a:pt x="381381" y="3810"/>
                  </a:lnTo>
                  <a:lnTo>
                    <a:pt x="381381" y="3556"/>
                  </a:lnTo>
                  <a:lnTo>
                    <a:pt x="381762" y="4064"/>
                  </a:lnTo>
                  <a:lnTo>
                    <a:pt x="409575" y="42418"/>
                  </a:lnTo>
                  <a:lnTo>
                    <a:pt x="412877" y="42418"/>
                  </a:lnTo>
                  <a:lnTo>
                    <a:pt x="412877" y="41656"/>
                  </a:lnTo>
                  <a:lnTo>
                    <a:pt x="382905" y="254"/>
                  </a:lnTo>
                  <a:lnTo>
                    <a:pt x="382397" y="254"/>
                  </a:lnTo>
                  <a:lnTo>
                    <a:pt x="381381" y="254"/>
                  </a:lnTo>
                  <a:lnTo>
                    <a:pt x="381381" y="0"/>
                  </a:lnTo>
                  <a:lnTo>
                    <a:pt x="5537" y="0"/>
                  </a:lnTo>
                  <a:lnTo>
                    <a:pt x="5537" y="1270"/>
                  </a:lnTo>
                  <a:lnTo>
                    <a:pt x="5537" y="2527"/>
                  </a:lnTo>
                  <a:lnTo>
                    <a:pt x="4660" y="1270"/>
                  </a:lnTo>
                  <a:lnTo>
                    <a:pt x="5537" y="1270"/>
                  </a:lnTo>
                  <a:lnTo>
                    <a:pt x="5537" y="0"/>
                  </a:lnTo>
                  <a:lnTo>
                    <a:pt x="4152" y="0"/>
                  </a:lnTo>
                  <a:lnTo>
                    <a:pt x="4152" y="1270"/>
                  </a:lnTo>
                  <a:lnTo>
                    <a:pt x="3302" y="4064"/>
                  </a:lnTo>
                  <a:lnTo>
                    <a:pt x="3302" y="1270"/>
                  </a:lnTo>
                  <a:lnTo>
                    <a:pt x="4152" y="1270"/>
                  </a:lnTo>
                  <a:lnTo>
                    <a:pt x="4152" y="0"/>
                  </a:lnTo>
                  <a:lnTo>
                    <a:pt x="3302" y="0"/>
                  </a:lnTo>
                  <a:lnTo>
                    <a:pt x="3302" y="254"/>
                  </a:lnTo>
                  <a:lnTo>
                    <a:pt x="0" y="254"/>
                  </a:lnTo>
                  <a:lnTo>
                    <a:pt x="33147" y="46228"/>
                  </a:lnTo>
                  <a:lnTo>
                    <a:pt x="416179" y="46228"/>
                  </a:lnTo>
                  <a:close/>
                </a:path>
              </a:pathLst>
            </a:custGeom>
            <a:solidFill>
              <a:srgbClr val="474736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42" name="object 142"/>
            <p:cNvSpPr/>
            <p:nvPr/>
          </p:nvSpPr>
          <p:spPr>
            <a:xfrm>
              <a:off x="4875657" y="3415030"/>
              <a:ext cx="257810" cy="115570"/>
            </a:xfrm>
            <a:custGeom>
              <a:avLst/>
              <a:gdLst/>
              <a:ahLst/>
              <a:cxnLst/>
              <a:rect l="l" t="t" r="r" b="b"/>
              <a:pathLst>
                <a:path w="257810" h="115570">
                  <a:moveTo>
                    <a:pt x="0" y="115062"/>
                  </a:moveTo>
                  <a:lnTo>
                    <a:pt x="257301" y="115062"/>
                  </a:lnTo>
                </a:path>
                <a:path w="257810" h="115570">
                  <a:moveTo>
                    <a:pt x="0" y="57531"/>
                  </a:moveTo>
                  <a:lnTo>
                    <a:pt x="257301" y="57531"/>
                  </a:lnTo>
                </a:path>
                <a:path w="257810" h="115570">
                  <a:moveTo>
                    <a:pt x="0" y="0"/>
                  </a:moveTo>
                  <a:lnTo>
                    <a:pt x="257301" y="0"/>
                  </a:lnTo>
                </a:path>
              </a:pathLst>
            </a:custGeom>
            <a:ln w="7663">
              <a:solidFill>
                <a:srgbClr val="EBEBE7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43" name="object 143"/>
            <p:cNvSpPr/>
            <p:nvPr/>
          </p:nvSpPr>
          <p:spPr>
            <a:xfrm>
              <a:off x="4875657" y="3300095"/>
              <a:ext cx="257810" cy="57785"/>
            </a:xfrm>
            <a:custGeom>
              <a:avLst/>
              <a:gdLst/>
              <a:ahLst/>
              <a:cxnLst/>
              <a:rect l="l" t="t" r="r" b="b"/>
              <a:pathLst>
                <a:path w="257810" h="57785">
                  <a:moveTo>
                    <a:pt x="0" y="57530"/>
                  </a:moveTo>
                  <a:lnTo>
                    <a:pt x="257301" y="57530"/>
                  </a:lnTo>
                </a:path>
                <a:path w="257810" h="57785">
                  <a:moveTo>
                    <a:pt x="0" y="0"/>
                  </a:moveTo>
                  <a:lnTo>
                    <a:pt x="257301" y="0"/>
                  </a:lnTo>
                </a:path>
              </a:pathLst>
            </a:custGeom>
            <a:ln w="7664">
              <a:solidFill>
                <a:srgbClr val="EBEBE7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44" name="object 144"/>
            <p:cNvSpPr/>
            <p:nvPr/>
          </p:nvSpPr>
          <p:spPr>
            <a:xfrm>
              <a:off x="4870196" y="3537712"/>
              <a:ext cx="257175" cy="0"/>
            </a:xfrm>
            <a:custGeom>
              <a:avLst/>
              <a:gdLst/>
              <a:ahLst/>
              <a:cxnLst/>
              <a:rect l="l" t="t" r="r" b="b"/>
              <a:pathLst>
                <a:path w="257175">
                  <a:moveTo>
                    <a:pt x="0" y="0"/>
                  </a:moveTo>
                  <a:lnTo>
                    <a:pt x="257175" y="0"/>
                  </a:lnTo>
                </a:path>
              </a:pathLst>
            </a:custGeom>
            <a:ln w="7664">
              <a:solidFill>
                <a:srgbClr val="47473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45" name="object 145"/>
            <p:cNvSpPr/>
            <p:nvPr/>
          </p:nvSpPr>
          <p:spPr>
            <a:xfrm>
              <a:off x="4870196" y="3480181"/>
              <a:ext cx="257175" cy="0"/>
            </a:xfrm>
            <a:custGeom>
              <a:avLst/>
              <a:gdLst/>
              <a:ahLst/>
              <a:cxnLst/>
              <a:rect l="l" t="t" r="r" b="b"/>
              <a:pathLst>
                <a:path w="257175">
                  <a:moveTo>
                    <a:pt x="0" y="0"/>
                  </a:moveTo>
                  <a:lnTo>
                    <a:pt x="257175" y="0"/>
                  </a:lnTo>
                </a:path>
              </a:pathLst>
            </a:custGeom>
            <a:ln w="7661">
              <a:solidFill>
                <a:srgbClr val="47473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46" name="object 146"/>
            <p:cNvSpPr/>
            <p:nvPr/>
          </p:nvSpPr>
          <p:spPr>
            <a:xfrm>
              <a:off x="4870196" y="3307715"/>
              <a:ext cx="257175" cy="115570"/>
            </a:xfrm>
            <a:custGeom>
              <a:avLst/>
              <a:gdLst/>
              <a:ahLst/>
              <a:cxnLst/>
              <a:rect l="l" t="t" r="r" b="b"/>
              <a:pathLst>
                <a:path w="257175" h="115570">
                  <a:moveTo>
                    <a:pt x="0" y="115062"/>
                  </a:moveTo>
                  <a:lnTo>
                    <a:pt x="257175" y="115062"/>
                  </a:lnTo>
                </a:path>
                <a:path w="257175" h="115570">
                  <a:moveTo>
                    <a:pt x="0" y="57531"/>
                  </a:moveTo>
                  <a:lnTo>
                    <a:pt x="257175" y="57531"/>
                  </a:lnTo>
                </a:path>
                <a:path w="257175" h="115570">
                  <a:moveTo>
                    <a:pt x="0" y="0"/>
                  </a:moveTo>
                  <a:lnTo>
                    <a:pt x="257175" y="0"/>
                  </a:lnTo>
                </a:path>
              </a:pathLst>
            </a:custGeom>
            <a:ln w="7663">
              <a:solidFill>
                <a:srgbClr val="47473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47" name="object 147"/>
            <p:cNvSpPr/>
            <p:nvPr/>
          </p:nvSpPr>
          <p:spPr>
            <a:xfrm>
              <a:off x="4897755" y="3027959"/>
              <a:ext cx="181495" cy="172694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48" name="object 148"/>
            <p:cNvSpPr/>
            <p:nvPr/>
          </p:nvSpPr>
          <p:spPr>
            <a:xfrm>
              <a:off x="3812921" y="2449385"/>
              <a:ext cx="230504" cy="391795"/>
            </a:xfrm>
            <a:custGeom>
              <a:avLst/>
              <a:gdLst/>
              <a:ahLst/>
              <a:cxnLst/>
              <a:rect l="l" t="t" r="r" b="b"/>
              <a:pathLst>
                <a:path w="230504" h="391794">
                  <a:moveTo>
                    <a:pt x="230187" y="0"/>
                  </a:moveTo>
                  <a:lnTo>
                    <a:pt x="0" y="0"/>
                  </a:lnTo>
                  <a:lnTo>
                    <a:pt x="0" y="391604"/>
                  </a:lnTo>
                  <a:lnTo>
                    <a:pt x="230187" y="391604"/>
                  </a:lnTo>
                  <a:lnTo>
                    <a:pt x="230187" y="0"/>
                  </a:lnTo>
                  <a:close/>
                </a:path>
              </a:pathLst>
            </a:custGeom>
            <a:solidFill>
              <a:srgbClr val="B7B79D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49" name="object 149"/>
            <p:cNvSpPr/>
            <p:nvPr/>
          </p:nvSpPr>
          <p:spPr>
            <a:xfrm>
              <a:off x="3813301" y="2840990"/>
              <a:ext cx="229235" cy="0"/>
            </a:xfrm>
            <a:custGeom>
              <a:avLst/>
              <a:gdLst/>
              <a:ahLst/>
              <a:cxnLst/>
              <a:rect l="l" t="t" r="r" b="b"/>
              <a:pathLst>
                <a:path w="229235">
                  <a:moveTo>
                    <a:pt x="0" y="0"/>
                  </a:moveTo>
                  <a:lnTo>
                    <a:pt x="228981" y="0"/>
                  </a:lnTo>
                </a:path>
              </a:pathLst>
            </a:custGeom>
            <a:ln w="3175">
              <a:solidFill>
                <a:srgbClr val="47473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50" name="object 150"/>
            <p:cNvSpPr/>
            <p:nvPr/>
          </p:nvSpPr>
          <p:spPr>
            <a:xfrm>
              <a:off x="4042283" y="2839847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69">
                  <a:moveTo>
                    <a:pt x="888" y="0"/>
                  </a:moveTo>
                  <a:lnTo>
                    <a:pt x="0" y="0"/>
                  </a:lnTo>
                  <a:lnTo>
                    <a:pt x="0" y="1142"/>
                  </a:lnTo>
                  <a:lnTo>
                    <a:pt x="888" y="0"/>
                  </a:lnTo>
                  <a:close/>
                </a:path>
              </a:pathLst>
            </a:custGeom>
            <a:solidFill>
              <a:srgbClr val="474736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51" name="object 151"/>
            <p:cNvSpPr/>
            <p:nvPr/>
          </p:nvSpPr>
          <p:spPr>
            <a:xfrm>
              <a:off x="4043013" y="2445893"/>
              <a:ext cx="0" cy="396240"/>
            </a:xfrm>
            <a:custGeom>
              <a:avLst/>
              <a:gdLst/>
              <a:ahLst/>
              <a:cxnLst/>
              <a:rect l="l" t="t" r="r" b="b"/>
              <a:pathLst>
                <a:path h="396239">
                  <a:moveTo>
                    <a:pt x="0" y="0"/>
                  </a:moveTo>
                  <a:lnTo>
                    <a:pt x="0" y="396240"/>
                  </a:lnTo>
                </a:path>
              </a:pathLst>
            </a:custGeom>
            <a:ln w="3619">
              <a:solidFill>
                <a:srgbClr val="47473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52" name="object 152"/>
            <p:cNvSpPr/>
            <p:nvPr/>
          </p:nvSpPr>
          <p:spPr>
            <a:xfrm>
              <a:off x="3813301" y="2449449"/>
              <a:ext cx="229235" cy="0"/>
            </a:xfrm>
            <a:custGeom>
              <a:avLst/>
              <a:gdLst/>
              <a:ahLst/>
              <a:cxnLst/>
              <a:rect l="l" t="t" r="r" b="b"/>
              <a:pathLst>
                <a:path w="229235">
                  <a:moveTo>
                    <a:pt x="0" y="0"/>
                  </a:moveTo>
                  <a:lnTo>
                    <a:pt x="228981" y="0"/>
                  </a:lnTo>
                </a:path>
              </a:pathLst>
            </a:custGeom>
            <a:ln w="3175">
              <a:solidFill>
                <a:srgbClr val="47473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53" name="object 153"/>
            <p:cNvSpPr/>
            <p:nvPr/>
          </p:nvSpPr>
          <p:spPr>
            <a:xfrm>
              <a:off x="3795268" y="2423032"/>
              <a:ext cx="19050" cy="417195"/>
            </a:xfrm>
            <a:custGeom>
              <a:avLst/>
              <a:gdLst/>
              <a:ahLst/>
              <a:cxnLst/>
              <a:rect l="l" t="t" r="r" b="b"/>
              <a:pathLst>
                <a:path w="19050" h="417194">
                  <a:moveTo>
                    <a:pt x="18478" y="0"/>
                  </a:moveTo>
                  <a:lnTo>
                    <a:pt x="0" y="0"/>
                  </a:lnTo>
                  <a:lnTo>
                    <a:pt x="0" y="416814"/>
                  </a:lnTo>
                  <a:lnTo>
                    <a:pt x="18478" y="416814"/>
                  </a:lnTo>
                  <a:lnTo>
                    <a:pt x="18478" y="0"/>
                  </a:lnTo>
                  <a:close/>
                </a:path>
              </a:pathLst>
            </a:custGeom>
            <a:solidFill>
              <a:srgbClr val="C7C7B6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54" name="object 154"/>
            <p:cNvSpPr/>
            <p:nvPr/>
          </p:nvSpPr>
          <p:spPr>
            <a:xfrm>
              <a:off x="3794506" y="2420238"/>
              <a:ext cx="20955" cy="422909"/>
            </a:xfrm>
            <a:custGeom>
              <a:avLst/>
              <a:gdLst/>
              <a:ahLst/>
              <a:cxnLst/>
              <a:rect l="l" t="t" r="r" b="b"/>
              <a:pathLst>
                <a:path w="20954" h="422910">
                  <a:moveTo>
                    <a:pt x="20510" y="25273"/>
                  </a:moveTo>
                  <a:lnTo>
                    <a:pt x="18415" y="25273"/>
                  </a:lnTo>
                  <a:lnTo>
                    <a:pt x="17335" y="23799"/>
                  </a:lnTo>
                  <a:lnTo>
                    <a:pt x="17335" y="27000"/>
                  </a:lnTo>
                  <a:lnTo>
                    <a:pt x="17335" y="415353"/>
                  </a:lnTo>
                  <a:lnTo>
                    <a:pt x="1651" y="393954"/>
                  </a:lnTo>
                  <a:lnTo>
                    <a:pt x="3683" y="393954"/>
                  </a:lnTo>
                  <a:lnTo>
                    <a:pt x="3683" y="8267"/>
                  </a:lnTo>
                  <a:lnTo>
                    <a:pt x="17335" y="27000"/>
                  </a:lnTo>
                  <a:lnTo>
                    <a:pt x="17335" y="23799"/>
                  </a:lnTo>
                  <a:lnTo>
                    <a:pt x="3683" y="5080"/>
                  </a:lnTo>
                  <a:lnTo>
                    <a:pt x="3683" y="381"/>
                  </a:lnTo>
                  <a:lnTo>
                    <a:pt x="254" y="381"/>
                  </a:lnTo>
                  <a:lnTo>
                    <a:pt x="0" y="0"/>
                  </a:lnTo>
                  <a:lnTo>
                    <a:pt x="0" y="394843"/>
                  </a:lnTo>
                  <a:lnTo>
                    <a:pt x="17335" y="418655"/>
                  </a:lnTo>
                  <a:lnTo>
                    <a:pt x="17335" y="421894"/>
                  </a:lnTo>
                  <a:lnTo>
                    <a:pt x="19685" y="421894"/>
                  </a:lnTo>
                  <a:lnTo>
                    <a:pt x="20066" y="422402"/>
                  </a:lnTo>
                  <a:lnTo>
                    <a:pt x="20053" y="421894"/>
                  </a:lnTo>
                  <a:lnTo>
                    <a:pt x="20510" y="421894"/>
                  </a:lnTo>
                  <a:lnTo>
                    <a:pt x="20510" y="25273"/>
                  </a:lnTo>
                  <a:close/>
                </a:path>
              </a:pathLst>
            </a:custGeom>
            <a:solidFill>
              <a:srgbClr val="474736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55" name="object 155"/>
            <p:cNvSpPr/>
            <p:nvPr/>
          </p:nvSpPr>
          <p:spPr>
            <a:xfrm>
              <a:off x="3832098" y="2600959"/>
              <a:ext cx="196850" cy="216535"/>
            </a:xfrm>
            <a:custGeom>
              <a:avLst/>
              <a:gdLst/>
              <a:ahLst/>
              <a:cxnLst/>
              <a:rect l="l" t="t" r="r" b="b"/>
              <a:pathLst>
                <a:path w="196850" h="216535">
                  <a:moveTo>
                    <a:pt x="196723" y="508"/>
                  </a:moveTo>
                  <a:lnTo>
                    <a:pt x="195097" y="508"/>
                  </a:lnTo>
                  <a:lnTo>
                    <a:pt x="193421" y="508"/>
                  </a:lnTo>
                  <a:lnTo>
                    <a:pt x="193421" y="5080"/>
                  </a:lnTo>
                  <a:lnTo>
                    <a:pt x="193421" y="211328"/>
                  </a:lnTo>
                  <a:lnTo>
                    <a:pt x="3327" y="211328"/>
                  </a:lnTo>
                  <a:lnTo>
                    <a:pt x="3327" y="5080"/>
                  </a:lnTo>
                  <a:lnTo>
                    <a:pt x="193421" y="5080"/>
                  </a:lnTo>
                  <a:lnTo>
                    <a:pt x="193421" y="508"/>
                  </a:lnTo>
                  <a:lnTo>
                    <a:pt x="193421" y="0"/>
                  </a:lnTo>
                  <a:lnTo>
                    <a:pt x="3302" y="0"/>
                  </a:lnTo>
                  <a:lnTo>
                    <a:pt x="3302" y="508"/>
                  </a:lnTo>
                  <a:lnTo>
                    <a:pt x="1651" y="508"/>
                  </a:lnTo>
                  <a:lnTo>
                    <a:pt x="0" y="508"/>
                  </a:lnTo>
                  <a:lnTo>
                    <a:pt x="0" y="216027"/>
                  </a:lnTo>
                  <a:lnTo>
                    <a:pt x="196723" y="216027"/>
                  </a:lnTo>
                  <a:lnTo>
                    <a:pt x="196723" y="508"/>
                  </a:lnTo>
                  <a:close/>
                </a:path>
              </a:pathLst>
            </a:custGeom>
            <a:solidFill>
              <a:srgbClr val="EBEBE7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56" name="object 156"/>
            <p:cNvSpPr/>
            <p:nvPr/>
          </p:nvSpPr>
          <p:spPr>
            <a:xfrm>
              <a:off x="3795268" y="2421889"/>
              <a:ext cx="249554" cy="26670"/>
            </a:xfrm>
            <a:custGeom>
              <a:avLst/>
              <a:gdLst/>
              <a:ahLst/>
              <a:cxnLst/>
              <a:rect l="l" t="t" r="r" b="b"/>
              <a:pathLst>
                <a:path w="249554" h="26669">
                  <a:moveTo>
                    <a:pt x="249555" y="25146"/>
                  </a:moveTo>
                  <a:lnTo>
                    <a:pt x="231013" y="0"/>
                  </a:lnTo>
                  <a:lnTo>
                    <a:pt x="889" y="0"/>
                  </a:lnTo>
                  <a:lnTo>
                    <a:pt x="1714" y="1143"/>
                  </a:lnTo>
                  <a:lnTo>
                    <a:pt x="0" y="1143"/>
                  </a:lnTo>
                  <a:lnTo>
                    <a:pt x="18542" y="26289"/>
                  </a:lnTo>
                  <a:lnTo>
                    <a:pt x="248666" y="26289"/>
                  </a:lnTo>
                  <a:lnTo>
                    <a:pt x="247827" y="25146"/>
                  </a:lnTo>
                  <a:lnTo>
                    <a:pt x="249555" y="25146"/>
                  </a:lnTo>
                  <a:close/>
                </a:path>
              </a:pathLst>
            </a:custGeom>
            <a:solidFill>
              <a:srgbClr val="79795A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57" name="object 157"/>
            <p:cNvSpPr/>
            <p:nvPr/>
          </p:nvSpPr>
          <p:spPr>
            <a:xfrm>
              <a:off x="3794125" y="2420619"/>
              <a:ext cx="252729" cy="27940"/>
            </a:xfrm>
            <a:custGeom>
              <a:avLst/>
              <a:gdLst/>
              <a:ahLst/>
              <a:cxnLst/>
              <a:rect l="l" t="t" r="r" b="b"/>
              <a:pathLst>
                <a:path w="252729" h="27939">
                  <a:moveTo>
                    <a:pt x="252730" y="27686"/>
                  </a:moveTo>
                  <a:lnTo>
                    <a:pt x="250698" y="24892"/>
                  </a:lnTo>
                  <a:lnTo>
                    <a:pt x="250596" y="24765"/>
                  </a:lnTo>
                  <a:lnTo>
                    <a:pt x="250596" y="25273"/>
                  </a:lnTo>
                  <a:lnTo>
                    <a:pt x="250063" y="27305"/>
                  </a:lnTo>
                  <a:lnTo>
                    <a:pt x="248666" y="25273"/>
                  </a:lnTo>
                  <a:lnTo>
                    <a:pt x="21082" y="25273"/>
                  </a:lnTo>
                  <a:lnTo>
                    <a:pt x="20828" y="25273"/>
                  </a:lnTo>
                  <a:lnTo>
                    <a:pt x="20447" y="24892"/>
                  </a:lnTo>
                  <a:lnTo>
                    <a:pt x="4152" y="2540"/>
                  </a:lnTo>
                  <a:lnTo>
                    <a:pt x="231648" y="2540"/>
                  </a:lnTo>
                  <a:lnTo>
                    <a:pt x="231648" y="2032"/>
                  </a:lnTo>
                  <a:lnTo>
                    <a:pt x="231902" y="2413"/>
                  </a:lnTo>
                  <a:lnTo>
                    <a:pt x="248666" y="25273"/>
                  </a:lnTo>
                  <a:lnTo>
                    <a:pt x="250596" y="25273"/>
                  </a:lnTo>
                  <a:lnTo>
                    <a:pt x="250596" y="24765"/>
                  </a:lnTo>
                  <a:lnTo>
                    <a:pt x="232537" y="127"/>
                  </a:lnTo>
                  <a:lnTo>
                    <a:pt x="232156" y="127"/>
                  </a:lnTo>
                  <a:lnTo>
                    <a:pt x="231648" y="127"/>
                  </a:lnTo>
                  <a:lnTo>
                    <a:pt x="231648" y="0"/>
                  </a:lnTo>
                  <a:lnTo>
                    <a:pt x="3213" y="0"/>
                  </a:lnTo>
                  <a:lnTo>
                    <a:pt x="3213" y="2413"/>
                  </a:lnTo>
                  <a:lnTo>
                    <a:pt x="2032" y="2413"/>
                  </a:lnTo>
                  <a:lnTo>
                    <a:pt x="2032" y="127"/>
                  </a:lnTo>
                  <a:lnTo>
                    <a:pt x="0" y="127"/>
                  </a:lnTo>
                  <a:lnTo>
                    <a:pt x="20193" y="27686"/>
                  </a:lnTo>
                  <a:lnTo>
                    <a:pt x="252730" y="27686"/>
                  </a:lnTo>
                  <a:close/>
                </a:path>
              </a:pathLst>
            </a:custGeom>
            <a:solidFill>
              <a:srgbClr val="474736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58" name="object 158"/>
            <p:cNvSpPr/>
            <p:nvPr/>
          </p:nvSpPr>
          <p:spPr>
            <a:xfrm>
              <a:off x="3855593" y="2704592"/>
              <a:ext cx="156210" cy="69215"/>
            </a:xfrm>
            <a:custGeom>
              <a:avLst/>
              <a:gdLst/>
              <a:ahLst/>
              <a:cxnLst/>
              <a:rect l="l" t="t" r="r" b="b"/>
              <a:pathLst>
                <a:path w="156210" h="69214">
                  <a:moveTo>
                    <a:pt x="0" y="68834"/>
                  </a:moveTo>
                  <a:lnTo>
                    <a:pt x="156210" y="68834"/>
                  </a:lnTo>
                </a:path>
                <a:path w="156210" h="69214">
                  <a:moveTo>
                    <a:pt x="0" y="34417"/>
                  </a:moveTo>
                  <a:lnTo>
                    <a:pt x="156210" y="34417"/>
                  </a:lnTo>
                </a:path>
                <a:path w="156210" h="69214">
                  <a:moveTo>
                    <a:pt x="0" y="0"/>
                  </a:moveTo>
                  <a:lnTo>
                    <a:pt x="156210" y="0"/>
                  </a:lnTo>
                </a:path>
              </a:pathLst>
            </a:custGeom>
            <a:ln w="4582">
              <a:solidFill>
                <a:srgbClr val="EBEBE7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59" name="object 159"/>
            <p:cNvSpPr/>
            <p:nvPr/>
          </p:nvSpPr>
          <p:spPr>
            <a:xfrm>
              <a:off x="3855593" y="2635885"/>
              <a:ext cx="156210" cy="34925"/>
            </a:xfrm>
            <a:custGeom>
              <a:avLst/>
              <a:gdLst/>
              <a:ahLst/>
              <a:cxnLst/>
              <a:rect l="l" t="t" r="r" b="b"/>
              <a:pathLst>
                <a:path w="156210" h="34925">
                  <a:moveTo>
                    <a:pt x="0" y="34416"/>
                  </a:moveTo>
                  <a:lnTo>
                    <a:pt x="156210" y="34416"/>
                  </a:lnTo>
                </a:path>
                <a:path w="156210" h="34925">
                  <a:moveTo>
                    <a:pt x="0" y="0"/>
                  </a:moveTo>
                  <a:lnTo>
                    <a:pt x="156210" y="0"/>
                  </a:lnTo>
                </a:path>
              </a:pathLst>
            </a:custGeom>
            <a:ln w="4583">
              <a:solidFill>
                <a:srgbClr val="EBEBE7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0" name="object 160"/>
            <p:cNvSpPr/>
            <p:nvPr/>
          </p:nvSpPr>
          <p:spPr>
            <a:xfrm>
              <a:off x="3852290" y="2777998"/>
              <a:ext cx="156210" cy="0"/>
            </a:xfrm>
            <a:custGeom>
              <a:avLst/>
              <a:gdLst/>
              <a:ahLst/>
              <a:cxnLst/>
              <a:rect l="l" t="t" r="r" b="b"/>
              <a:pathLst>
                <a:path w="156210">
                  <a:moveTo>
                    <a:pt x="0" y="0"/>
                  </a:moveTo>
                  <a:lnTo>
                    <a:pt x="156210" y="0"/>
                  </a:lnTo>
                </a:path>
              </a:pathLst>
            </a:custGeom>
            <a:ln w="4583">
              <a:solidFill>
                <a:srgbClr val="47473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1" name="object 161"/>
            <p:cNvSpPr/>
            <p:nvPr/>
          </p:nvSpPr>
          <p:spPr>
            <a:xfrm>
              <a:off x="3852290" y="2743581"/>
              <a:ext cx="156210" cy="0"/>
            </a:xfrm>
            <a:custGeom>
              <a:avLst/>
              <a:gdLst/>
              <a:ahLst/>
              <a:cxnLst/>
              <a:rect l="l" t="t" r="r" b="b"/>
              <a:pathLst>
                <a:path w="156210">
                  <a:moveTo>
                    <a:pt x="0" y="0"/>
                  </a:moveTo>
                  <a:lnTo>
                    <a:pt x="156210" y="0"/>
                  </a:lnTo>
                </a:path>
              </a:pathLst>
            </a:custGeom>
            <a:ln w="4581">
              <a:solidFill>
                <a:srgbClr val="47473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2" name="object 162"/>
            <p:cNvSpPr/>
            <p:nvPr/>
          </p:nvSpPr>
          <p:spPr>
            <a:xfrm>
              <a:off x="3852290" y="2640457"/>
              <a:ext cx="156210" cy="69215"/>
            </a:xfrm>
            <a:custGeom>
              <a:avLst/>
              <a:gdLst/>
              <a:ahLst/>
              <a:cxnLst/>
              <a:rect l="l" t="t" r="r" b="b"/>
              <a:pathLst>
                <a:path w="156210" h="69214">
                  <a:moveTo>
                    <a:pt x="0" y="68706"/>
                  </a:moveTo>
                  <a:lnTo>
                    <a:pt x="156210" y="68706"/>
                  </a:lnTo>
                </a:path>
                <a:path w="156210" h="69214">
                  <a:moveTo>
                    <a:pt x="0" y="34416"/>
                  </a:moveTo>
                  <a:lnTo>
                    <a:pt x="156210" y="34416"/>
                  </a:lnTo>
                </a:path>
                <a:path w="156210" h="69214">
                  <a:moveTo>
                    <a:pt x="0" y="0"/>
                  </a:moveTo>
                  <a:lnTo>
                    <a:pt x="156210" y="0"/>
                  </a:lnTo>
                </a:path>
              </a:pathLst>
            </a:custGeom>
            <a:ln w="4582">
              <a:solidFill>
                <a:srgbClr val="47473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3" name="object 163"/>
            <p:cNvSpPr/>
            <p:nvPr/>
          </p:nvSpPr>
          <p:spPr>
            <a:xfrm>
              <a:off x="3869055" y="2473185"/>
              <a:ext cx="110204" cy="103263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4" name="object 164"/>
            <p:cNvSpPr/>
            <p:nvPr/>
          </p:nvSpPr>
          <p:spPr>
            <a:xfrm>
              <a:off x="3977639" y="2080260"/>
              <a:ext cx="901700" cy="670560"/>
            </a:xfrm>
            <a:prstGeom prst="rect">
              <a:avLst/>
            </a:prstGeom>
            <a:blipFill>
              <a:blip r:embed="rId3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5" name="object 165"/>
            <p:cNvSpPr/>
            <p:nvPr/>
          </p:nvSpPr>
          <p:spPr>
            <a:xfrm>
              <a:off x="4032250" y="2119630"/>
              <a:ext cx="793115" cy="551180"/>
            </a:xfrm>
            <a:custGeom>
              <a:avLst/>
              <a:gdLst/>
              <a:ahLst/>
              <a:cxnLst/>
              <a:rect l="l" t="t" r="r" b="b"/>
              <a:pathLst>
                <a:path w="793114" h="551180">
                  <a:moveTo>
                    <a:pt x="0" y="551180"/>
                  </a:moveTo>
                  <a:lnTo>
                    <a:pt x="792988" y="0"/>
                  </a:lnTo>
                </a:path>
              </a:pathLst>
            </a:custGeom>
            <a:ln w="38100">
              <a:solidFill>
                <a:srgbClr val="0066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6" name="object 166"/>
            <p:cNvSpPr/>
            <p:nvPr/>
          </p:nvSpPr>
          <p:spPr>
            <a:xfrm>
              <a:off x="3997959" y="2217420"/>
              <a:ext cx="1811019" cy="535939"/>
            </a:xfrm>
            <a:prstGeom prst="rect">
              <a:avLst/>
            </a:prstGeom>
            <a:blipFill>
              <a:blip r:embed="rId4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7" name="object 167"/>
            <p:cNvSpPr/>
            <p:nvPr/>
          </p:nvSpPr>
          <p:spPr>
            <a:xfrm>
              <a:off x="4045458" y="2259330"/>
              <a:ext cx="1715770" cy="411480"/>
            </a:xfrm>
            <a:custGeom>
              <a:avLst/>
              <a:gdLst/>
              <a:ahLst/>
              <a:cxnLst/>
              <a:rect l="l" t="t" r="r" b="b"/>
              <a:pathLst>
                <a:path w="1715770" h="411480">
                  <a:moveTo>
                    <a:pt x="0" y="411480"/>
                  </a:moveTo>
                  <a:lnTo>
                    <a:pt x="1715262" y="0"/>
                  </a:lnTo>
                </a:path>
              </a:pathLst>
            </a:custGeom>
            <a:ln w="38100">
              <a:solidFill>
                <a:srgbClr val="0066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68" name="object 168"/>
          <p:cNvSpPr txBox="1"/>
          <p:nvPr/>
        </p:nvSpPr>
        <p:spPr>
          <a:xfrm>
            <a:off x="4881117" y="2436367"/>
            <a:ext cx="1812289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marR="5080" indent="-228600">
              <a:lnSpc>
                <a:spcPct val="100000"/>
              </a:lnSpc>
              <a:spcBef>
                <a:spcPts val="100"/>
              </a:spcBef>
            </a:pPr>
            <a:r>
              <a:rPr sz="1200" spc="-65" dirty="0">
                <a:solidFill>
                  <a:srgbClr val="0066FF"/>
                </a:solidFill>
                <a:latin typeface="Arial"/>
                <a:cs typeface="Arial"/>
              </a:rPr>
              <a:t>Dedicated</a:t>
            </a:r>
            <a:r>
              <a:rPr sz="1200" spc="-120" dirty="0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0066FF"/>
                </a:solidFill>
                <a:latin typeface="Arial"/>
                <a:cs typeface="Arial"/>
              </a:rPr>
              <a:t>point</a:t>
            </a:r>
            <a:r>
              <a:rPr sz="1200" spc="-125" dirty="0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sz="1200" spc="5" dirty="0">
                <a:solidFill>
                  <a:srgbClr val="0066FF"/>
                </a:solidFill>
                <a:latin typeface="Arial"/>
                <a:cs typeface="Arial"/>
              </a:rPr>
              <a:t>to</a:t>
            </a:r>
            <a:r>
              <a:rPr sz="1200" spc="-114" dirty="0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0066FF"/>
                </a:solidFill>
                <a:latin typeface="Arial"/>
                <a:cs typeface="Arial"/>
              </a:rPr>
              <a:t>point</a:t>
            </a:r>
            <a:r>
              <a:rPr sz="1200" spc="-125" dirty="0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sz="1200" spc="-55" dirty="0">
                <a:solidFill>
                  <a:srgbClr val="0066FF"/>
                </a:solidFill>
                <a:latin typeface="Arial"/>
                <a:cs typeface="Arial"/>
              </a:rPr>
              <a:t>links  </a:t>
            </a:r>
            <a:r>
              <a:rPr sz="1200" spc="-25" dirty="0">
                <a:solidFill>
                  <a:srgbClr val="0066FF"/>
                </a:solidFill>
                <a:latin typeface="Arial"/>
                <a:cs typeface="Arial"/>
              </a:rPr>
              <a:t>(distribution</a:t>
            </a:r>
            <a:r>
              <a:rPr sz="1200" spc="-150" dirty="0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sz="1200" spc="-25" dirty="0">
                <a:solidFill>
                  <a:srgbClr val="0066FF"/>
                </a:solidFill>
                <a:latin typeface="Arial"/>
                <a:cs typeface="Arial"/>
              </a:rPr>
              <a:t>network)</a:t>
            </a:r>
            <a:endParaRPr sz="12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321565"/>
            <a:ext cx="8440420" cy="6027420"/>
            <a:chOff x="0" y="321565"/>
            <a:chExt cx="8440420" cy="6027420"/>
          </a:xfrm>
        </p:grpSpPr>
        <p:sp>
          <p:nvSpPr>
            <p:cNvPr id="3" name="object 3"/>
            <p:cNvSpPr/>
            <p:nvPr/>
          </p:nvSpPr>
          <p:spPr>
            <a:xfrm>
              <a:off x="0" y="321565"/>
              <a:ext cx="3922776" cy="602690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" name="object 4"/>
            <p:cNvSpPr/>
            <p:nvPr/>
          </p:nvSpPr>
          <p:spPr>
            <a:xfrm>
              <a:off x="27279" y="332625"/>
              <a:ext cx="8413115" cy="5960110"/>
            </a:xfrm>
            <a:custGeom>
              <a:avLst/>
              <a:gdLst/>
              <a:ahLst/>
              <a:cxnLst/>
              <a:rect l="l" t="t" r="r" b="b"/>
              <a:pathLst>
                <a:path w="8413115" h="5960110">
                  <a:moveTo>
                    <a:pt x="8412632" y="0"/>
                  </a:moveTo>
                  <a:lnTo>
                    <a:pt x="3818788" y="0"/>
                  </a:lnTo>
                  <a:lnTo>
                    <a:pt x="0" y="63"/>
                  </a:lnTo>
                  <a:lnTo>
                    <a:pt x="0" y="5959538"/>
                  </a:lnTo>
                  <a:lnTo>
                    <a:pt x="3818788" y="5959538"/>
                  </a:lnTo>
                  <a:lnTo>
                    <a:pt x="3862070" y="5959538"/>
                  </a:lnTo>
                  <a:lnTo>
                    <a:pt x="3862070" y="5903404"/>
                  </a:lnTo>
                  <a:lnTo>
                    <a:pt x="8412632" y="0"/>
                  </a:lnTo>
                  <a:close/>
                </a:path>
              </a:pathLst>
            </a:custGeom>
            <a:solidFill>
              <a:srgbClr val="DCE6F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" name="object 5"/>
            <p:cNvSpPr/>
            <p:nvPr/>
          </p:nvSpPr>
          <p:spPr>
            <a:xfrm>
              <a:off x="6078854" y="4308855"/>
              <a:ext cx="1114932" cy="111493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" name="object 6"/>
            <p:cNvSpPr/>
            <p:nvPr/>
          </p:nvSpPr>
          <p:spPr>
            <a:xfrm>
              <a:off x="3776598" y="5400040"/>
              <a:ext cx="698500" cy="892175"/>
            </a:xfrm>
            <a:custGeom>
              <a:avLst/>
              <a:gdLst/>
              <a:ahLst/>
              <a:cxnLst/>
              <a:rect l="l" t="t" r="r" b="b"/>
              <a:pathLst>
                <a:path w="698500" h="892175">
                  <a:moveTo>
                    <a:pt x="697991" y="0"/>
                  </a:moveTo>
                  <a:lnTo>
                    <a:pt x="0" y="892136"/>
                  </a:lnTo>
                  <a:lnTo>
                    <a:pt x="557402" y="374624"/>
                  </a:lnTo>
                  <a:lnTo>
                    <a:pt x="697991" y="0"/>
                  </a:lnTo>
                  <a:close/>
                </a:path>
              </a:pathLst>
            </a:custGeom>
            <a:solidFill>
              <a:srgbClr val="DCE6F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3762311" y="569023"/>
            <a:ext cx="4495165" cy="5737860"/>
            <a:chOff x="3762311" y="569023"/>
            <a:chExt cx="4495165" cy="5737860"/>
          </a:xfrm>
        </p:grpSpPr>
        <p:sp>
          <p:nvSpPr>
            <p:cNvPr id="8" name="object 8"/>
            <p:cNvSpPr/>
            <p:nvPr/>
          </p:nvSpPr>
          <p:spPr>
            <a:xfrm>
              <a:off x="4474591" y="583310"/>
              <a:ext cx="3768725" cy="4817110"/>
            </a:xfrm>
            <a:custGeom>
              <a:avLst/>
              <a:gdLst/>
              <a:ahLst/>
              <a:cxnLst/>
              <a:rect l="l" t="t" r="r" b="b"/>
              <a:pathLst>
                <a:path w="3768725" h="4817110">
                  <a:moveTo>
                    <a:pt x="149098" y="4626102"/>
                  </a:moveTo>
                  <a:lnTo>
                    <a:pt x="48387" y="4687824"/>
                  </a:lnTo>
                  <a:lnTo>
                    <a:pt x="0" y="4816729"/>
                  </a:lnTo>
                  <a:lnTo>
                    <a:pt x="149098" y="4626102"/>
                  </a:lnTo>
                  <a:close/>
                </a:path>
                <a:path w="3768725" h="4817110">
                  <a:moveTo>
                    <a:pt x="505333" y="4170807"/>
                  </a:moveTo>
                  <a:lnTo>
                    <a:pt x="149098" y="4626102"/>
                  </a:lnTo>
                  <a:lnTo>
                    <a:pt x="505333" y="4408043"/>
                  </a:lnTo>
                  <a:lnTo>
                    <a:pt x="505333" y="4170807"/>
                  </a:lnTo>
                  <a:close/>
                </a:path>
                <a:path w="3768725" h="4817110">
                  <a:moveTo>
                    <a:pt x="555752" y="4106418"/>
                  </a:moveTo>
                  <a:lnTo>
                    <a:pt x="505333" y="4128389"/>
                  </a:lnTo>
                  <a:lnTo>
                    <a:pt x="505333" y="4170807"/>
                  </a:lnTo>
                  <a:lnTo>
                    <a:pt x="555752" y="4106418"/>
                  </a:lnTo>
                  <a:close/>
                </a:path>
                <a:path w="3768725" h="4817110">
                  <a:moveTo>
                    <a:pt x="3271266" y="635635"/>
                  </a:moveTo>
                  <a:lnTo>
                    <a:pt x="555752" y="4106418"/>
                  </a:lnTo>
                  <a:lnTo>
                    <a:pt x="1362075" y="3755390"/>
                  </a:lnTo>
                  <a:lnTo>
                    <a:pt x="1497965" y="3233166"/>
                  </a:lnTo>
                  <a:lnTo>
                    <a:pt x="2086737" y="2785618"/>
                  </a:lnTo>
                  <a:lnTo>
                    <a:pt x="2033524" y="2524506"/>
                  </a:lnTo>
                  <a:lnTo>
                    <a:pt x="2332990" y="2226183"/>
                  </a:lnTo>
                  <a:lnTo>
                    <a:pt x="2648077" y="1965071"/>
                  </a:lnTo>
                  <a:lnTo>
                    <a:pt x="2695321" y="1536192"/>
                  </a:lnTo>
                  <a:lnTo>
                    <a:pt x="3026156" y="1275080"/>
                  </a:lnTo>
                  <a:lnTo>
                    <a:pt x="3209290" y="1020953"/>
                  </a:lnTo>
                  <a:lnTo>
                    <a:pt x="3271266" y="635635"/>
                  </a:lnTo>
                  <a:close/>
                </a:path>
                <a:path w="3768725" h="4817110">
                  <a:moveTo>
                    <a:pt x="3281172" y="622935"/>
                  </a:moveTo>
                  <a:lnTo>
                    <a:pt x="3272282" y="629412"/>
                  </a:lnTo>
                  <a:lnTo>
                    <a:pt x="3271266" y="635635"/>
                  </a:lnTo>
                  <a:lnTo>
                    <a:pt x="3281172" y="622935"/>
                  </a:lnTo>
                  <a:close/>
                </a:path>
                <a:path w="3768725" h="4817110">
                  <a:moveTo>
                    <a:pt x="3768598" y="0"/>
                  </a:moveTo>
                  <a:lnTo>
                    <a:pt x="3281172" y="622935"/>
                  </a:lnTo>
                  <a:lnTo>
                    <a:pt x="3555873" y="424180"/>
                  </a:lnTo>
                  <a:lnTo>
                    <a:pt x="3768598" y="0"/>
                  </a:lnTo>
                  <a:close/>
                </a:path>
              </a:pathLst>
            </a:custGeom>
            <a:solidFill>
              <a:srgbClr val="DCE6F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9" name="object 9"/>
            <p:cNvSpPr/>
            <p:nvPr/>
          </p:nvSpPr>
          <p:spPr>
            <a:xfrm>
              <a:off x="3776598" y="583311"/>
              <a:ext cx="4466590" cy="5709285"/>
            </a:xfrm>
            <a:custGeom>
              <a:avLst/>
              <a:gdLst/>
              <a:ahLst/>
              <a:cxnLst/>
              <a:rect l="l" t="t" r="r" b="b"/>
              <a:pathLst>
                <a:path w="4466590" h="5709285">
                  <a:moveTo>
                    <a:pt x="4466590" y="0"/>
                  </a:moveTo>
                  <a:lnTo>
                    <a:pt x="4253865" y="424179"/>
                  </a:lnTo>
                  <a:lnTo>
                    <a:pt x="3970274" y="629412"/>
                  </a:lnTo>
                  <a:lnTo>
                    <a:pt x="3907281" y="1020952"/>
                  </a:lnTo>
                  <a:lnTo>
                    <a:pt x="3724148" y="1275079"/>
                  </a:lnTo>
                  <a:lnTo>
                    <a:pt x="3393312" y="1536191"/>
                  </a:lnTo>
                  <a:lnTo>
                    <a:pt x="3346069" y="1965071"/>
                  </a:lnTo>
                  <a:lnTo>
                    <a:pt x="3030981" y="2226183"/>
                  </a:lnTo>
                  <a:lnTo>
                    <a:pt x="2731516" y="2524505"/>
                  </a:lnTo>
                  <a:lnTo>
                    <a:pt x="2784729" y="2785617"/>
                  </a:lnTo>
                  <a:lnTo>
                    <a:pt x="2195956" y="3233166"/>
                  </a:lnTo>
                  <a:lnTo>
                    <a:pt x="2060066" y="3755390"/>
                  </a:lnTo>
                  <a:lnTo>
                    <a:pt x="1203325" y="4128389"/>
                  </a:lnTo>
                  <a:lnTo>
                    <a:pt x="1203325" y="4408043"/>
                  </a:lnTo>
                  <a:lnTo>
                    <a:pt x="746378" y="4687824"/>
                  </a:lnTo>
                  <a:lnTo>
                    <a:pt x="557402" y="5191353"/>
                  </a:lnTo>
                  <a:lnTo>
                    <a:pt x="0" y="5708865"/>
                  </a:lnTo>
                </a:path>
              </a:pathLst>
            </a:custGeom>
            <a:ln w="28575">
              <a:solidFill>
                <a:srgbClr val="000000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6087236" y="437515"/>
            <a:ext cx="14789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0" dirty="0">
                <a:solidFill>
                  <a:srgbClr val="0066FF"/>
                </a:solidFill>
                <a:latin typeface="Arial"/>
                <a:cs typeface="Arial"/>
              </a:rPr>
              <a:t>Optički</a:t>
            </a:r>
            <a:r>
              <a:rPr sz="1800" b="0" spc="-110" dirty="0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sz="1800" b="0" spc="-10" dirty="0">
                <a:solidFill>
                  <a:srgbClr val="0066FF"/>
                </a:solidFill>
                <a:latin typeface="Arial"/>
                <a:cs typeface="Arial"/>
              </a:rPr>
              <a:t>prenos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359777" y="5321300"/>
            <a:ext cx="96583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034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Električni</a:t>
            </a:r>
            <a:endParaRPr sz="18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spc="-10" dirty="0">
                <a:solidFill>
                  <a:srgbClr val="FF0000"/>
                </a:solidFill>
                <a:latin typeface="Arial"/>
                <a:cs typeface="Arial"/>
              </a:rPr>
              <a:t>prenos</a:t>
            </a:r>
            <a:endParaRPr sz="1800" dirty="0">
              <a:latin typeface="Arial"/>
              <a:cs typeface="Arial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4903470" y="1061592"/>
            <a:ext cx="3370579" cy="4091940"/>
            <a:chOff x="4903470" y="1061592"/>
            <a:chExt cx="3370579" cy="4091940"/>
          </a:xfrm>
        </p:grpSpPr>
        <p:sp>
          <p:nvSpPr>
            <p:cNvPr id="13" name="object 13"/>
            <p:cNvSpPr/>
            <p:nvPr/>
          </p:nvSpPr>
          <p:spPr>
            <a:xfrm>
              <a:off x="5755513" y="1123048"/>
              <a:ext cx="760691" cy="61227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4" name="object 14"/>
            <p:cNvSpPr/>
            <p:nvPr/>
          </p:nvSpPr>
          <p:spPr>
            <a:xfrm>
              <a:off x="4903470" y="1061592"/>
              <a:ext cx="475361" cy="475361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5" name="object 15"/>
            <p:cNvSpPr/>
            <p:nvPr/>
          </p:nvSpPr>
          <p:spPr>
            <a:xfrm>
              <a:off x="7327011" y="4391100"/>
              <a:ext cx="946912" cy="76217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7587869" y="3669550"/>
              <a:ext cx="600316" cy="6003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3452876" y="2163317"/>
            <a:ext cx="10668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40" dirty="0">
                <a:solidFill>
                  <a:srgbClr val="0066FF"/>
                </a:solidFill>
                <a:latin typeface="Arial"/>
                <a:cs typeface="Arial"/>
              </a:rPr>
              <a:t>Double-fiber</a:t>
            </a:r>
            <a:r>
              <a:rPr sz="1200" spc="-185" dirty="0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sz="1200" spc="-30" dirty="0">
                <a:solidFill>
                  <a:srgbClr val="0066FF"/>
                </a:solidFill>
                <a:latin typeface="Arial"/>
                <a:cs typeface="Arial"/>
              </a:rPr>
              <a:t>ring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457702" y="2346147"/>
            <a:ext cx="105664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0" dirty="0">
                <a:solidFill>
                  <a:srgbClr val="0066FF"/>
                </a:solidFill>
                <a:latin typeface="Arial"/>
                <a:cs typeface="Arial"/>
              </a:rPr>
              <a:t>(feeder</a:t>
            </a:r>
            <a:r>
              <a:rPr sz="1200" spc="-190" dirty="0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sz="1200" spc="-25" dirty="0">
                <a:solidFill>
                  <a:srgbClr val="0066FF"/>
                </a:solidFill>
                <a:latin typeface="Arial"/>
                <a:cs typeface="Arial"/>
              </a:rPr>
              <a:t>network)</a:t>
            </a:r>
            <a:endParaRPr sz="1200" dirty="0">
              <a:latin typeface="Arial"/>
              <a:cs typeface="Arial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396862" y="1189545"/>
            <a:ext cx="4925060" cy="2656840"/>
            <a:chOff x="396862" y="1189545"/>
            <a:chExt cx="4925060" cy="2656840"/>
          </a:xfrm>
        </p:grpSpPr>
        <p:sp>
          <p:nvSpPr>
            <p:cNvPr id="20" name="object 20"/>
            <p:cNvSpPr/>
            <p:nvPr/>
          </p:nvSpPr>
          <p:spPr>
            <a:xfrm>
              <a:off x="2289047" y="1199134"/>
              <a:ext cx="1128915" cy="1319784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1" name="object 21"/>
            <p:cNvSpPr/>
            <p:nvPr/>
          </p:nvSpPr>
          <p:spPr>
            <a:xfrm>
              <a:off x="2284221" y="1194308"/>
              <a:ext cx="1138555" cy="1329690"/>
            </a:xfrm>
            <a:custGeom>
              <a:avLst/>
              <a:gdLst/>
              <a:ahLst/>
              <a:cxnLst/>
              <a:rect l="l" t="t" r="r" b="b"/>
              <a:pathLst>
                <a:path w="1138554" h="1329689">
                  <a:moveTo>
                    <a:pt x="0" y="1329309"/>
                  </a:moveTo>
                  <a:lnTo>
                    <a:pt x="1138440" y="1329309"/>
                  </a:lnTo>
                  <a:lnTo>
                    <a:pt x="1138440" y="0"/>
                  </a:lnTo>
                  <a:lnTo>
                    <a:pt x="0" y="0"/>
                  </a:lnTo>
                  <a:lnTo>
                    <a:pt x="0" y="1329309"/>
                  </a:lnTo>
                  <a:close/>
                </a:path>
              </a:pathLst>
            </a:custGeom>
            <a:ln w="9525">
              <a:solidFill>
                <a:srgbClr val="001F5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2" name="object 22"/>
            <p:cNvSpPr/>
            <p:nvPr/>
          </p:nvSpPr>
          <p:spPr>
            <a:xfrm>
              <a:off x="1109980" y="1831340"/>
              <a:ext cx="4211320" cy="147066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3" name="object 23"/>
            <p:cNvSpPr/>
            <p:nvPr/>
          </p:nvSpPr>
          <p:spPr>
            <a:xfrm>
              <a:off x="1153947" y="1866010"/>
              <a:ext cx="4124960" cy="1371600"/>
            </a:xfrm>
            <a:custGeom>
              <a:avLst/>
              <a:gdLst/>
              <a:ahLst/>
              <a:cxnLst/>
              <a:rect l="l" t="t" r="r" b="b"/>
              <a:pathLst>
                <a:path w="4124960" h="1371600">
                  <a:moveTo>
                    <a:pt x="4056862" y="685800"/>
                  </a:moveTo>
                  <a:lnTo>
                    <a:pt x="4053687" y="647700"/>
                  </a:lnTo>
                  <a:lnTo>
                    <a:pt x="4045813" y="622300"/>
                  </a:lnTo>
                  <a:lnTo>
                    <a:pt x="4033748" y="596900"/>
                  </a:lnTo>
                  <a:lnTo>
                    <a:pt x="4016349" y="558800"/>
                  </a:lnTo>
                  <a:lnTo>
                    <a:pt x="3994378" y="533400"/>
                  </a:lnTo>
                  <a:lnTo>
                    <a:pt x="3967708" y="508000"/>
                  </a:lnTo>
                  <a:lnTo>
                    <a:pt x="3936466" y="469900"/>
                  </a:lnTo>
                  <a:lnTo>
                    <a:pt x="3900906" y="444500"/>
                  </a:lnTo>
                  <a:lnTo>
                    <a:pt x="3860901" y="419100"/>
                  </a:lnTo>
                  <a:lnTo>
                    <a:pt x="3816705" y="393700"/>
                  </a:lnTo>
                  <a:lnTo>
                    <a:pt x="3768572" y="368300"/>
                  </a:lnTo>
                  <a:lnTo>
                    <a:pt x="3716502" y="342900"/>
                  </a:lnTo>
                  <a:lnTo>
                    <a:pt x="3660495" y="317500"/>
                  </a:lnTo>
                  <a:lnTo>
                    <a:pt x="3600932" y="292100"/>
                  </a:lnTo>
                  <a:lnTo>
                    <a:pt x="3537813" y="266700"/>
                  </a:lnTo>
                  <a:lnTo>
                    <a:pt x="3471265" y="241300"/>
                  </a:lnTo>
                  <a:lnTo>
                    <a:pt x="3401288" y="228600"/>
                  </a:lnTo>
                  <a:lnTo>
                    <a:pt x="3328390" y="203200"/>
                  </a:lnTo>
                  <a:lnTo>
                    <a:pt x="3252190" y="190500"/>
                  </a:lnTo>
                  <a:lnTo>
                    <a:pt x="3173196" y="165100"/>
                  </a:lnTo>
                  <a:lnTo>
                    <a:pt x="2738729" y="101600"/>
                  </a:lnTo>
                  <a:lnTo>
                    <a:pt x="2548737" y="76200"/>
                  </a:lnTo>
                  <a:lnTo>
                    <a:pt x="2450820" y="76200"/>
                  </a:lnTo>
                  <a:lnTo>
                    <a:pt x="2351125" y="63500"/>
                  </a:lnTo>
                  <a:lnTo>
                    <a:pt x="2146274" y="63500"/>
                  </a:lnTo>
                  <a:lnTo>
                    <a:pt x="2145639" y="101600"/>
                  </a:lnTo>
                  <a:lnTo>
                    <a:pt x="2349728" y="101600"/>
                  </a:lnTo>
                  <a:lnTo>
                    <a:pt x="2449042" y="114300"/>
                  </a:lnTo>
                  <a:lnTo>
                    <a:pt x="2546324" y="114300"/>
                  </a:lnTo>
                  <a:lnTo>
                    <a:pt x="2735173" y="139700"/>
                  </a:lnTo>
                  <a:lnTo>
                    <a:pt x="2826359" y="139700"/>
                  </a:lnTo>
                  <a:lnTo>
                    <a:pt x="2915132" y="152400"/>
                  </a:lnTo>
                  <a:lnTo>
                    <a:pt x="3001619" y="177800"/>
                  </a:lnTo>
                  <a:lnTo>
                    <a:pt x="3244824" y="215900"/>
                  </a:lnTo>
                  <a:lnTo>
                    <a:pt x="3320262" y="241300"/>
                  </a:lnTo>
                  <a:lnTo>
                    <a:pt x="3392398" y="254000"/>
                  </a:lnTo>
                  <a:lnTo>
                    <a:pt x="3461486" y="279400"/>
                  </a:lnTo>
                  <a:lnTo>
                    <a:pt x="3527272" y="304800"/>
                  </a:lnTo>
                  <a:lnTo>
                    <a:pt x="3589375" y="330200"/>
                  </a:lnTo>
                  <a:lnTo>
                    <a:pt x="3647922" y="342900"/>
                  </a:lnTo>
                  <a:lnTo>
                    <a:pt x="3702786" y="368300"/>
                  </a:lnTo>
                  <a:lnTo>
                    <a:pt x="3753586" y="393700"/>
                  </a:lnTo>
                  <a:lnTo>
                    <a:pt x="3800576" y="419100"/>
                  </a:lnTo>
                  <a:lnTo>
                    <a:pt x="3843248" y="444500"/>
                  </a:lnTo>
                  <a:lnTo>
                    <a:pt x="3881602" y="469900"/>
                  </a:lnTo>
                  <a:lnTo>
                    <a:pt x="3915511" y="508000"/>
                  </a:lnTo>
                  <a:lnTo>
                    <a:pt x="3944721" y="533400"/>
                  </a:lnTo>
                  <a:lnTo>
                    <a:pt x="3989298" y="584200"/>
                  </a:lnTo>
                  <a:lnTo>
                    <a:pt x="4013682" y="635000"/>
                  </a:lnTo>
                  <a:lnTo>
                    <a:pt x="4022953" y="685800"/>
                  </a:lnTo>
                  <a:lnTo>
                    <a:pt x="4021556" y="711200"/>
                  </a:lnTo>
                  <a:lnTo>
                    <a:pt x="4005554" y="762000"/>
                  </a:lnTo>
                  <a:lnTo>
                    <a:pt x="3972661" y="812800"/>
                  </a:lnTo>
                  <a:lnTo>
                    <a:pt x="3921353" y="863600"/>
                  </a:lnTo>
                  <a:lnTo>
                    <a:pt x="3888841" y="889000"/>
                  </a:lnTo>
                  <a:lnTo>
                    <a:pt x="3851757" y="914400"/>
                  </a:lnTo>
                  <a:lnTo>
                    <a:pt x="3810228" y="939800"/>
                  </a:lnTo>
                  <a:lnTo>
                    <a:pt x="3764381" y="965200"/>
                  </a:lnTo>
                  <a:lnTo>
                    <a:pt x="3714597" y="990600"/>
                  </a:lnTo>
                  <a:lnTo>
                    <a:pt x="3660622" y="1016000"/>
                  </a:lnTo>
                  <a:lnTo>
                    <a:pt x="3603218" y="1041400"/>
                  </a:lnTo>
                  <a:lnTo>
                    <a:pt x="3541877" y="1066800"/>
                  </a:lnTo>
                  <a:lnTo>
                    <a:pt x="3477107" y="1092200"/>
                  </a:lnTo>
                  <a:lnTo>
                    <a:pt x="3408908" y="1104900"/>
                  </a:lnTo>
                  <a:lnTo>
                    <a:pt x="3337661" y="1130300"/>
                  </a:lnTo>
                  <a:lnTo>
                    <a:pt x="3263239" y="1143000"/>
                  </a:lnTo>
                  <a:lnTo>
                    <a:pt x="3185896" y="1168400"/>
                  </a:lnTo>
                  <a:lnTo>
                    <a:pt x="3023082" y="1193800"/>
                  </a:lnTo>
                  <a:lnTo>
                    <a:pt x="2574772" y="1257300"/>
                  </a:lnTo>
                  <a:lnTo>
                    <a:pt x="2479141" y="1257300"/>
                  </a:lnTo>
                  <a:lnTo>
                    <a:pt x="2381732" y="1270000"/>
                  </a:lnTo>
                  <a:lnTo>
                    <a:pt x="2182596" y="1270000"/>
                  </a:lnTo>
                  <a:lnTo>
                    <a:pt x="2080996" y="1282700"/>
                  </a:lnTo>
                  <a:lnTo>
                    <a:pt x="1978380" y="1270000"/>
                  </a:lnTo>
                  <a:lnTo>
                    <a:pt x="1675739" y="1270000"/>
                  </a:lnTo>
                  <a:lnTo>
                    <a:pt x="1482953" y="1244600"/>
                  </a:lnTo>
                  <a:lnTo>
                    <a:pt x="1389481" y="1244600"/>
                  </a:lnTo>
                  <a:lnTo>
                    <a:pt x="1123162" y="1206500"/>
                  </a:lnTo>
                  <a:lnTo>
                    <a:pt x="1039215" y="1181100"/>
                  </a:lnTo>
                  <a:lnTo>
                    <a:pt x="879830" y="1155700"/>
                  </a:lnTo>
                  <a:lnTo>
                    <a:pt x="804519" y="1130300"/>
                  </a:lnTo>
                  <a:lnTo>
                    <a:pt x="732256" y="1117600"/>
                  </a:lnTo>
                  <a:lnTo>
                    <a:pt x="663295" y="1092200"/>
                  </a:lnTo>
                  <a:lnTo>
                    <a:pt x="597509" y="1066800"/>
                  </a:lnTo>
                  <a:lnTo>
                    <a:pt x="535279" y="1054100"/>
                  </a:lnTo>
                  <a:lnTo>
                    <a:pt x="476732" y="1028700"/>
                  </a:lnTo>
                  <a:lnTo>
                    <a:pt x="421995" y="1003300"/>
                  </a:lnTo>
                  <a:lnTo>
                    <a:pt x="371068" y="977900"/>
                  </a:lnTo>
                  <a:lnTo>
                    <a:pt x="324205" y="952500"/>
                  </a:lnTo>
                  <a:lnTo>
                    <a:pt x="281533" y="927100"/>
                  </a:lnTo>
                  <a:lnTo>
                    <a:pt x="243179" y="901700"/>
                  </a:lnTo>
                  <a:lnTo>
                    <a:pt x="209270" y="876300"/>
                  </a:lnTo>
                  <a:lnTo>
                    <a:pt x="179933" y="838200"/>
                  </a:lnTo>
                  <a:lnTo>
                    <a:pt x="155168" y="812800"/>
                  </a:lnTo>
                  <a:lnTo>
                    <a:pt x="120116" y="762000"/>
                  </a:lnTo>
                  <a:lnTo>
                    <a:pt x="104406" y="711200"/>
                  </a:lnTo>
                  <a:lnTo>
                    <a:pt x="101803" y="685800"/>
                  </a:lnTo>
                  <a:lnTo>
                    <a:pt x="103314" y="660400"/>
                  </a:lnTo>
                  <a:lnTo>
                    <a:pt x="114046" y="622300"/>
                  </a:lnTo>
                  <a:lnTo>
                    <a:pt x="135610" y="584200"/>
                  </a:lnTo>
                  <a:lnTo>
                    <a:pt x="169265" y="546100"/>
                  </a:lnTo>
                  <a:lnTo>
                    <a:pt x="183108" y="520700"/>
                  </a:lnTo>
                  <a:lnTo>
                    <a:pt x="215239" y="495300"/>
                  </a:lnTo>
                  <a:lnTo>
                    <a:pt x="252704" y="469900"/>
                  </a:lnTo>
                  <a:lnTo>
                    <a:pt x="295503" y="444500"/>
                  </a:lnTo>
                  <a:lnTo>
                    <a:pt x="318871" y="431800"/>
                  </a:lnTo>
                  <a:lnTo>
                    <a:pt x="343763" y="406400"/>
                  </a:lnTo>
                  <a:lnTo>
                    <a:pt x="396976" y="381000"/>
                  </a:lnTo>
                  <a:lnTo>
                    <a:pt x="455396" y="355600"/>
                  </a:lnTo>
                  <a:lnTo>
                    <a:pt x="518515" y="330200"/>
                  </a:lnTo>
                  <a:lnTo>
                    <a:pt x="586587" y="304800"/>
                  </a:lnTo>
                  <a:lnTo>
                    <a:pt x="697331" y="266700"/>
                  </a:lnTo>
                  <a:lnTo>
                    <a:pt x="776833" y="241300"/>
                  </a:lnTo>
                  <a:lnTo>
                    <a:pt x="818108" y="241300"/>
                  </a:lnTo>
                  <a:lnTo>
                    <a:pt x="809472" y="203200"/>
                  </a:lnTo>
                  <a:lnTo>
                    <a:pt x="767816" y="215900"/>
                  </a:lnTo>
                  <a:lnTo>
                    <a:pt x="687298" y="241300"/>
                  </a:lnTo>
                  <a:lnTo>
                    <a:pt x="611352" y="266700"/>
                  </a:lnTo>
                  <a:lnTo>
                    <a:pt x="575030" y="279400"/>
                  </a:lnTo>
                  <a:lnTo>
                    <a:pt x="505929" y="304800"/>
                  </a:lnTo>
                  <a:lnTo>
                    <a:pt x="441426" y="330200"/>
                  </a:lnTo>
                  <a:lnTo>
                    <a:pt x="381736" y="355600"/>
                  </a:lnTo>
                  <a:lnTo>
                    <a:pt x="326872" y="381000"/>
                  </a:lnTo>
                  <a:lnTo>
                    <a:pt x="277088" y="406400"/>
                  </a:lnTo>
                  <a:lnTo>
                    <a:pt x="254101" y="431800"/>
                  </a:lnTo>
                  <a:lnTo>
                    <a:pt x="232384" y="444500"/>
                  </a:lnTo>
                  <a:lnTo>
                    <a:pt x="211937" y="457200"/>
                  </a:lnTo>
                  <a:lnTo>
                    <a:pt x="192887" y="469900"/>
                  </a:lnTo>
                  <a:lnTo>
                    <a:pt x="175107" y="482600"/>
                  </a:lnTo>
                  <a:lnTo>
                    <a:pt x="158724" y="508000"/>
                  </a:lnTo>
                  <a:lnTo>
                    <a:pt x="143738" y="520700"/>
                  </a:lnTo>
                  <a:lnTo>
                    <a:pt x="130022" y="533400"/>
                  </a:lnTo>
                  <a:lnTo>
                    <a:pt x="117703" y="546100"/>
                  </a:lnTo>
                  <a:lnTo>
                    <a:pt x="106680" y="571500"/>
                  </a:lnTo>
                  <a:lnTo>
                    <a:pt x="97091" y="584200"/>
                  </a:lnTo>
                  <a:lnTo>
                    <a:pt x="88900" y="596900"/>
                  </a:lnTo>
                  <a:lnTo>
                    <a:pt x="82029" y="609600"/>
                  </a:lnTo>
                  <a:lnTo>
                    <a:pt x="76492" y="635000"/>
                  </a:lnTo>
                  <a:lnTo>
                    <a:pt x="72313" y="647700"/>
                  </a:lnTo>
                  <a:lnTo>
                    <a:pt x="69494" y="660400"/>
                  </a:lnTo>
                  <a:lnTo>
                    <a:pt x="67856" y="698500"/>
                  </a:lnTo>
                  <a:lnTo>
                    <a:pt x="71005" y="723900"/>
                  </a:lnTo>
                  <a:lnTo>
                    <a:pt x="78930" y="749300"/>
                  </a:lnTo>
                  <a:lnTo>
                    <a:pt x="90995" y="774700"/>
                  </a:lnTo>
                  <a:lnTo>
                    <a:pt x="108331" y="812800"/>
                  </a:lnTo>
                  <a:lnTo>
                    <a:pt x="130276" y="838200"/>
                  </a:lnTo>
                  <a:lnTo>
                    <a:pt x="157073" y="863600"/>
                  </a:lnTo>
                  <a:lnTo>
                    <a:pt x="188188" y="901700"/>
                  </a:lnTo>
                  <a:lnTo>
                    <a:pt x="223875" y="927100"/>
                  </a:lnTo>
                  <a:lnTo>
                    <a:pt x="263880" y="952500"/>
                  </a:lnTo>
                  <a:lnTo>
                    <a:pt x="307949" y="977900"/>
                  </a:lnTo>
                  <a:lnTo>
                    <a:pt x="356209" y="1003300"/>
                  </a:lnTo>
                  <a:lnTo>
                    <a:pt x="408279" y="1028700"/>
                  </a:lnTo>
                  <a:lnTo>
                    <a:pt x="464159" y="1054100"/>
                  </a:lnTo>
                  <a:lnTo>
                    <a:pt x="523722" y="1079500"/>
                  </a:lnTo>
                  <a:lnTo>
                    <a:pt x="586841" y="1104900"/>
                  </a:lnTo>
                  <a:lnTo>
                    <a:pt x="653516" y="1130300"/>
                  </a:lnTo>
                  <a:lnTo>
                    <a:pt x="723366" y="1143000"/>
                  </a:lnTo>
                  <a:lnTo>
                    <a:pt x="796391" y="1168400"/>
                  </a:lnTo>
                  <a:lnTo>
                    <a:pt x="872464" y="1181100"/>
                  </a:lnTo>
                  <a:lnTo>
                    <a:pt x="951458" y="1206500"/>
                  </a:lnTo>
                  <a:lnTo>
                    <a:pt x="1117828" y="1231900"/>
                  </a:lnTo>
                  <a:lnTo>
                    <a:pt x="1575917" y="1295400"/>
                  </a:lnTo>
                  <a:lnTo>
                    <a:pt x="1673834" y="1295400"/>
                  </a:lnTo>
                  <a:lnTo>
                    <a:pt x="1773656" y="1308100"/>
                  </a:lnTo>
                  <a:lnTo>
                    <a:pt x="2383764" y="1308100"/>
                  </a:lnTo>
                  <a:lnTo>
                    <a:pt x="2577947" y="1282700"/>
                  </a:lnTo>
                  <a:lnTo>
                    <a:pt x="2672308" y="1282700"/>
                  </a:lnTo>
                  <a:lnTo>
                    <a:pt x="3112744" y="1219200"/>
                  </a:lnTo>
                  <a:lnTo>
                    <a:pt x="3193516" y="1193800"/>
                  </a:lnTo>
                  <a:lnTo>
                    <a:pt x="3346805" y="1168400"/>
                  </a:lnTo>
                  <a:lnTo>
                    <a:pt x="3418941" y="1143000"/>
                  </a:lnTo>
                  <a:lnTo>
                    <a:pt x="3487902" y="1117600"/>
                  </a:lnTo>
                  <a:lnTo>
                    <a:pt x="3553688" y="1104900"/>
                  </a:lnTo>
                  <a:lnTo>
                    <a:pt x="3616045" y="1079500"/>
                  </a:lnTo>
                  <a:lnTo>
                    <a:pt x="3674719" y="1054100"/>
                  </a:lnTo>
                  <a:lnTo>
                    <a:pt x="3729837" y="1028700"/>
                  </a:lnTo>
                  <a:lnTo>
                    <a:pt x="3781018" y="1003300"/>
                  </a:lnTo>
                  <a:lnTo>
                    <a:pt x="3828262" y="977900"/>
                  </a:lnTo>
                  <a:lnTo>
                    <a:pt x="3871442" y="952500"/>
                  </a:lnTo>
                  <a:lnTo>
                    <a:pt x="3910431" y="914400"/>
                  </a:lnTo>
                  <a:lnTo>
                    <a:pt x="3944975" y="889000"/>
                  </a:lnTo>
                  <a:lnTo>
                    <a:pt x="3974947" y="863600"/>
                  </a:lnTo>
                  <a:lnTo>
                    <a:pt x="4000474" y="838200"/>
                  </a:lnTo>
                  <a:lnTo>
                    <a:pt x="4021175" y="800100"/>
                  </a:lnTo>
                  <a:lnTo>
                    <a:pt x="4037304" y="774700"/>
                  </a:lnTo>
                  <a:lnTo>
                    <a:pt x="4048861" y="736600"/>
                  </a:lnTo>
                  <a:lnTo>
                    <a:pt x="4055338" y="711200"/>
                  </a:lnTo>
                  <a:lnTo>
                    <a:pt x="4056862" y="685800"/>
                  </a:lnTo>
                  <a:close/>
                </a:path>
                <a:path w="4124960" h="1371600">
                  <a:moveTo>
                    <a:pt x="4124680" y="673100"/>
                  </a:moveTo>
                  <a:lnTo>
                    <a:pt x="4124426" y="673100"/>
                  </a:lnTo>
                  <a:lnTo>
                    <a:pt x="4120997" y="647700"/>
                  </a:lnTo>
                  <a:lnTo>
                    <a:pt x="4120235" y="635000"/>
                  </a:lnTo>
                  <a:lnTo>
                    <a:pt x="4119473" y="635000"/>
                  </a:lnTo>
                  <a:lnTo>
                    <a:pt x="4110964" y="596900"/>
                  </a:lnTo>
                  <a:lnTo>
                    <a:pt x="4109567" y="596900"/>
                  </a:lnTo>
                  <a:lnTo>
                    <a:pt x="4092041" y="558800"/>
                  </a:lnTo>
                  <a:lnTo>
                    <a:pt x="4070578" y="520700"/>
                  </a:lnTo>
                  <a:lnTo>
                    <a:pt x="4044289" y="482600"/>
                  </a:lnTo>
                  <a:lnTo>
                    <a:pt x="4013555" y="457200"/>
                  </a:lnTo>
                  <a:lnTo>
                    <a:pt x="3978503" y="419100"/>
                  </a:lnTo>
                  <a:lnTo>
                    <a:pt x="3939387" y="393700"/>
                  </a:lnTo>
                  <a:lnTo>
                    <a:pt x="3896207" y="355600"/>
                  </a:lnTo>
                  <a:lnTo>
                    <a:pt x="3849217" y="330200"/>
                  </a:lnTo>
                  <a:lnTo>
                    <a:pt x="3798417" y="304800"/>
                  </a:lnTo>
                  <a:lnTo>
                    <a:pt x="3743807" y="279400"/>
                  </a:lnTo>
                  <a:lnTo>
                    <a:pt x="3685768" y="254000"/>
                  </a:lnTo>
                  <a:lnTo>
                    <a:pt x="3624046" y="228600"/>
                  </a:lnTo>
                  <a:lnTo>
                    <a:pt x="3559022" y="203200"/>
                  </a:lnTo>
                  <a:lnTo>
                    <a:pt x="3490696" y="177800"/>
                  </a:lnTo>
                  <a:lnTo>
                    <a:pt x="3419068" y="165100"/>
                  </a:lnTo>
                  <a:lnTo>
                    <a:pt x="3344646" y="139700"/>
                  </a:lnTo>
                  <a:lnTo>
                    <a:pt x="3267049" y="127000"/>
                  </a:lnTo>
                  <a:lnTo>
                    <a:pt x="3186658" y="101600"/>
                  </a:lnTo>
                  <a:lnTo>
                    <a:pt x="3017621" y="76200"/>
                  </a:lnTo>
                  <a:lnTo>
                    <a:pt x="2929356" y="50800"/>
                  </a:lnTo>
                  <a:lnTo>
                    <a:pt x="2838805" y="38100"/>
                  </a:lnTo>
                  <a:lnTo>
                    <a:pt x="2745841" y="38100"/>
                  </a:lnTo>
                  <a:lnTo>
                    <a:pt x="2553563" y="12700"/>
                  </a:lnTo>
                  <a:lnTo>
                    <a:pt x="2454503" y="12700"/>
                  </a:lnTo>
                  <a:lnTo>
                    <a:pt x="2353665" y="0"/>
                  </a:lnTo>
                  <a:lnTo>
                    <a:pt x="2147671" y="0"/>
                  </a:lnTo>
                  <a:lnTo>
                    <a:pt x="2147036" y="25400"/>
                  </a:lnTo>
                  <a:lnTo>
                    <a:pt x="2250414" y="38100"/>
                  </a:lnTo>
                  <a:lnTo>
                    <a:pt x="2452598" y="38100"/>
                  </a:lnTo>
                  <a:lnTo>
                    <a:pt x="2551150" y="50800"/>
                  </a:lnTo>
                  <a:lnTo>
                    <a:pt x="2647670" y="50800"/>
                  </a:lnTo>
                  <a:lnTo>
                    <a:pt x="3097504" y="114300"/>
                  </a:lnTo>
                  <a:lnTo>
                    <a:pt x="3179927" y="139700"/>
                  </a:lnTo>
                  <a:lnTo>
                    <a:pt x="3259683" y="152400"/>
                  </a:lnTo>
                  <a:lnTo>
                    <a:pt x="3336518" y="177800"/>
                  </a:lnTo>
                  <a:lnTo>
                    <a:pt x="3410178" y="190500"/>
                  </a:lnTo>
                  <a:lnTo>
                    <a:pt x="3480917" y="215900"/>
                  </a:lnTo>
                  <a:lnTo>
                    <a:pt x="3548354" y="241300"/>
                  </a:lnTo>
                  <a:lnTo>
                    <a:pt x="3612489" y="254000"/>
                  </a:lnTo>
                  <a:lnTo>
                    <a:pt x="3673195" y="279400"/>
                  </a:lnTo>
                  <a:lnTo>
                    <a:pt x="3730218" y="304800"/>
                  </a:lnTo>
                  <a:lnTo>
                    <a:pt x="3783431" y="330200"/>
                  </a:lnTo>
                  <a:lnTo>
                    <a:pt x="3832961" y="368300"/>
                  </a:lnTo>
                  <a:lnTo>
                    <a:pt x="3878554" y="393700"/>
                  </a:lnTo>
                  <a:lnTo>
                    <a:pt x="3920083" y="419100"/>
                  </a:lnTo>
                  <a:lnTo>
                    <a:pt x="3957421" y="444500"/>
                  </a:lnTo>
                  <a:lnTo>
                    <a:pt x="3990695" y="482600"/>
                  </a:lnTo>
                  <a:lnTo>
                    <a:pt x="4019397" y="508000"/>
                  </a:lnTo>
                  <a:lnTo>
                    <a:pt x="4043527" y="546100"/>
                  </a:lnTo>
                  <a:lnTo>
                    <a:pt x="4062958" y="571500"/>
                  </a:lnTo>
                  <a:lnTo>
                    <a:pt x="4077436" y="609600"/>
                  </a:lnTo>
                  <a:lnTo>
                    <a:pt x="4078198" y="609600"/>
                  </a:lnTo>
                  <a:lnTo>
                    <a:pt x="4086834" y="647700"/>
                  </a:lnTo>
                  <a:lnTo>
                    <a:pt x="4087215" y="647700"/>
                  </a:lnTo>
                  <a:lnTo>
                    <a:pt x="4090644" y="673100"/>
                  </a:lnTo>
                  <a:lnTo>
                    <a:pt x="4090771" y="685800"/>
                  </a:lnTo>
                  <a:lnTo>
                    <a:pt x="4088993" y="711200"/>
                  </a:lnTo>
                  <a:lnTo>
                    <a:pt x="4088739" y="711200"/>
                  </a:lnTo>
                  <a:lnTo>
                    <a:pt x="4081754" y="749300"/>
                  </a:lnTo>
                  <a:lnTo>
                    <a:pt x="4081119" y="749300"/>
                  </a:lnTo>
                  <a:lnTo>
                    <a:pt x="4069054" y="787400"/>
                  </a:lnTo>
                  <a:lnTo>
                    <a:pt x="4051020" y="812800"/>
                  </a:lnTo>
                  <a:lnTo>
                    <a:pt x="4028160" y="850900"/>
                  </a:lnTo>
                  <a:lnTo>
                    <a:pt x="4000601" y="889000"/>
                  </a:lnTo>
                  <a:lnTo>
                    <a:pt x="3968470" y="914400"/>
                  </a:lnTo>
                  <a:lnTo>
                    <a:pt x="3931894" y="939800"/>
                  </a:lnTo>
                  <a:lnTo>
                    <a:pt x="3891254" y="977900"/>
                  </a:lnTo>
                  <a:lnTo>
                    <a:pt x="3846423" y="1003300"/>
                  </a:lnTo>
                  <a:lnTo>
                    <a:pt x="3797655" y="1028700"/>
                  </a:lnTo>
                  <a:lnTo>
                    <a:pt x="3745077" y="1054100"/>
                  </a:lnTo>
                  <a:lnTo>
                    <a:pt x="3688689" y="1079500"/>
                  </a:lnTo>
                  <a:lnTo>
                    <a:pt x="3628872" y="1104900"/>
                  </a:lnTo>
                  <a:lnTo>
                    <a:pt x="3565499" y="1130300"/>
                  </a:lnTo>
                  <a:lnTo>
                    <a:pt x="3498697" y="1155700"/>
                  </a:lnTo>
                  <a:lnTo>
                    <a:pt x="3428847" y="1168400"/>
                  </a:lnTo>
                  <a:lnTo>
                    <a:pt x="3355822" y="1193800"/>
                  </a:lnTo>
                  <a:lnTo>
                    <a:pt x="3279749" y="1219200"/>
                  </a:lnTo>
                  <a:lnTo>
                    <a:pt x="3119475" y="1244600"/>
                  </a:lnTo>
                  <a:lnTo>
                    <a:pt x="3035528" y="1270000"/>
                  </a:lnTo>
                  <a:lnTo>
                    <a:pt x="2769209" y="1308100"/>
                  </a:lnTo>
                  <a:lnTo>
                    <a:pt x="2675991" y="1308100"/>
                  </a:lnTo>
                  <a:lnTo>
                    <a:pt x="2484221" y="1333500"/>
                  </a:lnTo>
                  <a:lnTo>
                    <a:pt x="2385796" y="1333500"/>
                  </a:lnTo>
                  <a:lnTo>
                    <a:pt x="2285847" y="1346200"/>
                  </a:lnTo>
                  <a:lnTo>
                    <a:pt x="1874367" y="1346200"/>
                  </a:lnTo>
                  <a:lnTo>
                    <a:pt x="1772386" y="1333500"/>
                  </a:lnTo>
                  <a:lnTo>
                    <a:pt x="1672056" y="1333500"/>
                  </a:lnTo>
                  <a:lnTo>
                    <a:pt x="1573631" y="1320800"/>
                  </a:lnTo>
                  <a:lnTo>
                    <a:pt x="1476984" y="1320800"/>
                  </a:lnTo>
                  <a:lnTo>
                    <a:pt x="1027277" y="1257300"/>
                  </a:lnTo>
                  <a:lnTo>
                    <a:pt x="944727" y="1231900"/>
                  </a:lnTo>
                  <a:lnTo>
                    <a:pt x="865098" y="1219200"/>
                  </a:lnTo>
                  <a:lnTo>
                    <a:pt x="788263" y="1193800"/>
                  </a:lnTo>
                  <a:lnTo>
                    <a:pt x="714476" y="1181100"/>
                  </a:lnTo>
                  <a:lnTo>
                    <a:pt x="643737" y="1155700"/>
                  </a:lnTo>
                  <a:lnTo>
                    <a:pt x="576300" y="1130300"/>
                  </a:lnTo>
                  <a:lnTo>
                    <a:pt x="512165" y="1117600"/>
                  </a:lnTo>
                  <a:lnTo>
                    <a:pt x="451586" y="1092200"/>
                  </a:lnTo>
                  <a:lnTo>
                    <a:pt x="394563" y="1066800"/>
                  </a:lnTo>
                  <a:lnTo>
                    <a:pt x="341223" y="1041400"/>
                  </a:lnTo>
                  <a:lnTo>
                    <a:pt x="291693" y="1016000"/>
                  </a:lnTo>
                  <a:lnTo>
                    <a:pt x="246100" y="977900"/>
                  </a:lnTo>
                  <a:lnTo>
                    <a:pt x="204571" y="952500"/>
                  </a:lnTo>
                  <a:lnTo>
                    <a:pt x="167233" y="927100"/>
                  </a:lnTo>
                  <a:lnTo>
                    <a:pt x="134086" y="889000"/>
                  </a:lnTo>
                  <a:lnTo>
                    <a:pt x="105371" y="863600"/>
                  </a:lnTo>
                  <a:lnTo>
                    <a:pt x="81229" y="825500"/>
                  </a:lnTo>
                  <a:lnTo>
                    <a:pt x="61798" y="800100"/>
                  </a:lnTo>
                  <a:lnTo>
                    <a:pt x="46977" y="762000"/>
                  </a:lnTo>
                  <a:lnTo>
                    <a:pt x="46710" y="762000"/>
                  </a:lnTo>
                  <a:lnTo>
                    <a:pt x="37934" y="723900"/>
                  </a:lnTo>
                  <a:lnTo>
                    <a:pt x="37553" y="723900"/>
                  </a:lnTo>
                  <a:lnTo>
                    <a:pt x="33934" y="698500"/>
                  </a:lnTo>
                  <a:lnTo>
                    <a:pt x="35674" y="660400"/>
                  </a:lnTo>
                  <a:lnTo>
                    <a:pt x="38950" y="635000"/>
                  </a:lnTo>
                  <a:lnTo>
                    <a:pt x="43726" y="622300"/>
                  </a:lnTo>
                  <a:lnTo>
                    <a:pt x="49999" y="596900"/>
                  </a:lnTo>
                  <a:lnTo>
                    <a:pt x="57797" y="584200"/>
                  </a:lnTo>
                  <a:lnTo>
                    <a:pt x="66941" y="571500"/>
                  </a:lnTo>
                  <a:lnTo>
                    <a:pt x="77736" y="546100"/>
                  </a:lnTo>
                  <a:lnTo>
                    <a:pt x="89776" y="533400"/>
                  </a:lnTo>
                  <a:lnTo>
                    <a:pt x="103339" y="508000"/>
                  </a:lnTo>
                  <a:lnTo>
                    <a:pt x="118084" y="495300"/>
                  </a:lnTo>
                  <a:lnTo>
                    <a:pt x="134340" y="482600"/>
                  </a:lnTo>
                  <a:lnTo>
                    <a:pt x="151739" y="457200"/>
                  </a:lnTo>
                  <a:lnTo>
                    <a:pt x="170535" y="444500"/>
                  </a:lnTo>
                  <a:lnTo>
                    <a:pt x="190728" y="431800"/>
                  </a:lnTo>
                  <a:lnTo>
                    <a:pt x="212064" y="419100"/>
                  </a:lnTo>
                  <a:lnTo>
                    <a:pt x="234797" y="393700"/>
                  </a:lnTo>
                  <a:lnTo>
                    <a:pt x="258673" y="381000"/>
                  </a:lnTo>
                  <a:lnTo>
                    <a:pt x="283692" y="368300"/>
                  </a:lnTo>
                  <a:lnTo>
                    <a:pt x="310108" y="355600"/>
                  </a:lnTo>
                  <a:lnTo>
                    <a:pt x="337667" y="342900"/>
                  </a:lnTo>
                  <a:lnTo>
                    <a:pt x="366369" y="317500"/>
                  </a:lnTo>
                  <a:lnTo>
                    <a:pt x="427456" y="292100"/>
                  </a:lnTo>
                  <a:lnTo>
                    <a:pt x="493229" y="266700"/>
                  </a:lnTo>
                  <a:lnTo>
                    <a:pt x="600430" y="228600"/>
                  </a:lnTo>
                  <a:lnTo>
                    <a:pt x="677392" y="203200"/>
                  </a:lnTo>
                  <a:lnTo>
                    <a:pt x="758672" y="177800"/>
                  </a:lnTo>
                  <a:lnTo>
                    <a:pt x="800963" y="165100"/>
                  </a:lnTo>
                  <a:lnTo>
                    <a:pt x="792454" y="139700"/>
                  </a:lnTo>
                  <a:lnTo>
                    <a:pt x="749655" y="152400"/>
                  </a:lnTo>
                  <a:lnTo>
                    <a:pt x="667486" y="177800"/>
                  </a:lnTo>
                  <a:lnTo>
                    <a:pt x="627862" y="177800"/>
                  </a:lnTo>
                  <a:lnTo>
                    <a:pt x="589381" y="190500"/>
                  </a:lnTo>
                  <a:lnTo>
                    <a:pt x="552043" y="203200"/>
                  </a:lnTo>
                  <a:lnTo>
                    <a:pt x="515721" y="228600"/>
                  </a:lnTo>
                  <a:lnTo>
                    <a:pt x="446506" y="254000"/>
                  </a:lnTo>
                  <a:lnTo>
                    <a:pt x="381736" y="279400"/>
                  </a:lnTo>
                  <a:lnTo>
                    <a:pt x="321665" y="304800"/>
                  </a:lnTo>
                  <a:lnTo>
                    <a:pt x="266166" y="342900"/>
                  </a:lnTo>
                  <a:lnTo>
                    <a:pt x="240131" y="355600"/>
                  </a:lnTo>
                  <a:lnTo>
                    <a:pt x="215366" y="368300"/>
                  </a:lnTo>
                  <a:lnTo>
                    <a:pt x="191744" y="381000"/>
                  </a:lnTo>
                  <a:lnTo>
                    <a:pt x="169519" y="406400"/>
                  </a:lnTo>
                  <a:lnTo>
                    <a:pt x="148310" y="419100"/>
                  </a:lnTo>
                  <a:lnTo>
                    <a:pt x="128498" y="444500"/>
                  </a:lnTo>
                  <a:lnTo>
                    <a:pt x="109842" y="457200"/>
                  </a:lnTo>
                  <a:lnTo>
                    <a:pt x="92481" y="469900"/>
                  </a:lnTo>
                  <a:lnTo>
                    <a:pt x="76657" y="495300"/>
                  </a:lnTo>
                  <a:lnTo>
                    <a:pt x="61874" y="508000"/>
                  </a:lnTo>
                  <a:lnTo>
                    <a:pt x="48806" y="533400"/>
                  </a:lnTo>
                  <a:lnTo>
                    <a:pt x="36779" y="546100"/>
                  </a:lnTo>
                  <a:lnTo>
                    <a:pt x="26682" y="571500"/>
                  </a:lnTo>
                  <a:lnTo>
                    <a:pt x="17983" y="596900"/>
                  </a:lnTo>
                  <a:lnTo>
                    <a:pt x="10960" y="609600"/>
                  </a:lnTo>
                  <a:lnTo>
                    <a:pt x="5600" y="635000"/>
                  </a:lnTo>
                  <a:lnTo>
                    <a:pt x="1854" y="660400"/>
                  </a:lnTo>
                  <a:lnTo>
                    <a:pt x="0" y="698500"/>
                  </a:lnTo>
                  <a:lnTo>
                    <a:pt x="342" y="698500"/>
                  </a:lnTo>
                  <a:lnTo>
                    <a:pt x="4051" y="736600"/>
                  </a:lnTo>
                  <a:lnTo>
                    <a:pt x="5194" y="736600"/>
                  </a:lnTo>
                  <a:lnTo>
                    <a:pt x="13766" y="774700"/>
                  </a:lnTo>
                  <a:lnTo>
                    <a:pt x="15189" y="774700"/>
                  </a:lnTo>
                  <a:lnTo>
                    <a:pt x="32613" y="812800"/>
                  </a:lnTo>
                  <a:lnTo>
                    <a:pt x="54127" y="850900"/>
                  </a:lnTo>
                  <a:lnTo>
                    <a:pt x="80467" y="889000"/>
                  </a:lnTo>
                  <a:lnTo>
                    <a:pt x="111150" y="914400"/>
                  </a:lnTo>
                  <a:lnTo>
                    <a:pt x="146278" y="952500"/>
                  </a:lnTo>
                  <a:lnTo>
                    <a:pt x="185267" y="977900"/>
                  </a:lnTo>
                  <a:lnTo>
                    <a:pt x="228447" y="1016000"/>
                  </a:lnTo>
                  <a:lnTo>
                    <a:pt x="275564" y="1041400"/>
                  </a:lnTo>
                  <a:lnTo>
                    <a:pt x="326364" y="1066800"/>
                  </a:lnTo>
                  <a:lnTo>
                    <a:pt x="380847" y="1092200"/>
                  </a:lnTo>
                  <a:lnTo>
                    <a:pt x="439013" y="1117600"/>
                  </a:lnTo>
                  <a:lnTo>
                    <a:pt x="500608" y="1143000"/>
                  </a:lnTo>
                  <a:lnTo>
                    <a:pt x="565759" y="1168400"/>
                  </a:lnTo>
                  <a:lnTo>
                    <a:pt x="634085" y="1193800"/>
                  </a:lnTo>
                  <a:lnTo>
                    <a:pt x="705586" y="1206500"/>
                  </a:lnTo>
                  <a:lnTo>
                    <a:pt x="780135" y="1231900"/>
                  </a:lnTo>
                  <a:lnTo>
                    <a:pt x="857732" y="1257300"/>
                  </a:lnTo>
                  <a:lnTo>
                    <a:pt x="1021181" y="1282700"/>
                  </a:lnTo>
                  <a:lnTo>
                    <a:pt x="1107033" y="1308100"/>
                  </a:lnTo>
                  <a:lnTo>
                    <a:pt x="1378813" y="1346200"/>
                  </a:lnTo>
                  <a:lnTo>
                    <a:pt x="1474063" y="1346200"/>
                  </a:lnTo>
                  <a:lnTo>
                    <a:pt x="1670278" y="1371600"/>
                  </a:lnTo>
                  <a:lnTo>
                    <a:pt x="2387828" y="1371600"/>
                  </a:lnTo>
                  <a:lnTo>
                    <a:pt x="2486888" y="1358900"/>
                  </a:lnTo>
                  <a:lnTo>
                    <a:pt x="2584170" y="1358900"/>
                  </a:lnTo>
                  <a:lnTo>
                    <a:pt x="3041751" y="1295400"/>
                  </a:lnTo>
                  <a:lnTo>
                    <a:pt x="3208629" y="1270000"/>
                  </a:lnTo>
                  <a:lnTo>
                    <a:pt x="3288131" y="1244600"/>
                  </a:lnTo>
                  <a:lnTo>
                    <a:pt x="3364839" y="1231900"/>
                  </a:lnTo>
                  <a:lnTo>
                    <a:pt x="3438753" y="1206500"/>
                  </a:lnTo>
                  <a:lnTo>
                    <a:pt x="3509492" y="1181100"/>
                  </a:lnTo>
                  <a:lnTo>
                    <a:pt x="3577310" y="1168400"/>
                  </a:lnTo>
                  <a:lnTo>
                    <a:pt x="3641699" y="1143000"/>
                  </a:lnTo>
                  <a:lnTo>
                    <a:pt x="3702786" y="1117600"/>
                  </a:lnTo>
                  <a:lnTo>
                    <a:pt x="3760190" y="1092200"/>
                  </a:lnTo>
                  <a:lnTo>
                    <a:pt x="3814292" y="1054100"/>
                  </a:lnTo>
                  <a:lnTo>
                    <a:pt x="3864457" y="1028700"/>
                  </a:lnTo>
                  <a:lnTo>
                    <a:pt x="3910939" y="1003300"/>
                  </a:lnTo>
                  <a:lnTo>
                    <a:pt x="3953484" y="965200"/>
                  </a:lnTo>
                  <a:lnTo>
                    <a:pt x="3991965" y="939800"/>
                  </a:lnTo>
                  <a:lnTo>
                    <a:pt x="4026128" y="901700"/>
                  </a:lnTo>
                  <a:lnTo>
                    <a:pt x="4055973" y="876300"/>
                  </a:lnTo>
                  <a:lnTo>
                    <a:pt x="4080865" y="838200"/>
                  </a:lnTo>
                  <a:lnTo>
                    <a:pt x="4100804" y="800100"/>
                  </a:lnTo>
                  <a:lnTo>
                    <a:pt x="4112869" y="762000"/>
                  </a:lnTo>
                  <a:lnTo>
                    <a:pt x="4114393" y="762000"/>
                  </a:lnTo>
                  <a:lnTo>
                    <a:pt x="4121886" y="723900"/>
                  </a:lnTo>
                  <a:lnTo>
                    <a:pt x="4122775" y="723900"/>
                  </a:lnTo>
                  <a:lnTo>
                    <a:pt x="4124680" y="685800"/>
                  </a:lnTo>
                  <a:lnTo>
                    <a:pt x="4124680" y="673100"/>
                  </a:lnTo>
                  <a:close/>
                </a:path>
              </a:pathLst>
            </a:custGeom>
            <a:solidFill>
              <a:srgbClr val="0066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4" name="object 24"/>
            <p:cNvSpPr/>
            <p:nvPr/>
          </p:nvSpPr>
          <p:spPr>
            <a:xfrm>
              <a:off x="1451864" y="2526791"/>
              <a:ext cx="393700" cy="664845"/>
            </a:xfrm>
            <a:custGeom>
              <a:avLst/>
              <a:gdLst/>
              <a:ahLst/>
              <a:cxnLst/>
              <a:rect l="l" t="t" r="r" b="b"/>
              <a:pathLst>
                <a:path w="393700" h="664844">
                  <a:moveTo>
                    <a:pt x="393192" y="40513"/>
                  </a:moveTo>
                  <a:lnTo>
                    <a:pt x="389242" y="40513"/>
                  </a:lnTo>
                  <a:lnTo>
                    <a:pt x="389242" y="43688"/>
                  </a:lnTo>
                  <a:lnTo>
                    <a:pt x="389242" y="47498"/>
                  </a:lnTo>
                  <a:lnTo>
                    <a:pt x="389242" y="660400"/>
                  </a:lnTo>
                  <a:lnTo>
                    <a:pt x="389242" y="660908"/>
                  </a:lnTo>
                  <a:lnTo>
                    <a:pt x="31623" y="660908"/>
                  </a:lnTo>
                  <a:lnTo>
                    <a:pt x="31623" y="47498"/>
                  </a:lnTo>
                  <a:lnTo>
                    <a:pt x="389242" y="47498"/>
                  </a:lnTo>
                  <a:lnTo>
                    <a:pt x="389242" y="43688"/>
                  </a:lnTo>
                  <a:lnTo>
                    <a:pt x="31623" y="43688"/>
                  </a:lnTo>
                  <a:lnTo>
                    <a:pt x="31623" y="43307"/>
                  </a:lnTo>
                  <a:lnTo>
                    <a:pt x="31242" y="42799"/>
                  </a:lnTo>
                  <a:lnTo>
                    <a:pt x="31242" y="39751"/>
                  </a:lnTo>
                  <a:lnTo>
                    <a:pt x="29083" y="39751"/>
                  </a:lnTo>
                  <a:lnTo>
                    <a:pt x="27686" y="37846"/>
                  </a:lnTo>
                  <a:lnTo>
                    <a:pt x="27686" y="42913"/>
                  </a:lnTo>
                  <a:lnTo>
                    <a:pt x="27686" y="654050"/>
                  </a:lnTo>
                  <a:lnTo>
                    <a:pt x="3035" y="620395"/>
                  </a:lnTo>
                  <a:lnTo>
                    <a:pt x="3035" y="9220"/>
                  </a:lnTo>
                  <a:lnTo>
                    <a:pt x="27686" y="42913"/>
                  </a:lnTo>
                  <a:lnTo>
                    <a:pt x="27686" y="37846"/>
                  </a:lnTo>
                  <a:lnTo>
                    <a:pt x="3035" y="4191"/>
                  </a:lnTo>
                  <a:lnTo>
                    <a:pt x="3035" y="508"/>
                  </a:lnTo>
                  <a:lnTo>
                    <a:pt x="381" y="508"/>
                  </a:lnTo>
                  <a:lnTo>
                    <a:pt x="0" y="0"/>
                  </a:lnTo>
                  <a:lnTo>
                    <a:pt x="0" y="621411"/>
                  </a:lnTo>
                  <a:lnTo>
                    <a:pt x="27686" y="659333"/>
                  </a:lnTo>
                  <a:lnTo>
                    <a:pt x="27686" y="662178"/>
                  </a:lnTo>
                  <a:lnTo>
                    <a:pt x="27686" y="663448"/>
                  </a:lnTo>
                  <a:lnTo>
                    <a:pt x="30683" y="663448"/>
                  </a:lnTo>
                  <a:lnTo>
                    <a:pt x="31623" y="664718"/>
                  </a:lnTo>
                  <a:lnTo>
                    <a:pt x="31623" y="663448"/>
                  </a:lnTo>
                  <a:lnTo>
                    <a:pt x="391922" y="663448"/>
                  </a:lnTo>
                  <a:lnTo>
                    <a:pt x="391922" y="662178"/>
                  </a:lnTo>
                  <a:lnTo>
                    <a:pt x="393192" y="662178"/>
                  </a:lnTo>
                  <a:lnTo>
                    <a:pt x="393192" y="40513"/>
                  </a:lnTo>
                  <a:close/>
                </a:path>
              </a:pathLst>
            </a:custGeom>
            <a:solidFill>
              <a:srgbClr val="474736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5" name="object 25"/>
            <p:cNvSpPr/>
            <p:nvPr/>
          </p:nvSpPr>
          <p:spPr>
            <a:xfrm>
              <a:off x="1510919" y="2811779"/>
              <a:ext cx="309245" cy="339725"/>
            </a:xfrm>
            <a:custGeom>
              <a:avLst/>
              <a:gdLst/>
              <a:ahLst/>
              <a:cxnLst/>
              <a:rect l="l" t="t" r="r" b="b"/>
              <a:pathLst>
                <a:path w="309244" h="339725">
                  <a:moveTo>
                    <a:pt x="309118" y="254"/>
                  </a:moveTo>
                  <a:lnTo>
                    <a:pt x="306451" y="254"/>
                  </a:lnTo>
                  <a:lnTo>
                    <a:pt x="303784" y="266"/>
                  </a:lnTo>
                  <a:lnTo>
                    <a:pt x="303784" y="7620"/>
                  </a:lnTo>
                  <a:lnTo>
                    <a:pt x="303784" y="332105"/>
                  </a:lnTo>
                  <a:lnTo>
                    <a:pt x="5334" y="332105"/>
                  </a:lnTo>
                  <a:lnTo>
                    <a:pt x="5334" y="335661"/>
                  </a:lnTo>
                  <a:lnTo>
                    <a:pt x="5321" y="7620"/>
                  </a:lnTo>
                  <a:lnTo>
                    <a:pt x="303784" y="7620"/>
                  </a:lnTo>
                  <a:lnTo>
                    <a:pt x="303784" y="266"/>
                  </a:lnTo>
                  <a:lnTo>
                    <a:pt x="303784" y="0"/>
                  </a:lnTo>
                  <a:lnTo>
                    <a:pt x="5334" y="0"/>
                  </a:lnTo>
                  <a:lnTo>
                    <a:pt x="5334" y="3810"/>
                  </a:lnTo>
                  <a:lnTo>
                    <a:pt x="5321" y="266"/>
                  </a:lnTo>
                  <a:lnTo>
                    <a:pt x="2667" y="266"/>
                  </a:lnTo>
                  <a:lnTo>
                    <a:pt x="0" y="254"/>
                  </a:lnTo>
                  <a:lnTo>
                    <a:pt x="0" y="339344"/>
                  </a:lnTo>
                  <a:lnTo>
                    <a:pt x="309118" y="339344"/>
                  </a:lnTo>
                  <a:lnTo>
                    <a:pt x="309118" y="254"/>
                  </a:lnTo>
                  <a:close/>
                </a:path>
              </a:pathLst>
            </a:custGeom>
            <a:solidFill>
              <a:srgbClr val="EBEBE7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6" name="object 26"/>
            <p:cNvSpPr/>
            <p:nvPr/>
          </p:nvSpPr>
          <p:spPr>
            <a:xfrm>
              <a:off x="1453134" y="2529331"/>
              <a:ext cx="392430" cy="41910"/>
            </a:xfrm>
            <a:custGeom>
              <a:avLst/>
              <a:gdLst/>
              <a:ahLst/>
              <a:cxnLst/>
              <a:rect l="l" t="t" r="r" b="b"/>
              <a:pathLst>
                <a:path w="392430" h="41910">
                  <a:moveTo>
                    <a:pt x="391922" y="39751"/>
                  </a:moveTo>
                  <a:lnTo>
                    <a:pt x="362839" y="0"/>
                  </a:lnTo>
                  <a:lnTo>
                    <a:pt x="1397" y="0"/>
                  </a:lnTo>
                  <a:lnTo>
                    <a:pt x="2679" y="1778"/>
                  </a:lnTo>
                  <a:lnTo>
                    <a:pt x="0" y="1778"/>
                  </a:lnTo>
                  <a:lnTo>
                    <a:pt x="29083" y="41529"/>
                  </a:lnTo>
                  <a:lnTo>
                    <a:pt x="390652" y="41529"/>
                  </a:lnTo>
                  <a:lnTo>
                    <a:pt x="389343" y="39751"/>
                  </a:lnTo>
                  <a:lnTo>
                    <a:pt x="391922" y="39751"/>
                  </a:lnTo>
                  <a:close/>
                </a:path>
              </a:pathLst>
            </a:custGeom>
            <a:solidFill>
              <a:srgbClr val="79795A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7" name="object 27"/>
            <p:cNvSpPr/>
            <p:nvPr/>
          </p:nvSpPr>
          <p:spPr>
            <a:xfrm>
              <a:off x="1451356" y="2527299"/>
              <a:ext cx="396875" cy="43815"/>
            </a:xfrm>
            <a:custGeom>
              <a:avLst/>
              <a:gdLst/>
              <a:ahLst/>
              <a:cxnLst/>
              <a:rect l="l" t="t" r="r" b="b"/>
              <a:pathLst>
                <a:path w="396875" h="43814">
                  <a:moveTo>
                    <a:pt x="396875" y="43561"/>
                  </a:moveTo>
                  <a:lnTo>
                    <a:pt x="393700" y="39243"/>
                  </a:lnTo>
                  <a:lnTo>
                    <a:pt x="393700" y="40005"/>
                  </a:lnTo>
                  <a:lnTo>
                    <a:pt x="392811" y="43053"/>
                  </a:lnTo>
                  <a:lnTo>
                    <a:pt x="390525" y="40005"/>
                  </a:lnTo>
                  <a:lnTo>
                    <a:pt x="33147" y="40005"/>
                  </a:lnTo>
                  <a:lnTo>
                    <a:pt x="32766" y="40005"/>
                  </a:lnTo>
                  <a:lnTo>
                    <a:pt x="32131" y="39116"/>
                  </a:lnTo>
                  <a:lnTo>
                    <a:pt x="6350" y="3810"/>
                  </a:lnTo>
                  <a:lnTo>
                    <a:pt x="363728" y="3810"/>
                  </a:lnTo>
                  <a:lnTo>
                    <a:pt x="363728" y="3302"/>
                  </a:lnTo>
                  <a:lnTo>
                    <a:pt x="364109" y="3810"/>
                  </a:lnTo>
                  <a:lnTo>
                    <a:pt x="390525" y="40005"/>
                  </a:lnTo>
                  <a:lnTo>
                    <a:pt x="393700" y="40005"/>
                  </a:lnTo>
                  <a:lnTo>
                    <a:pt x="393700" y="39243"/>
                  </a:lnTo>
                  <a:lnTo>
                    <a:pt x="365252" y="254"/>
                  </a:lnTo>
                  <a:lnTo>
                    <a:pt x="364617" y="254"/>
                  </a:lnTo>
                  <a:lnTo>
                    <a:pt x="363728" y="254"/>
                  </a:lnTo>
                  <a:lnTo>
                    <a:pt x="363728" y="0"/>
                  </a:lnTo>
                  <a:lnTo>
                    <a:pt x="5384" y="0"/>
                  </a:lnTo>
                  <a:lnTo>
                    <a:pt x="5384" y="1270"/>
                  </a:lnTo>
                  <a:lnTo>
                    <a:pt x="5384" y="2527"/>
                  </a:lnTo>
                  <a:lnTo>
                    <a:pt x="4445" y="1270"/>
                  </a:lnTo>
                  <a:lnTo>
                    <a:pt x="5384" y="1270"/>
                  </a:lnTo>
                  <a:lnTo>
                    <a:pt x="5384" y="0"/>
                  </a:lnTo>
                  <a:lnTo>
                    <a:pt x="3911" y="0"/>
                  </a:lnTo>
                  <a:lnTo>
                    <a:pt x="3911" y="1270"/>
                  </a:lnTo>
                  <a:lnTo>
                    <a:pt x="3175" y="3810"/>
                  </a:lnTo>
                  <a:lnTo>
                    <a:pt x="3175" y="1270"/>
                  </a:lnTo>
                  <a:lnTo>
                    <a:pt x="3911" y="1270"/>
                  </a:lnTo>
                  <a:lnTo>
                    <a:pt x="3911" y="0"/>
                  </a:lnTo>
                  <a:lnTo>
                    <a:pt x="3175" y="0"/>
                  </a:lnTo>
                  <a:lnTo>
                    <a:pt x="3175" y="254"/>
                  </a:lnTo>
                  <a:lnTo>
                    <a:pt x="0" y="254"/>
                  </a:lnTo>
                  <a:lnTo>
                    <a:pt x="31623" y="43561"/>
                  </a:lnTo>
                  <a:lnTo>
                    <a:pt x="396875" y="43561"/>
                  </a:lnTo>
                  <a:close/>
                </a:path>
              </a:pathLst>
            </a:custGeom>
            <a:solidFill>
              <a:srgbClr val="474736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8" name="object 28"/>
            <p:cNvSpPr/>
            <p:nvPr/>
          </p:nvSpPr>
          <p:spPr>
            <a:xfrm>
              <a:off x="1568958" y="2610015"/>
              <a:ext cx="173088" cy="162521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9" name="object 29"/>
            <p:cNvSpPr/>
            <p:nvPr/>
          </p:nvSpPr>
          <p:spPr>
            <a:xfrm>
              <a:off x="3630803" y="2747098"/>
              <a:ext cx="539750" cy="908685"/>
            </a:xfrm>
            <a:custGeom>
              <a:avLst/>
              <a:gdLst/>
              <a:ahLst/>
              <a:cxnLst/>
              <a:rect l="l" t="t" r="r" b="b"/>
              <a:pathLst>
                <a:path w="539750" h="908685">
                  <a:moveTo>
                    <a:pt x="539508" y="0"/>
                  </a:moveTo>
                  <a:lnTo>
                    <a:pt x="0" y="0"/>
                  </a:lnTo>
                  <a:lnTo>
                    <a:pt x="0" y="908088"/>
                  </a:lnTo>
                  <a:lnTo>
                    <a:pt x="539508" y="908088"/>
                  </a:lnTo>
                  <a:lnTo>
                    <a:pt x="539508" y="0"/>
                  </a:lnTo>
                  <a:close/>
                </a:path>
              </a:pathLst>
            </a:custGeom>
            <a:solidFill>
              <a:srgbClr val="B7B79D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0" name="object 30"/>
            <p:cNvSpPr/>
            <p:nvPr/>
          </p:nvSpPr>
          <p:spPr>
            <a:xfrm>
              <a:off x="3628898" y="2739402"/>
              <a:ext cx="543560" cy="918844"/>
            </a:xfrm>
            <a:custGeom>
              <a:avLst/>
              <a:gdLst/>
              <a:ahLst/>
              <a:cxnLst/>
              <a:rect l="l" t="t" r="r" b="b"/>
              <a:pathLst>
                <a:path w="543560" h="918845">
                  <a:moveTo>
                    <a:pt x="543433" y="5067"/>
                  </a:moveTo>
                  <a:lnTo>
                    <a:pt x="541464" y="5067"/>
                  </a:lnTo>
                  <a:lnTo>
                    <a:pt x="539496" y="5067"/>
                  </a:lnTo>
                  <a:lnTo>
                    <a:pt x="539496" y="10147"/>
                  </a:lnTo>
                  <a:lnTo>
                    <a:pt x="539496" y="913117"/>
                  </a:lnTo>
                  <a:lnTo>
                    <a:pt x="5321" y="913117"/>
                  </a:lnTo>
                  <a:lnTo>
                    <a:pt x="5321" y="10147"/>
                  </a:lnTo>
                  <a:lnTo>
                    <a:pt x="539496" y="10147"/>
                  </a:lnTo>
                  <a:lnTo>
                    <a:pt x="539496" y="5067"/>
                  </a:lnTo>
                  <a:lnTo>
                    <a:pt x="5321" y="5067"/>
                  </a:lnTo>
                  <a:lnTo>
                    <a:pt x="5321" y="0"/>
                  </a:lnTo>
                  <a:lnTo>
                    <a:pt x="1905" y="0"/>
                  </a:lnTo>
                  <a:lnTo>
                    <a:pt x="1905" y="5067"/>
                  </a:lnTo>
                  <a:lnTo>
                    <a:pt x="0" y="5067"/>
                  </a:lnTo>
                  <a:lnTo>
                    <a:pt x="0" y="918451"/>
                  </a:lnTo>
                  <a:lnTo>
                    <a:pt x="543433" y="918451"/>
                  </a:lnTo>
                  <a:lnTo>
                    <a:pt x="543433" y="5067"/>
                  </a:lnTo>
                  <a:close/>
                </a:path>
              </a:pathLst>
            </a:custGeom>
            <a:solidFill>
              <a:srgbClr val="474736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1" name="object 31"/>
            <p:cNvSpPr/>
            <p:nvPr/>
          </p:nvSpPr>
          <p:spPr>
            <a:xfrm>
              <a:off x="3589401" y="2685960"/>
              <a:ext cx="43815" cy="967105"/>
            </a:xfrm>
            <a:custGeom>
              <a:avLst/>
              <a:gdLst/>
              <a:ahLst/>
              <a:cxnLst/>
              <a:rect l="l" t="t" r="r" b="b"/>
              <a:pathLst>
                <a:path w="43814" h="967104">
                  <a:moveTo>
                    <a:pt x="43319" y="0"/>
                  </a:moveTo>
                  <a:lnTo>
                    <a:pt x="0" y="0"/>
                  </a:lnTo>
                  <a:lnTo>
                    <a:pt x="0" y="966558"/>
                  </a:lnTo>
                  <a:lnTo>
                    <a:pt x="43319" y="966558"/>
                  </a:lnTo>
                  <a:lnTo>
                    <a:pt x="43319" y="0"/>
                  </a:lnTo>
                  <a:close/>
                </a:path>
              </a:pathLst>
            </a:custGeom>
            <a:solidFill>
              <a:srgbClr val="C7C7B6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2" name="object 32"/>
            <p:cNvSpPr/>
            <p:nvPr/>
          </p:nvSpPr>
          <p:spPr>
            <a:xfrm>
              <a:off x="3587496" y="2679572"/>
              <a:ext cx="47625" cy="979805"/>
            </a:xfrm>
            <a:custGeom>
              <a:avLst/>
              <a:gdLst/>
              <a:ahLst/>
              <a:cxnLst/>
              <a:rect l="l" t="t" r="r" b="b"/>
              <a:pathLst>
                <a:path w="47625" h="979804">
                  <a:moveTo>
                    <a:pt x="47244" y="63754"/>
                  </a:moveTo>
                  <a:lnTo>
                    <a:pt x="46736" y="62992"/>
                  </a:lnTo>
                  <a:lnTo>
                    <a:pt x="46736" y="971042"/>
                  </a:lnTo>
                  <a:lnTo>
                    <a:pt x="43307" y="972947"/>
                  </a:lnTo>
                  <a:lnTo>
                    <a:pt x="43307" y="966470"/>
                  </a:lnTo>
                  <a:lnTo>
                    <a:pt x="4775" y="914527"/>
                  </a:lnTo>
                  <a:lnTo>
                    <a:pt x="4889" y="14160"/>
                  </a:lnTo>
                  <a:lnTo>
                    <a:pt x="43942" y="66675"/>
                  </a:lnTo>
                  <a:lnTo>
                    <a:pt x="43942" y="59309"/>
                  </a:lnTo>
                  <a:lnTo>
                    <a:pt x="43307" y="58420"/>
                  </a:lnTo>
                  <a:lnTo>
                    <a:pt x="4889" y="6629"/>
                  </a:lnTo>
                  <a:lnTo>
                    <a:pt x="4889" y="1397"/>
                  </a:lnTo>
                  <a:lnTo>
                    <a:pt x="3302" y="1397"/>
                  </a:lnTo>
                  <a:lnTo>
                    <a:pt x="3302" y="4495"/>
                  </a:lnTo>
                  <a:lnTo>
                    <a:pt x="3302" y="12014"/>
                  </a:lnTo>
                  <a:lnTo>
                    <a:pt x="508" y="8255"/>
                  </a:lnTo>
                  <a:lnTo>
                    <a:pt x="3302" y="12014"/>
                  </a:lnTo>
                  <a:lnTo>
                    <a:pt x="3302" y="4495"/>
                  </a:lnTo>
                  <a:lnTo>
                    <a:pt x="508" y="762"/>
                  </a:lnTo>
                  <a:lnTo>
                    <a:pt x="0" y="0"/>
                  </a:lnTo>
                  <a:lnTo>
                    <a:pt x="0" y="915670"/>
                  </a:lnTo>
                  <a:lnTo>
                    <a:pt x="47244" y="979424"/>
                  </a:lnTo>
                  <a:lnTo>
                    <a:pt x="47244" y="63754"/>
                  </a:lnTo>
                  <a:close/>
                </a:path>
              </a:pathLst>
            </a:custGeom>
            <a:solidFill>
              <a:srgbClr val="474736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3" name="object 33"/>
            <p:cNvSpPr/>
            <p:nvPr/>
          </p:nvSpPr>
          <p:spPr>
            <a:xfrm>
              <a:off x="3675634" y="3099815"/>
              <a:ext cx="461645" cy="499745"/>
            </a:xfrm>
            <a:custGeom>
              <a:avLst/>
              <a:gdLst/>
              <a:ahLst/>
              <a:cxnLst/>
              <a:rect l="l" t="t" r="r" b="b"/>
              <a:pathLst>
                <a:path w="461645" h="499745">
                  <a:moveTo>
                    <a:pt x="461137" y="0"/>
                  </a:moveTo>
                  <a:lnTo>
                    <a:pt x="457200" y="0"/>
                  </a:lnTo>
                  <a:lnTo>
                    <a:pt x="453263" y="0"/>
                  </a:lnTo>
                  <a:lnTo>
                    <a:pt x="453263" y="254"/>
                  </a:lnTo>
                  <a:lnTo>
                    <a:pt x="453263" y="10414"/>
                  </a:lnTo>
                  <a:lnTo>
                    <a:pt x="453263" y="488950"/>
                  </a:lnTo>
                  <a:lnTo>
                    <a:pt x="7874" y="488950"/>
                  </a:lnTo>
                  <a:lnTo>
                    <a:pt x="7874" y="10414"/>
                  </a:lnTo>
                  <a:lnTo>
                    <a:pt x="453263" y="10414"/>
                  </a:lnTo>
                  <a:lnTo>
                    <a:pt x="453263" y="254"/>
                  </a:lnTo>
                  <a:lnTo>
                    <a:pt x="7874" y="254"/>
                  </a:lnTo>
                  <a:lnTo>
                    <a:pt x="7874" y="0"/>
                  </a:lnTo>
                  <a:lnTo>
                    <a:pt x="3937" y="0"/>
                  </a:lnTo>
                  <a:lnTo>
                    <a:pt x="0" y="0"/>
                  </a:lnTo>
                  <a:lnTo>
                    <a:pt x="0" y="499630"/>
                  </a:lnTo>
                  <a:lnTo>
                    <a:pt x="461137" y="499630"/>
                  </a:lnTo>
                  <a:lnTo>
                    <a:pt x="461137" y="0"/>
                  </a:lnTo>
                  <a:close/>
                </a:path>
              </a:pathLst>
            </a:custGeom>
            <a:solidFill>
              <a:srgbClr val="EBEBE7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4" name="object 34"/>
            <p:cNvSpPr/>
            <p:nvPr/>
          </p:nvSpPr>
          <p:spPr>
            <a:xfrm>
              <a:off x="3589401" y="2683382"/>
              <a:ext cx="584835" cy="61594"/>
            </a:xfrm>
            <a:custGeom>
              <a:avLst/>
              <a:gdLst/>
              <a:ahLst/>
              <a:cxnLst/>
              <a:rect l="l" t="t" r="r" b="b"/>
              <a:pathLst>
                <a:path w="584835" h="61594">
                  <a:moveTo>
                    <a:pt x="584835" y="58420"/>
                  </a:moveTo>
                  <a:lnTo>
                    <a:pt x="541528" y="0"/>
                  </a:lnTo>
                  <a:lnTo>
                    <a:pt x="2032" y="0"/>
                  </a:lnTo>
                  <a:lnTo>
                    <a:pt x="3911" y="2540"/>
                  </a:lnTo>
                  <a:lnTo>
                    <a:pt x="0" y="2540"/>
                  </a:lnTo>
                  <a:lnTo>
                    <a:pt x="43434" y="61087"/>
                  </a:lnTo>
                  <a:lnTo>
                    <a:pt x="582930" y="61087"/>
                  </a:lnTo>
                  <a:lnTo>
                    <a:pt x="580948" y="58420"/>
                  </a:lnTo>
                  <a:lnTo>
                    <a:pt x="584835" y="58420"/>
                  </a:lnTo>
                  <a:close/>
                </a:path>
              </a:pathLst>
            </a:custGeom>
            <a:solidFill>
              <a:srgbClr val="79795A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5" name="object 35"/>
            <p:cNvSpPr/>
            <p:nvPr/>
          </p:nvSpPr>
          <p:spPr>
            <a:xfrm>
              <a:off x="3586861" y="2680969"/>
              <a:ext cx="589280" cy="63500"/>
            </a:xfrm>
            <a:custGeom>
              <a:avLst/>
              <a:gdLst/>
              <a:ahLst/>
              <a:cxnLst/>
              <a:rect l="l" t="t" r="r" b="b"/>
              <a:pathLst>
                <a:path w="589279" h="63500">
                  <a:moveTo>
                    <a:pt x="588899" y="59055"/>
                  </a:moveTo>
                  <a:lnTo>
                    <a:pt x="587375" y="57023"/>
                  </a:lnTo>
                  <a:lnTo>
                    <a:pt x="582676" y="50698"/>
                  </a:lnTo>
                  <a:lnTo>
                    <a:pt x="582676" y="58166"/>
                  </a:lnTo>
                  <a:lnTo>
                    <a:pt x="49276" y="58166"/>
                  </a:lnTo>
                  <a:lnTo>
                    <a:pt x="48768" y="58166"/>
                  </a:lnTo>
                  <a:lnTo>
                    <a:pt x="47879" y="57023"/>
                  </a:lnTo>
                  <a:lnTo>
                    <a:pt x="9359" y="5080"/>
                  </a:lnTo>
                  <a:lnTo>
                    <a:pt x="542874" y="5080"/>
                  </a:lnTo>
                  <a:lnTo>
                    <a:pt x="542874" y="4445"/>
                  </a:lnTo>
                  <a:lnTo>
                    <a:pt x="543306" y="4953"/>
                  </a:lnTo>
                  <a:lnTo>
                    <a:pt x="582676" y="58166"/>
                  </a:lnTo>
                  <a:lnTo>
                    <a:pt x="582676" y="50698"/>
                  </a:lnTo>
                  <a:lnTo>
                    <a:pt x="545084" y="0"/>
                  </a:lnTo>
                  <a:lnTo>
                    <a:pt x="544068" y="0"/>
                  </a:lnTo>
                  <a:lnTo>
                    <a:pt x="542671" y="0"/>
                  </a:lnTo>
                  <a:lnTo>
                    <a:pt x="8890" y="0"/>
                  </a:lnTo>
                  <a:lnTo>
                    <a:pt x="8890" y="3810"/>
                  </a:lnTo>
                  <a:lnTo>
                    <a:pt x="8890" y="4445"/>
                  </a:lnTo>
                  <a:lnTo>
                    <a:pt x="8420" y="3810"/>
                  </a:lnTo>
                  <a:lnTo>
                    <a:pt x="8890" y="3810"/>
                  </a:lnTo>
                  <a:lnTo>
                    <a:pt x="8890" y="0"/>
                  </a:lnTo>
                  <a:lnTo>
                    <a:pt x="6997" y="0"/>
                  </a:lnTo>
                  <a:lnTo>
                    <a:pt x="6997" y="1905"/>
                  </a:lnTo>
                  <a:lnTo>
                    <a:pt x="5969" y="508"/>
                  </a:lnTo>
                  <a:lnTo>
                    <a:pt x="4572" y="4953"/>
                  </a:lnTo>
                  <a:lnTo>
                    <a:pt x="4572" y="0"/>
                  </a:lnTo>
                  <a:lnTo>
                    <a:pt x="0" y="0"/>
                  </a:lnTo>
                  <a:lnTo>
                    <a:pt x="47117" y="63500"/>
                  </a:lnTo>
                  <a:lnTo>
                    <a:pt x="588899" y="63500"/>
                  </a:lnTo>
                  <a:lnTo>
                    <a:pt x="588899" y="59055"/>
                  </a:lnTo>
                  <a:close/>
                </a:path>
              </a:pathLst>
            </a:custGeom>
            <a:solidFill>
              <a:srgbClr val="474736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6" name="object 36"/>
            <p:cNvSpPr/>
            <p:nvPr/>
          </p:nvSpPr>
          <p:spPr>
            <a:xfrm>
              <a:off x="3730878" y="3338956"/>
              <a:ext cx="366395" cy="160020"/>
            </a:xfrm>
            <a:custGeom>
              <a:avLst/>
              <a:gdLst/>
              <a:ahLst/>
              <a:cxnLst/>
              <a:rect l="l" t="t" r="r" b="b"/>
              <a:pathLst>
                <a:path w="366395" h="160020">
                  <a:moveTo>
                    <a:pt x="0" y="159512"/>
                  </a:moveTo>
                  <a:lnTo>
                    <a:pt x="366013" y="159512"/>
                  </a:lnTo>
                </a:path>
                <a:path w="366395" h="160020">
                  <a:moveTo>
                    <a:pt x="0" y="79755"/>
                  </a:moveTo>
                  <a:lnTo>
                    <a:pt x="366013" y="79755"/>
                  </a:lnTo>
                </a:path>
                <a:path w="366395" h="160020">
                  <a:moveTo>
                    <a:pt x="0" y="0"/>
                  </a:moveTo>
                  <a:lnTo>
                    <a:pt x="366013" y="0"/>
                  </a:lnTo>
                </a:path>
              </a:pathLst>
            </a:custGeom>
            <a:ln w="10625">
              <a:solidFill>
                <a:srgbClr val="EBEBE7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7" name="object 37"/>
            <p:cNvSpPr/>
            <p:nvPr/>
          </p:nvSpPr>
          <p:spPr>
            <a:xfrm>
              <a:off x="3730878" y="3179572"/>
              <a:ext cx="366395" cy="80010"/>
            </a:xfrm>
            <a:custGeom>
              <a:avLst/>
              <a:gdLst/>
              <a:ahLst/>
              <a:cxnLst/>
              <a:rect l="l" t="t" r="r" b="b"/>
              <a:pathLst>
                <a:path w="366395" h="80010">
                  <a:moveTo>
                    <a:pt x="0" y="79755"/>
                  </a:moveTo>
                  <a:lnTo>
                    <a:pt x="366013" y="79755"/>
                  </a:lnTo>
                </a:path>
                <a:path w="366395" h="80010">
                  <a:moveTo>
                    <a:pt x="0" y="0"/>
                  </a:moveTo>
                  <a:lnTo>
                    <a:pt x="366013" y="0"/>
                  </a:lnTo>
                </a:path>
              </a:pathLst>
            </a:custGeom>
            <a:ln w="10629">
              <a:solidFill>
                <a:srgbClr val="EBEBE7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8" name="object 38"/>
            <p:cNvSpPr/>
            <p:nvPr/>
          </p:nvSpPr>
          <p:spPr>
            <a:xfrm>
              <a:off x="3723005" y="3509009"/>
              <a:ext cx="366395" cy="0"/>
            </a:xfrm>
            <a:custGeom>
              <a:avLst/>
              <a:gdLst/>
              <a:ahLst/>
              <a:cxnLst/>
              <a:rect l="l" t="t" r="r" b="b"/>
              <a:pathLst>
                <a:path w="366395">
                  <a:moveTo>
                    <a:pt x="0" y="0"/>
                  </a:moveTo>
                  <a:lnTo>
                    <a:pt x="366014" y="0"/>
                  </a:lnTo>
                </a:path>
              </a:pathLst>
            </a:custGeom>
            <a:ln w="10629">
              <a:solidFill>
                <a:srgbClr val="47473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9" name="object 39"/>
            <p:cNvSpPr/>
            <p:nvPr/>
          </p:nvSpPr>
          <p:spPr>
            <a:xfrm>
              <a:off x="3723005" y="3429381"/>
              <a:ext cx="366395" cy="0"/>
            </a:xfrm>
            <a:custGeom>
              <a:avLst/>
              <a:gdLst/>
              <a:ahLst/>
              <a:cxnLst/>
              <a:rect l="l" t="t" r="r" b="b"/>
              <a:pathLst>
                <a:path w="366395">
                  <a:moveTo>
                    <a:pt x="0" y="0"/>
                  </a:moveTo>
                  <a:lnTo>
                    <a:pt x="366014" y="0"/>
                  </a:lnTo>
                </a:path>
              </a:pathLst>
            </a:custGeom>
            <a:ln w="10623">
              <a:solidFill>
                <a:srgbClr val="47473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0" name="object 40"/>
            <p:cNvSpPr/>
            <p:nvPr/>
          </p:nvSpPr>
          <p:spPr>
            <a:xfrm>
              <a:off x="3723005" y="3190240"/>
              <a:ext cx="366395" cy="159385"/>
            </a:xfrm>
            <a:custGeom>
              <a:avLst/>
              <a:gdLst/>
              <a:ahLst/>
              <a:cxnLst/>
              <a:rect l="l" t="t" r="r" b="b"/>
              <a:pathLst>
                <a:path w="366395" h="159385">
                  <a:moveTo>
                    <a:pt x="0" y="159385"/>
                  </a:moveTo>
                  <a:lnTo>
                    <a:pt x="366014" y="159385"/>
                  </a:lnTo>
                </a:path>
                <a:path w="366395" h="159385">
                  <a:moveTo>
                    <a:pt x="0" y="79629"/>
                  </a:moveTo>
                  <a:lnTo>
                    <a:pt x="366014" y="79629"/>
                  </a:lnTo>
                </a:path>
                <a:path w="366395" h="159385">
                  <a:moveTo>
                    <a:pt x="0" y="0"/>
                  </a:moveTo>
                  <a:lnTo>
                    <a:pt x="366014" y="0"/>
                  </a:lnTo>
                </a:path>
              </a:pathLst>
            </a:custGeom>
            <a:ln w="10625">
              <a:solidFill>
                <a:srgbClr val="47473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1" name="object 41"/>
            <p:cNvSpPr/>
            <p:nvPr/>
          </p:nvSpPr>
          <p:spPr>
            <a:xfrm>
              <a:off x="4099559" y="3055619"/>
              <a:ext cx="388620" cy="736599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2" name="object 42"/>
            <p:cNvSpPr/>
            <p:nvPr/>
          </p:nvSpPr>
          <p:spPr>
            <a:xfrm>
              <a:off x="4147184" y="3079877"/>
              <a:ext cx="294005" cy="641985"/>
            </a:xfrm>
            <a:custGeom>
              <a:avLst/>
              <a:gdLst/>
              <a:ahLst/>
              <a:cxnLst/>
              <a:rect l="l" t="t" r="r" b="b"/>
              <a:pathLst>
                <a:path w="294004" h="641985">
                  <a:moveTo>
                    <a:pt x="0" y="0"/>
                  </a:moveTo>
                  <a:lnTo>
                    <a:pt x="0" y="553847"/>
                  </a:lnTo>
                  <a:lnTo>
                    <a:pt x="293497" y="641731"/>
                  </a:lnTo>
                  <a:lnTo>
                    <a:pt x="293497" y="878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4BB95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3" name="object 43"/>
            <p:cNvSpPr/>
            <p:nvPr/>
          </p:nvSpPr>
          <p:spPr>
            <a:xfrm>
              <a:off x="4147184" y="3079877"/>
              <a:ext cx="294005" cy="641985"/>
            </a:xfrm>
            <a:custGeom>
              <a:avLst/>
              <a:gdLst/>
              <a:ahLst/>
              <a:cxnLst/>
              <a:rect l="l" t="t" r="r" b="b"/>
              <a:pathLst>
                <a:path w="294004" h="641985">
                  <a:moveTo>
                    <a:pt x="0" y="0"/>
                  </a:moveTo>
                  <a:lnTo>
                    <a:pt x="293497" y="87884"/>
                  </a:lnTo>
                  <a:lnTo>
                    <a:pt x="293497" y="641731"/>
                  </a:lnTo>
                  <a:lnTo>
                    <a:pt x="0" y="553847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7D7D7D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4" name="object 44"/>
            <p:cNvSpPr/>
            <p:nvPr/>
          </p:nvSpPr>
          <p:spPr>
            <a:xfrm>
              <a:off x="3762247" y="2802178"/>
              <a:ext cx="258292" cy="239471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5" name="object 45"/>
            <p:cNvSpPr/>
            <p:nvPr/>
          </p:nvSpPr>
          <p:spPr>
            <a:xfrm>
              <a:off x="3653789" y="3064294"/>
              <a:ext cx="471093" cy="600798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6" name="object 46"/>
            <p:cNvSpPr/>
            <p:nvPr/>
          </p:nvSpPr>
          <p:spPr>
            <a:xfrm>
              <a:off x="396862" y="3245751"/>
              <a:ext cx="600316" cy="6003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47" name="object 47"/>
          <p:cNvSpPr txBox="1"/>
          <p:nvPr/>
        </p:nvSpPr>
        <p:spPr>
          <a:xfrm>
            <a:off x="4477003" y="3330702"/>
            <a:ext cx="8007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860" marR="5080" indent="-10795">
              <a:lnSpc>
                <a:spcPct val="100000"/>
              </a:lnSpc>
              <a:spcBef>
                <a:spcPts val="100"/>
              </a:spcBef>
            </a:pPr>
            <a:r>
              <a:rPr sz="1200" spc="-90" dirty="0">
                <a:latin typeface="Arial"/>
                <a:cs typeface="Arial"/>
              </a:rPr>
              <a:t>Local </a:t>
            </a:r>
            <a:r>
              <a:rPr sz="1200" spc="-35" dirty="0">
                <a:latin typeface="Arial"/>
                <a:cs typeface="Arial"/>
              </a:rPr>
              <a:t>office</a:t>
            </a:r>
            <a:r>
              <a:rPr sz="1200" spc="-140" dirty="0">
                <a:latin typeface="Arial"/>
                <a:cs typeface="Arial"/>
              </a:rPr>
              <a:t> </a:t>
            </a:r>
            <a:r>
              <a:rPr sz="1200" spc="130" dirty="0">
                <a:latin typeface="Arial"/>
                <a:cs typeface="Arial"/>
              </a:rPr>
              <a:t>/  </a:t>
            </a:r>
            <a:r>
              <a:rPr sz="1200" spc="-30" dirty="0">
                <a:latin typeface="Arial"/>
                <a:cs typeface="Arial"/>
              </a:rPr>
              <a:t>optical</a:t>
            </a:r>
            <a:r>
              <a:rPr sz="1200" spc="-220" dirty="0">
                <a:latin typeface="Arial"/>
                <a:cs typeface="Arial"/>
              </a:rPr>
              <a:t> </a:t>
            </a:r>
            <a:r>
              <a:rPr sz="1200" spc="-45" dirty="0">
                <a:latin typeface="Arial"/>
                <a:cs typeface="Arial"/>
              </a:rPr>
              <a:t>node</a:t>
            </a:r>
            <a:endParaRPr sz="1200" dirty="0">
              <a:latin typeface="Arial"/>
              <a:cs typeface="Arial"/>
            </a:endParaRPr>
          </a:p>
        </p:txBody>
      </p:sp>
      <p:grpSp>
        <p:nvGrpSpPr>
          <p:cNvPr id="48" name="object 48"/>
          <p:cNvGrpSpPr/>
          <p:nvPr/>
        </p:nvGrpSpPr>
        <p:grpSpPr>
          <a:xfrm>
            <a:off x="5288279" y="1663433"/>
            <a:ext cx="3748404" cy="2004695"/>
            <a:chOff x="5288279" y="1663433"/>
            <a:chExt cx="3748404" cy="2004695"/>
          </a:xfrm>
        </p:grpSpPr>
        <p:sp>
          <p:nvSpPr>
            <p:cNvPr id="49" name="object 49"/>
            <p:cNvSpPr/>
            <p:nvPr/>
          </p:nvSpPr>
          <p:spPr>
            <a:xfrm>
              <a:off x="5288279" y="2334260"/>
              <a:ext cx="1866900" cy="281939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0" name="object 50"/>
            <p:cNvSpPr/>
            <p:nvPr/>
          </p:nvSpPr>
          <p:spPr>
            <a:xfrm>
              <a:off x="5332348" y="2375789"/>
              <a:ext cx="1777364" cy="160020"/>
            </a:xfrm>
            <a:custGeom>
              <a:avLst/>
              <a:gdLst/>
              <a:ahLst/>
              <a:cxnLst/>
              <a:rect l="l" t="t" r="r" b="b"/>
              <a:pathLst>
                <a:path w="1777365" h="160019">
                  <a:moveTo>
                    <a:pt x="0" y="159512"/>
                  </a:moveTo>
                  <a:lnTo>
                    <a:pt x="1776983" y="0"/>
                  </a:lnTo>
                </a:path>
              </a:pathLst>
            </a:custGeom>
            <a:ln w="38100">
              <a:solidFill>
                <a:srgbClr val="0066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1" name="object 51"/>
            <p:cNvSpPr/>
            <p:nvPr/>
          </p:nvSpPr>
          <p:spPr>
            <a:xfrm>
              <a:off x="8016239" y="2275840"/>
              <a:ext cx="434340" cy="111760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2" name="object 52"/>
            <p:cNvSpPr/>
            <p:nvPr/>
          </p:nvSpPr>
          <p:spPr>
            <a:xfrm>
              <a:off x="8059165" y="2311400"/>
              <a:ext cx="347980" cy="0"/>
            </a:xfrm>
            <a:custGeom>
              <a:avLst/>
              <a:gdLst/>
              <a:ahLst/>
              <a:cxnLst/>
              <a:rect l="l" t="t" r="r" b="b"/>
              <a:pathLst>
                <a:path w="347979">
                  <a:moveTo>
                    <a:pt x="0" y="0"/>
                  </a:moveTo>
                  <a:lnTo>
                    <a:pt x="347852" y="0"/>
                  </a:lnTo>
                </a:path>
              </a:pathLst>
            </a:custGeom>
            <a:ln w="254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3" name="object 53"/>
            <p:cNvSpPr/>
            <p:nvPr/>
          </p:nvSpPr>
          <p:spPr>
            <a:xfrm>
              <a:off x="8115300" y="2019300"/>
              <a:ext cx="467359" cy="111760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4" name="object 54"/>
            <p:cNvSpPr/>
            <p:nvPr/>
          </p:nvSpPr>
          <p:spPr>
            <a:xfrm>
              <a:off x="8157590" y="2055368"/>
              <a:ext cx="382905" cy="0"/>
            </a:xfrm>
            <a:custGeom>
              <a:avLst/>
              <a:gdLst/>
              <a:ahLst/>
              <a:cxnLst/>
              <a:rect l="l" t="t" r="r" b="b"/>
              <a:pathLst>
                <a:path w="382904">
                  <a:moveTo>
                    <a:pt x="0" y="0"/>
                  </a:moveTo>
                  <a:lnTo>
                    <a:pt x="382650" y="0"/>
                  </a:lnTo>
                </a:path>
              </a:pathLst>
            </a:custGeom>
            <a:ln w="254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5" name="object 55"/>
            <p:cNvSpPr/>
            <p:nvPr/>
          </p:nvSpPr>
          <p:spPr>
            <a:xfrm>
              <a:off x="7818119" y="2707640"/>
              <a:ext cx="594359" cy="111760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6" name="object 56"/>
            <p:cNvSpPr/>
            <p:nvPr/>
          </p:nvSpPr>
          <p:spPr>
            <a:xfrm>
              <a:off x="7860029" y="2743454"/>
              <a:ext cx="509270" cy="0"/>
            </a:xfrm>
            <a:custGeom>
              <a:avLst/>
              <a:gdLst/>
              <a:ahLst/>
              <a:cxnLst/>
              <a:rect l="l" t="t" r="r" b="b"/>
              <a:pathLst>
                <a:path w="509270">
                  <a:moveTo>
                    <a:pt x="0" y="0"/>
                  </a:moveTo>
                  <a:lnTo>
                    <a:pt x="509270" y="0"/>
                  </a:lnTo>
                </a:path>
              </a:pathLst>
            </a:custGeom>
            <a:ln w="254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7" name="object 57"/>
            <p:cNvSpPr/>
            <p:nvPr/>
          </p:nvSpPr>
          <p:spPr>
            <a:xfrm>
              <a:off x="7632700" y="3068320"/>
              <a:ext cx="594359" cy="111760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8" name="object 58"/>
            <p:cNvSpPr/>
            <p:nvPr/>
          </p:nvSpPr>
          <p:spPr>
            <a:xfrm>
              <a:off x="7107936" y="2181351"/>
              <a:ext cx="391795" cy="45720"/>
            </a:xfrm>
            <a:custGeom>
              <a:avLst/>
              <a:gdLst/>
              <a:ahLst/>
              <a:cxnLst/>
              <a:rect l="l" t="t" r="r" b="b"/>
              <a:pathLst>
                <a:path w="391795" h="45719">
                  <a:moveTo>
                    <a:pt x="391541" y="1651"/>
                  </a:moveTo>
                  <a:lnTo>
                    <a:pt x="388670" y="1651"/>
                  </a:lnTo>
                  <a:lnTo>
                    <a:pt x="390144" y="0"/>
                  </a:lnTo>
                  <a:lnTo>
                    <a:pt x="38735" y="0"/>
                  </a:lnTo>
                  <a:lnTo>
                    <a:pt x="0" y="43561"/>
                  </a:lnTo>
                  <a:lnTo>
                    <a:pt x="2971" y="43561"/>
                  </a:lnTo>
                  <a:lnTo>
                    <a:pt x="1397" y="45339"/>
                  </a:lnTo>
                  <a:lnTo>
                    <a:pt x="352679" y="45339"/>
                  </a:lnTo>
                  <a:lnTo>
                    <a:pt x="391541" y="1651"/>
                  </a:lnTo>
                  <a:close/>
                </a:path>
              </a:pathLst>
            </a:custGeom>
            <a:solidFill>
              <a:srgbClr val="C7C7B6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9" name="object 59"/>
            <p:cNvSpPr/>
            <p:nvPr/>
          </p:nvSpPr>
          <p:spPr>
            <a:xfrm>
              <a:off x="7109333" y="2183002"/>
              <a:ext cx="389255" cy="43815"/>
            </a:xfrm>
            <a:custGeom>
              <a:avLst/>
              <a:gdLst/>
              <a:ahLst/>
              <a:cxnLst/>
              <a:rect l="l" t="t" r="r" b="b"/>
              <a:pathLst>
                <a:path w="389254" h="43814">
                  <a:moveTo>
                    <a:pt x="37973" y="0"/>
                  </a:moveTo>
                  <a:lnTo>
                    <a:pt x="33782" y="0"/>
                  </a:lnTo>
                  <a:lnTo>
                    <a:pt x="0" y="38100"/>
                  </a:lnTo>
                  <a:lnTo>
                    <a:pt x="0" y="42672"/>
                  </a:lnTo>
                  <a:lnTo>
                    <a:pt x="37973" y="0"/>
                  </a:lnTo>
                  <a:close/>
                </a:path>
                <a:path w="389254" h="43814">
                  <a:moveTo>
                    <a:pt x="353060" y="40767"/>
                  </a:moveTo>
                  <a:lnTo>
                    <a:pt x="348996" y="40767"/>
                  </a:lnTo>
                  <a:lnTo>
                    <a:pt x="349377" y="40259"/>
                  </a:lnTo>
                  <a:lnTo>
                    <a:pt x="2159" y="40259"/>
                  </a:lnTo>
                  <a:lnTo>
                    <a:pt x="0" y="42672"/>
                  </a:lnTo>
                  <a:lnTo>
                    <a:pt x="0" y="43688"/>
                  </a:lnTo>
                  <a:lnTo>
                    <a:pt x="350520" y="43688"/>
                  </a:lnTo>
                  <a:lnTo>
                    <a:pt x="353060" y="40767"/>
                  </a:lnTo>
                  <a:close/>
                </a:path>
                <a:path w="389254" h="43814">
                  <a:moveTo>
                    <a:pt x="389255" y="0"/>
                  </a:moveTo>
                  <a:lnTo>
                    <a:pt x="385191" y="0"/>
                  </a:lnTo>
                  <a:lnTo>
                    <a:pt x="348996" y="40767"/>
                  </a:lnTo>
                  <a:lnTo>
                    <a:pt x="349885" y="40259"/>
                  </a:lnTo>
                  <a:lnTo>
                    <a:pt x="353441" y="40259"/>
                  </a:lnTo>
                  <a:lnTo>
                    <a:pt x="389255" y="0"/>
                  </a:lnTo>
                  <a:close/>
                </a:path>
              </a:pathLst>
            </a:custGeom>
            <a:solidFill>
              <a:srgbClr val="474736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0" name="object 60"/>
            <p:cNvSpPr/>
            <p:nvPr/>
          </p:nvSpPr>
          <p:spPr>
            <a:xfrm>
              <a:off x="7109332" y="2226716"/>
              <a:ext cx="351790" cy="339090"/>
            </a:xfrm>
            <a:custGeom>
              <a:avLst/>
              <a:gdLst/>
              <a:ahLst/>
              <a:cxnLst/>
              <a:rect l="l" t="t" r="r" b="b"/>
              <a:pathLst>
                <a:path w="351790" h="339089">
                  <a:moveTo>
                    <a:pt x="351332" y="0"/>
                  </a:moveTo>
                  <a:lnTo>
                    <a:pt x="0" y="0"/>
                  </a:lnTo>
                  <a:lnTo>
                    <a:pt x="0" y="338937"/>
                  </a:lnTo>
                  <a:lnTo>
                    <a:pt x="351332" y="338937"/>
                  </a:lnTo>
                  <a:lnTo>
                    <a:pt x="351332" y="0"/>
                  </a:lnTo>
                  <a:close/>
                </a:path>
              </a:pathLst>
            </a:custGeom>
            <a:solidFill>
              <a:srgbClr val="B7B79D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1" name="object 61"/>
            <p:cNvSpPr/>
            <p:nvPr/>
          </p:nvSpPr>
          <p:spPr>
            <a:xfrm>
              <a:off x="7107936" y="2223274"/>
              <a:ext cx="354965" cy="344170"/>
            </a:xfrm>
            <a:custGeom>
              <a:avLst/>
              <a:gdLst/>
              <a:ahLst/>
              <a:cxnLst/>
              <a:rect l="l" t="t" r="r" b="b"/>
              <a:pathLst>
                <a:path w="354965" h="344169">
                  <a:moveTo>
                    <a:pt x="354825" y="0"/>
                  </a:moveTo>
                  <a:lnTo>
                    <a:pt x="350393" y="0"/>
                  </a:lnTo>
                  <a:lnTo>
                    <a:pt x="350393" y="1638"/>
                  </a:lnTo>
                  <a:lnTo>
                    <a:pt x="350393" y="5067"/>
                  </a:lnTo>
                  <a:lnTo>
                    <a:pt x="350393" y="340690"/>
                  </a:lnTo>
                  <a:lnTo>
                    <a:pt x="2794" y="340690"/>
                  </a:lnTo>
                  <a:lnTo>
                    <a:pt x="2794" y="5067"/>
                  </a:lnTo>
                  <a:lnTo>
                    <a:pt x="350393" y="5067"/>
                  </a:lnTo>
                  <a:lnTo>
                    <a:pt x="350393" y="1638"/>
                  </a:lnTo>
                  <a:lnTo>
                    <a:pt x="0" y="1638"/>
                  </a:lnTo>
                  <a:lnTo>
                    <a:pt x="0" y="344030"/>
                  </a:lnTo>
                  <a:lnTo>
                    <a:pt x="354076" y="344030"/>
                  </a:lnTo>
                  <a:lnTo>
                    <a:pt x="354076" y="342379"/>
                  </a:lnTo>
                  <a:lnTo>
                    <a:pt x="354825" y="342379"/>
                  </a:lnTo>
                  <a:lnTo>
                    <a:pt x="354825" y="0"/>
                  </a:lnTo>
                  <a:close/>
                </a:path>
              </a:pathLst>
            </a:custGeom>
            <a:solidFill>
              <a:srgbClr val="474736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2" name="object 62"/>
            <p:cNvSpPr/>
            <p:nvPr/>
          </p:nvSpPr>
          <p:spPr>
            <a:xfrm>
              <a:off x="7460615" y="2183002"/>
              <a:ext cx="39370" cy="382905"/>
            </a:xfrm>
            <a:custGeom>
              <a:avLst/>
              <a:gdLst/>
              <a:ahLst/>
              <a:cxnLst/>
              <a:rect l="l" t="t" r="r" b="b"/>
              <a:pathLst>
                <a:path w="39370" h="382905">
                  <a:moveTo>
                    <a:pt x="38862" y="0"/>
                  </a:moveTo>
                  <a:lnTo>
                    <a:pt x="0" y="43688"/>
                  </a:lnTo>
                  <a:lnTo>
                    <a:pt x="0" y="382651"/>
                  </a:lnTo>
                  <a:lnTo>
                    <a:pt x="38862" y="335153"/>
                  </a:lnTo>
                  <a:lnTo>
                    <a:pt x="38862" y="0"/>
                  </a:lnTo>
                  <a:close/>
                </a:path>
              </a:pathLst>
            </a:custGeom>
            <a:solidFill>
              <a:srgbClr val="79795A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3" name="object 63"/>
            <p:cNvSpPr/>
            <p:nvPr/>
          </p:nvSpPr>
          <p:spPr>
            <a:xfrm>
              <a:off x="7459218" y="2183002"/>
              <a:ext cx="41910" cy="386080"/>
            </a:xfrm>
            <a:custGeom>
              <a:avLst/>
              <a:gdLst/>
              <a:ahLst/>
              <a:cxnLst/>
              <a:rect l="l" t="t" r="r" b="b"/>
              <a:pathLst>
                <a:path w="41909" h="386080">
                  <a:moveTo>
                    <a:pt x="41529" y="0"/>
                  </a:moveTo>
                  <a:lnTo>
                    <a:pt x="38862" y="0"/>
                  </a:lnTo>
                  <a:lnTo>
                    <a:pt x="38862" y="3937"/>
                  </a:lnTo>
                  <a:lnTo>
                    <a:pt x="38862" y="334518"/>
                  </a:lnTo>
                  <a:lnTo>
                    <a:pt x="2794" y="378460"/>
                  </a:lnTo>
                  <a:lnTo>
                    <a:pt x="2794" y="382651"/>
                  </a:lnTo>
                  <a:lnTo>
                    <a:pt x="508" y="381381"/>
                  </a:lnTo>
                  <a:lnTo>
                    <a:pt x="2794" y="378460"/>
                  </a:lnTo>
                  <a:lnTo>
                    <a:pt x="2794" y="44958"/>
                  </a:lnTo>
                  <a:lnTo>
                    <a:pt x="2794" y="44450"/>
                  </a:lnTo>
                  <a:lnTo>
                    <a:pt x="3556" y="43688"/>
                  </a:lnTo>
                  <a:lnTo>
                    <a:pt x="38862" y="3937"/>
                  </a:lnTo>
                  <a:lnTo>
                    <a:pt x="38862" y="0"/>
                  </a:lnTo>
                  <a:lnTo>
                    <a:pt x="38100" y="0"/>
                  </a:lnTo>
                  <a:lnTo>
                    <a:pt x="0" y="42926"/>
                  </a:lnTo>
                  <a:lnTo>
                    <a:pt x="0" y="385572"/>
                  </a:lnTo>
                  <a:lnTo>
                    <a:pt x="1016" y="385572"/>
                  </a:lnTo>
                  <a:lnTo>
                    <a:pt x="3429" y="382651"/>
                  </a:lnTo>
                  <a:lnTo>
                    <a:pt x="41529" y="335915"/>
                  </a:lnTo>
                  <a:lnTo>
                    <a:pt x="41529" y="335153"/>
                  </a:lnTo>
                  <a:lnTo>
                    <a:pt x="41529" y="0"/>
                  </a:lnTo>
                  <a:close/>
                </a:path>
              </a:pathLst>
            </a:custGeom>
            <a:solidFill>
              <a:srgbClr val="474736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4" name="object 64"/>
            <p:cNvSpPr/>
            <p:nvPr/>
          </p:nvSpPr>
          <p:spPr>
            <a:xfrm>
              <a:off x="7110602" y="2212632"/>
              <a:ext cx="290118" cy="239102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5" name="object 65"/>
            <p:cNvSpPr/>
            <p:nvPr/>
          </p:nvSpPr>
          <p:spPr>
            <a:xfrm>
              <a:off x="7647939" y="2032000"/>
              <a:ext cx="571500" cy="1127760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6" name="object 66"/>
            <p:cNvSpPr/>
            <p:nvPr/>
          </p:nvSpPr>
          <p:spPr>
            <a:xfrm>
              <a:off x="7701787" y="2059940"/>
              <a:ext cx="462915" cy="1031240"/>
            </a:xfrm>
            <a:custGeom>
              <a:avLst/>
              <a:gdLst/>
              <a:ahLst/>
              <a:cxnLst/>
              <a:rect l="l" t="t" r="r" b="b"/>
              <a:pathLst>
                <a:path w="462915" h="1031239">
                  <a:moveTo>
                    <a:pt x="462660" y="0"/>
                  </a:moveTo>
                  <a:lnTo>
                    <a:pt x="0" y="1030986"/>
                  </a:lnTo>
                </a:path>
              </a:pathLst>
            </a:custGeom>
            <a:ln w="254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7" name="object 67"/>
            <p:cNvSpPr/>
            <p:nvPr/>
          </p:nvSpPr>
          <p:spPr>
            <a:xfrm>
              <a:off x="8370697" y="1663433"/>
              <a:ext cx="665772" cy="674001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8" name="object 68"/>
            <p:cNvSpPr/>
            <p:nvPr/>
          </p:nvSpPr>
          <p:spPr>
            <a:xfrm>
              <a:off x="8233028" y="1961540"/>
              <a:ext cx="775131" cy="784707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9" name="object 69"/>
            <p:cNvSpPr/>
            <p:nvPr/>
          </p:nvSpPr>
          <p:spPr>
            <a:xfrm>
              <a:off x="8053323" y="2332253"/>
              <a:ext cx="875487" cy="886307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70" name="object 70"/>
            <p:cNvSpPr/>
            <p:nvPr/>
          </p:nvSpPr>
          <p:spPr>
            <a:xfrm>
              <a:off x="7901431" y="2709926"/>
              <a:ext cx="946391" cy="958088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71" name="object 71"/>
            <p:cNvSpPr/>
            <p:nvPr/>
          </p:nvSpPr>
          <p:spPr>
            <a:xfrm>
              <a:off x="7459979" y="2339340"/>
              <a:ext cx="594359" cy="111760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72" name="object 72"/>
            <p:cNvSpPr/>
            <p:nvPr/>
          </p:nvSpPr>
          <p:spPr>
            <a:xfrm>
              <a:off x="7502144" y="2375789"/>
              <a:ext cx="509270" cy="0"/>
            </a:xfrm>
            <a:custGeom>
              <a:avLst/>
              <a:gdLst/>
              <a:ahLst/>
              <a:cxnLst/>
              <a:rect l="l" t="t" r="r" b="b"/>
              <a:pathLst>
                <a:path w="509270">
                  <a:moveTo>
                    <a:pt x="0" y="0"/>
                  </a:moveTo>
                  <a:lnTo>
                    <a:pt x="509270" y="0"/>
                  </a:lnTo>
                </a:path>
              </a:pathLst>
            </a:custGeom>
            <a:ln w="254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73" name="object 73"/>
          <p:cNvSpPr txBox="1"/>
          <p:nvPr/>
        </p:nvSpPr>
        <p:spPr>
          <a:xfrm>
            <a:off x="5910198" y="3518661"/>
            <a:ext cx="9137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0" marR="5080" indent="-114300">
              <a:lnSpc>
                <a:spcPct val="100000"/>
              </a:lnSpc>
              <a:spcBef>
                <a:spcPts val="100"/>
              </a:spcBef>
            </a:pPr>
            <a:r>
              <a:rPr sz="1200" spc="-225" dirty="0">
                <a:latin typeface="Arial"/>
                <a:cs typeface="Arial"/>
              </a:rPr>
              <a:t>E</a:t>
            </a:r>
            <a:r>
              <a:rPr sz="1200" spc="-35" dirty="0">
                <a:latin typeface="Arial"/>
                <a:cs typeface="Arial"/>
              </a:rPr>
              <a:t>le</a:t>
            </a:r>
            <a:r>
              <a:rPr sz="1200" spc="-100" dirty="0">
                <a:latin typeface="Arial"/>
                <a:cs typeface="Arial"/>
              </a:rPr>
              <a:t>c</a:t>
            </a:r>
            <a:r>
              <a:rPr sz="1200" spc="70" dirty="0">
                <a:latin typeface="Arial"/>
                <a:cs typeface="Arial"/>
              </a:rPr>
              <a:t>t</a:t>
            </a:r>
            <a:r>
              <a:rPr sz="1200" spc="-35" dirty="0">
                <a:latin typeface="Arial"/>
                <a:cs typeface="Arial"/>
              </a:rPr>
              <a:t>ro</a:t>
            </a:r>
            <a:r>
              <a:rPr sz="1200" spc="-45" dirty="0">
                <a:latin typeface="Arial"/>
                <a:cs typeface="Arial"/>
              </a:rPr>
              <a:t>-</a:t>
            </a:r>
            <a:r>
              <a:rPr sz="1200" spc="-40" dirty="0">
                <a:latin typeface="Arial"/>
                <a:cs typeface="Arial"/>
              </a:rPr>
              <a:t>o</a:t>
            </a:r>
            <a:r>
              <a:rPr sz="1200" spc="-35" dirty="0">
                <a:latin typeface="Arial"/>
                <a:cs typeface="Arial"/>
              </a:rPr>
              <a:t>p</a:t>
            </a:r>
            <a:r>
              <a:rPr sz="1200" spc="45" dirty="0">
                <a:latin typeface="Arial"/>
                <a:cs typeface="Arial"/>
              </a:rPr>
              <a:t>t</a:t>
            </a:r>
            <a:r>
              <a:rPr sz="1200" spc="30" dirty="0">
                <a:latin typeface="Arial"/>
                <a:cs typeface="Arial"/>
              </a:rPr>
              <a:t>i</a:t>
            </a:r>
            <a:r>
              <a:rPr sz="1200" spc="-150" dirty="0">
                <a:latin typeface="Arial"/>
                <a:cs typeface="Arial"/>
              </a:rPr>
              <a:t>c</a:t>
            </a:r>
            <a:r>
              <a:rPr sz="1200" spc="-40" dirty="0">
                <a:latin typeface="Arial"/>
                <a:cs typeface="Arial"/>
              </a:rPr>
              <a:t>al  </a:t>
            </a:r>
            <a:r>
              <a:rPr sz="1200" spc="-70" dirty="0">
                <a:latin typeface="Arial"/>
                <a:cs typeface="Arial"/>
              </a:rPr>
              <a:t>conversion</a:t>
            </a:r>
            <a:endParaRPr sz="1200" dirty="0">
              <a:latin typeface="Arial"/>
              <a:cs typeface="Arial"/>
            </a:endParaRPr>
          </a:p>
        </p:txBody>
      </p:sp>
      <p:grpSp>
        <p:nvGrpSpPr>
          <p:cNvPr id="74" name="object 74"/>
          <p:cNvGrpSpPr/>
          <p:nvPr/>
        </p:nvGrpSpPr>
        <p:grpSpPr>
          <a:xfrm>
            <a:off x="298513" y="1321396"/>
            <a:ext cx="7194550" cy="2989580"/>
            <a:chOff x="298513" y="1321396"/>
            <a:chExt cx="7194550" cy="2989580"/>
          </a:xfrm>
        </p:grpSpPr>
        <p:sp>
          <p:nvSpPr>
            <p:cNvPr id="75" name="object 75"/>
            <p:cNvSpPr/>
            <p:nvPr/>
          </p:nvSpPr>
          <p:spPr>
            <a:xfrm>
              <a:off x="298513" y="1321396"/>
              <a:ext cx="1689227" cy="1164628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76" name="object 76"/>
            <p:cNvSpPr/>
            <p:nvPr/>
          </p:nvSpPr>
          <p:spPr>
            <a:xfrm>
              <a:off x="1203959" y="2832100"/>
              <a:ext cx="307340" cy="855980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77" name="object 77"/>
            <p:cNvSpPr/>
            <p:nvPr/>
          </p:nvSpPr>
          <p:spPr>
            <a:xfrm>
              <a:off x="1264411" y="2859150"/>
              <a:ext cx="186690" cy="760730"/>
            </a:xfrm>
            <a:custGeom>
              <a:avLst/>
              <a:gdLst/>
              <a:ahLst/>
              <a:cxnLst/>
              <a:rect l="l" t="t" r="r" b="b"/>
              <a:pathLst>
                <a:path w="186690" h="760729">
                  <a:moveTo>
                    <a:pt x="0" y="760603"/>
                  </a:moveTo>
                  <a:lnTo>
                    <a:pt x="186181" y="0"/>
                  </a:lnTo>
                </a:path>
              </a:pathLst>
            </a:custGeom>
            <a:ln w="38100">
              <a:solidFill>
                <a:srgbClr val="0066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78" name="object 78"/>
            <p:cNvSpPr/>
            <p:nvPr/>
          </p:nvSpPr>
          <p:spPr>
            <a:xfrm>
              <a:off x="1079499" y="3426460"/>
              <a:ext cx="368300" cy="264159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79" name="object 79"/>
            <p:cNvSpPr/>
            <p:nvPr/>
          </p:nvSpPr>
          <p:spPr>
            <a:xfrm>
              <a:off x="1127886" y="3452113"/>
              <a:ext cx="273050" cy="167640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80" name="object 80"/>
            <p:cNvSpPr/>
            <p:nvPr/>
          </p:nvSpPr>
          <p:spPr>
            <a:xfrm>
              <a:off x="1127886" y="3452113"/>
              <a:ext cx="273050" cy="167640"/>
            </a:xfrm>
            <a:custGeom>
              <a:avLst/>
              <a:gdLst/>
              <a:ahLst/>
              <a:cxnLst/>
              <a:rect l="l" t="t" r="r" b="b"/>
              <a:pathLst>
                <a:path w="273050" h="167639">
                  <a:moveTo>
                    <a:pt x="0" y="83820"/>
                  </a:moveTo>
                  <a:lnTo>
                    <a:pt x="10731" y="51181"/>
                  </a:lnTo>
                  <a:lnTo>
                    <a:pt x="39979" y="24511"/>
                  </a:lnTo>
                  <a:lnTo>
                    <a:pt x="83388" y="6603"/>
                  </a:lnTo>
                  <a:lnTo>
                    <a:pt x="136525" y="0"/>
                  </a:lnTo>
                  <a:lnTo>
                    <a:pt x="189737" y="6603"/>
                  </a:lnTo>
                  <a:lnTo>
                    <a:pt x="233044" y="24511"/>
                  </a:lnTo>
                  <a:lnTo>
                    <a:pt x="262381" y="51181"/>
                  </a:lnTo>
                  <a:lnTo>
                    <a:pt x="273050" y="83820"/>
                  </a:lnTo>
                  <a:lnTo>
                    <a:pt x="262381" y="116459"/>
                  </a:lnTo>
                  <a:lnTo>
                    <a:pt x="233044" y="143001"/>
                  </a:lnTo>
                  <a:lnTo>
                    <a:pt x="189737" y="161036"/>
                  </a:lnTo>
                  <a:lnTo>
                    <a:pt x="136525" y="167640"/>
                  </a:lnTo>
                  <a:lnTo>
                    <a:pt x="83388" y="161036"/>
                  </a:lnTo>
                  <a:lnTo>
                    <a:pt x="39979" y="143001"/>
                  </a:lnTo>
                  <a:lnTo>
                    <a:pt x="10731" y="116459"/>
                  </a:lnTo>
                  <a:lnTo>
                    <a:pt x="0" y="83820"/>
                  </a:lnTo>
                  <a:close/>
                </a:path>
              </a:pathLst>
            </a:custGeom>
            <a:ln w="9525">
              <a:solidFill>
                <a:srgbClr val="487CB9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81" name="object 81"/>
            <p:cNvSpPr/>
            <p:nvPr/>
          </p:nvSpPr>
          <p:spPr>
            <a:xfrm>
              <a:off x="797559" y="3553460"/>
              <a:ext cx="419100" cy="210819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82" name="object 82"/>
            <p:cNvSpPr/>
            <p:nvPr/>
          </p:nvSpPr>
          <p:spPr>
            <a:xfrm>
              <a:off x="844689" y="3595116"/>
              <a:ext cx="323215" cy="87630"/>
            </a:xfrm>
            <a:custGeom>
              <a:avLst/>
              <a:gdLst/>
              <a:ahLst/>
              <a:cxnLst/>
              <a:rect l="l" t="t" r="r" b="b"/>
              <a:pathLst>
                <a:path w="323215" h="87629">
                  <a:moveTo>
                    <a:pt x="323189" y="0"/>
                  </a:moveTo>
                  <a:lnTo>
                    <a:pt x="0" y="87376"/>
                  </a:lnTo>
                </a:path>
              </a:pathLst>
            </a:custGeom>
            <a:ln w="38100">
              <a:solidFill>
                <a:srgbClr val="0066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83" name="object 83"/>
            <p:cNvSpPr/>
            <p:nvPr/>
          </p:nvSpPr>
          <p:spPr>
            <a:xfrm>
              <a:off x="909320" y="3586479"/>
              <a:ext cx="414019" cy="668020"/>
            </a:xfrm>
            <a:prstGeom prst="rect">
              <a:avLst/>
            </a:prstGeom>
            <a:blipFill>
              <a:blip r:embed="rId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84" name="object 84"/>
            <p:cNvSpPr/>
            <p:nvPr/>
          </p:nvSpPr>
          <p:spPr>
            <a:xfrm>
              <a:off x="968146" y="3619754"/>
              <a:ext cx="296545" cy="563880"/>
            </a:xfrm>
            <a:custGeom>
              <a:avLst/>
              <a:gdLst/>
              <a:ahLst/>
              <a:cxnLst/>
              <a:rect l="l" t="t" r="r" b="b"/>
              <a:pathLst>
                <a:path w="296544" h="563879">
                  <a:moveTo>
                    <a:pt x="296265" y="0"/>
                  </a:moveTo>
                  <a:lnTo>
                    <a:pt x="0" y="563880"/>
                  </a:lnTo>
                </a:path>
              </a:pathLst>
            </a:custGeom>
            <a:ln w="38098">
              <a:solidFill>
                <a:srgbClr val="0066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85" name="object 85"/>
            <p:cNvSpPr/>
            <p:nvPr/>
          </p:nvSpPr>
          <p:spPr>
            <a:xfrm>
              <a:off x="1338579" y="3558539"/>
              <a:ext cx="703580" cy="751840"/>
            </a:xfrm>
            <a:prstGeom prst="rect">
              <a:avLst/>
            </a:prstGeom>
            <a:blipFill>
              <a:blip r:embed="rId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86" name="object 86"/>
            <p:cNvSpPr/>
            <p:nvPr/>
          </p:nvSpPr>
          <p:spPr>
            <a:xfrm>
              <a:off x="1396492" y="3595750"/>
              <a:ext cx="589915" cy="638175"/>
            </a:xfrm>
            <a:custGeom>
              <a:avLst/>
              <a:gdLst/>
              <a:ahLst/>
              <a:cxnLst/>
              <a:rect l="l" t="t" r="r" b="b"/>
              <a:pathLst>
                <a:path w="589914" h="638175">
                  <a:moveTo>
                    <a:pt x="0" y="0"/>
                  </a:moveTo>
                  <a:lnTo>
                    <a:pt x="589534" y="637921"/>
                  </a:lnTo>
                </a:path>
              </a:pathLst>
            </a:custGeom>
            <a:ln w="38100">
              <a:solidFill>
                <a:srgbClr val="0066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87" name="object 87"/>
            <p:cNvSpPr/>
            <p:nvPr/>
          </p:nvSpPr>
          <p:spPr>
            <a:xfrm>
              <a:off x="1059446" y="3453002"/>
              <a:ext cx="360680" cy="43815"/>
            </a:xfrm>
            <a:custGeom>
              <a:avLst/>
              <a:gdLst/>
              <a:ahLst/>
              <a:cxnLst/>
              <a:rect l="l" t="t" r="r" b="b"/>
              <a:pathLst>
                <a:path w="360680" h="43814">
                  <a:moveTo>
                    <a:pt x="360413" y="1651"/>
                  </a:moveTo>
                  <a:lnTo>
                    <a:pt x="357720" y="1651"/>
                  </a:lnTo>
                  <a:lnTo>
                    <a:pt x="359143" y="0"/>
                  </a:lnTo>
                  <a:lnTo>
                    <a:pt x="35687" y="0"/>
                  </a:lnTo>
                  <a:lnTo>
                    <a:pt x="0" y="41783"/>
                  </a:lnTo>
                  <a:lnTo>
                    <a:pt x="2679" y="41783"/>
                  </a:lnTo>
                  <a:lnTo>
                    <a:pt x="1270" y="43434"/>
                  </a:lnTo>
                  <a:lnTo>
                    <a:pt x="324726" y="43434"/>
                  </a:lnTo>
                  <a:lnTo>
                    <a:pt x="360413" y="1651"/>
                  </a:lnTo>
                  <a:close/>
                </a:path>
              </a:pathLst>
            </a:custGeom>
            <a:solidFill>
              <a:srgbClr val="C7C7B6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88" name="object 88"/>
            <p:cNvSpPr/>
            <p:nvPr/>
          </p:nvSpPr>
          <p:spPr>
            <a:xfrm>
              <a:off x="1059434" y="3454653"/>
              <a:ext cx="361950" cy="368935"/>
            </a:xfrm>
            <a:custGeom>
              <a:avLst/>
              <a:gdLst/>
              <a:ahLst/>
              <a:cxnLst/>
              <a:rect l="l" t="t" r="r" b="b"/>
              <a:pathLst>
                <a:path w="361950" h="368935">
                  <a:moveTo>
                    <a:pt x="361696" y="320675"/>
                  </a:moveTo>
                  <a:lnTo>
                    <a:pt x="359156" y="320675"/>
                  </a:lnTo>
                  <a:lnTo>
                    <a:pt x="359156" y="320040"/>
                  </a:lnTo>
                  <a:lnTo>
                    <a:pt x="326771" y="361238"/>
                  </a:lnTo>
                  <a:lnTo>
                    <a:pt x="326771" y="41643"/>
                  </a:lnTo>
                  <a:lnTo>
                    <a:pt x="359156" y="3683"/>
                  </a:lnTo>
                  <a:lnTo>
                    <a:pt x="359156" y="596"/>
                  </a:lnTo>
                  <a:lnTo>
                    <a:pt x="359664" y="0"/>
                  </a:lnTo>
                  <a:lnTo>
                    <a:pt x="359156" y="0"/>
                  </a:lnTo>
                  <a:lnTo>
                    <a:pt x="358521" y="0"/>
                  </a:lnTo>
                  <a:lnTo>
                    <a:pt x="355981" y="0"/>
                  </a:lnTo>
                  <a:lnTo>
                    <a:pt x="323469" y="37947"/>
                  </a:lnTo>
                  <a:lnTo>
                    <a:pt x="323469" y="366141"/>
                  </a:lnTo>
                  <a:lnTo>
                    <a:pt x="323469" y="366776"/>
                  </a:lnTo>
                  <a:lnTo>
                    <a:pt x="2552" y="366776"/>
                  </a:lnTo>
                  <a:lnTo>
                    <a:pt x="2552" y="366141"/>
                  </a:lnTo>
                  <a:lnTo>
                    <a:pt x="322580" y="366141"/>
                  </a:lnTo>
                  <a:lnTo>
                    <a:pt x="323469" y="366141"/>
                  </a:lnTo>
                  <a:lnTo>
                    <a:pt x="323469" y="37947"/>
                  </a:lnTo>
                  <a:lnTo>
                    <a:pt x="323011" y="38481"/>
                  </a:lnTo>
                  <a:lnTo>
                    <a:pt x="322580" y="38481"/>
                  </a:lnTo>
                  <a:lnTo>
                    <a:pt x="322580" y="38989"/>
                  </a:lnTo>
                  <a:lnTo>
                    <a:pt x="322580" y="39116"/>
                  </a:lnTo>
                  <a:lnTo>
                    <a:pt x="2794" y="39116"/>
                  </a:lnTo>
                  <a:lnTo>
                    <a:pt x="36207" y="0"/>
                  </a:lnTo>
                  <a:lnTo>
                    <a:pt x="32435" y="0"/>
                  </a:lnTo>
                  <a:lnTo>
                    <a:pt x="2222" y="35356"/>
                  </a:lnTo>
                  <a:lnTo>
                    <a:pt x="2222" y="39801"/>
                  </a:lnTo>
                  <a:lnTo>
                    <a:pt x="2222" y="40386"/>
                  </a:lnTo>
                  <a:lnTo>
                    <a:pt x="1714" y="40386"/>
                  </a:lnTo>
                  <a:lnTo>
                    <a:pt x="2222" y="39801"/>
                  </a:lnTo>
                  <a:lnTo>
                    <a:pt x="2222" y="35356"/>
                  </a:lnTo>
                  <a:lnTo>
                    <a:pt x="1282" y="36449"/>
                  </a:lnTo>
                  <a:lnTo>
                    <a:pt x="1282" y="40386"/>
                  </a:lnTo>
                  <a:lnTo>
                    <a:pt x="12" y="40386"/>
                  </a:lnTo>
                  <a:lnTo>
                    <a:pt x="12" y="41656"/>
                  </a:lnTo>
                  <a:lnTo>
                    <a:pt x="1282" y="41656"/>
                  </a:lnTo>
                  <a:lnTo>
                    <a:pt x="322580" y="41656"/>
                  </a:lnTo>
                  <a:lnTo>
                    <a:pt x="322580" y="41821"/>
                  </a:lnTo>
                  <a:lnTo>
                    <a:pt x="322580" y="43434"/>
                  </a:lnTo>
                  <a:lnTo>
                    <a:pt x="322580" y="364528"/>
                  </a:lnTo>
                  <a:lnTo>
                    <a:pt x="2552" y="364528"/>
                  </a:lnTo>
                  <a:lnTo>
                    <a:pt x="2552" y="43434"/>
                  </a:lnTo>
                  <a:lnTo>
                    <a:pt x="322580" y="43434"/>
                  </a:lnTo>
                  <a:lnTo>
                    <a:pt x="322580" y="41821"/>
                  </a:lnTo>
                  <a:lnTo>
                    <a:pt x="2552" y="41821"/>
                  </a:lnTo>
                  <a:lnTo>
                    <a:pt x="2552" y="41668"/>
                  </a:lnTo>
                  <a:lnTo>
                    <a:pt x="0" y="41668"/>
                  </a:lnTo>
                  <a:lnTo>
                    <a:pt x="0" y="366776"/>
                  </a:lnTo>
                  <a:lnTo>
                    <a:pt x="12" y="368046"/>
                  </a:lnTo>
                  <a:lnTo>
                    <a:pt x="323469" y="368046"/>
                  </a:lnTo>
                  <a:lnTo>
                    <a:pt x="323469" y="368935"/>
                  </a:lnTo>
                  <a:lnTo>
                    <a:pt x="324358" y="368935"/>
                  </a:lnTo>
                  <a:lnTo>
                    <a:pt x="325043" y="368046"/>
                  </a:lnTo>
                  <a:lnTo>
                    <a:pt x="326009" y="368046"/>
                  </a:lnTo>
                  <a:lnTo>
                    <a:pt x="326009" y="366801"/>
                  </a:lnTo>
                  <a:lnTo>
                    <a:pt x="326517" y="366141"/>
                  </a:lnTo>
                  <a:lnTo>
                    <a:pt x="326771" y="366141"/>
                  </a:lnTo>
                  <a:lnTo>
                    <a:pt x="326771" y="365823"/>
                  </a:lnTo>
                  <a:lnTo>
                    <a:pt x="361696" y="321310"/>
                  </a:lnTo>
                  <a:lnTo>
                    <a:pt x="361696" y="320675"/>
                  </a:lnTo>
                  <a:close/>
                </a:path>
              </a:pathLst>
            </a:custGeom>
            <a:solidFill>
              <a:srgbClr val="474736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89" name="object 89"/>
            <p:cNvSpPr/>
            <p:nvPr/>
          </p:nvSpPr>
          <p:spPr>
            <a:xfrm>
              <a:off x="1094841" y="3553853"/>
              <a:ext cx="220764" cy="189090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90" name="object 90"/>
            <p:cNvSpPr/>
            <p:nvPr/>
          </p:nvSpPr>
          <p:spPr>
            <a:xfrm>
              <a:off x="7137399" y="2245359"/>
              <a:ext cx="355600" cy="299720"/>
            </a:xfrm>
            <a:prstGeom prst="rect">
              <a:avLst/>
            </a:prstGeom>
            <a:blipFill>
              <a:blip r:embed="rId2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91" name="object 91"/>
            <p:cNvSpPr/>
            <p:nvPr/>
          </p:nvSpPr>
          <p:spPr>
            <a:xfrm>
              <a:off x="7184135" y="2271394"/>
              <a:ext cx="261620" cy="204470"/>
            </a:xfrm>
            <a:custGeom>
              <a:avLst/>
              <a:gdLst/>
              <a:ahLst/>
              <a:cxnLst/>
              <a:rect l="l" t="t" r="r" b="b"/>
              <a:pathLst>
                <a:path w="261620" h="204469">
                  <a:moveTo>
                    <a:pt x="130810" y="0"/>
                  </a:moveTo>
                  <a:lnTo>
                    <a:pt x="0" y="203962"/>
                  </a:lnTo>
                  <a:lnTo>
                    <a:pt x="261493" y="203962"/>
                  </a:lnTo>
                  <a:lnTo>
                    <a:pt x="13081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92" name="object 92"/>
            <p:cNvSpPr/>
            <p:nvPr/>
          </p:nvSpPr>
          <p:spPr>
            <a:xfrm>
              <a:off x="7184135" y="2271394"/>
              <a:ext cx="261620" cy="204470"/>
            </a:xfrm>
            <a:custGeom>
              <a:avLst/>
              <a:gdLst/>
              <a:ahLst/>
              <a:cxnLst/>
              <a:rect l="l" t="t" r="r" b="b"/>
              <a:pathLst>
                <a:path w="261620" h="204469">
                  <a:moveTo>
                    <a:pt x="0" y="203962"/>
                  </a:moveTo>
                  <a:lnTo>
                    <a:pt x="130810" y="0"/>
                  </a:lnTo>
                  <a:lnTo>
                    <a:pt x="261493" y="203962"/>
                  </a:lnTo>
                  <a:lnTo>
                    <a:pt x="0" y="203962"/>
                  </a:lnTo>
                  <a:close/>
                </a:path>
              </a:pathLst>
            </a:custGeom>
            <a:ln w="9525">
              <a:solidFill>
                <a:srgbClr val="487CB9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93" name="object 93"/>
          <p:cNvSpPr txBox="1"/>
          <p:nvPr/>
        </p:nvSpPr>
        <p:spPr>
          <a:xfrm>
            <a:off x="562051" y="1617524"/>
            <a:ext cx="1550035" cy="21158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48640">
              <a:lnSpc>
                <a:spcPct val="100000"/>
              </a:lnSpc>
            </a:pPr>
            <a:r>
              <a:rPr sz="1200" b="1" spc="-5" dirty="0">
                <a:solidFill>
                  <a:srgbClr val="003366"/>
                </a:solidFill>
                <a:latin typeface="Tahoma"/>
                <a:cs typeface="Tahoma"/>
              </a:rPr>
              <a:t>Internet</a:t>
            </a:r>
            <a:endParaRPr sz="1200" dirty="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705"/>
              </a:spcBef>
            </a:pPr>
            <a:r>
              <a:rPr sz="1200" b="1" spc="-5" dirty="0">
                <a:solidFill>
                  <a:srgbClr val="003366"/>
                </a:solidFill>
                <a:latin typeface="Tahoma"/>
                <a:cs typeface="Tahoma"/>
              </a:rPr>
              <a:t>PTSN</a:t>
            </a:r>
            <a:endParaRPr sz="1200" dirty="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1400" dirty="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1400" dirty="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1400" dirty="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1400" dirty="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1400" dirty="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350" dirty="0">
              <a:latin typeface="Tahoma"/>
              <a:cs typeface="Tahoma"/>
            </a:endParaRPr>
          </a:p>
          <a:p>
            <a:pPr marL="1182370" indent="-47625">
              <a:lnSpc>
                <a:spcPct val="100000"/>
              </a:lnSpc>
              <a:spcBef>
                <a:spcPts val="5"/>
              </a:spcBef>
            </a:pPr>
            <a:r>
              <a:rPr sz="1200" spc="-40" dirty="0">
                <a:latin typeface="Arial"/>
                <a:cs typeface="Arial"/>
              </a:rPr>
              <a:t>o</a:t>
            </a:r>
            <a:r>
              <a:rPr sz="1200" spc="-35" dirty="0">
                <a:latin typeface="Arial"/>
                <a:cs typeface="Arial"/>
              </a:rPr>
              <a:t>p</a:t>
            </a:r>
            <a:r>
              <a:rPr sz="1200" spc="45" dirty="0">
                <a:latin typeface="Arial"/>
                <a:cs typeface="Arial"/>
              </a:rPr>
              <a:t>t</a:t>
            </a:r>
            <a:r>
              <a:rPr sz="1200" spc="30" dirty="0">
                <a:latin typeface="Arial"/>
                <a:cs typeface="Arial"/>
              </a:rPr>
              <a:t>i</a:t>
            </a:r>
            <a:r>
              <a:rPr sz="1200" spc="-150" dirty="0">
                <a:latin typeface="Arial"/>
                <a:cs typeface="Arial"/>
              </a:rPr>
              <a:t>c</a:t>
            </a:r>
            <a:r>
              <a:rPr sz="1200" spc="-40" dirty="0">
                <a:latin typeface="Arial"/>
                <a:cs typeface="Arial"/>
              </a:rPr>
              <a:t>al  </a:t>
            </a:r>
            <a:r>
              <a:rPr sz="1200" spc="-45" dirty="0">
                <a:latin typeface="Arial"/>
                <a:cs typeface="Arial"/>
              </a:rPr>
              <a:t>node</a:t>
            </a:r>
            <a:endParaRPr sz="1200" dirty="0">
              <a:latin typeface="Arial"/>
              <a:cs typeface="Arial"/>
            </a:endParaRPr>
          </a:p>
        </p:txBody>
      </p:sp>
      <p:grpSp>
        <p:nvGrpSpPr>
          <p:cNvPr id="94" name="object 94"/>
          <p:cNvGrpSpPr/>
          <p:nvPr/>
        </p:nvGrpSpPr>
        <p:grpSpPr>
          <a:xfrm>
            <a:off x="2794000" y="3096260"/>
            <a:ext cx="3167380" cy="1917700"/>
            <a:chOff x="2794000" y="3096260"/>
            <a:chExt cx="3167380" cy="1917700"/>
          </a:xfrm>
        </p:grpSpPr>
        <p:sp>
          <p:nvSpPr>
            <p:cNvPr id="95" name="object 95"/>
            <p:cNvSpPr/>
            <p:nvPr/>
          </p:nvSpPr>
          <p:spPr>
            <a:xfrm>
              <a:off x="3921760" y="3096260"/>
              <a:ext cx="2039619" cy="1917700"/>
            </a:xfrm>
            <a:prstGeom prst="rect">
              <a:avLst/>
            </a:prstGeom>
            <a:blipFill>
              <a:blip r:embed="rId2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96" name="object 96"/>
            <p:cNvSpPr/>
            <p:nvPr/>
          </p:nvSpPr>
          <p:spPr>
            <a:xfrm>
              <a:off x="3965066" y="3133598"/>
              <a:ext cx="1939925" cy="1802130"/>
            </a:xfrm>
            <a:custGeom>
              <a:avLst/>
              <a:gdLst/>
              <a:ahLst/>
              <a:cxnLst/>
              <a:rect l="l" t="t" r="r" b="b"/>
              <a:pathLst>
                <a:path w="1939925" h="1802129">
                  <a:moveTo>
                    <a:pt x="242570" y="0"/>
                  </a:moveTo>
                  <a:lnTo>
                    <a:pt x="303911" y="126"/>
                  </a:lnTo>
                  <a:lnTo>
                    <a:pt x="364617" y="1397"/>
                  </a:lnTo>
                  <a:lnTo>
                    <a:pt x="424815" y="3810"/>
                  </a:lnTo>
                  <a:lnTo>
                    <a:pt x="484378" y="7365"/>
                  </a:lnTo>
                  <a:lnTo>
                    <a:pt x="543306" y="12064"/>
                  </a:lnTo>
                  <a:lnTo>
                    <a:pt x="601599" y="17779"/>
                  </a:lnTo>
                  <a:lnTo>
                    <a:pt x="659257" y="24637"/>
                  </a:lnTo>
                  <a:lnTo>
                    <a:pt x="716026" y="32638"/>
                  </a:lnTo>
                  <a:lnTo>
                    <a:pt x="772033" y="41528"/>
                  </a:lnTo>
                  <a:lnTo>
                    <a:pt x="827278" y="51562"/>
                  </a:lnTo>
                  <a:lnTo>
                    <a:pt x="881634" y="62484"/>
                  </a:lnTo>
                  <a:lnTo>
                    <a:pt x="935101" y="74422"/>
                  </a:lnTo>
                  <a:lnTo>
                    <a:pt x="987552" y="87375"/>
                  </a:lnTo>
                  <a:lnTo>
                    <a:pt x="1038987" y="101218"/>
                  </a:lnTo>
                  <a:lnTo>
                    <a:pt x="1089533" y="116077"/>
                  </a:lnTo>
                  <a:lnTo>
                    <a:pt x="1138936" y="131699"/>
                  </a:lnTo>
                  <a:lnTo>
                    <a:pt x="1187323" y="148209"/>
                  </a:lnTo>
                  <a:lnTo>
                    <a:pt x="1234440" y="165607"/>
                  </a:lnTo>
                  <a:lnTo>
                    <a:pt x="1280541" y="183896"/>
                  </a:lnTo>
                  <a:lnTo>
                    <a:pt x="1325245" y="202946"/>
                  </a:lnTo>
                  <a:lnTo>
                    <a:pt x="1368806" y="222885"/>
                  </a:lnTo>
                  <a:lnTo>
                    <a:pt x="1411097" y="243459"/>
                  </a:lnTo>
                  <a:lnTo>
                    <a:pt x="1452118" y="264922"/>
                  </a:lnTo>
                  <a:lnTo>
                    <a:pt x="1491615" y="287019"/>
                  </a:lnTo>
                  <a:lnTo>
                    <a:pt x="1529842" y="309879"/>
                  </a:lnTo>
                  <a:lnTo>
                    <a:pt x="1566545" y="333501"/>
                  </a:lnTo>
                  <a:lnTo>
                    <a:pt x="1601851" y="357631"/>
                  </a:lnTo>
                  <a:lnTo>
                    <a:pt x="1635506" y="382524"/>
                  </a:lnTo>
                  <a:lnTo>
                    <a:pt x="1667764" y="408050"/>
                  </a:lnTo>
                  <a:lnTo>
                    <a:pt x="1698244" y="434213"/>
                  </a:lnTo>
                  <a:lnTo>
                    <a:pt x="1727200" y="461010"/>
                  </a:lnTo>
                  <a:lnTo>
                    <a:pt x="1754505" y="488314"/>
                  </a:lnTo>
                  <a:lnTo>
                    <a:pt x="1803908" y="544702"/>
                  </a:lnTo>
                  <a:lnTo>
                    <a:pt x="1846199" y="602995"/>
                  </a:lnTo>
                  <a:lnTo>
                    <a:pt x="1880870" y="663320"/>
                  </a:lnTo>
                  <a:lnTo>
                    <a:pt x="1907921" y="725424"/>
                  </a:lnTo>
                  <a:lnTo>
                    <a:pt x="1926844" y="789051"/>
                  </a:lnTo>
                  <a:lnTo>
                    <a:pt x="1937512" y="854075"/>
                  </a:lnTo>
                  <a:lnTo>
                    <a:pt x="1939544" y="887094"/>
                  </a:lnTo>
                  <a:lnTo>
                    <a:pt x="1939417" y="920114"/>
                  </a:lnTo>
                  <a:lnTo>
                    <a:pt x="1932559" y="985393"/>
                  </a:lnTo>
                  <a:lnTo>
                    <a:pt x="1917192" y="1049274"/>
                  </a:lnTo>
                  <a:lnTo>
                    <a:pt x="1893824" y="1111758"/>
                  </a:lnTo>
                  <a:lnTo>
                    <a:pt x="1862455" y="1172590"/>
                  </a:lnTo>
                  <a:lnTo>
                    <a:pt x="1823593" y="1231645"/>
                  </a:lnTo>
                  <a:lnTo>
                    <a:pt x="1777492" y="1288669"/>
                  </a:lnTo>
                  <a:lnTo>
                    <a:pt x="1724406" y="1343659"/>
                  </a:lnTo>
                  <a:lnTo>
                    <a:pt x="1695323" y="1370329"/>
                  </a:lnTo>
                  <a:lnTo>
                    <a:pt x="1664589" y="1396364"/>
                  </a:lnTo>
                  <a:lnTo>
                    <a:pt x="1632331" y="1421891"/>
                  </a:lnTo>
                  <a:lnTo>
                    <a:pt x="1598549" y="1446657"/>
                  </a:lnTo>
                  <a:lnTo>
                    <a:pt x="1563116" y="1470787"/>
                  </a:lnTo>
                  <a:lnTo>
                    <a:pt x="1526286" y="1494282"/>
                  </a:lnTo>
                  <a:lnTo>
                    <a:pt x="1488059" y="1517141"/>
                  </a:lnTo>
                  <a:lnTo>
                    <a:pt x="1448308" y="1539113"/>
                  </a:lnTo>
                  <a:lnTo>
                    <a:pt x="1407287" y="1560449"/>
                  </a:lnTo>
                  <a:lnTo>
                    <a:pt x="1364869" y="1581022"/>
                  </a:lnTo>
                  <a:lnTo>
                    <a:pt x="1321181" y="1600834"/>
                  </a:lnTo>
                  <a:lnTo>
                    <a:pt x="1276223" y="1619884"/>
                  </a:lnTo>
                  <a:lnTo>
                    <a:pt x="1229995" y="1638045"/>
                  </a:lnTo>
                  <a:lnTo>
                    <a:pt x="1182624" y="1655445"/>
                  </a:lnTo>
                  <a:lnTo>
                    <a:pt x="1134110" y="1671954"/>
                  </a:lnTo>
                  <a:lnTo>
                    <a:pt x="1084580" y="1687449"/>
                  </a:lnTo>
                  <a:lnTo>
                    <a:pt x="1033907" y="1702181"/>
                  </a:lnTo>
                  <a:lnTo>
                    <a:pt x="982091" y="1716024"/>
                  </a:lnTo>
                  <a:lnTo>
                    <a:pt x="929386" y="1728851"/>
                  </a:lnTo>
                  <a:lnTo>
                    <a:pt x="875792" y="1740662"/>
                  </a:lnTo>
                  <a:lnTo>
                    <a:pt x="821182" y="1751583"/>
                  </a:lnTo>
                  <a:lnTo>
                    <a:pt x="765683" y="1761489"/>
                  </a:lnTo>
                  <a:lnTo>
                    <a:pt x="709295" y="1770379"/>
                  </a:lnTo>
                  <a:lnTo>
                    <a:pt x="652145" y="1778127"/>
                  </a:lnTo>
                  <a:lnTo>
                    <a:pt x="594233" y="1784858"/>
                  </a:lnTo>
                  <a:lnTo>
                    <a:pt x="535559" y="1790572"/>
                  </a:lnTo>
                  <a:lnTo>
                    <a:pt x="476250" y="1795145"/>
                  </a:lnTo>
                  <a:lnTo>
                    <a:pt x="416179" y="1798446"/>
                  </a:lnTo>
                  <a:lnTo>
                    <a:pt x="355473" y="1800733"/>
                  </a:lnTo>
                  <a:lnTo>
                    <a:pt x="294259" y="1801876"/>
                  </a:lnTo>
                  <a:lnTo>
                    <a:pt x="244983" y="1801876"/>
                  </a:lnTo>
                  <a:lnTo>
                    <a:pt x="195834" y="1801114"/>
                  </a:lnTo>
                  <a:lnTo>
                    <a:pt x="146685" y="1799589"/>
                  </a:lnTo>
                  <a:lnTo>
                    <a:pt x="97662" y="1797303"/>
                  </a:lnTo>
                  <a:lnTo>
                    <a:pt x="48768" y="1794128"/>
                  </a:lnTo>
                  <a:lnTo>
                    <a:pt x="0" y="1790319"/>
                  </a:lnTo>
                </a:path>
              </a:pathLst>
            </a:custGeom>
            <a:ln w="28575">
              <a:solidFill>
                <a:srgbClr val="0066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97" name="object 97"/>
            <p:cNvSpPr/>
            <p:nvPr/>
          </p:nvSpPr>
          <p:spPr>
            <a:xfrm>
              <a:off x="2794000" y="3154680"/>
              <a:ext cx="878839" cy="1379220"/>
            </a:xfrm>
            <a:prstGeom prst="rect">
              <a:avLst/>
            </a:prstGeom>
            <a:blipFill>
              <a:blip r:embed="rId2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98" name="object 98"/>
            <p:cNvSpPr/>
            <p:nvPr/>
          </p:nvSpPr>
          <p:spPr>
            <a:xfrm>
              <a:off x="2850388" y="3192526"/>
              <a:ext cx="775970" cy="1266190"/>
            </a:xfrm>
            <a:custGeom>
              <a:avLst/>
              <a:gdLst/>
              <a:ahLst/>
              <a:cxnLst/>
              <a:rect l="l" t="t" r="r" b="b"/>
              <a:pathLst>
                <a:path w="775970" h="1266189">
                  <a:moveTo>
                    <a:pt x="388366" y="1265809"/>
                  </a:moveTo>
                  <a:lnTo>
                    <a:pt x="344424" y="1237869"/>
                  </a:lnTo>
                  <a:lnTo>
                    <a:pt x="303149" y="1209294"/>
                  </a:lnTo>
                  <a:lnTo>
                    <a:pt x="264541" y="1179957"/>
                  </a:lnTo>
                  <a:lnTo>
                    <a:pt x="228600" y="1150239"/>
                  </a:lnTo>
                  <a:lnTo>
                    <a:pt x="195325" y="1119886"/>
                  </a:lnTo>
                  <a:lnTo>
                    <a:pt x="164592" y="1089025"/>
                  </a:lnTo>
                  <a:lnTo>
                    <a:pt x="136651" y="1057783"/>
                  </a:lnTo>
                  <a:lnTo>
                    <a:pt x="111251" y="1026160"/>
                  </a:lnTo>
                  <a:lnTo>
                    <a:pt x="88518" y="994029"/>
                  </a:lnTo>
                  <a:lnTo>
                    <a:pt x="35813" y="896238"/>
                  </a:lnTo>
                  <a:lnTo>
                    <a:pt x="13716" y="829818"/>
                  </a:lnTo>
                  <a:lnTo>
                    <a:pt x="2031" y="763016"/>
                  </a:lnTo>
                  <a:lnTo>
                    <a:pt x="0" y="729615"/>
                  </a:lnTo>
                  <a:lnTo>
                    <a:pt x="507" y="696213"/>
                  </a:lnTo>
                  <a:lnTo>
                    <a:pt x="9143" y="629412"/>
                  </a:lnTo>
                  <a:lnTo>
                    <a:pt x="28067" y="563244"/>
                  </a:lnTo>
                  <a:lnTo>
                    <a:pt x="57023" y="497967"/>
                  </a:lnTo>
                  <a:lnTo>
                    <a:pt x="96012" y="433831"/>
                  </a:lnTo>
                  <a:lnTo>
                    <a:pt x="119253" y="402336"/>
                  </a:lnTo>
                  <a:lnTo>
                    <a:pt x="144906" y="371348"/>
                  </a:lnTo>
                  <a:lnTo>
                    <a:pt x="173100" y="340740"/>
                  </a:lnTo>
                  <a:lnTo>
                    <a:pt x="203835" y="310514"/>
                  </a:lnTo>
                  <a:lnTo>
                    <a:pt x="236981" y="281050"/>
                  </a:lnTo>
                  <a:lnTo>
                    <a:pt x="272669" y="252095"/>
                  </a:lnTo>
                  <a:lnTo>
                    <a:pt x="310642" y="223774"/>
                  </a:lnTo>
                  <a:lnTo>
                    <a:pt x="351155" y="196087"/>
                  </a:lnTo>
                  <a:lnTo>
                    <a:pt x="394207" y="169163"/>
                  </a:lnTo>
                  <a:lnTo>
                    <a:pt x="439547" y="143001"/>
                  </a:lnTo>
                  <a:lnTo>
                    <a:pt x="487425" y="117601"/>
                  </a:lnTo>
                  <a:lnTo>
                    <a:pt x="537590" y="92963"/>
                  </a:lnTo>
                  <a:lnTo>
                    <a:pt x="590296" y="69341"/>
                  </a:lnTo>
                  <a:lnTo>
                    <a:pt x="634873" y="50800"/>
                  </a:lnTo>
                  <a:lnTo>
                    <a:pt x="680720" y="33020"/>
                  </a:lnTo>
                  <a:lnTo>
                    <a:pt x="727710" y="16128"/>
                  </a:lnTo>
                  <a:lnTo>
                    <a:pt x="775842" y="0"/>
                  </a:lnTo>
                </a:path>
              </a:pathLst>
            </a:custGeom>
            <a:ln w="28575">
              <a:solidFill>
                <a:srgbClr val="0066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99" name="object 99"/>
          <p:cNvSpPr txBox="1"/>
          <p:nvPr/>
        </p:nvSpPr>
        <p:spPr>
          <a:xfrm>
            <a:off x="3888104" y="3882644"/>
            <a:ext cx="98488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0" dirty="0">
                <a:solidFill>
                  <a:srgbClr val="0066FF"/>
                </a:solidFill>
                <a:latin typeface="Arial"/>
                <a:cs typeface="Arial"/>
              </a:rPr>
              <a:t>Single-fiber</a:t>
            </a:r>
            <a:r>
              <a:rPr sz="1200" spc="-229" dirty="0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sz="1200" spc="-30" dirty="0">
                <a:solidFill>
                  <a:srgbClr val="0066FF"/>
                </a:solidFill>
                <a:latin typeface="Arial"/>
                <a:cs typeface="Arial"/>
              </a:rPr>
              <a:t>ring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100" name="object 100"/>
          <p:cNvSpPr txBox="1"/>
          <p:nvPr/>
        </p:nvSpPr>
        <p:spPr>
          <a:xfrm>
            <a:off x="3695191" y="4065778"/>
            <a:ext cx="13684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0066FF"/>
                </a:solidFill>
                <a:latin typeface="Arial"/>
                <a:cs typeface="Arial"/>
              </a:rPr>
              <a:t>(distribution</a:t>
            </a:r>
            <a:r>
              <a:rPr sz="1200" spc="-180" dirty="0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sz="1200" spc="-25" dirty="0">
                <a:solidFill>
                  <a:srgbClr val="0066FF"/>
                </a:solidFill>
                <a:latin typeface="Arial"/>
                <a:cs typeface="Arial"/>
              </a:rPr>
              <a:t>network)</a:t>
            </a:r>
            <a:endParaRPr sz="1200" dirty="0">
              <a:latin typeface="Arial"/>
              <a:cs typeface="Arial"/>
            </a:endParaRPr>
          </a:p>
        </p:txBody>
      </p:sp>
      <p:grpSp>
        <p:nvGrpSpPr>
          <p:cNvPr id="101" name="object 101"/>
          <p:cNvGrpSpPr/>
          <p:nvPr/>
        </p:nvGrpSpPr>
        <p:grpSpPr>
          <a:xfrm>
            <a:off x="5786120" y="3970020"/>
            <a:ext cx="1770380" cy="916940"/>
            <a:chOff x="5786120" y="3970020"/>
            <a:chExt cx="1770380" cy="916940"/>
          </a:xfrm>
        </p:grpSpPr>
        <p:sp>
          <p:nvSpPr>
            <p:cNvPr id="102" name="object 102"/>
            <p:cNvSpPr/>
            <p:nvPr/>
          </p:nvSpPr>
          <p:spPr>
            <a:xfrm>
              <a:off x="5786120" y="3970020"/>
              <a:ext cx="1120140" cy="320039"/>
            </a:xfrm>
            <a:prstGeom prst="rect">
              <a:avLst/>
            </a:prstGeom>
            <a:blipFill>
              <a:blip r:embed="rId2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03" name="object 103"/>
            <p:cNvSpPr/>
            <p:nvPr/>
          </p:nvSpPr>
          <p:spPr>
            <a:xfrm>
              <a:off x="5830697" y="4005326"/>
              <a:ext cx="1029335" cy="210185"/>
            </a:xfrm>
            <a:custGeom>
              <a:avLst/>
              <a:gdLst/>
              <a:ahLst/>
              <a:cxnLst/>
              <a:rect l="l" t="t" r="r" b="b"/>
              <a:pathLst>
                <a:path w="1029334" h="210185">
                  <a:moveTo>
                    <a:pt x="0" y="209804"/>
                  </a:moveTo>
                  <a:lnTo>
                    <a:pt x="1029334" y="0"/>
                  </a:lnTo>
                </a:path>
              </a:pathLst>
            </a:custGeom>
            <a:ln w="254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04" name="object 104"/>
            <p:cNvSpPr/>
            <p:nvPr/>
          </p:nvSpPr>
          <p:spPr>
            <a:xfrm>
              <a:off x="6807200" y="3985260"/>
              <a:ext cx="749300" cy="901700"/>
            </a:xfrm>
            <a:prstGeom prst="rect">
              <a:avLst/>
            </a:prstGeom>
            <a:blipFill>
              <a:blip r:embed="rId3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05" name="object 105"/>
            <p:cNvSpPr/>
            <p:nvPr/>
          </p:nvSpPr>
          <p:spPr>
            <a:xfrm>
              <a:off x="6860032" y="4016248"/>
              <a:ext cx="642620" cy="800735"/>
            </a:xfrm>
            <a:custGeom>
              <a:avLst/>
              <a:gdLst/>
              <a:ahLst/>
              <a:cxnLst/>
              <a:rect l="l" t="t" r="r" b="b"/>
              <a:pathLst>
                <a:path w="642620" h="800735">
                  <a:moveTo>
                    <a:pt x="0" y="0"/>
                  </a:moveTo>
                  <a:lnTo>
                    <a:pt x="642620" y="800481"/>
                  </a:lnTo>
                </a:path>
              </a:pathLst>
            </a:custGeom>
            <a:ln w="254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06" name="object 106"/>
          <p:cNvSpPr txBox="1"/>
          <p:nvPr/>
        </p:nvSpPr>
        <p:spPr>
          <a:xfrm>
            <a:off x="5341746" y="2543047"/>
            <a:ext cx="70485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90" dirty="0">
                <a:latin typeface="Arial"/>
                <a:cs typeface="Arial"/>
              </a:rPr>
              <a:t>Local</a:t>
            </a:r>
            <a:r>
              <a:rPr sz="1200" spc="-160" dirty="0">
                <a:latin typeface="Arial"/>
                <a:cs typeface="Arial"/>
              </a:rPr>
              <a:t> </a:t>
            </a:r>
            <a:r>
              <a:rPr sz="1200" spc="-35" dirty="0">
                <a:latin typeface="Arial"/>
                <a:cs typeface="Arial"/>
              </a:rPr>
              <a:t>office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107" name="object 107"/>
          <p:cNvSpPr txBox="1"/>
          <p:nvPr/>
        </p:nvSpPr>
        <p:spPr>
          <a:xfrm>
            <a:off x="3115182" y="941578"/>
            <a:ext cx="10128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65" dirty="0">
                <a:latin typeface="Arial"/>
                <a:cs typeface="Arial"/>
              </a:rPr>
              <a:t>Head-end</a:t>
            </a:r>
            <a:r>
              <a:rPr sz="1200" spc="-215" dirty="0">
                <a:latin typeface="Arial"/>
                <a:cs typeface="Arial"/>
              </a:rPr>
              <a:t> </a:t>
            </a:r>
            <a:r>
              <a:rPr sz="1200" spc="-55" dirty="0">
                <a:latin typeface="Arial"/>
                <a:cs typeface="Arial"/>
              </a:rPr>
              <a:t>Office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108" name="object 108"/>
          <p:cNvSpPr txBox="1"/>
          <p:nvPr/>
        </p:nvSpPr>
        <p:spPr>
          <a:xfrm>
            <a:off x="3457702" y="1124458"/>
            <a:ext cx="3346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95" dirty="0">
                <a:latin typeface="Arial"/>
                <a:cs typeface="Arial"/>
              </a:rPr>
              <a:t>(O</a:t>
            </a:r>
            <a:r>
              <a:rPr sz="1200" spc="-335" dirty="0">
                <a:latin typeface="Arial"/>
                <a:cs typeface="Arial"/>
              </a:rPr>
              <a:t>L</a:t>
            </a:r>
            <a:r>
              <a:rPr sz="1200" spc="-160" dirty="0">
                <a:latin typeface="Arial"/>
                <a:cs typeface="Arial"/>
              </a:rPr>
              <a:t>T</a:t>
            </a:r>
            <a:r>
              <a:rPr sz="1200" spc="-40" dirty="0">
                <a:latin typeface="Arial"/>
                <a:cs typeface="Arial"/>
              </a:rPr>
              <a:t>)</a:t>
            </a:r>
            <a:endParaRPr sz="1200" dirty="0">
              <a:latin typeface="Arial"/>
              <a:cs typeface="Arial"/>
            </a:endParaRPr>
          </a:p>
        </p:txBody>
      </p:sp>
      <p:grpSp>
        <p:nvGrpSpPr>
          <p:cNvPr id="109" name="object 109"/>
          <p:cNvGrpSpPr/>
          <p:nvPr/>
        </p:nvGrpSpPr>
        <p:grpSpPr>
          <a:xfrm>
            <a:off x="134620" y="1323339"/>
            <a:ext cx="7538720" cy="5046980"/>
            <a:chOff x="134620" y="1323339"/>
            <a:chExt cx="7538720" cy="5046980"/>
          </a:xfrm>
        </p:grpSpPr>
        <p:sp>
          <p:nvSpPr>
            <p:cNvPr id="110" name="object 110"/>
            <p:cNvSpPr/>
            <p:nvPr/>
          </p:nvSpPr>
          <p:spPr>
            <a:xfrm>
              <a:off x="4949443" y="2230666"/>
              <a:ext cx="379095" cy="655320"/>
            </a:xfrm>
            <a:custGeom>
              <a:avLst/>
              <a:gdLst/>
              <a:ahLst/>
              <a:cxnLst/>
              <a:rect l="l" t="t" r="r" b="b"/>
              <a:pathLst>
                <a:path w="379095" h="655319">
                  <a:moveTo>
                    <a:pt x="379082" y="0"/>
                  </a:moveTo>
                  <a:lnTo>
                    <a:pt x="0" y="0"/>
                  </a:lnTo>
                  <a:lnTo>
                    <a:pt x="0" y="654900"/>
                  </a:lnTo>
                  <a:lnTo>
                    <a:pt x="379082" y="654900"/>
                  </a:lnTo>
                  <a:lnTo>
                    <a:pt x="379082" y="0"/>
                  </a:lnTo>
                  <a:close/>
                </a:path>
              </a:pathLst>
            </a:custGeom>
            <a:solidFill>
              <a:srgbClr val="B7B79D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11" name="object 111"/>
            <p:cNvSpPr/>
            <p:nvPr/>
          </p:nvSpPr>
          <p:spPr>
            <a:xfrm>
              <a:off x="4948047" y="2224150"/>
              <a:ext cx="383540" cy="663575"/>
            </a:xfrm>
            <a:custGeom>
              <a:avLst/>
              <a:gdLst/>
              <a:ahLst/>
              <a:cxnLst/>
              <a:rect l="l" t="t" r="r" b="b"/>
              <a:pathLst>
                <a:path w="383539" h="663575">
                  <a:moveTo>
                    <a:pt x="383273" y="762"/>
                  </a:moveTo>
                  <a:lnTo>
                    <a:pt x="379095" y="762"/>
                  </a:lnTo>
                  <a:lnTo>
                    <a:pt x="379095" y="4699"/>
                  </a:lnTo>
                  <a:lnTo>
                    <a:pt x="379095" y="8509"/>
                  </a:lnTo>
                  <a:lnTo>
                    <a:pt x="379095" y="659511"/>
                  </a:lnTo>
                  <a:lnTo>
                    <a:pt x="3810" y="659511"/>
                  </a:lnTo>
                  <a:lnTo>
                    <a:pt x="3810" y="8509"/>
                  </a:lnTo>
                  <a:lnTo>
                    <a:pt x="379095" y="8509"/>
                  </a:lnTo>
                  <a:lnTo>
                    <a:pt x="379095" y="4699"/>
                  </a:lnTo>
                  <a:lnTo>
                    <a:pt x="3810" y="4699"/>
                  </a:lnTo>
                  <a:lnTo>
                    <a:pt x="3810" y="0"/>
                  </a:lnTo>
                  <a:lnTo>
                    <a:pt x="1397" y="0"/>
                  </a:lnTo>
                  <a:lnTo>
                    <a:pt x="1397" y="4572"/>
                  </a:lnTo>
                  <a:lnTo>
                    <a:pt x="0" y="4572"/>
                  </a:lnTo>
                  <a:lnTo>
                    <a:pt x="0" y="663321"/>
                  </a:lnTo>
                  <a:lnTo>
                    <a:pt x="381889" y="663321"/>
                  </a:lnTo>
                  <a:lnTo>
                    <a:pt x="381889" y="659511"/>
                  </a:lnTo>
                  <a:lnTo>
                    <a:pt x="383273" y="659511"/>
                  </a:lnTo>
                  <a:lnTo>
                    <a:pt x="383273" y="762"/>
                  </a:lnTo>
                  <a:close/>
                </a:path>
              </a:pathLst>
            </a:custGeom>
            <a:solidFill>
              <a:srgbClr val="474736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12" name="object 112"/>
            <p:cNvSpPr/>
            <p:nvPr/>
          </p:nvSpPr>
          <p:spPr>
            <a:xfrm>
              <a:off x="4920361" y="2186596"/>
              <a:ext cx="30480" cy="697230"/>
            </a:xfrm>
            <a:custGeom>
              <a:avLst/>
              <a:gdLst/>
              <a:ahLst/>
              <a:cxnLst/>
              <a:rect l="l" t="t" r="r" b="b"/>
              <a:pathLst>
                <a:path w="30479" h="697230">
                  <a:moveTo>
                    <a:pt x="30429" y="0"/>
                  </a:moveTo>
                  <a:lnTo>
                    <a:pt x="0" y="0"/>
                  </a:lnTo>
                  <a:lnTo>
                    <a:pt x="0" y="697064"/>
                  </a:lnTo>
                  <a:lnTo>
                    <a:pt x="30429" y="697064"/>
                  </a:lnTo>
                  <a:lnTo>
                    <a:pt x="30429" y="0"/>
                  </a:lnTo>
                  <a:close/>
                </a:path>
              </a:pathLst>
            </a:custGeom>
            <a:solidFill>
              <a:srgbClr val="C7C7B6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13" name="object 113"/>
            <p:cNvSpPr/>
            <p:nvPr/>
          </p:nvSpPr>
          <p:spPr>
            <a:xfrm>
              <a:off x="4918964" y="2181986"/>
              <a:ext cx="33655" cy="706755"/>
            </a:xfrm>
            <a:custGeom>
              <a:avLst/>
              <a:gdLst/>
              <a:ahLst/>
              <a:cxnLst/>
              <a:rect l="l" t="t" r="r" b="b"/>
              <a:pathLst>
                <a:path w="33654" h="706755">
                  <a:moveTo>
                    <a:pt x="33274" y="45974"/>
                  </a:moveTo>
                  <a:lnTo>
                    <a:pt x="32893" y="45466"/>
                  </a:lnTo>
                  <a:lnTo>
                    <a:pt x="32893" y="700278"/>
                  </a:lnTo>
                  <a:lnTo>
                    <a:pt x="30480" y="701675"/>
                  </a:lnTo>
                  <a:lnTo>
                    <a:pt x="30480" y="696976"/>
                  </a:lnTo>
                  <a:lnTo>
                    <a:pt x="2794" y="658749"/>
                  </a:lnTo>
                  <a:lnTo>
                    <a:pt x="6096" y="658749"/>
                  </a:lnTo>
                  <a:lnTo>
                    <a:pt x="6096" y="13893"/>
                  </a:lnTo>
                  <a:lnTo>
                    <a:pt x="30861" y="48133"/>
                  </a:lnTo>
                  <a:lnTo>
                    <a:pt x="30480" y="46736"/>
                  </a:lnTo>
                  <a:lnTo>
                    <a:pt x="30480" y="42164"/>
                  </a:lnTo>
                  <a:lnTo>
                    <a:pt x="6096" y="8394"/>
                  </a:lnTo>
                  <a:lnTo>
                    <a:pt x="6096" y="508"/>
                  </a:lnTo>
                  <a:lnTo>
                    <a:pt x="381" y="508"/>
                  </a:lnTo>
                  <a:lnTo>
                    <a:pt x="0" y="0"/>
                  </a:lnTo>
                  <a:lnTo>
                    <a:pt x="0" y="660273"/>
                  </a:lnTo>
                  <a:lnTo>
                    <a:pt x="33274" y="706247"/>
                  </a:lnTo>
                  <a:lnTo>
                    <a:pt x="33274" y="45974"/>
                  </a:lnTo>
                  <a:close/>
                </a:path>
              </a:pathLst>
            </a:custGeom>
            <a:solidFill>
              <a:srgbClr val="474736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14" name="object 114"/>
            <p:cNvSpPr/>
            <p:nvPr/>
          </p:nvSpPr>
          <p:spPr>
            <a:xfrm>
              <a:off x="4980940" y="2485008"/>
              <a:ext cx="324485" cy="360680"/>
            </a:xfrm>
            <a:custGeom>
              <a:avLst/>
              <a:gdLst/>
              <a:ahLst/>
              <a:cxnLst/>
              <a:rect l="l" t="t" r="r" b="b"/>
              <a:pathLst>
                <a:path w="324485" h="360680">
                  <a:moveTo>
                    <a:pt x="324104" y="0"/>
                  </a:moveTo>
                  <a:lnTo>
                    <a:pt x="321310" y="0"/>
                  </a:lnTo>
                  <a:lnTo>
                    <a:pt x="318516" y="12"/>
                  </a:lnTo>
                  <a:lnTo>
                    <a:pt x="318516" y="381"/>
                  </a:lnTo>
                  <a:lnTo>
                    <a:pt x="318516" y="8001"/>
                  </a:lnTo>
                  <a:lnTo>
                    <a:pt x="318516" y="352679"/>
                  </a:lnTo>
                  <a:lnTo>
                    <a:pt x="5588" y="352679"/>
                  </a:lnTo>
                  <a:lnTo>
                    <a:pt x="5588" y="8001"/>
                  </a:lnTo>
                  <a:lnTo>
                    <a:pt x="318516" y="8001"/>
                  </a:lnTo>
                  <a:lnTo>
                    <a:pt x="318516" y="381"/>
                  </a:lnTo>
                  <a:lnTo>
                    <a:pt x="5588" y="381"/>
                  </a:lnTo>
                  <a:lnTo>
                    <a:pt x="5588" y="12"/>
                  </a:lnTo>
                  <a:lnTo>
                    <a:pt x="2794" y="12"/>
                  </a:lnTo>
                  <a:lnTo>
                    <a:pt x="0" y="0"/>
                  </a:lnTo>
                  <a:lnTo>
                    <a:pt x="0" y="360299"/>
                  </a:lnTo>
                  <a:lnTo>
                    <a:pt x="324104" y="360299"/>
                  </a:lnTo>
                  <a:lnTo>
                    <a:pt x="324104" y="0"/>
                  </a:lnTo>
                  <a:close/>
                </a:path>
              </a:pathLst>
            </a:custGeom>
            <a:solidFill>
              <a:srgbClr val="EBEBE7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15" name="object 115"/>
            <p:cNvSpPr/>
            <p:nvPr/>
          </p:nvSpPr>
          <p:spPr>
            <a:xfrm>
              <a:off x="4920361" y="2184653"/>
              <a:ext cx="411480" cy="44450"/>
            </a:xfrm>
            <a:custGeom>
              <a:avLst/>
              <a:gdLst/>
              <a:ahLst/>
              <a:cxnLst/>
              <a:rect l="l" t="t" r="r" b="b"/>
              <a:pathLst>
                <a:path w="411479" h="44450">
                  <a:moveTo>
                    <a:pt x="410972" y="42164"/>
                  </a:moveTo>
                  <a:lnTo>
                    <a:pt x="380492" y="0"/>
                  </a:lnTo>
                  <a:lnTo>
                    <a:pt x="1397" y="0"/>
                  </a:lnTo>
                  <a:lnTo>
                    <a:pt x="2768" y="1905"/>
                  </a:lnTo>
                  <a:lnTo>
                    <a:pt x="0" y="1905"/>
                  </a:lnTo>
                  <a:lnTo>
                    <a:pt x="30480" y="44069"/>
                  </a:lnTo>
                  <a:lnTo>
                    <a:pt x="409575" y="44069"/>
                  </a:lnTo>
                  <a:lnTo>
                    <a:pt x="408190" y="42164"/>
                  </a:lnTo>
                  <a:lnTo>
                    <a:pt x="410972" y="42164"/>
                  </a:lnTo>
                  <a:close/>
                </a:path>
              </a:pathLst>
            </a:custGeom>
            <a:solidFill>
              <a:srgbClr val="79795A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16" name="object 116"/>
            <p:cNvSpPr/>
            <p:nvPr/>
          </p:nvSpPr>
          <p:spPr>
            <a:xfrm>
              <a:off x="4918456" y="2182748"/>
              <a:ext cx="416559" cy="46355"/>
            </a:xfrm>
            <a:custGeom>
              <a:avLst/>
              <a:gdLst/>
              <a:ahLst/>
              <a:cxnLst/>
              <a:rect l="l" t="t" r="r" b="b"/>
              <a:pathLst>
                <a:path w="416560" h="46355">
                  <a:moveTo>
                    <a:pt x="416179" y="45974"/>
                  </a:moveTo>
                  <a:lnTo>
                    <a:pt x="412877" y="41402"/>
                  </a:lnTo>
                  <a:lnTo>
                    <a:pt x="412877" y="42164"/>
                  </a:lnTo>
                  <a:lnTo>
                    <a:pt x="411861" y="45466"/>
                  </a:lnTo>
                  <a:lnTo>
                    <a:pt x="409575" y="42164"/>
                  </a:lnTo>
                  <a:lnTo>
                    <a:pt x="34798" y="42164"/>
                  </a:lnTo>
                  <a:lnTo>
                    <a:pt x="34417" y="42164"/>
                  </a:lnTo>
                  <a:lnTo>
                    <a:pt x="33782" y="41275"/>
                  </a:lnTo>
                  <a:lnTo>
                    <a:pt x="6870" y="4191"/>
                  </a:lnTo>
                  <a:lnTo>
                    <a:pt x="381571" y="4191"/>
                  </a:lnTo>
                  <a:lnTo>
                    <a:pt x="381571" y="3556"/>
                  </a:lnTo>
                  <a:lnTo>
                    <a:pt x="381762" y="3810"/>
                  </a:lnTo>
                  <a:lnTo>
                    <a:pt x="409575" y="42164"/>
                  </a:lnTo>
                  <a:lnTo>
                    <a:pt x="412877" y="42164"/>
                  </a:lnTo>
                  <a:lnTo>
                    <a:pt x="412877" y="41402"/>
                  </a:lnTo>
                  <a:lnTo>
                    <a:pt x="382905" y="0"/>
                  </a:lnTo>
                  <a:lnTo>
                    <a:pt x="382397" y="0"/>
                  </a:lnTo>
                  <a:lnTo>
                    <a:pt x="381381" y="0"/>
                  </a:lnTo>
                  <a:lnTo>
                    <a:pt x="381381" y="381"/>
                  </a:lnTo>
                  <a:lnTo>
                    <a:pt x="5105" y="381"/>
                  </a:lnTo>
                  <a:lnTo>
                    <a:pt x="5105" y="2921"/>
                  </a:lnTo>
                  <a:lnTo>
                    <a:pt x="6426" y="2921"/>
                  </a:lnTo>
                  <a:lnTo>
                    <a:pt x="6426" y="3810"/>
                  </a:lnTo>
                  <a:lnTo>
                    <a:pt x="3302" y="3810"/>
                  </a:lnTo>
                  <a:lnTo>
                    <a:pt x="3302" y="0"/>
                  </a:lnTo>
                  <a:lnTo>
                    <a:pt x="0" y="0"/>
                  </a:lnTo>
                  <a:lnTo>
                    <a:pt x="33147" y="45974"/>
                  </a:lnTo>
                  <a:lnTo>
                    <a:pt x="416179" y="45974"/>
                  </a:lnTo>
                  <a:close/>
                </a:path>
              </a:pathLst>
            </a:custGeom>
            <a:solidFill>
              <a:srgbClr val="474736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17" name="object 117"/>
            <p:cNvSpPr/>
            <p:nvPr/>
          </p:nvSpPr>
          <p:spPr>
            <a:xfrm>
              <a:off x="5019674" y="2657475"/>
              <a:ext cx="257810" cy="115570"/>
            </a:xfrm>
            <a:custGeom>
              <a:avLst/>
              <a:gdLst/>
              <a:ahLst/>
              <a:cxnLst/>
              <a:rect l="l" t="t" r="r" b="b"/>
              <a:pathLst>
                <a:path w="257810" h="115569">
                  <a:moveTo>
                    <a:pt x="0" y="115062"/>
                  </a:moveTo>
                  <a:lnTo>
                    <a:pt x="257301" y="115062"/>
                  </a:lnTo>
                </a:path>
                <a:path w="257810" h="115569">
                  <a:moveTo>
                    <a:pt x="0" y="57530"/>
                  </a:moveTo>
                  <a:lnTo>
                    <a:pt x="257301" y="57530"/>
                  </a:lnTo>
                </a:path>
                <a:path w="257810" h="115569">
                  <a:moveTo>
                    <a:pt x="0" y="0"/>
                  </a:moveTo>
                  <a:lnTo>
                    <a:pt x="257301" y="0"/>
                  </a:lnTo>
                </a:path>
              </a:pathLst>
            </a:custGeom>
            <a:ln w="7663">
              <a:solidFill>
                <a:srgbClr val="EBEBE7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18" name="object 118"/>
            <p:cNvSpPr/>
            <p:nvPr/>
          </p:nvSpPr>
          <p:spPr>
            <a:xfrm>
              <a:off x="5019674" y="2542539"/>
              <a:ext cx="257810" cy="57785"/>
            </a:xfrm>
            <a:custGeom>
              <a:avLst/>
              <a:gdLst/>
              <a:ahLst/>
              <a:cxnLst/>
              <a:rect l="l" t="t" r="r" b="b"/>
              <a:pathLst>
                <a:path w="257810" h="57785">
                  <a:moveTo>
                    <a:pt x="0" y="57531"/>
                  </a:moveTo>
                  <a:lnTo>
                    <a:pt x="257301" y="57531"/>
                  </a:lnTo>
                </a:path>
                <a:path w="257810" h="57785">
                  <a:moveTo>
                    <a:pt x="0" y="0"/>
                  </a:moveTo>
                  <a:lnTo>
                    <a:pt x="257301" y="0"/>
                  </a:lnTo>
                </a:path>
              </a:pathLst>
            </a:custGeom>
            <a:ln w="7664">
              <a:solidFill>
                <a:srgbClr val="EBEBE7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19" name="object 119"/>
            <p:cNvSpPr/>
            <p:nvPr/>
          </p:nvSpPr>
          <p:spPr>
            <a:xfrm>
              <a:off x="5014214" y="2780156"/>
              <a:ext cx="257175" cy="0"/>
            </a:xfrm>
            <a:custGeom>
              <a:avLst/>
              <a:gdLst/>
              <a:ahLst/>
              <a:cxnLst/>
              <a:rect l="l" t="t" r="r" b="b"/>
              <a:pathLst>
                <a:path w="257175">
                  <a:moveTo>
                    <a:pt x="0" y="0"/>
                  </a:moveTo>
                  <a:lnTo>
                    <a:pt x="257175" y="0"/>
                  </a:lnTo>
                </a:path>
              </a:pathLst>
            </a:custGeom>
            <a:ln w="7664">
              <a:solidFill>
                <a:srgbClr val="47473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20" name="object 120"/>
            <p:cNvSpPr/>
            <p:nvPr/>
          </p:nvSpPr>
          <p:spPr>
            <a:xfrm>
              <a:off x="5014214" y="2722625"/>
              <a:ext cx="257175" cy="0"/>
            </a:xfrm>
            <a:custGeom>
              <a:avLst/>
              <a:gdLst/>
              <a:ahLst/>
              <a:cxnLst/>
              <a:rect l="l" t="t" r="r" b="b"/>
              <a:pathLst>
                <a:path w="257175">
                  <a:moveTo>
                    <a:pt x="0" y="0"/>
                  </a:moveTo>
                  <a:lnTo>
                    <a:pt x="257175" y="0"/>
                  </a:lnTo>
                </a:path>
              </a:pathLst>
            </a:custGeom>
            <a:ln w="7661">
              <a:solidFill>
                <a:srgbClr val="47473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21" name="object 121"/>
            <p:cNvSpPr/>
            <p:nvPr/>
          </p:nvSpPr>
          <p:spPr>
            <a:xfrm>
              <a:off x="5014214" y="2550159"/>
              <a:ext cx="257175" cy="115570"/>
            </a:xfrm>
            <a:custGeom>
              <a:avLst/>
              <a:gdLst/>
              <a:ahLst/>
              <a:cxnLst/>
              <a:rect l="l" t="t" r="r" b="b"/>
              <a:pathLst>
                <a:path w="257175" h="115569">
                  <a:moveTo>
                    <a:pt x="0" y="115062"/>
                  </a:moveTo>
                  <a:lnTo>
                    <a:pt x="257175" y="115062"/>
                  </a:lnTo>
                </a:path>
                <a:path w="257175" h="115569">
                  <a:moveTo>
                    <a:pt x="0" y="57530"/>
                  </a:moveTo>
                  <a:lnTo>
                    <a:pt x="257175" y="57530"/>
                  </a:lnTo>
                </a:path>
                <a:path w="257175" h="115569">
                  <a:moveTo>
                    <a:pt x="0" y="0"/>
                  </a:moveTo>
                  <a:lnTo>
                    <a:pt x="257175" y="0"/>
                  </a:lnTo>
                </a:path>
              </a:pathLst>
            </a:custGeom>
            <a:ln w="7663">
              <a:solidFill>
                <a:srgbClr val="47473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22" name="object 122"/>
            <p:cNvSpPr/>
            <p:nvPr/>
          </p:nvSpPr>
          <p:spPr>
            <a:xfrm>
              <a:off x="5041773" y="2270404"/>
              <a:ext cx="181495" cy="172694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23" name="object 123"/>
            <p:cNvSpPr/>
            <p:nvPr/>
          </p:nvSpPr>
          <p:spPr>
            <a:xfrm>
              <a:off x="3956939" y="1691957"/>
              <a:ext cx="230504" cy="391795"/>
            </a:xfrm>
            <a:custGeom>
              <a:avLst/>
              <a:gdLst/>
              <a:ahLst/>
              <a:cxnLst/>
              <a:rect l="l" t="t" r="r" b="b"/>
              <a:pathLst>
                <a:path w="230504" h="391794">
                  <a:moveTo>
                    <a:pt x="230187" y="0"/>
                  </a:moveTo>
                  <a:lnTo>
                    <a:pt x="0" y="0"/>
                  </a:lnTo>
                  <a:lnTo>
                    <a:pt x="0" y="391604"/>
                  </a:lnTo>
                  <a:lnTo>
                    <a:pt x="230187" y="391604"/>
                  </a:lnTo>
                  <a:lnTo>
                    <a:pt x="230187" y="0"/>
                  </a:lnTo>
                  <a:close/>
                </a:path>
              </a:pathLst>
            </a:custGeom>
            <a:solidFill>
              <a:srgbClr val="B7B79D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24" name="object 124"/>
            <p:cNvSpPr/>
            <p:nvPr/>
          </p:nvSpPr>
          <p:spPr>
            <a:xfrm>
              <a:off x="3957320" y="2083561"/>
              <a:ext cx="229235" cy="0"/>
            </a:xfrm>
            <a:custGeom>
              <a:avLst/>
              <a:gdLst/>
              <a:ahLst/>
              <a:cxnLst/>
              <a:rect l="l" t="t" r="r" b="b"/>
              <a:pathLst>
                <a:path w="229235">
                  <a:moveTo>
                    <a:pt x="0" y="0"/>
                  </a:moveTo>
                  <a:lnTo>
                    <a:pt x="228980" y="0"/>
                  </a:lnTo>
                </a:path>
              </a:pathLst>
            </a:custGeom>
            <a:ln w="3175">
              <a:solidFill>
                <a:srgbClr val="47473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25" name="object 125"/>
            <p:cNvSpPr/>
            <p:nvPr/>
          </p:nvSpPr>
          <p:spPr>
            <a:xfrm>
              <a:off x="4186300" y="2082418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69">
                  <a:moveTo>
                    <a:pt x="888" y="0"/>
                  </a:moveTo>
                  <a:lnTo>
                    <a:pt x="0" y="0"/>
                  </a:lnTo>
                  <a:lnTo>
                    <a:pt x="0" y="1142"/>
                  </a:lnTo>
                  <a:lnTo>
                    <a:pt x="888" y="0"/>
                  </a:lnTo>
                  <a:close/>
                </a:path>
              </a:pathLst>
            </a:custGeom>
            <a:solidFill>
              <a:srgbClr val="474736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26" name="object 126"/>
            <p:cNvSpPr/>
            <p:nvPr/>
          </p:nvSpPr>
          <p:spPr>
            <a:xfrm>
              <a:off x="4187031" y="1688464"/>
              <a:ext cx="0" cy="396240"/>
            </a:xfrm>
            <a:custGeom>
              <a:avLst/>
              <a:gdLst/>
              <a:ahLst/>
              <a:cxnLst/>
              <a:rect l="l" t="t" r="r" b="b"/>
              <a:pathLst>
                <a:path h="396239">
                  <a:moveTo>
                    <a:pt x="0" y="0"/>
                  </a:moveTo>
                  <a:lnTo>
                    <a:pt x="0" y="396240"/>
                  </a:lnTo>
                </a:path>
              </a:pathLst>
            </a:custGeom>
            <a:ln w="3619">
              <a:solidFill>
                <a:srgbClr val="47473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27" name="object 127"/>
            <p:cNvSpPr/>
            <p:nvPr/>
          </p:nvSpPr>
          <p:spPr>
            <a:xfrm>
              <a:off x="3957320" y="1692020"/>
              <a:ext cx="229235" cy="0"/>
            </a:xfrm>
            <a:custGeom>
              <a:avLst/>
              <a:gdLst/>
              <a:ahLst/>
              <a:cxnLst/>
              <a:rect l="l" t="t" r="r" b="b"/>
              <a:pathLst>
                <a:path w="229235">
                  <a:moveTo>
                    <a:pt x="0" y="0"/>
                  </a:moveTo>
                  <a:lnTo>
                    <a:pt x="228980" y="0"/>
                  </a:lnTo>
                </a:path>
              </a:pathLst>
            </a:custGeom>
            <a:ln w="3175">
              <a:solidFill>
                <a:srgbClr val="47473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28" name="object 128"/>
            <p:cNvSpPr/>
            <p:nvPr/>
          </p:nvSpPr>
          <p:spPr>
            <a:xfrm>
              <a:off x="3939286" y="1665617"/>
              <a:ext cx="19050" cy="417195"/>
            </a:xfrm>
            <a:custGeom>
              <a:avLst/>
              <a:gdLst/>
              <a:ahLst/>
              <a:cxnLst/>
              <a:rect l="l" t="t" r="r" b="b"/>
              <a:pathLst>
                <a:path w="19050" h="417194">
                  <a:moveTo>
                    <a:pt x="18478" y="0"/>
                  </a:moveTo>
                  <a:lnTo>
                    <a:pt x="0" y="0"/>
                  </a:lnTo>
                  <a:lnTo>
                    <a:pt x="0" y="416801"/>
                  </a:lnTo>
                  <a:lnTo>
                    <a:pt x="18478" y="416801"/>
                  </a:lnTo>
                  <a:lnTo>
                    <a:pt x="18478" y="0"/>
                  </a:lnTo>
                  <a:close/>
                </a:path>
              </a:pathLst>
            </a:custGeom>
            <a:solidFill>
              <a:srgbClr val="C7C7B6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29" name="object 129"/>
            <p:cNvSpPr/>
            <p:nvPr/>
          </p:nvSpPr>
          <p:spPr>
            <a:xfrm>
              <a:off x="3938524" y="1662810"/>
              <a:ext cx="20955" cy="422909"/>
            </a:xfrm>
            <a:custGeom>
              <a:avLst/>
              <a:gdLst/>
              <a:ahLst/>
              <a:cxnLst/>
              <a:rect l="l" t="t" r="r" b="b"/>
              <a:pathLst>
                <a:path w="20954" h="422910">
                  <a:moveTo>
                    <a:pt x="20510" y="25273"/>
                  </a:moveTo>
                  <a:lnTo>
                    <a:pt x="19253" y="25273"/>
                  </a:lnTo>
                  <a:lnTo>
                    <a:pt x="19253" y="25019"/>
                  </a:lnTo>
                  <a:lnTo>
                    <a:pt x="18669" y="25019"/>
                  </a:lnTo>
                  <a:lnTo>
                    <a:pt x="18669" y="25273"/>
                  </a:lnTo>
                  <a:lnTo>
                    <a:pt x="18415" y="25273"/>
                  </a:lnTo>
                  <a:lnTo>
                    <a:pt x="17335" y="23799"/>
                  </a:lnTo>
                  <a:lnTo>
                    <a:pt x="17335" y="27000"/>
                  </a:lnTo>
                  <a:lnTo>
                    <a:pt x="17335" y="415353"/>
                  </a:lnTo>
                  <a:lnTo>
                    <a:pt x="1651" y="393954"/>
                  </a:lnTo>
                  <a:lnTo>
                    <a:pt x="3683" y="393954"/>
                  </a:lnTo>
                  <a:lnTo>
                    <a:pt x="3683" y="8267"/>
                  </a:lnTo>
                  <a:lnTo>
                    <a:pt x="17335" y="27000"/>
                  </a:lnTo>
                  <a:lnTo>
                    <a:pt x="17335" y="23799"/>
                  </a:lnTo>
                  <a:lnTo>
                    <a:pt x="3683" y="5080"/>
                  </a:lnTo>
                  <a:lnTo>
                    <a:pt x="3683" y="381"/>
                  </a:lnTo>
                  <a:lnTo>
                    <a:pt x="254" y="381"/>
                  </a:lnTo>
                  <a:lnTo>
                    <a:pt x="0" y="0"/>
                  </a:lnTo>
                  <a:lnTo>
                    <a:pt x="0" y="394843"/>
                  </a:lnTo>
                  <a:lnTo>
                    <a:pt x="17335" y="418655"/>
                  </a:lnTo>
                  <a:lnTo>
                    <a:pt x="17335" y="421894"/>
                  </a:lnTo>
                  <a:lnTo>
                    <a:pt x="19685" y="421894"/>
                  </a:lnTo>
                  <a:lnTo>
                    <a:pt x="20066" y="422402"/>
                  </a:lnTo>
                  <a:lnTo>
                    <a:pt x="20053" y="421894"/>
                  </a:lnTo>
                  <a:lnTo>
                    <a:pt x="20510" y="421894"/>
                  </a:lnTo>
                  <a:lnTo>
                    <a:pt x="20510" y="25273"/>
                  </a:lnTo>
                  <a:close/>
                </a:path>
              </a:pathLst>
            </a:custGeom>
            <a:solidFill>
              <a:srgbClr val="474736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30" name="object 130"/>
            <p:cNvSpPr/>
            <p:nvPr/>
          </p:nvSpPr>
          <p:spPr>
            <a:xfrm>
              <a:off x="3976116" y="1844039"/>
              <a:ext cx="196850" cy="215900"/>
            </a:xfrm>
            <a:custGeom>
              <a:avLst/>
              <a:gdLst/>
              <a:ahLst/>
              <a:cxnLst/>
              <a:rect l="l" t="t" r="r" b="b"/>
              <a:pathLst>
                <a:path w="196850" h="215900">
                  <a:moveTo>
                    <a:pt x="196723" y="0"/>
                  </a:moveTo>
                  <a:lnTo>
                    <a:pt x="195097" y="0"/>
                  </a:lnTo>
                  <a:lnTo>
                    <a:pt x="193421" y="0"/>
                  </a:lnTo>
                  <a:lnTo>
                    <a:pt x="193421" y="5080"/>
                  </a:lnTo>
                  <a:lnTo>
                    <a:pt x="193421" y="210820"/>
                  </a:lnTo>
                  <a:lnTo>
                    <a:pt x="3327" y="210820"/>
                  </a:lnTo>
                  <a:lnTo>
                    <a:pt x="3327" y="5080"/>
                  </a:lnTo>
                  <a:lnTo>
                    <a:pt x="193421" y="5080"/>
                  </a:lnTo>
                  <a:lnTo>
                    <a:pt x="193421" y="0"/>
                  </a:lnTo>
                  <a:lnTo>
                    <a:pt x="3327" y="0"/>
                  </a:lnTo>
                  <a:lnTo>
                    <a:pt x="1651" y="0"/>
                  </a:lnTo>
                  <a:lnTo>
                    <a:pt x="0" y="0"/>
                  </a:lnTo>
                  <a:lnTo>
                    <a:pt x="0" y="215519"/>
                  </a:lnTo>
                  <a:lnTo>
                    <a:pt x="196723" y="215519"/>
                  </a:lnTo>
                  <a:lnTo>
                    <a:pt x="196723" y="0"/>
                  </a:lnTo>
                  <a:close/>
                </a:path>
              </a:pathLst>
            </a:custGeom>
            <a:solidFill>
              <a:srgbClr val="EBEBE7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31" name="object 131"/>
            <p:cNvSpPr/>
            <p:nvPr/>
          </p:nvSpPr>
          <p:spPr>
            <a:xfrm>
              <a:off x="3939286" y="1664461"/>
              <a:ext cx="249554" cy="26670"/>
            </a:xfrm>
            <a:custGeom>
              <a:avLst/>
              <a:gdLst/>
              <a:ahLst/>
              <a:cxnLst/>
              <a:rect l="l" t="t" r="r" b="b"/>
              <a:pathLst>
                <a:path w="249554" h="26669">
                  <a:moveTo>
                    <a:pt x="249555" y="25146"/>
                  </a:moveTo>
                  <a:lnTo>
                    <a:pt x="231013" y="0"/>
                  </a:lnTo>
                  <a:lnTo>
                    <a:pt x="889" y="0"/>
                  </a:lnTo>
                  <a:lnTo>
                    <a:pt x="1714" y="1143"/>
                  </a:lnTo>
                  <a:lnTo>
                    <a:pt x="0" y="1143"/>
                  </a:lnTo>
                  <a:lnTo>
                    <a:pt x="18542" y="26289"/>
                  </a:lnTo>
                  <a:lnTo>
                    <a:pt x="248666" y="26289"/>
                  </a:lnTo>
                  <a:lnTo>
                    <a:pt x="247827" y="25146"/>
                  </a:lnTo>
                  <a:lnTo>
                    <a:pt x="249555" y="25146"/>
                  </a:lnTo>
                  <a:close/>
                </a:path>
              </a:pathLst>
            </a:custGeom>
            <a:solidFill>
              <a:srgbClr val="79795A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32" name="object 132"/>
            <p:cNvSpPr/>
            <p:nvPr/>
          </p:nvSpPr>
          <p:spPr>
            <a:xfrm>
              <a:off x="3938143" y="1663318"/>
              <a:ext cx="252729" cy="27940"/>
            </a:xfrm>
            <a:custGeom>
              <a:avLst/>
              <a:gdLst/>
              <a:ahLst/>
              <a:cxnLst/>
              <a:rect l="l" t="t" r="r" b="b"/>
              <a:pathLst>
                <a:path w="252729" h="27939">
                  <a:moveTo>
                    <a:pt x="252730" y="27559"/>
                  </a:moveTo>
                  <a:lnTo>
                    <a:pt x="250698" y="24765"/>
                  </a:lnTo>
                  <a:lnTo>
                    <a:pt x="232537" y="0"/>
                  </a:lnTo>
                  <a:lnTo>
                    <a:pt x="232156" y="0"/>
                  </a:lnTo>
                  <a:lnTo>
                    <a:pt x="231648" y="0"/>
                  </a:lnTo>
                  <a:lnTo>
                    <a:pt x="231648" y="381"/>
                  </a:lnTo>
                  <a:lnTo>
                    <a:pt x="3124" y="381"/>
                  </a:lnTo>
                  <a:lnTo>
                    <a:pt x="3124" y="1651"/>
                  </a:lnTo>
                  <a:lnTo>
                    <a:pt x="231648" y="1651"/>
                  </a:lnTo>
                  <a:lnTo>
                    <a:pt x="231648" y="1905"/>
                  </a:lnTo>
                  <a:lnTo>
                    <a:pt x="231902" y="2286"/>
                  </a:lnTo>
                  <a:lnTo>
                    <a:pt x="248666" y="25146"/>
                  </a:lnTo>
                  <a:lnTo>
                    <a:pt x="250596" y="25146"/>
                  </a:lnTo>
                  <a:lnTo>
                    <a:pt x="250063" y="27178"/>
                  </a:lnTo>
                  <a:lnTo>
                    <a:pt x="248666" y="25146"/>
                  </a:lnTo>
                  <a:lnTo>
                    <a:pt x="21082" y="25146"/>
                  </a:lnTo>
                  <a:lnTo>
                    <a:pt x="20828" y="25146"/>
                  </a:lnTo>
                  <a:lnTo>
                    <a:pt x="20447" y="24765"/>
                  </a:lnTo>
                  <a:lnTo>
                    <a:pt x="4064" y="2286"/>
                  </a:lnTo>
                  <a:lnTo>
                    <a:pt x="2032" y="2286"/>
                  </a:lnTo>
                  <a:lnTo>
                    <a:pt x="2032" y="1651"/>
                  </a:lnTo>
                  <a:lnTo>
                    <a:pt x="2451" y="1651"/>
                  </a:lnTo>
                  <a:lnTo>
                    <a:pt x="2451" y="381"/>
                  </a:lnTo>
                  <a:lnTo>
                    <a:pt x="2032" y="381"/>
                  </a:lnTo>
                  <a:lnTo>
                    <a:pt x="2032" y="0"/>
                  </a:lnTo>
                  <a:lnTo>
                    <a:pt x="0" y="0"/>
                  </a:lnTo>
                  <a:lnTo>
                    <a:pt x="20193" y="27559"/>
                  </a:lnTo>
                  <a:lnTo>
                    <a:pt x="252730" y="27559"/>
                  </a:lnTo>
                  <a:close/>
                </a:path>
              </a:pathLst>
            </a:custGeom>
            <a:solidFill>
              <a:srgbClr val="474736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33" name="object 133"/>
            <p:cNvSpPr/>
            <p:nvPr/>
          </p:nvSpPr>
          <p:spPr>
            <a:xfrm>
              <a:off x="3999610" y="1947163"/>
              <a:ext cx="156210" cy="69215"/>
            </a:xfrm>
            <a:custGeom>
              <a:avLst/>
              <a:gdLst/>
              <a:ahLst/>
              <a:cxnLst/>
              <a:rect l="l" t="t" r="r" b="b"/>
              <a:pathLst>
                <a:path w="156210" h="69214">
                  <a:moveTo>
                    <a:pt x="0" y="68834"/>
                  </a:moveTo>
                  <a:lnTo>
                    <a:pt x="156210" y="68834"/>
                  </a:lnTo>
                </a:path>
                <a:path w="156210" h="69214">
                  <a:moveTo>
                    <a:pt x="0" y="34416"/>
                  </a:moveTo>
                  <a:lnTo>
                    <a:pt x="156210" y="34416"/>
                  </a:lnTo>
                </a:path>
                <a:path w="156210" h="69214">
                  <a:moveTo>
                    <a:pt x="0" y="0"/>
                  </a:moveTo>
                  <a:lnTo>
                    <a:pt x="156210" y="0"/>
                  </a:lnTo>
                </a:path>
              </a:pathLst>
            </a:custGeom>
            <a:ln w="4582">
              <a:solidFill>
                <a:srgbClr val="EBEBE7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34" name="object 134"/>
            <p:cNvSpPr/>
            <p:nvPr/>
          </p:nvSpPr>
          <p:spPr>
            <a:xfrm>
              <a:off x="3999610" y="1878456"/>
              <a:ext cx="156210" cy="34925"/>
            </a:xfrm>
            <a:custGeom>
              <a:avLst/>
              <a:gdLst/>
              <a:ahLst/>
              <a:cxnLst/>
              <a:rect l="l" t="t" r="r" b="b"/>
              <a:pathLst>
                <a:path w="156210" h="34925">
                  <a:moveTo>
                    <a:pt x="0" y="34416"/>
                  </a:moveTo>
                  <a:lnTo>
                    <a:pt x="156210" y="34416"/>
                  </a:lnTo>
                </a:path>
                <a:path w="156210" h="34925">
                  <a:moveTo>
                    <a:pt x="0" y="0"/>
                  </a:moveTo>
                  <a:lnTo>
                    <a:pt x="156210" y="0"/>
                  </a:lnTo>
                </a:path>
              </a:pathLst>
            </a:custGeom>
            <a:ln w="4583">
              <a:solidFill>
                <a:srgbClr val="EBEBE7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35" name="object 135"/>
            <p:cNvSpPr/>
            <p:nvPr/>
          </p:nvSpPr>
          <p:spPr>
            <a:xfrm>
              <a:off x="3996309" y="2020569"/>
              <a:ext cx="156210" cy="0"/>
            </a:xfrm>
            <a:custGeom>
              <a:avLst/>
              <a:gdLst/>
              <a:ahLst/>
              <a:cxnLst/>
              <a:rect l="l" t="t" r="r" b="b"/>
              <a:pathLst>
                <a:path w="156210">
                  <a:moveTo>
                    <a:pt x="0" y="0"/>
                  </a:moveTo>
                  <a:lnTo>
                    <a:pt x="156210" y="0"/>
                  </a:lnTo>
                </a:path>
              </a:pathLst>
            </a:custGeom>
            <a:ln w="4583">
              <a:solidFill>
                <a:srgbClr val="47473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36" name="object 136"/>
            <p:cNvSpPr/>
            <p:nvPr/>
          </p:nvSpPr>
          <p:spPr>
            <a:xfrm>
              <a:off x="3996309" y="1986152"/>
              <a:ext cx="156210" cy="0"/>
            </a:xfrm>
            <a:custGeom>
              <a:avLst/>
              <a:gdLst/>
              <a:ahLst/>
              <a:cxnLst/>
              <a:rect l="l" t="t" r="r" b="b"/>
              <a:pathLst>
                <a:path w="156210">
                  <a:moveTo>
                    <a:pt x="0" y="0"/>
                  </a:moveTo>
                  <a:lnTo>
                    <a:pt x="156210" y="0"/>
                  </a:lnTo>
                </a:path>
              </a:pathLst>
            </a:custGeom>
            <a:ln w="4581">
              <a:solidFill>
                <a:srgbClr val="47473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37" name="object 137"/>
            <p:cNvSpPr/>
            <p:nvPr/>
          </p:nvSpPr>
          <p:spPr>
            <a:xfrm>
              <a:off x="3996309" y="1883028"/>
              <a:ext cx="156210" cy="69215"/>
            </a:xfrm>
            <a:custGeom>
              <a:avLst/>
              <a:gdLst/>
              <a:ahLst/>
              <a:cxnLst/>
              <a:rect l="l" t="t" r="r" b="b"/>
              <a:pathLst>
                <a:path w="156210" h="69214">
                  <a:moveTo>
                    <a:pt x="0" y="68707"/>
                  </a:moveTo>
                  <a:lnTo>
                    <a:pt x="156210" y="68707"/>
                  </a:lnTo>
                </a:path>
                <a:path w="156210" h="69214">
                  <a:moveTo>
                    <a:pt x="0" y="34417"/>
                  </a:moveTo>
                  <a:lnTo>
                    <a:pt x="156210" y="34417"/>
                  </a:lnTo>
                </a:path>
                <a:path w="156210" h="69214">
                  <a:moveTo>
                    <a:pt x="0" y="0"/>
                  </a:moveTo>
                  <a:lnTo>
                    <a:pt x="156210" y="0"/>
                  </a:lnTo>
                </a:path>
              </a:pathLst>
            </a:custGeom>
            <a:ln w="4582">
              <a:solidFill>
                <a:srgbClr val="47473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38" name="object 138"/>
            <p:cNvSpPr/>
            <p:nvPr/>
          </p:nvSpPr>
          <p:spPr>
            <a:xfrm>
              <a:off x="4013073" y="1715630"/>
              <a:ext cx="110204" cy="103263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39" name="object 139"/>
            <p:cNvSpPr/>
            <p:nvPr/>
          </p:nvSpPr>
          <p:spPr>
            <a:xfrm>
              <a:off x="4122420" y="1323339"/>
              <a:ext cx="901700" cy="668020"/>
            </a:xfrm>
            <a:prstGeom prst="rect">
              <a:avLst/>
            </a:prstGeom>
            <a:blipFill>
              <a:blip r:embed="rId3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40" name="object 140"/>
            <p:cNvSpPr/>
            <p:nvPr/>
          </p:nvSpPr>
          <p:spPr>
            <a:xfrm>
              <a:off x="4176267" y="1362074"/>
              <a:ext cx="793115" cy="551180"/>
            </a:xfrm>
            <a:custGeom>
              <a:avLst/>
              <a:gdLst/>
              <a:ahLst/>
              <a:cxnLst/>
              <a:rect l="l" t="t" r="r" b="b"/>
              <a:pathLst>
                <a:path w="793114" h="551180">
                  <a:moveTo>
                    <a:pt x="0" y="551179"/>
                  </a:moveTo>
                  <a:lnTo>
                    <a:pt x="792988" y="0"/>
                  </a:lnTo>
                </a:path>
              </a:pathLst>
            </a:custGeom>
            <a:ln w="38100">
              <a:solidFill>
                <a:srgbClr val="0066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41" name="object 141"/>
            <p:cNvSpPr/>
            <p:nvPr/>
          </p:nvSpPr>
          <p:spPr>
            <a:xfrm>
              <a:off x="4142740" y="1460499"/>
              <a:ext cx="1808480" cy="533400"/>
            </a:xfrm>
            <a:prstGeom prst="rect">
              <a:avLst/>
            </a:prstGeom>
            <a:blipFill>
              <a:blip r:embed="rId3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42" name="object 142"/>
            <p:cNvSpPr/>
            <p:nvPr/>
          </p:nvSpPr>
          <p:spPr>
            <a:xfrm>
              <a:off x="4189475" y="1501774"/>
              <a:ext cx="1715770" cy="411480"/>
            </a:xfrm>
            <a:custGeom>
              <a:avLst/>
              <a:gdLst/>
              <a:ahLst/>
              <a:cxnLst/>
              <a:rect l="l" t="t" r="r" b="b"/>
              <a:pathLst>
                <a:path w="1715770" h="411480">
                  <a:moveTo>
                    <a:pt x="0" y="411479"/>
                  </a:moveTo>
                  <a:lnTo>
                    <a:pt x="1715262" y="0"/>
                  </a:lnTo>
                </a:path>
              </a:pathLst>
            </a:custGeom>
            <a:ln w="38100">
              <a:solidFill>
                <a:srgbClr val="0066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43" name="object 143"/>
            <p:cNvSpPr/>
            <p:nvPr/>
          </p:nvSpPr>
          <p:spPr>
            <a:xfrm>
              <a:off x="5757037" y="3965828"/>
              <a:ext cx="396875" cy="48260"/>
            </a:xfrm>
            <a:custGeom>
              <a:avLst/>
              <a:gdLst/>
              <a:ahLst/>
              <a:cxnLst/>
              <a:rect l="l" t="t" r="r" b="b"/>
              <a:pathLst>
                <a:path w="396875" h="48260">
                  <a:moveTo>
                    <a:pt x="396494" y="1778"/>
                  </a:moveTo>
                  <a:lnTo>
                    <a:pt x="393573" y="1778"/>
                  </a:lnTo>
                  <a:lnTo>
                    <a:pt x="395097" y="0"/>
                  </a:lnTo>
                  <a:lnTo>
                    <a:pt x="39243" y="0"/>
                  </a:lnTo>
                  <a:lnTo>
                    <a:pt x="0" y="45974"/>
                  </a:lnTo>
                  <a:lnTo>
                    <a:pt x="2908" y="45974"/>
                  </a:lnTo>
                  <a:lnTo>
                    <a:pt x="1397" y="47752"/>
                  </a:lnTo>
                  <a:lnTo>
                    <a:pt x="357251" y="47752"/>
                  </a:lnTo>
                  <a:lnTo>
                    <a:pt x="396494" y="1778"/>
                  </a:lnTo>
                  <a:close/>
                </a:path>
              </a:pathLst>
            </a:custGeom>
            <a:solidFill>
              <a:srgbClr val="C7C7B6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44" name="object 144"/>
            <p:cNvSpPr/>
            <p:nvPr/>
          </p:nvSpPr>
          <p:spPr>
            <a:xfrm>
              <a:off x="5758434" y="3967606"/>
              <a:ext cx="394335" cy="46355"/>
            </a:xfrm>
            <a:custGeom>
              <a:avLst/>
              <a:gdLst/>
              <a:ahLst/>
              <a:cxnLst/>
              <a:rect l="l" t="t" r="r" b="b"/>
              <a:pathLst>
                <a:path w="394335" h="46354">
                  <a:moveTo>
                    <a:pt x="357632" y="42926"/>
                  </a:moveTo>
                  <a:lnTo>
                    <a:pt x="353441" y="42926"/>
                  </a:lnTo>
                  <a:lnTo>
                    <a:pt x="353822" y="42418"/>
                  </a:lnTo>
                  <a:lnTo>
                    <a:pt x="2159" y="42418"/>
                  </a:lnTo>
                  <a:lnTo>
                    <a:pt x="38354" y="0"/>
                  </a:lnTo>
                  <a:lnTo>
                    <a:pt x="34290" y="0"/>
                  </a:lnTo>
                  <a:lnTo>
                    <a:pt x="0" y="40132"/>
                  </a:lnTo>
                  <a:lnTo>
                    <a:pt x="0" y="44958"/>
                  </a:lnTo>
                  <a:lnTo>
                    <a:pt x="0" y="45974"/>
                  </a:lnTo>
                  <a:lnTo>
                    <a:pt x="354965" y="45974"/>
                  </a:lnTo>
                  <a:lnTo>
                    <a:pt x="357632" y="42926"/>
                  </a:lnTo>
                  <a:close/>
                </a:path>
                <a:path w="394335" h="46354">
                  <a:moveTo>
                    <a:pt x="394208" y="0"/>
                  </a:moveTo>
                  <a:lnTo>
                    <a:pt x="390144" y="0"/>
                  </a:lnTo>
                  <a:lnTo>
                    <a:pt x="353441" y="42926"/>
                  </a:lnTo>
                  <a:lnTo>
                    <a:pt x="354457" y="42418"/>
                  </a:lnTo>
                  <a:lnTo>
                    <a:pt x="358013" y="42418"/>
                  </a:lnTo>
                  <a:lnTo>
                    <a:pt x="394208" y="0"/>
                  </a:lnTo>
                  <a:close/>
                </a:path>
              </a:pathLst>
            </a:custGeom>
            <a:solidFill>
              <a:srgbClr val="474736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45" name="object 145"/>
            <p:cNvSpPr/>
            <p:nvPr/>
          </p:nvSpPr>
          <p:spPr>
            <a:xfrm>
              <a:off x="5758434" y="4013555"/>
              <a:ext cx="356235" cy="356870"/>
            </a:xfrm>
            <a:custGeom>
              <a:avLst/>
              <a:gdLst/>
              <a:ahLst/>
              <a:cxnLst/>
              <a:rect l="l" t="t" r="r" b="b"/>
              <a:pathLst>
                <a:path w="356235" h="356870">
                  <a:moveTo>
                    <a:pt x="355815" y="0"/>
                  </a:moveTo>
                  <a:lnTo>
                    <a:pt x="0" y="0"/>
                  </a:lnTo>
                  <a:lnTo>
                    <a:pt x="0" y="356768"/>
                  </a:lnTo>
                  <a:lnTo>
                    <a:pt x="355815" y="356768"/>
                  </a:lnTo>
                  <a:lnTo>
                    <a:pt x="355815" y="0"/>
                  </a:lnTo>
                  <a:close/>
                </a:path>
              </a:pathLst>
            </a:custGeom>
            <a:solidFill>
              <a:srgbClr val="B7B79D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46" name="object 146"/>
            <p:cNvSpPr/>
            <p:nvPr/>
          </p:nvSpPr>
          <p:spPr>
            <a:xfrm>
              <a:off x="5757037" y="4010024"/>
              <a:ext cx="359410" cy="362585"/>
            </a:xfrm>
            <a:custGeom>
              <a:avLst/>
              <a:gdLst/>
              <a:ahLst/>
              <a:cxnLst/>
              <a:rect l="l" t="t" r="r" b="b"/>
              <a:pathLst>
                <a:path w="359410" h="362585">
                  <a:moveTo>
                    <a:pt x="359410" y="0"/>
                  </a:moveTo>
                  <a:lnTo>
                    <a:pt x="354838" y="0"/>
                  </a:lnTo>
                  <a:lnTo>
                    <a:pt x="354838" y="1778"/>
                  </a:lnTo>
                  <a:lnTo>
                    <a:pt x="354838" y="5334"/>
                  </a:lnTo>
                  <a:lnTo>
                    <a:pt x="354838" y="358521"/>
                  </a:lnTo>
                  <a:lnTo>
                    <a:pt x="2794" y="358521"/>
                  </a:lnTo>
                  <a:lnTo>
                    <a:pt x="2794" y="5334"/>
                  </a:lnTo>
                  <a:lnTo>
                    <a:pt x="354838" y="5334"/>
                  </a:lnTo>
                  <a:lnTo>
                    <a:pt x="354838" y="1778"/>
                  </a:lnTo>
                  <a:lnTo>
                    <a:pt x="0" y="1778"/>
                  </a:lnTo>
                  <a:lnTo>
                    <a:pt x="0" y="362077"/>
                  </a:lnTo>
                  <a:lnTo>
                    <a:pt x="358648" y="362077"/>
                  </a:lnTo>
                  <a:lnTo>
                    <a:pt x="358648" y="360299"/>
                  </a:lnTo>
                  <a:lnTo>
                    <a:pt x="359410" y="360299"/>
                  </a:lnTo>
                  <a:lnTo>
                    <a:pt x="359410" y="0"/>
                  </a:lnTo>
                  <a:close/>
                </a:path>
              </a:pathLst>
            </a:custGeom>
            <a:solidFill>
              <a:srgbClr val="474736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47" name="object 147"/>
            <p:cNvSpPr/>
            <p:nvPr/>
          </p:nvSpPr>
          <p:spPr>
            <a:xfrm>
              <a:off x="6114288" y="3967606"/>
              <a:ext cx="39370" cy="403225"/>
            </a:xfrm>
            <a:custGeom>
              <a:avLst/>
              <a:gdLst/>
              <a:ahLst/>
              <a:cxnLst/>
              <a:rect l="l" t="t" r="r" b="b"/>
              <a:pathLst>
                <a:path w="39370" h="403225">
                  <a:moveTo>
                    <a:pt x="39243" y="0"/>
                  </a:moveTo>
                  <a:lnTo>
                    <a:pt x="0" y="0"/>
                  </a:lnTo>
                  <a:lnTo>
                    <a:pt x="0" y="402717"/>
                  </a:lnTo>
                  <a:lnTo>
                    <a:pt x="39243" y="402717"/>
                  </a:lnTo>
                  <a:lnTo>
                    <a:pt x="39243" y="0"/>
                  </a:lnTo>
                  <a:close/>
                </a:path>
              </a:pathLst>
            </a:custGeom>
            <a:solidFill>
              <a:srgbClr val="79795A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48" name="object 148"/>
            <p:cNvSpPr/>
            <p:nvPr/>
          </p:nvSpPr>
          <p:spPr>
            <a:xfrm>
              <a:off x="6112891" y="3967479"/>
              <a:ext cx="42545" cy="406400"/>
            </a:xfrm>
            <a:custGeom>
              <a:avLst/>
              <a:gdLst/>
              <a:ahLst/>
              <a:cxnLst/>
              <a:rect l="l" t="t" r="r" b="b"/>
              <a:pathLst>
                <a:path w="42545" h="406400">
                  <a:moveTo>
                    <a:pt x="42037" y="0"/>
                  </a:moveTo>
                  <a:lnTo>
                    <a:pt x="39230" y="0"/>
                  </a:lnTo>
                  <a:lnTo>
                    <a:pt x="39230" y="127"/>
                  </a:lnTo>
                  <a:lnTo>
                    <a:pt x="39230" y="4216"/>
                  </a:lnTo>
                  <a:lnTo>
                    <a:pt x="39230" y="352196"/>
                  </a:lnTo>
                  <a:lnTo>
                    <a:pt x="2794" y="398526"/>
                  </a:lnTo>
                  <a:lnTo>
                    <a:pt x="2794" y="402844"/>
                  </a:lnTo>
                  <a:lnTo>
                    <a:pt x="381" y="401574"/>
                  </a:lnTo>
                  <a:lnTo>
                    <a:pt x="2794" y="398526"/>
                  </a:lnTo>
                  <a:lnTo>
                    <a:pt x="2794" y="47498"/>
                  </a:lnTo>
                  <a:lnTo>
                    <a:pt x="2794" y="46863"/>
                  </a:lnTo>
                  <a:lnTo>
                    <a:pt x="3429" y="46101"/>
                  </a:lnTo>
                  <a:lnTo>
                    <a:pt x="39230" y="4216"/>
                  </a:lnTo>
                  <a:lnTo>
                    <a:pt x="39230" y="127"/>
                  </a:lnTo>
                  <a:lnTo>
                    <a:pt x="38481" y="127"/>
                  </a:lnTo>
                  <a:lnTo>
                    <a:pt x="0" y="45339"/>
                  </a:lnTo>
                  <a:lnTo>
                    <a:pt x="0" y="406019"/>
                  </a:lnTo>
                  <a:lnTo>
                    <a:pt x="889" y="406019"/>
                  </a:lnTo>
                  <a:lnTo>
                    <a:pt x="3302" y="402844"/>
                  </a:lnTo>
                  <a:lnTo>
                    <a:pt x="42037" y="353695"/>
                  </a:lnTo>
                  <a:lnTo>
                    <a:pt x="42037" y="352933"/>
                  </a:lnTo>
                  <a:lnTo>
                    <a:pt x="42037" y="0"/>
                  </a:lnTo>
                  <a:close/>
                </a:path>
              </a:pathLst>
            </a:custGeom>
            <a:solidFill>
              <a:srgbClr val="474736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49" name="object 149"/>
            <p:cNvSpPr/>
            <p:nvPr/>
          </p:nvSpPr>
          <p:spPr>
            <a:xfrm>
              <a:off x="5796025" y="4076725"/>
              <a:ext cx="242836" cy="208000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50" name="object 150"/>
            <p:cNvSpPr/>
            <p:nvPr/>
          </p:nvSpPr>
          <p:spPr>
            <a:xfrm>
              <a:off x="5819140" y="4086860"/>
              <a:ext cx="358139" cy="299719"/>
            </a:xfrm>
            <a:prstGeom prst="rect">
              <a:avLst/>
            </a:prstGeom>
            <a:blipFill>
              <a:blip r:embed="rId3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51" name="object 151"/>
            <p:cNvSpPr/>
            <p:nvPr/>
          </p:nvSpPr>
          <p:spPr>
            <a:xfrm>
              <a:off x="5868161" y="4111625"/>
              <a:ext cx="261620" cy="204470"/>
            </a:xfrm>
            <a:custGeom>
              <a:avLst/>
              <a:gdLst/>
              <a:ahLst/>
              <a:cxnLst/>
              <a:rect l="l" t="t" r="r" b="b"/>
              <a:pathLst>
                <a:path w="261620" h="204470">
                  <a:moveTo>
                    <a:pt x="130810" y="0"/>
                  </a:moveTo>
                  <a:lnTo>
                    <a:pt x="0" y="204088"/>
                  </a:lnTo>
                  <a:lnTo>
                    <a:pt x="261492" y="204088"/>
                  </a:lnTo>
                  <a:lnTo>
                    <a:pt x="13081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52" name="object 152"/>
            <p:cNvSpPr/>
            <p:nvPr/>
          </p:nvSpPr>
          <p:spPr>
            <a:xfrm>
              <a:off x="5868161" y="4111625"/>
              <a:ext cx="261620" cy="204470"/>
            </a:xfrm>
            <a:custGeom>
              <a:avLst/>
              <a:gdLst/>
              <a:ahLst/>
              <a:cxnLst/>
              <a:rect l="l" t="t" r="r" b="b"/>
              <a:pathLst>
                <a:path w="261620" h="204470">
                  <a:moveTo>
                    <a:pt x="0" y="204088"/>
                  </a:moveTo>
                  <a:lnTo>
                    <a:pt x="130810" y="0"/>
                  </a:lnTo>
                  <a:lnTo>
                    <a:pt x="261492" y="204088"/>
                  </a:lnTo>
                  <a:lnTo>
                    <a:pt x="0" y="204088"/>
                  </a:lnTo>
                  <a:close/>
                </a:path>
              </a:pathLst>
            </a:custGeom>
            <a:ln w="9523">
              <a:solidFill>
                <a:srgbClr val="487CB9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53" name="object 153"/>
            <p:cNvSpPr/>
            <p:nvPr/>
          </p:nvSpPr>
          <p:spPr>
            <a:xfrm>
              <a:off x="6898639" y="4566919"/>
              <a:ext cx="462279" cy="180339"/>
            </a:xfrm>
            <a:prstGeom prst="rect">
              <a:avLst/>
            </a:prstGeom>
            <a:blipFill>
              <a:blip r:embed="rId3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54" name="object 154"/>
            <p:cNvSpPr/>
            <p:nvPr/>
          </p:nvSpPr>
          <p:spPr>
            <a:xfrm>
              <a:off x="6944995" y="4603242"/>
              <a:ext cx="370205" cy="67310"/>
            </a:xfrm>
            <a:custGeom>
              <a:avLst/>
              <a:gdLst/>
              <a:ahLst/>
              <a:cxnLst/>
              <a:rect l="l" t="t" r="r" b="b"/>
              <a:pathLst>
                <a:path w="370204" h="67310">
                  <a:moveTo>
                    <a:pt x="369697" y="0"/>
                  </a:moveTo>
                  <a:lnTo>
                    <a:pt x="0" y="67182"/>
                  </a:lnTo>
                </a:path>
              </a:pathLst>
            </a:custGeom>
            <a:ln w="254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55" name="object 155"/>
            <p:cNvSpPr/>
            <p:nvPr/>
          </p:nvSpPr>
          <p:spPr>
            <a:xfrm>
              <a:off x="7023100" y="4097019"/>
              <a:ext cx="650240" cy="246380"/>
            </a:xfrm>
            <a:prstGeom prst="rect">
              <a:avLst/>
            </a:prstGeom>
            <a:blipFill>
              <a:blip r:embed="rId3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56" name="object 156"/>
            <p:cNvSpPr/>
            <p:nvPr/>
          </p:nvSpPr>
          <p:spPr>
            <a:xfrm>
              <a:off x="7069454" y="4133722"/>
              <a:ext cx="558165" cy="134620"/>
            </a:xfrm>
            <a:custGeom>
              <a:avLst/>
              <a:gdLst/>
              <a:ahLst/>
              <a:cxnLst/>
              <a:rect l="l" t="t" r="r" b="b"/>
              <a:pathLst>
                <a:path w="558165" h="134620">
                  <a:moveTo>
                    <a:pt x="557656" y="0"/>
                  </a:moveTo>
                  <a:lnTo>
                    <a:pt x="0" y="134365"/>
                  </a:lnTo>
                </a:path>
              </a:pathLst>
            </a:custGeom>
            <a:ln w="254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57" name="object 157"/>
            <p:cNvSpPr/>
            <p:nvPr/>
          </p:nvSpPr>
          <p:spPr>
            <a:xfrm>
              <a:off x="134620" y="4401819"/>
              <a:ext cx="5605780" cy="1968500"/>
            </a:xfrm>
            <a:prstGeom prst="rect">
              <a:avLst/>
            </a:prstGeom>
            <a:blipFill>
              <a:blip r:embed="rId3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58" name="object 158"/>
            <p:cNvSpPr/>
            <p:nvPr/>
          </p:nvSpPr>
          <p:spPr>
            <a:xfrm>
              <a:off x="181940" y="4426457"/>
              <a:ext cx="5509895" cy="1872614"/>
            </a:xfrm>
            <a:custGeom>
              <a:avLst/>
              <a:gdLst/>
              <a:ahLst/>
              <a:cxnLst/>
              <a:rect l="l" t="t" r="r" b="b"/>
              <a:pathLst>
                <a:path w="5509895" h="1872614">
                  <a:moveTo>
                    <a:pt x="5509768" y="0"/>
                  </a:moveTo>
                  <a:lnTo>
                    <a:pt x="0" y="0"/>
                  </a:lnTo>
                  <a:lnTo>
                    <a:pt x="0" y="1872233"/>
                  </a:lnTo>
                  <a:lnTo>
                    <a:pt x="5509768" y="1872233"/>
                  </a:lnTo>
                  <a:lnTo>
                    <a:pt x="5509768" y="0"/>
                  </a:lnTo>
                  <a:close/>
                </a:path>
              </a:pathLst>
            </a:custGeom>
            <a:solidFill>
              <a:srgbClr val="FFFFCC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59" name="object 159"/>
            <p:cNvSpPr/>
            <p:nvPr/>
          </p:nvSpPr>
          <p:spPr>
            <a:xfrm>
              <a:off x="181940" y="4426457"/>
              <a:ext cx="5509895" cy="1872614"/>
            </a:xfrm>
            <a:custGeom>
              <a:avLst/>
              <a:gdLst/>
              <a:ahLst/>
              <a:cxnLst/>
              <a:rect l="l" t="t" r="r" b="b"/>
              <a:pathLst>
                <a:path w="5509895" h="1872614">
                  <a:moveTo>
                    <a:pt x="0" y="1872233"/>
                  </a:moveTo>
                  <a:lnTo>
                    <a:pt x="5509768" y="1872233"/>
                  </a:lnTo>
                  <a:lnTo>
                    <a:pt x="5509768" y="0"/>
                  </a:lnTo>
                  <a:lnTo>
                    <a:pt x="0" y="0"/>
                  </a:lnTo>
                  <a:lnTo>
                    <a:pt x="0" y="1872233"/>
                  </a:lnTo>
                  <a:close/>
                </a:path>
              </a:pathLst>
            </a:custGeom>
            <a:ln w="9525">
              <a:solidFill>
                <a:srgbClr val="487CB9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0" name="object 160"/>
            <p:cNvSpPr/>
            <p:nvPr/>
          </p:nvSpPr>
          <p:spPr>
            <a:xfrm>
              <a:off x="278269" y="5046586"/>
              <a:ext cx="1529080" cy="486409"/>
            </a:xfrm>
            <a:custGeom>
              <a:avLst/>
              <a:gdLst/>
              <a:ahLst/>
              <a:cxnLst/>
              <a:rect l="l" t="t" r="r" b="b"/>
              <a:pathLst>
                <a:path w="1529080" h="486410">
                  <a:moveTo>
                    <a:pt x="1528699" y="0"/>
                  </a:moveTo>
                  <a:lnTo>
                    <a:pt x="0" y="0"/>
                  </a:lnTo>
                  <a:lnTo>
                    <a:pt x="0" y="486168"/>
                  </a:lnTo>
                  <a:lnTo>
                    <a:pt x="1528699" y="486168"/>
                  </a:lnTo>
                  <a:lnTo>
                    <a:pt x="1528699" y="0"/>
                  </a:lnTo>
                  <a:close/>
                </a:path>
              </a:pathLst>
            </a:custGeom>
            <a:solidFill>
              <a:srgbClr val="FFCC99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1" name="object 161"/>
            <p:cNvSpPr/>
            <p:nvPr/>
          </p:nvSpPr>
          <p:spPr>
            <a:xfrm>
              <a:off x="278269" y="5046586"/>
              <a:ext cx="1529080" cy="486409"/>
            </a:xfrm>
            <a:custGeom>
              <a:avLst/>
              <a:gdLst/>
              <a:ahLst/>
              <a:cxnLst/>
              <a:rect l="l" t="t" r="r" b="b"/>
              <a:pathLst>
                <a:path w="1529080" h="486410">
                  <a:moveTo>
                    <a:pt x="0" y="486168"/>
                  </a:moveTo>
                  <a:lnTo>
                    <a:pt x="1528699" y="486168"/>
                  </a:lnTo>
                  <a:lnTo>
                    <a:pt x="1528699" y="0"/>
                  </a:lnTo>
                  <a:lnTo>
                    <a:pt x="0" y="0"/>
                  </a:lnTo>
                  <a:lnTo>
                    <a:pt x="0" y="486168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2" name="object 162"/>
            <p:cNvSpPr/>
            <p:nvPr/>
          </p:nvSpPr>
          <p:spPr>
            <a:xfrm>
              <a:off x="1973580" y="5046586"/>
              <a:ext cx="3479165" cy="486409"/>
            </a:xfrm>
            <a:custGeom>
              <a:avLst/>
              <a:gdLst/>
              <a:ahLst/>
              <a:cxnLst/>
              <a:rect l="l" t="t" r="r" b="b"/>
              <a:pathLst>
                <a:path w="3479165" h="486410">
                  <a:moveTo>
                    <a:pt x="3478911" y="0"/>
                  </a:moveTo>
                  <a:lnTo>
                    <a:pt x="0" y="0"/>
                  </a:lnTo>
                  <a:lnTo>
                    <a:pt x="0" y="486168"/>
                  </a:lnTo>
                  <a:lnTo>
                    <a:pt x="3478911" y="486168"/>
                  </a:lnTo>
                  <a:lnTo>
                    <a:pt x="3478911" y="0"/>
                  </a:lnTo>
                  <a:close/>
                </a:path>
              </a:pathLst>
            </a:custGeom>
            <a:solidFill>
              <a:srgbClr val="CC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3" name="object 163"/>
            <p:cNvSpPr/>
            <p:nvPr/>
          </p:nvSpPr>
          <p:spPr>
            <a:xfrm>
              <a:off x="5495543" y="5538469"/>
              <a:ext cx="85725" cy="85788"/>
            </a:xfrm>
            <a:prstGeom prst="rect">
              <a:avLst/>
            </a:prstGeom>
            <a:blipFill>
              <a:blip r:embed="rId3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4" name="object 164"/>
            <p:cNvSpPr/>
            <p:nvPr/>
          </p:nvSpPr>
          <p:spPr>
            <a:xfrm>
              <a:off x="235800" y="5566410"/>
              <a:ext cx="5260340" cy="29845"/>
            </a:xfrm>
            <a:custGeom>
              <a:avLst/>
              <a:gdLst/>
              <a:ahLst/>
              <a:cxnLst/>
              <a:rect l="l" t="t" r="r" b="b"/>
              <a:pathLst>
                <a:path w="5260340" h="29845">
                  <a:moveTo>
                    <a:pt x="0" y="0"/>
                  </a:moveTo>
                  <a:lnTo>
                    <a:pt x="0" y="28613"/>
                  </a:lnTo>
                  <a:lnTo>
                    <a:pt x="5259743" y="29273"/>
                  </a:lnTo>
                  <a:lnTo>
                    <a:pt x="5259743" y="6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aphicFrame>
        <p:nvGraphicFramePr>
          <p:cNvPr id="165" name="object 165"/>
          <p:cNvGraphicFramePr>
            <a:graphicFrameLocks noGrp="1"/>
          </p:cNvGraphicFramePr>
          <p:nvPr/>
        </p:nvGraphicFramePr>
        <p:xfrm>
          <a:off x="1968818" y="5059673"/>
          <a:ext cx="3478527" cy="46831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00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9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34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262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8709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238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82339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9209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sz="1200" spc="-1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FM</a:t>
                      </a:r>
                      <a:endParaRPr sz="1200" dirty="0">
                        <a:latin typeface="Tahoma"/>
                        <a:cs typeface="Tahoma"/>
                      </a:endParaRPr>
                    </a:p>
                  </a:txBody>
                  <a:tcPr marL="0" marR="0" marT="8191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800080"/>
                    </a:solidFill>
                  </a:tcPr>
                </a:tc>
                <a:tc>
                  <a:txBody>
                    <a:bodyPr/>
                    <a:lstStyle/>
                    <a:p>
                      <a:pPr marL="12065">
                        <a:lnSpc>
                          <a:spcPts val="1420"/>
                        </a:lnSpc>
                        <a:spcBef>
                          <a:spcPts val="240"/>
                        </a:spcBef>
                      </a:pPr>
                      <a:r>
                        <a:rPr sz="1200" spc="-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Internet</a:t>
                      </a:r>
                      <a:endParaRPr sz="1200" dirty="0">
                        <a:latin typeface="Tahoma"/>
                        <a:cs typeface="Tahoma"/>
                      </a:endParaRPr>
                    </a:p>
                    <a:p>
                      <a:pPr marL="12065">
                        <a:lnSpc>
                          <a:spcPts val="94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(TV</a:t>
                      </a:r>
                      <a:r>
                        <a:rPr sz="800" spc="-114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800" spc="-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analog)</a:t>
                      </a:r>
                      <a:endParaRPr sz="800" dirty="0">
                        <a:latin typeface="Tahoma"/>
                        <a:cs typeface="Tahoma"/>
                      </a:endParaRPr>
                    </a:p>
                  </a:txBody>
                  <a:tcPr marL="0" marR="0" marT="3048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R="43180" algn="ctr">
                        <a:lnSpc>
                          <a:spcPts val="1420"/>
                        </a:lnSpc>
                        <a:spcBef>
                          <a:spcPts val="155"/>
                        </a:spcBef>
                      </a:pPr>
                      <a:r>
                        <a:rPr sz="1200" spc="-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TV digital</a:t>
                      </a:r>
                      <a:r>
                        <a:rPr sz="800" spc="-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,</a:t>
                      </a:r>
                      <a:r>
                        <a:rPr sz="800" spc="-10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200" spc="-2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VoD</a:t>
                      </a:r>
                      <a:endParaRPr sz="1200" dirty="0">
                        <a:latin typeface="Tahoma"/>
                        <a:cs typeface="Tahoma"/>
                      </a:endParaRPr>
                    </a:p>
                    <a:p>
                      <a:pPr marR="49530" algn="ctr">
                        <a:lnSpc>
                          <a:spcPts val="940"/>
                        </a:lnSpc>
                      </a:pPr>
                      <a:r>
                        <a:rPr sz="800" spc="-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(64/256-QAM)</a:t>
                      </a:r>
                      <a:endParaRPr sz="800" dirty="0">
                        <a:latin typeface="Tahoma"/>
                        <a:cs typeface="Tahoma"/>
                      </a:endParaRPr>
                    </a:p>
                  </a:txBody>
                  <a:tcPr marL="0" marR="0" marT="1968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171450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sz="1200" spc="-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Internet</a:t>
                      </a:r>
                      <a:endParaRPr sz="1200" dirty="0">
                        <a:latin typeface="Tahoma"/>
                        <a:cs typeface="Tahoma"/>
                      </a:endParaRPr>
                    </a:p>
                  </a:txBody>
                  <a:tcPr marL="0" marR="0" marT="7302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5979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9525">
                      <a:solidFill>
                        <a:srgbClr val="000000"/>
                      </a:solidFill>
                      <a:prstDash val="solid"/>
                    </a:lnR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66" name="object 166"/>
          <p:cNvSpPr/>
          <p:nvPr/>
        </p:nvSpPr>
        <p:spPr>
          <a:xfrm>
            <a:off x="293293" y="5066791"/>
            <a:ext cx="1092835" cy="385445"/>
          </a:xfrm>
          <a:custGeom>
            <a:avLst/>
            <a:gdLst/>
            <a:ahLst/>
            <a:cxnLst/>
            <a:rect l="l" t="t" r="r" b="b"/>
            <a:pathLst>
              <a:path w="1092835" h="385445">
                <a:moveTo>
                  <a:pt x="0" y="385444"/>
                </a:moveTo>
                <a:lnTo>
                  <a:pt x="1092835" y="385444"/>
                </a:lnTo>
                <a:lnTo>
                  <a:pt x="1092835" y="0"/>
                </a:lnTo>
                <a:lnTo>
                  <a:pt x="0" y="0"/>
                </a:lnTo>
                <a:lnTo>
                  <a:pt x="0" y="385444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7" name="object 167"/>
          <p:cNvSpPr txBox="1"/>
          <p:nvPr/>
        </p:nvSpPr>
        <p:spPr>
          <a:xfrm>
            <a:off x="290544" y="5061451"/>
            <a:ext cx="1090930" cy="386080"/>
          </a:xfrm>
          <a:prstGeom prst="rect">
            <a:avLst/>
          </a:prstGeom>
          <a:solidFill>
            <a:srgbClr val="FF0000"/>
          </a:solidFill>
        </p:spPr>
        <p:txBody>
          <a:bodyPr vert="horz" wrap="square" lIns="0" tIns="10795" rIns="0" bIns="0" rtlCol="0">
            <a:spAutoFit/>
          </a:bodyPr>
          <a:lstStyle/>
          <a:p>
            <a:pPr marL="23495" algn="ctr">
              <a:lnSpc>
                <a:spcPts val="1420"/>
              </a:lnSpc>
              <a:spcBef>
                <a:spcPts val="85"/>
              </a:spcBef>
            </a:pPr>
            <a:r>
              <a:rPr sz="1200" spc="-5" dirty="0">
                <a:solidFill>
                  <a:srgbClr val="FFFFFF"/>
                </a:solidFill>
                <a:latin typeface="Tahoma"/>
                <a:cs typeface="Tahoma"/>
              </a:rPr>
              <a:t>Internet</a:t>
            </a:r>
            <a:endParaRPr sz="1200" dirty="0">
              <a:latin typeface="Tahoma"/>
              <a:cs typeface="Tahoma"/>
            </a:endParaRPr>
          </a:p>
          <a:p>
            <a:pPr marL="25400" algn="ctr">
              <a:lnSpc>
                <a:spcPts val="940"/>
              </a:lnSpc>
            </a:pPr>
            <a:r>
              <a:rPr sz="800" spc="-15" dirty="0">
                <a:solidFill>
                  <a:srgbClr val="FFFFFF"/>
                </a:solidFill>
                <a:latin typeface="Tahoma"/>
                <a:cs typeface="Tahoma"/>
              </a:rPr>
              <a:t>Return channel</a:t>
            </a:r>
            <a:r>
              <a:rPr sz="800" spc="7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800" spc="-15" dirty="0">
                <a:solidFill>
                  <a:srgbClr val="FFFFFF"/>
                </a:solidFill>
                <a:latin typeface="Tahoma"/>
                <a:cs typeface="Tahoma"/>
              </a:rPr>
              <a:t>QPSK</a:t>
            </a:r>
            <a:endParaRPr sz="800" dirty="0">
              <a:latin typeface="Tahoma"/>
              <a:cs typeface="Tahoma"/>
            </a:endParaRPr>
          </a:p>
        </p:txBody>
      </p:sp>
      <p:grpSp>
        <p:nvGrpSpPr>
          <p:cNvPr id="168" name="object 168"/>
          <p:cNvGrpSpPr/>
          <p:nvPr/>
        </p:nvGrpSpPr>
        <p:grpSpPr>
          <a:xfrm>
            <a:off x="1406905" y="5087111"/>
            <a:ext cx="271780" cy="365125"/>
            <a:chOff x="1406905" y="5087111"/>
            <a:chExt cx="271780" cy="365125"/>
          </a:xfrm>
        </p:grpSpPr>
        <p:sp>
          <p:nvSpPr>
            <p:cNvPr id="169" name="object 169"/>
            <p:cNvSpPr/>
            <p:nvPr/>
          </p:nvSpPr>
          <p:spPr>
            <a:xfrm>
              <a:off x="1439671" y="5163311"/>
              <a:ext cx="10160" cy="288925"/>
            </a:xfrm>
            <a:custGeom>
              <a:avLst/>
              <a:gdLst/>
              <a:ahLst/>
              <a:cxnLst/>
              <a:rect l="l" t="t" r="r" b="b"/>
              <a:pathLst>
                <a:path w="10159" h="288925">
                  <a:moveTo>
                    <a:pt x="10033" y="126"/>
                  </a:moveTo>
                  <a:lnTo>
                    <a:pt x="508" y="0"/>
                  </a:lnTo>
                  <a:lnTo>
                    <a:pt x="0" y="288416"/>
                  </a:lnTo>
                  <a:lnTo>
                    <a:pt x="9525" y="288416"/>
                  </a:lnTo>
                  <a:lnTo>
                    <a:pt x="10033" y="12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70" name="object 170"/>
            <p:cNvSpPr/>
            <p:nvPr/>
          </p:nvSpPr>
          <p:spPr>
            <a:xfrm>
              <a:off x="1406905" y="5087111"/>
              <a:ext cx="76200" cy="76326"/>
            </a:xfrm>
            <a:prstGeom prst="rect">
              <a:avLst/>
            </a:prstGeom>
            <a:blipFill>
              <a:blip r:embed="rId3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71" name="object 171"/>
            <p:cNvSpPr/>
            <p:nvPr/>
          </p:nvSpPr>
          <p:spPr>
            <a:xfrm>
              <a:off x="1537715" y="5163311"/>
              <a:ext cx="10160" cy="288925"/>
            </a:xfrm>
            <a:custGeom>
              <a:avLst/>
              <a:gdLst/>
              <a:ahLst/>
              <a:cxnLst/>
              <a:rect l="l" t="t" r="r" b="b"/>
              <a:pathLst>
                <a:path w="10159" h="288925">
                  <a:moveTo>
                    <a:pt x="10033" y="126"/>
                  </a:moveTo>
                  <a:lnTo>
                    <a:pt x="508" y="0"/>
                  </a:lnTo>
                  <a:lnTo>
                    <a:pt x="0" y="288416"/>
                  </a:lnTo>
                  <a:lnTo>
                    <a:pt x="9525" y="288416"/>
                  </a:lnTo>
                  <a:lnTo>
                    <a:pt x="10033" y="12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72" name="object 172"/>
            <p:cNvSpPr/>
            <p:nvPr/>
          </p:nvSpPr>
          <p:spPr>
            <a:xfrm>
              <a:off x="1504822" y="5087111"/>
              <a:ext cx="76200" cy="76326"/>
            </a:xfrm>
            <a:prstGeom prst="rect">
              <a:avLst/>
            </a:prstGeom>
            <a:blipFill>
              <a:blip r:embed="rId3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73" name="object 173"/>
            <p:cNvSpPr/>
            <p:nvPr/>
          </p:nvSpPr>
          <p:spPr>
            <a:xfrm>
              <a:off x="1634997" y="5163311"/>
              <a:ext cx="10160" cy="288925"/>
            </a:xfrm>
            <a:custGeom>
              <a:avLst/>
              <a:gdLst/>
              <a:ahLst/>
              <a:cxnLst/>
              <a:rect l="l" t="t" r="r" b="b"/>
              <a:pathLst>
                <a:path w="10160" h="288925">
                  <a:moveTo>
                    <a:pt x="10032" y="126"/>
                  </a:moveTo>
                  <a:lnTo>
                    <a:pt x="507" y="0"/>
                  </a:lnTo>
                  <a:lnTo>
                    <a:pt x="0" y="288416"/>
                  </a:lnTo>
                  <a:lnTo>
                    <a:pt x="9525" y="288416"/>
                  </a:lnTo>
                  <a:lnTo>
                    <a:pt x="10032" y="12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74" name="object 174"/>
            <p:cNvSpPr/>
            <p:nvPr/>
          </p:nvSpPr>
          <p:spPr>
            <a:xfrm>
              <a:off x="1602231" y="5087111"/>
              <a:ext cx="76200" cy="76326"/>
            </a:xfrm>
            <a:prstGeom prst="rect">
              <a:avLst/>
            </a:prstGeom>
            <a:blipFill>
              <a:blip r:embed="rId3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175" name="object 175"/>
          <p:cNvGrpSpPr/>
          <p:nvPr/>
        </p:nvGrpSpPr>
        <p:grpSpPr>
          <a:xfrm>
            <a:off x="2101976" y="5087111"/>
            <a:ext cx="76200" cy="365125"/>
            <a:chOff x="2101976" y="5087111"/>
            <a:chExt cx="76200" cy="365125"/>
          </a:xfrm>
        </p:grpSpPr>
        <p:sp>
          <p:nvSpPr>
            <p:cNvPr id="176" name="object 176"/>
            <p:cNvSpPr/>
            <p:nvPr/>
          </p:nvSpPr>
          <p:spPr>
            <a:xfrm>
              <a:off x="2134742" y="5163311"/>
              <a:ext cx="10160" cy="288925"/>
            </a:xfrm>
            <a:custGeom>
              <a:avLst/>
              <a:gdLst/>
              <a:ahLst/>
              <a:cxnLst/>
              <a:rect l="l" t="t" r="r" b="b"/>
              <a:pathLst>
                <a:path w="10160" h="288925">
                  <a:moveTo>
                    <a:pt x="10159" y="126"/>
                  </a:moveTo>
                  <a:lnTo>
                    <a:pt x="634" y="0"/>
                  </a:lnTo>
                  <a:lnTo>
                    <a:pt x="0" y="288416"/>
                  </a:lnTo>
                  <a:lnTo>
                    <a:pt x="9525" y="288416"/>
                  </a:lnTo>
                  <a:lnTo>
                    <a:pt x="10159" y="12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77" name="object 177"/>
            <p:cNvSpPr/>
            <p:nvPr/>
          </p:nvSpPr>
          <p:spPr>
            <a:xfrm>
              <a:off x="2101976" y="5087111"/>
              <a:ext cx="76200" cy="76326"/>
            </a:xfrm>
            <a:prstGeom prst="rect">
              <a:avLst/>
            </a:prstGeom>
            <a:blipFill>
              <a:blip r:embed="rId3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178" name="object 178"/>
          <p:cNvGrpSpPr/>
          <p:nvPr/>
        </p:nvGrpSpPr>
        <p:grpSpPr>
          <a:xfrm>
            <a:off x="2004695" y="5087111"/>
            <a:ext cx="76200" cy="365125"/>
            <a:chOff x="2004695" y="5087111"/>
            <a:chExt cx="76200" cy="365125"/>
          </a:xfrm>
        </p:grpSpPr>
        <p:sp>
          <p:nvSpPr>
            <p:cNvPr id="179" name="object 179"/>
            <p:cNvSpPr/>
            <p:nvPr/>
          </p:nvSpPr>
          <p:spPr>
            <a:xfrm>
              <a:off x="2037461" y="5163311"/>
              <a:ext cx="10160" cy="288925"/>
            </a:xfrm>
            <a:custGeom>
              <a:avLst/>
              <a:gdLst/>
              <a:ahLst/>
              <a:cxnLst/>
              <a:rect l="l" t="t" r="r" b="b"/>
              <a:pathLst>
                <a:path w="10160" h="288925">
                  <a:moveTo>
                    <a:pt x="10032" y="126"/>
                  </a:moveTo>
                  <a:lnTo>
                    <a:pt x="507" y="0"/>
                  </a:lnTo>
                  <a:lnTo>
                    <a:pt x="0" y="288416"/>
                  </a:lnTo>
                  <a:lnTo>
                    <a:pt x="9525" y="288416"/>
                  </a:lnTo>
                  <a:lnTo>
                    <a:pt x="10032" y="12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80" name="object 180"/>
            <p:cNvSpPr/>
            <p:nvPr/>
          </p:nvSpPr>
          <p:spPr>
            <a:xfrm>
              <a:off x="2004695" y="5087111"/>
              <a:ext cx="76200" cy="76326"/>
            </a:xfrm>
            <a:prstGeom prst="rect">
              <a:avLst/>
            </a:prstGeom>
            <a:blipFill>
              <a:blip r:embed="rId3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1" name="object 181"/>
          <p:cNvSpPr txBox="1"/>
          <p:nvPr/>
        </p:nvSpPr>
        <p:spPr>
          <a:xfrm>
            <a:off x="1019352" y="4492034"/>
            <a:ext cx="3443604" cy="537845"/>
          </a:xfrm>
          <a:prstGeom prst="rect">
            <a:avLst/>
          </a:prstGeom>
        </p:spPr>
        <p:txBody>
          <a:bodyPr vert="horz" wrap="square" lIns="0" tIns="1092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60"/>
              </a:spcBef>
            </a:pPr>
            <a:r>
              <a:rPr sz="1200" b="1" spc="-10" dirty="0">
                <a:latin typeface="Arial"/>
                <a:cs typeface="Arial"/>
              </a:rPr>
              <a:t>RF</a:t>
            </a:r>
            <a:r>
              <a:rPr sz="1200" b="1" spc="-30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spektar</a:t>
            </a:r>
            <a:r>
              <a:rPr sz="1200" b="1" spc="-60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za</a:t>
            </a:r>
            <a:r>
              <a:rPr sz="1200" b="1" spc="-2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downlink</a:t>
            </a:r>
            <a:r>
              <a:rPr sz="1200" b="1" spc="-4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i uplink</a:t>
            </a:r>
            <a:r>
              <a:rPr sz="1200" b="1" spc="1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u</a:t>
            </a:r>
            <a:r>
              <a:rPr sz="1200" b="1" spc="-195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HFC</a:t>
            </a:r>
            <a:r>
              <a:rPr sz="1200" b="1" spc="-80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mrežama</a:t>
            </a:r>
            <a:endParaRPr sz="1200" dirty="0">
              <a:latin typeface="Arial"/>
              <a:cs typeface="Arial"/>
            </a:endParaRPr>
          </a:p>
          <a:p>
            <a:pPr marL="510540">
              <a:lnSpc>
                <a:spcPct val="100000"/>
              </a:lnSpc>
              <a:spcBef>
                <a:spcPts val="630"/>
              </a:spcBef>
            </a:pPr>
            <a:r>
              <a:rPr sz="1000" spc="-5" dirty="0">
                <a:latin typeface="Tahoma"/>
                <a:cs typeface="Tahoma"/>
              </a:rPr>
              <a:t>Pilot</a:t>
            </a:r>
            <a:r>
              <a:rPr sz="1000" spc="-55" dirty="0">
                <a:latin typeface="Tahoma"/>
                <a:cs typeface="Tahoma"/>
              </a:rPr>
              <a:t> </a:t>
            </a:r>
            <a:r>
              <a:rPr sz="1000" spc="-5" dirty="0">
                <a:latin typeface="Tahoma"/>
                <a:cs typeface="Tahoma"/>
              </a:rPr>
              <a:t>tonovi</a:t>
            </a:r>
            <a:endParaRPr sz="1000" dirty="0">
              <a:latin typeface="Tahoma"/>
              <a:cs typeface="Tahoma"/>
            </a:endParaRPr>
          </a:p>
        </p:txBody>
      </p:sp>
      <p:grpSp>
        <p:nvGrpSpPr>
          <p:cNvPr id="182" name="object 182"/>
          <p:cNvGrpSpPr/>
          <p:nvPr/>
        </p:nvGrpSpPr>
        <p:grpSpPr>
          <a:xfrm>
            <a:off x="1691004" y="5087111"/>
            <a:ext cx="76200" cy="365125"/>
            <a:chOff x="1691004" y="5087111"/>
            <a:chExt cx="76200" cy="365125"/>
          </a:xfrm>
        </p:grpSpPr>
        <p:sp>
          <p:nvSpPr>
            <p:cNvPr id="183" name="object 183"/>
            <p:cNvSpPr/>
            <p:nvPr/>
          </p:nvSpPr>
          <p:spPr>
            <a:xfrm>
              <a:off x="1723897" y="5163311"/>
              <a:ext cx="10160" cy="288925"/>
            </a:xfrm>
            <a:custGeom>
              <a:avLst/>
              <a:gdLst/>
              <a:ahLst/>
              <a:cxnLst/>
              <a:rect l="l" t="t" r="r" b="b"/>
              <a:pathLst>
                <a:path w="10160" h="288925">
                  <a:moveTo>
                    <a:pt x="10032" y="126"/>
                  </a:moveTo>
                  <a:lnTo>
                    <a:pt x="507" y="0"/>
                  </a:lnTo>
                  <a:lnTo>
                    <a:pt x="0" y="288416"/>
                  </a:lnTo>
                  <a:lnTo>
                    <a:pt x="9525" y="288416"/>
                  </a:lnTo>
                  <a:lnTo>
                    <a:pt x="10032" y="12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84" name="object 184"/>
            <p:cNvSpPr/>
            <p:nvPr/>
          </p:nvSpPr>
          <p:spPr>
            <a:xfrm>
              <a:off x="1691004" y="5087111"/>
              <a:ext cx="76200" cy="76326"/>
            </a:xfrm>
            <a:prstGeom prst="rect">
              <a:avLst/>
            </a:prstGeom>
            <a:blipFill>
              <a:blip r:embed="rId3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5" name="object 185"/>
          <p:cNvSpPr txBox="1"/>
          <p:nvPr/>
        </p:nvSpPr>
        <p:spPr>
          <a:xfrm>
            <a:off x="254304" y="5573064"/>
            <a:ext cx="10922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Tahoma"/>
                <a:cs typeface="Tahoma"/>
              </a:rPr>
              <a:t>5</a:t>
            </a:r>
          </a:p>
        </p:txBody>
      </p:sp>
      <p:sp>
        <p:nvSpPr>
          <p:cNvPr id="186" name="object 186"/>
          <p:cNvSpPr txBox="1"/>
          <p:nvPr/>
        </p:nvSpPr>
        <p:spPr>
          <a:xfrm>
            <a:off x="5154295" y="5574893"/>
            <a:ext cx="478155" cy="3873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925">
              <a:lnSpc>
                <a:spcPts val="1420"/>
              </a:lnSpc>
              <a:spcBef>
                <a:spcPts val="100"/>
              </a:spcBef>
            </a:pPr>
            <a:r>
              <a:rPr sz="1200" dirty="0">
                <a:latin typeface="Tahoma"/>
                <a:cs typeface="Tahoma"/>
              </a:rPr>
              <a:t>862</a:t>
            </a:r>
          </a:p>
          <a:p>
            <a:pPr marL="12700">
              <a:lnSpc>
                <a:spcPts val="1420"/>
              </a:lnSpc>
            </a:pPr>
            <a:r>
              <a:rPr sz="1200" spc="-5" dirty="0">
                <a:latin typeface="Tahoma"/>
                <a:cs typeface="Tahoma"/>
              </a:rPr>
              <a:t>f(M</a:t>
            </a:r>
            <a:r>
              <a:rPr sz="1200" dirty="0">
                <a:latin typeface="Tahoma"/>
                <a:cs typeface="Tahoma"/>
              </a:rPr>
              <a:t>H</a:t>
            </a:r>
            <a:r>
              <a:rPr sz="1200" spc="-10" dirty="0">
                <a:latin typeface="Tahoma"/>
                <a:cs typeface="Tahoma"/>
              </a:rPr>
              <a:t>z</a:t>
            </a:r>
            <a:r>
              <a:rPr sz="1200" dirty="0">
                <a:latin typeface="Tahoma"/>
                <a:cs typeface="Tahoma"/>
              </a:rPr>
              <a:t>)</a:t>
            </a:r>
          </a:p>
        </p:txBody>
      </p:sp>
      <p:sp>
        <p:nvSpPr>
          <p:cNvPr id="187" name="object 187"/>
          <p:cNvSpPr txBox="1"/>
          <p:nvPr/>
        </p:nvSpPr>
        <p:spPr>
          <a:xfrm>
            <a:off x="4469638" y="5574893"/>
            <a:ext cx="27686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Tahoma"/>
                <a:cs typeface="Tahoma"/>
              </a:rPr>
              <a:t>790</a:t>
            </a:r>
          </a:p>
        </p:txBody>
      </p:sp>
      <p:sp>
        <p:nvSpPr>
          <p:cNvPr id="188" name="object 188"/>
          <p:cNvSpPr txBox="1"/>
          <p:nvPr/>
        </p:nvSpPr>
        <p:spPr>
          <a:xfrm>
            <a:off x="1626489" y="5579465"/>
            <a:ext cx="5746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Tahoma"/>
                <a:cs typeface="Tahoma"/>
              </a:rPr>
              <a:t>65</a:t>
            </a:r>
            <a:r>
              <a:rPr sz="1200" spc="225" dirty="0">
                <a:latin typeface="Tahoma"/>
                <a:cs typeface="Tahoma"/>
              </a:rPr>
              <a:t> </a:t>
            </a:r>
            <a:r>
              <a:rPr sz="1800" spc="-7" baseline="2314" dirty="0">
                <a:latin typeface="Tahoma"/>
                <a:cs typeface="Tahoma"/>
              </a:rPr>
              <a:t>80.6</a:t>
            </a:r>
            <a:endParaRPr sz="1800" baseline="2314" dirty="0">
              <a:latin typeface="Tahoma"/>
              <a:cs typeface="Tahoma"/>
            </a:endParaRPr>
          </a:p>
        </p:txBody>
      </p:sp>
      <p:sp>
        <p:nvSpPr>
          <p:cNvPr id="189" name="object 189"/>
          <p:cNvSpPr txBox="1"/>
          <p:nvPr/>
        </p:nvSpPr>
        <p:spPr>
          <a:xfrm>
            <a:off x="2969514" y="5579465"/>
            <a:ext cx="27686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Tahoma"/>
                <a:cs typeface="Tahoma"/>
              </a:rPr>
              <a:t>550</a:t>
            </a:r>
          </a:p>
        </p:txBody>
      </p:sp>
      <p:sp>
        <p:nvSpPr>
          <p:cNvPr id="190" name="object 190"/>
          <p:cNvSpPr txBox="1"/>
          <p:nvPr/>
        </p:nvSpPr>
        <p:spPr>
          <a:xfrm>
            <a:off x="893470" y="5864453"/>
            <a:ext cx="42290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5" dirty="0">
                <a:solidFill>
                  <a:srgbClr val="FF0000"/>
                </a:solidFill>
                <a:latin typeface="Tahoma"/>
                <a:cs typeface="Tahoma"/>
              </a:rPr>
              <a:t>u</a:t>
            </a:r>
            <a:r>
              <a:rPr sz="1200" spc="-10" dirty="0">
                <a:solidFill>
                  <a:srgbClr val="FF0000"/>
                </a:solidFill>
                <a:latin typeface="Tahoma"/>
                <a:cs typeface="Tahoma"/>
              </a:rPr>
              <a:t>p</a:t>
            </a:r>
            <a:r>
              <a:rPr sz="1200" spc="-5" dirty="0">
                <a:solidFill>
                  <a:srgbClr val="FF0000"/>
                </a:solidFill>
                <a:latin typeface="Tahoma"/>
                <a:cs typeface="Tahoma"/>
              </a:rPr>
              <a:t>li</a:t>
            </a:r>
            <a:r>
              <a:rPr sz="1200" spc="-15" dirty="0">
                <a:solidFill>
                  <a:srgbClr val="FF0000"/>
                </a:solidFill>
                <a:latin typeface="Tahoma"/>
                <a:cs typeface="Tahoma"/>
              </a:rPr>
              <a:t>n</a:t>
            </a:r>
            <a:r>
              <a:rPr sz="1200" dirty="0">
                <a:solidFill>
                  <a:srgbClr val="FF0000"/>
                </a:solidFill>
                <a:latin typeface="Tahoma"/>
                <a:cs typeface="Tahoma"/>
              </a:rPr>
              <a:t>k</a:t>
            </a:r>
            <a:endParaRPr sz="1200" dirty="0">
              <a:latin typeface="Tahoma"/>
              <a:cs typeface="Tahoma"/>
            </a:endParaRPr>
          </a:p>
        </p:txBody>
      </p:sp>
      <p:sp>
        <p:nvSpPr>
          <p:cNvPr id="191" name="object 191"/>
          <p:cNvSpPr txBox="1"/>
          <p:nvPr/>
        </p:nvSpPr>
        <p:spPr>
          <a:xfrm>
            <a:off x="3278885" y="5864453"/>
            <a:ext cx="6184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0000FF"/>
                </a:solidFill>
                <a:latin typeface="Tahoma"/>
                <a:cs typeface="Tahoma"/>
              </a:rPr>
              <a:t>d</a:t>
            </a:r>
            <a:r>
              <a:rPr sz="1200" spc="-5" dirty="0">
                <a:solidFill>
                  <a:srgbClr val="0000FF"/>
                </a:solidFill>
                <a:latin typeface="Tahoma"/>
                <a:cs typeface="Tahoma"/>
              </a:rPr>
              <a:t>ow</a:t>
            </a:r>
            <a:r>
              <a:rPr sz="1200" spc="-15" dirty="0">
                <a:solidFill>
                  <a:srgbClr val="0000FF"/>
                </a:solidFill>
                <a:latin typeface="Tahoma"/>
                <a:cs typeface="Tahoma"/>
              </a:rPr>
              <a:t>n</a:t>
            </a:r>
            <a:r>
              <a:rPr sz="1200" spc="-5" dirty="0">
                <a:solidFill>
                  <a:srgbClr val="0000FF"/>
                </a:solidFill>
                <a:latin typeface="Tahoma"/>
                <a:cs typeface="Tahoma"/>
              </a:rPr>
              <a:t>li</a:t>
            </a:r>
            <a:r>
              <a:rPr sz="1200" spc="-15" dirty="0">
                <a:solidFill>
                  <a:srgbClr val="0000FF"/>
                </a:solidFill>
                <a:latin typeface="Tahoma"/>
                <a:cs typeface="Tahoma"/>
              </a:rPr>
              <a:t>n</a:t>
            </a:r>
            <a:r>
              <a:rPr sz="1200" dirty="0">
                <a:solidFill>
                  <a:srgbClr val="0000FF"/>
                </a:solidFill>
                <a:latin typeface="Tahoma"/>
                <a:cs typeface="Tahoma"/>
              </a:rPr>
              <a:t>k</a:t>
            </a:r>
            <a:endParaRPr sz="1200" dirty="0">
              <a:latin typeface="Tahoma"/>
              <a:cs typeface="Tahoma"/>
            </a:endParaRPr>
          </a:p>
        </p:txBody>
      </p:sp>
      <p:grpSp>
        <p:nvGrpSpPr>
          <p:cNvPr id="192" name="object 192"/>
          <p:cNvGrpSpPr/>
          <p:nvPr/>
        </p:nvGrpSpPr>
        <p:grpSpPr>
          <a:xfrm>
            <a:off x="63500" y="386079"/>
            <a:ext cx="5361940" cy="5740400"/>
            <a:chOff x="63500" y="386079"/>
            <a:chExt cx="5361940" cy="5740400"/>
          </a:xfrm>
        </p:grpSpPr>
        <p:sp>
          <p:nvSpPr>
            <p:cNvPr id="193" name="object 193"/>
            <p:cNvSpPr/>
            <p:nvPr/>
          </p:nvSpPr>
          <p:spPr>
            <a:xfrm>
              <a:off x="1798066" y="5965202"/>
              <a:ext cx="76200" cy="76200"/>
            </a:xfrm>
            <a:prstGeom prst="rect">
              <a:avLst/>
            </a:prstGeom>
            <a:blipFill>
              <a:blip r:embed="rId4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94" name="object 194"/>
            <p:cNvSpPr/>
            <p:nvPr/>
          </p:nvSpPr>
          <p:spPr>
            <a:xfrm>
              <a:off x="1467358" y="5997994"/>
              <a:ext cx="330835" cy="10160"/>
            </a:xfrm>
            <a:custGeom>
              <a:avLst/>
              <a:gdLst/>
              <a:ahLst/>
              <a:cxnLst/>
              <a:rect l="l" t="t" r="r" b="b"/>
              <a:pathLst>
                <a:path w="330835" h="10160">
                  <a:moveTo>
                    <a:pt x="0" y="0"/>
                  </a:moveTo>
                  <a:lnTo>
                    <a:pt x="0" y="9524"/>
                  </a:lnTo>
                  <a:lnTo>
                    <a:pt x="330708" y="10071"/>
                  </a:lnTo>
                  <a:lnTo>
                    <a:pt x="330834" y="5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95" name="object 195"/>
            <p:cNvSpPr/>
            <p:nvPr/>
          </p:nvSpPr>
          <p:spPr>
            <a:xfrm>
              <a:off x="1913509" y="5964656"/>
              <a:ext cx="1138555" cy="76200"/>
            </a:xfrm>
            <a:custGeom>
              <a:avLst/>
              <a:gdLst/>
              <a:ahLst/>
              <a:cxnLst/>
              <a:rect l="l" t="t" r="r" b="b"/>
              <a:pathLst>
                <a:path w="1138555" h="76200">
                  <a:moveTo>
                    <a:pt x="1138034" y="33337"/>
                  </a:moveTo>
                  <a:lnTo>
                    <a:pt x="76200" y="33337"/>
                  </a:lnTo>
                  <a:lnTo>
                    <a:pt x="76200" y="0"/>
                  </a:lnTo>
                  <a:lnTo>
                    <a:pt x="0" y="38100"/>
                  </a:lnTo>
                  <a:lnTo>
                    <a:pt x="76200" y="76200"/>
                  </a:lnTo>
                  <a:lnTo>
                    <a:pt x="76200" y="42862"/>
                  </a:lnTo>
                  <a:lnTo>
                    <a:pt x="1138034" y="42862"/>
                  </a:lnTo>
                  <a:lnTo>
                    <a:pt x="1138034" y="33337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96" name="object 196"/>
            <p:cNvSpPr/>
            <p:nvPr/>
          </p:nvSpPr>
          <p:spPr>
            <a:xfrm>
              <a:off x="5348859" y="5965291"/>
              <a:ext cx="76200" cy="76200"/>
            </a:xfrm>
            <a:prstGeom prst="rect">
              <a:avLst/>
            </a:prstGeom>
            <a:blipFill>
              <a:blip r:embed="rId4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97" name="object 197"/>
            <p:cNvSpPr/>
            <p:nvPr/>
          </p:nvSpPr>
          <p:spPr>
            <a:xfrm>
              <a:off x="4131564" y="5997994"/>
              <a:ext cx="1217295" cy="10160"/>
            </a:xfrm>
            <a:custGeom>
              <a:avLst/>
              <a:gdLst/>
              <a:ahLst/>
              <a:cxnLst/>
              <a:rect l="l" t="t" r="r" b="b"/>
              <a:pathLst>
                <a:path w="1217295" h="10160">
                  <a:moveTo>
                    <a:pt x="0" y="0"/>
                  </a:moveTo>
                  <a:lnTo>
                    <a:pt x="0" y="9524"/>
                  </a:lnTo>
                  <a:lnTo>
                    <a:pt x="1217295" y="10147"/>
                  </a:lnTo>
                  <a:lnTo>
                    <a:pt x="1217295" y="6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98" name="object 198"/>
            <p:cNvSpPr/>
            <p:nvPr/>
          </p:nvSpPr>
          <p:spPr>
            <a:xfrm>
              <a:off x="332524" y="6050026"/>
              <a:ext cx="76250" cy="76200"/>
            </a:xfrm>
            <a:prstGeom prst="rect">
              <a:avLst/>
            </a:prstGeom>
            <a:blipFill>
              <a:blip r:embed="rId4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99" name="object 199"/>
            <p:cNvSpPr/>
            <p:nvPr/>
          </p:nvSpPr>
          <p:spPr>
            <a:xfrm>
              <a:off x="408711" y="6082817"/>
              <a:ext cx="330835" cy="10160"/>
            </a:xfrm>
            <a:custGeom>
              <a:avLst/>
              <a:gdLst/>
              <a:ahLst/>
              <a:cxnLst/>
              <a:rect l="l" t="t" r="r" b="b"/>
              <a:pathLst>
                <a:path w="330834" h="10160">
                  <a:moveTo>
                    <a:pt x="330809" y="0"/>
                  </a:moveTo>
                  <a:lnTo>
                    <a:pt x="0" y="546"/>
                  </a:lnTo>
                  <a:lnTo>
                    <a:pt x="12" y="10071"/>
                  </a:lnTo>
                  <a:lnTo>
                    <a:pt x="330834" y="9525"/>
                  </a:lnTo>
                  <a:lnTo>
                    <a:pt x="330809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00" name="object 200"/>
            <p:cNvSpPr/>
            <p:nvPr/>
          </p:nvSpPr>
          <p:spPr>
            <a:xfrm>
              <a:off x="63500" y="386079"/>
              <a:ext cx="2374900" cy="4168140"/>
            </a:xfrm>
            <a:prstGeom prst="rect">
              <a:avLst/>
            </a:prstGeom>
            <a:blipFill>
              <a:blip r:embed="rId4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01" name="object 201"/>
            <p:cNvSpPr/>
            <p:nvPr/>
          </p:nvSpPr>
          <p:spPr>
            <a:xfrm>
              <a:off x="107504" y="406526"/>
              <a:ext cx="2287905" cy="4081779"/>
            </a:xfrm>
            <a:custGeom>
              <a:avLst/>
              <a:gdLst/>
              <a:ahLst/>
              <a:cxnLst/>
              <a:rect l="l" t="t" r="r" b="b"/>
              <a:pathLst>
                <a:path w="2287905" h="4081779">
                  <a:moveTo>
                    <a:pt x="2287905" y="0"/>
                  </a:moveTo>
                  <a:lnTo>
                    <a:pt x="0" y="0"/>
                  </a:lnTo>
                  <a:lnTo>
                    <a:pt x="0" y="4081272"/>
                  </a:lnTo>
                  <a:lnTo>
                    <a:pt x="2287905" y="4081272"/>
                  </a:lnTo>
                  <a:lnTo>
                    <a:pt x="2287905" y="0"/>
                  </a:lnTo>
                  <a:close/>
                </a:path>
              </a:pathLst>
            </a:custGeom>
            <a:solidFill>
              <a:srgbClr val="FF9933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02" name="object 202"/>
            <p:cNvSpPr/>
            <p:nvPr/>
          </p:nvSpPr>
          <p:spPr>
            <a:xfrm>
              <a:off x="222592" y="545464"/>
              <a:ext cx="2066925" cy="304800"/>
            </a:xfrm>
            <a:custGeom>
              <a:avLst/>
              <a:gdLst/>
              <a:ahLst/>
              <a:cxnLst/>
              <a:rect l="l" t="t" r="r" b="b"/>
              <a:pathLst>
                <a:path w="2066925" h="304800">
                  <a:moveTo>
                    <a:pt x="2066417" y="0"/>
                  </a:moveTo>
                  <a:lnTo>
                    <a:pt x="0" y="0"/>
                  </a:lnTo>
                  <a:lnTo>
                    <a:pt x="0" y="304800"/>
                  </a:lnTo>
                  <a:lnTo>
                    <a:pt x="2066417" y="304800"/>
                  </a:lnTo>
                  <a:lnTo>
                    <a:pt x="206641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03" name="object 203"/>
            <p:cNvSpPr/>
            <p:nvPr/>
          </p:nvSpPr>
          <p:spPr>
            <a:xfrm>
              <a:off x="222592" y="850264"/>
              <a:ext cx="2066925" cy="640080"/>
            </a:xfrm>
            <a:custGeom>
              <a:avLst/>
              <a:gdLst/>
              <a:ahLst/>
              <a:cxnLst/>
              <a:rect l="l" t="t" r="r" b="b"/>
              <a:pathLst>
                <a:path w="2066925" h="640080">
                  <a:moveTo>
                    <a:pt x="2066417" y="0"/>
                  </a:moveTo>
                  <a:lnTo>
                    <a:pt x="0" y="0"/>
                  </a:lnTo>
                  <a:lnTo>
                    <a:pt x="0" y="640079"/>
                  </a:lnTo>
                  <a:lnTo>
                    <a:pt x="2066417" y="640079"/>
                  </a:lnTo>
                  <a:lnTo>
                    <a:pt x="2066417" y="0"/>
                  </a:lnTo>
                  <a:close/>
                </a:path>
              </a:pathLst>
            </a:custGeom>
            <a:solidFill>
              <a:srgbClr val="FBEDE9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04" name="object 204"/>
            <p:cNvSpPr/>
            <p:nvPr/>
          </p:nvSpPr>
          <p:spPr>
            <a:xfrm>
              <a:off x="222592" y="1490344"/>
              <a:ext cx="2066925" cy="335280"/>
            </a:xfrm>
            <a:custGeom>
              <a:avLst/>
              <a:gdLst/>
              <a:ahLst/>
              <a:cxnLst/>
              <a:rect l="l" t="t" r="r" b="b"/>
              <a:pathLst>
                <a:path w="2066925" h="335280">
                  <a:moveTo>
                    <a:pt x="2066417" y="0"/>
                  </a:moveTo>
                  <a:lnTo>
                    <a:pt x="0" y="0"/>
                  </a:lnTo>
                  <a:lnTo>
                    <a:pt x="0" y="335279"/>
                  </a:lnTo>
                  <a:lnTo>
                    <a:pt x="2066417" y="335279"/>
                  </a:lnTo>
                  <a:lnTo>
                    <a:pt x="206641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05" name="object 205"/>
            <p:cNvSpPr/>
            <p:nvPr/>
          </p:nvSpPr>
          <p:spPr>
            <a:xfrm>
              <a:off x="222592" y="1825624"/>
              <a:ext cx="2066925" cy="640080"/>
            </a:xfrm>
            <a:custGeom>
              <a:avLst/>
              <a:gdLst/>
              <a:ahLst/>
              <a:cxnLst/>
              <a:rect l="l" t="t" r="r" b="b"/>
              <a:pathLst>
                <a:path w="2066925" h="640080">
                  <a:moveTo>
                    <a:pt x="2066417" y="0"/>
                  </a:moveTo>
                  <a:lnTo>
                    <a:pt x="0" y="0"/>
                  </a:lnTo>
                  <a:lnTo>
                    <a:pt x="0" y="640079"/>
                  </a:lnTo>
                  <a:lnTo>
                    <a:pt x="2066417" y="640079"/>
                  </a:lnTo>
                  <a:lnTo>
                    <a:pt x="2066417" y="0"/>
                  </a:lnTo>
                  <a:close/>
                </a:path>
              </a:pathLst>
            </a:custGeom>
            <a:solidFill>
              <a:srgbClr val="FBEDE9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06" name="object 206"/>
            <p:cNvSpPr/>
            <p:nvPr/>
          </p:nvSpPr>
          <p:spPr>
            <a:xfrm>
              <a:off x="222592" y="2465704"/>
              <a:ext cx="2066925" cy="335280"/>
            </a:xfrm>
            <a:custGeom>
              <a:avLst/>
              <a:gdLst/>
              <a:ahLst/>
              <a:cxnLst/>
              <a:rect l="l" t="t" r="r" b="b"/>
              <a:pathLst>
                <a:path w="2066925" h="335280">
                  <a:moveTo>
                    <a:pt x="2066417" y="0"/>
                  </a:moveTo>
                  <a:lnTo>
                    <a:pt x="0" y="0"/>
                  </a:lnTo>
                  <a:lnTo>
                    <a:pt x="0" y="335279"/>
                  </a:lnTo>
                  <a:lnTo>
                    <a:pt x="2066417" y="335279"/>
                  </a:lnTo>
                  <a:lnTo>
                    <a:pt x="206641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07" name="object 207"/>
            <p:cNvSpPr/>
            <p:nvPr/>
          </p:nvSpPr>
          <p:spPr>
            <a:xfrm>
              <a:off x="222592" y="2800984"/>
              <a:ext cx="2066925" cy="640080"/>
            </a:xfrm>
            <a:custGeom>
              <a:avLst/>
              <a:gdLst/>
              <a:ahLst/>
              <a:cxnLst/>
              <a:rect l="l" t="t" r="r" b="b"/>
              <a:pathLst>
                <a:path w="2066925" h="640079">
                  <a:moveTo>
                    <a:pt x="2066417" y="0"/>
                  </a:moveTo>
                  <a:lnTo>
                    <a:pt x="0" y="0"/>
                  </a:lnTo>
                  <a:lnTo>
                    <a:pt x="0" y="640079"/>
                  </a:lnTo>
                  <a:lnTo>
                    <a:pt x="2066417" y="640079"/>
                  </a:lnTo>
                  <a:lnTo>
                    <a:pt x="2066417" y="0"/>
                  </a:lnTo>
                  <a:close/>
                </a:path>
              </a:pathLst>
            </a:custGeom>
            <a:solidFill>
              <a:srgbClr val="FBEDE9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08" name="object 208"/>
            <p:cNvSpPr/>
            <p:nvPr/>
          </p:nvSpPr>
          <p:spPr>
            <a:xfrm>
              <a:off x="222592" y="3441065"/>
              <a:ext cx="2066925" cy="335280"/>
            </a:xfrm>
            <a:custGeom>
              <a:avLst/>
              <a:gdLst/>
              <a:ahLst/>
              <a:cxnLst/>
              <a:rect l="l" t="t" r="r" b="b"/>
              <a:pathLst>
                <a:path w="2066925" h="335279">
                  <a:moveTo>
                    <a:pt x="2066417" y="0"/>
                  </a:moveTo>
                  <a:lnTo>
                    <a:pt x="0" y="0"/>
                  </a:lnTo>
                  <a:lnTo>
                    <a:pt x="0" y="335280"/>
                  </a:lnTo>
                  <a:lnTo>
                    <a:pt x="2066417" y="335280"/>
                  </a:lnTo>
                  <a:lnTo>
                    <a:pt x="206641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09" name="object 209"/>
            <p:cNvSpPr/>
            <p:nvPr/>
          </p:nvSpPr>
          <p:spPr>
            <a:xfrm>
              <a:off x="222592" y="3776345"/>
              <a:ext cx="2066925" cy="640080"/>
            </a:xfrm>
            <a:custGeom>
              <a:avLst/>
              <a:gdLst/>
              <a:ahLst/>
              <a:cxnLst/>
              <a:rect l="l" t="t" r="r" b="b"/>
              <a:pathLst>
                <a:path w="2066925" h="640079">
                  <a:moveTo>
                    <a:pt x="2066417" y="0"/>
                  </a:moveTo>
                  <a:lnTo>
                    <a:pt x="0" y="0"/>
                  </a:lnTo>
                  <a:lnTo>
                    <a:pt x="0" y="640079"/>
                  </a:lnTo>
                  <a:lnTo>
                    <a:pt x="2066417" y="640079"/>
                  </a:lnTo>
                  <a:lnTo>
                    <a:pt x="2066417" y="0"/>
                  </a:lnTo>
                  <a:close/>
                </a:path>
              </a:pathLst>
            </a:custGeom>
            <a:solidFill>
              <a:srgbClr val="FBEDE9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10" name="object 210"/>
            <p:cNvSpPr/>
            <p:nvPr/>
          </p:nvSpPr>
          <p:spPr>
            <a:xfrm>
              <a:off x="216242" y="843914"/>
              <a:ext cx="2079625" cy="2938780"/>
            </a:xfrm>
            <a:custGeom>
              <a:avLst/>
              <a:gdLst/>
              <a:ahLst/>
              <a:cxnLst/>
              <a:rect l="l" t="t" r="r" b="b"/>
              <a:pathLst>
                <a:path w="2079625" h="2938779">
                  <a:moveTo>
                    <a:pt x="2079117" y="2926092"/>
                  </a:moveTo>
                  <a:lnTo>
                    <a:pt x="0" y="2926092"/>
                  </a:lnTo>
                  <a:lnTo>
                    <a:pt x="0" y="2938780"/>
                  </a:lnTo>
                  <a:lnTo>
                    <a:pt x="2079117" y="2938780"/>
                  </a:lnTo>
                  <a:lnTo>
                    <a:pt x="2079117" y="2926092"/>
                  </a:lnTo>
                  <a:close/>
                </a:path>
                <a:path w="2079625" h="2938779">
                  <a:moveTo>
                    <a:pt x="2079117" y="2590800"/>
                  </a:moveTo>
                  <a:lnTo>
                    <a:pt x="0" y="2590800"/>
                  </a:lnTo>
                  <a:lnTo>
                    <a:pt x="0" y="2603500"/>
                  </a:lnTo>
                  <a:lnTo>
                    <a:pt x="2079117" y="2603500"/>
                  </a:lnTo>
                  <a:lnTo>
                    <a:pt x="2079117" y="2590800"/>
                  </a:lnTo>
                  <a:close/>
                </a:path>
                <a:path w="2079625" h="2938779">
                  <a:moveTo>
                    <a:pt x="2079117" y="1950720"/>
                  </a:moveTo>
                  <a:lnTo>
                    <a:pt x="0" y="1950720"/>
                  </a:lnTo>
                  <a:lnTo>
                    <a:pt x="0" y="1963420"/>
                  </a:lnTo>
                  <a:lnTo>
                    <a:pt x="2079117" y="1963420"/>
                  </a:lnTo>
                  <a:lnTo>
                    <a:pt x="2079117" y="1950720"/>
                  </a:lnTo>
                  <a:close/>
                </a:path>
                <a:path w="2079625" h="2938779">
                  <a:moveTo>
                    <a:pt x="2079117" y="1615440"/>
                  </a:moveTo>
                  <a:lnTo>
                    <a:pt x="0" y="1615440"/>
                  </a:lnTo>
                  <a:lnTo>
                    <a:pt x="0" y="1628140"/>
                  </a:lnTo>
                  <a:lnTo>
                    <a:pt x="2079117" y="1628140"/>
                  </a:lnTo>
                  <a:lnTo>
                    <a:pt x="2079117" y="1615440"/>
                  </a:lnTo>
                  <a:close/>
                </a:path>
                <a:path w="2079625" h="2938779">
                  <a:moveTo>
                    <a:pt x="2079117" y="975360"/>
                  </a:moveTo>
                  <a:lnTo>
                    <a:pt x="0" y="975360"/>
                  </a:lnTo>
                  <a:lnTo>
                    <a:pt x="0" y="988060"/>
                  </a:lnTo>
                  <a:lnTo>
                    <a:pt x="2079117" y="988060"/>
                  </a:lnTo>
                  <a:lnTo>
                    <a:pt x="2079117" y="975360"/>
                  </a:lnTo>
                  <a:close/>
                </a:path>
                <a:path w="2079625" h="2938779">
                  <a:moveTo>
                    <a:pt x="2079117" y="640080"/>
                  </a:moveTo>
                  <a:lnTo>
                    <a:pt x="0" y="640080"/>
                  </a:lnTo>
                  <a:lnTo>
                    <a:pt x="0" y="652780"/>
                  </a:lnTo>
                  <a:lnTo>
                    <a:pt x="2079117" y="652780"/>
                  </a:lnTo>
                  <a:lnTo>
                    <a:pt x="2079117" y="640080"/>
                  </a:lnTo>
                  <a:close/>
                </a:path>
                <a:path w="2079625" h="2938779">
                  <a:moveTo>
                    <a:pt x="2079117" y="0"/>
                  </a:moveTo>
                  <a:lnTo>
                    <a:pt x="0" y="0"/>
                  </a:lnTo>
                  <a:lnTo>
                    <a:pt x="0" y="12700"/>
                  </a:lnTo>
                  <a:lnTo>
                    <a:pt x="2079117" y="12700"/>
                  </a:lnTo>
                  <a:lnTo>
                    <a:pt x="2079117" y="0"/>
                  </a:lnTo>
                  <a:close/>
                </a:path>
              </a:pathLst>
            </a:custGeom>
            <a:solidFill>
              <a:srgbClr val="F79446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11" name="object 211"/>
            <p:cNvSpPr/>
            <p:nvPr/>
          </p:nvSpPr>
          <p:spPr>
            <a:xfrm>
              <a:off x="216242" y="539114"/>
              <a:ext cx="2079625" cy="3883660"/>
            </a:xfrm>
            <a:custGeom>
              <a:avLst/>
              <a:gdLst/>
              <a:ahLst/>
              <a:cxnLst/>
              <a:rect l="l" t="t" r="r" b="b"/>
              <a:pathLst>
                <a:path w="2079625" h="3883660">
                  <a:moveTo>
                    <a:pt x="6350" y="0"/>
                  </a:moveTo>
                  <a:lnTo>
                    <a:pt x="6350" y="3883660"/>
                  </a:lnTo>
                </a:path>
                <a:path w="2079625" h="3883660">
                  <a:moveTo>
                    <a:pt x="2072805" y="0"/>
                  </a:moveTo>
                  <a:lnTo>
                    <a:pt x="2072805" y="3883660"/>
                  </a:lnTo>
                </a:path>
                <a:path w="2079625" h="3883660">
                  <a:moveTo>
                    <a:pt x="0" y="6350"/>
                  </a:moveTo>
                  <a:lnTo>
                    <a:pt x="2079155" y="6350"/>
                  </a:lnTo>
                </a:path>
                <a:path w="2079625" h="3883660">
                  <a:moveTo>
                    <a:pt x="0" y="3877310"/>
                  </a:moveTo>
                  <a:lnTo>
                    <a:pt x="2079155" y="3877310"/>
                  </a:lnTo>
                </a:path>
              </a:pathLst>
            </a:custGeom>
            <a:ln w="12700">
              <a:solidFill>
                <a:srgbClr val="F7944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212" name="object 212"/>
          <p:cNvSpPr txBox="1"/>
          <p:nvPr/>
        </p:nvSpPr>
        <p:spPr>
          <a:xfrm>
            <a:off x="951382" y="556640"/>
            <a:ext cx="60452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265" dirty="0">
                <a:solidFill>
                  <a:srgbClr val="FF9933"/>
                </a:solidFill>
                <a:latin typeface="Arial"/>
                <a:cs typeface="Arial"/>
              </a:rPr>
              <a:t>PAL</a:t>
            </a:r>
            <a:r>
              <a:rPr sz="1400" b="1" spc="-204" dirty="0">
                <a:solidFill>
                  <a:srgbClr val="FF9933"/>
                </a:solidFill>
                <a:latin typeface="Arial"/>
                <a:cs typeface="Arial"/>
              </a:rPr>
              <a:t> </a:t>
            </a:r>
            <a:r>
              <a:rPr sz="1400" b="1" spc="-70" dirty="0">
                <a:solidFill>
                  <a:srgbClr val="FF9933"/>
                </a:solidFill>
                <a:latin typeface="Arial"/>
                <a:cs typeface="Arial"/>
              </a:rPr>
              <a:t>B/G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213" name="object 213"/>
          <p:cNvSpPr txBox="1"/>
          <p:nvPr/>
        </p:nvSpPr>
        <p:spPr>
          <a:xfrm>
            <a:off x="300634" y="861440"/>
            <a:ext cx="165925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10" dirty="0">
                <a:latin typeface="Arial"/>
                <a:cs typeface="Arial"/>
              </a:rPr>
              <a:t>Channels: </a:t>
            </a:r>
            <a:r>
              <a:rPr sz="1200" spc="-70" dirty="0">
                <a:latin typeface="Arial"/>
                <a:cs typeface="Arial"/>
              </a:rPr>
              <a:t>110</a:t>
            </a:r>
            <a:r>
              <a:rPr sz="1200" spc="-40" dirty="0">
                <a:latin typeface="Arial"/>
                <a:cs typeface="Arial"/>
              </a:rPr>
              <a:t> </a:t>
            </a:r>
            <a:r>
              <a:rPr sz="1200" spc="-204" dirty="0">
                <a:latin typeface="Arial"/>
                <a:cs typeface="Arial"/>
              </a:rPr>
              <a:t>PAL</a:t>
            </a:r>
            <a:endParaRPr sz="12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200" b="1" spc="-110" dirty="0">
                <a:latin typeface="Arial"/>
                <a:cs typeface="Arial"/>
              </a:rPr>
              <a:t>Band: </a:t>
            </a:r>
            <a:r>
              <a:rPr sz="1200" spc="-65" dirty="0">
                <a:latin typeface="Arial"/>
                <a:cs typeface="Arial"/>
              </a:rPr>
              <a:t>48,25 </a:t>
            </a:r>
            <a:r>
              <a:rPr sz="1200" spc="-70" dirty="0">
                <a:latin typeface="Arial"/>
                <a:cs typeface="Arial"/>
              </a:rPr>
              <a:t>– </a:t>
            </a:r>
            <a:r>
              <a:rPr sz="1200" spc="-65" dirty="0">
                <a:latin typeface="Arial"/>
                <a:cs typeface="Arial"/>
              </a:rPr>
              <a:t>855,25</a:t>
            </a:r>
            <a:r>
              <a:rPr sz="1200" spc="10" dirty="0">
                <a:latin typeface="Arial"/>
                <a:cs typeface="Arial"/>
              </a:rPr>
              <a:t> </a:t>
            </a:r>
            <a:r>
              <a:rPr sz="1200" spc="-85" dirty="0">
                <a:latin typeface="Arial"/>
                <a:cs typeface="Arial"/>
              </a:rPr>
              <a:t>MHz</a:t>
            </a:r>
            <a:endParaRPr sz="12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200" b="1" spc="-110" dirty="0">
                <a:latin typeface="Arial"/>
                <a:cs typeface="Arial"/>
              </a:rPr>
              <a:t>Spacing</a:t>
            </a:r>
            <a:r>
              <a:rPr sz="1200" spc="-110" dirty="0">
                <a:latin typeface="Arial"/>
                <a:cs typeface="Arial"/>
              </a:rPr>
              <a:t>: </a:t>
            </a:r>
            <a:r>
              <a:rPr sz="1200" spc="5" dirty="0">
                <a:latin typeface="Arial"/>
                <a:cs typeface="Arial"/>
              </a:rPr>
              <a:t>7/8</a:t>
            </a:r>
            <a:r>
              <a:rPr sz="1200" spc="-50" dirty="0">
                <a:latin typeface="Arial"/>
                <a:cs typeface="Arial"/>
              </a:rPr>
              <a:t> </a:t>
            </a:r>
            <a:r>
              <a:rPr sz="1200" spc="-75" dirty="0">
                <a:latin typeface="Arial"/>
                <a:cs typeface="Arial"/>
              </a:rPr>
              <a:t>MHz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214" name="object 214"/>
          <p:cNvSpPr txBox="1"/>
          <p:nvPr/>
        </p:nvSpPr>
        <p:spPr>
          <a:xfrm>
            <a:off x="974242" y="1496948"/>
            <a:ext cx="55816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275" dirty="0">
                <a:solidFill>
                  <a:srgbClr val="FF9933"/>
                </a:solidFill>
                <a:latin typeface="Arial"/>
                <a:cs typeface="Arial"/>
              </a:rPr>
              <a:t>B</a:t>
            </a:r>
            <a:r>
              <a:rPr sz="1600" b="1" spc="-270" dirty="0">
                <a:solidFill>
                  <a:srgbClr val="FF9933"/>
                </a:solidFill>
                <a:latin typeface="Arial"/>
                <a:cs typeface="Arial"/>
              </a:rPr>
              <a:t>K</a:t>
            </a:r>
            <a:r>
              <a:rPr sz="1600" b="1" spc="-90" dirty="0">
                <a:solidFill>
                  <a:srgbClr val="FF9933"/>
                </a:solidFill>
                <a:latin typeface="Arial"/>
                <a:cs typeface="Arial"/>
              </a:rPr>
              <a:t>45</a:t>
            </a:r>
            <a:r>
              <a:rPr sz="1600" b="1" spc="-85" dirty="0">
                <a:solidFill>
                  <a:srgbClr val="FF9933"/>
                </a:solidFill>
                <a:latin typeface="Arial"/>
                <a:cs typeface="Arial"/>
              </a:rPr>
              <a:t>0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215" name="object 215"/>
          <p:cNvSpPr txBox="1"/>
          <p:nvPr/>
        </p:nvSpPr>
        <p:spPr>
          <a:xfrm>
            <a:off x="300634" y="1832609"/>
            <a:ext cx="167132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10" dirty="0">
                <a:latin typeface="Arial"/>
                <a:cs typeface="Arial"/>
              </a:rPr>
              <a:t>Channels: </a:t>
            </a:r>
            <a:r>
              <a:rPr sz="1200" spc="-60" dirty="0">
                <a:latin typeface="Arial"/>
                <a:cs typeface="Arial"/>
              </a:rPr>
              <a:t>48 </a:t>
            </a:r>
            <a:r>
              <a:rPr sz="1200" spc="-204" dirty="0">
                <a:latin typeface="Arial"/>
                <a:cs typeface="Arial"/>
              </a:rPr>
              <a:t>PAL  </a:t>
            </a:r>
            <a:r>
              <a:rPr sz="1200" spc="-105" dirty="0">
                <a:latin typeface="Arial"/>
                <a:cs typeface="Arial"/>
              </a:rPr>
              <a:t>+ </a:t>
            </a:r>
            <a:r>
              <a:rPr sz="1200" spc="-60" dirty="0">
                <a:latin typeface="Arial"/>
                <a:cs typeface="Arial"/>
              </a:rPr>
              <a:t>2</a:t>
            </a:r>
            <a:r>
              <a:rPr sz="1200" spc="-110" dirty="0">
                <a:latin typeface="Arial"/>
                <a:cs typeface="Arial"/>
              </a:rPr>
              <a:t> </a:t>
            </a:r>
            <a:r>
              <a:rPr sz="1200" spc="-45" dirty="0">
                <a:latin typeface="Arial"/>
                <a:cs typeface="Arial"/>
              </a:rPr>
              <a:t>tones</a:t>
            </a:r>
            <a:endParaRPr sz="12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200" b="1" spc="-110" dirty="0">
                <a:latin typeface="Arial"/>
                <a:cs typeface="Arial"/>
              </a:rPr>
              <a:t>Band: </a:t>
            </a:r>
            <a:r>
              <a:rPr sz="1200" spc="-65" dirty="0">
                <a:latin typeface="Arial"/>
                <a:cs typeface="Arial"/>
              </a:rPr>
              <a:t>48,25 </a:t>
            </a:r>
            <a:r>
              <a:rPr sz="1200" spc="-70" dirty="0">
                <a:latin typeface="Arial"/>
                <a:cs typeface="Arial"/>
              </a:rPr>
              <a:t>– </a:t>
            </a:r>
            <a:r>
              <a:rPr sz="1200" spc="-65" dirty="0">
                <a:latin typeface="Arial"/>
                <a:cs typeface="Arial"/>
              </a:rPr>
              <a:t>599,25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spc="-75" dirty="0">
                <a:latin typeface="Arial"/>
                <a:cs typeface="Arial"/>
              </a:rPr>
              <a:t>MHz</a:t>
            </a:r>
            <a:endParaRPr sz="12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200" b="1" spc="-110" dirty="0">
                <a:latin typeface="Arial"/>
                <a:cs typeface="Arial"/>
              </a:rPr>
              <a:t>Spacing</a:t>
            </a:r>
            <a:r>
              <a:rPr sz="1200" spc="-110" dirty="0">
                <a:latin typeface="Arial"/>
                <a:cs typeface="Arial"/>
              </a:rPr>
              <a:t>: </a:t>
            </a:r>
            <a:r>
              <a:rPr sz="1200" spc="5" dirty="0">
                <a:latin typeface="Arial"/>
                <a:cs typeface="Arial"/>
              </a:rPr>
              <a:t>7/8</a:t>
            </a:r>
            <a:r>
              <a:rPr sz="1200" spc="-50" dirty="0">
                <a:latin typeface="Arial"/>
                <a:cs typeface="Arial"/>
              </a:rPr>
              <a:t> </a:t>
            </a:r>
            <a:r>
              <a:rPr sz="1200" spc="-75" dirty="0">
                <a:latin typeface="Arial"/>
                <a:cs typeface="Arial"/>
              </a:rPr>
              <a:t>MHz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216" name="object 216"/>
          <p:cNvSpPr txBox="1"/>
          <p:nvPr/>
        </p:nvSpPr>
        <p:spPr>
          <a:xfrm>
            <a:off x="974242" y="2466593"/>
            <a:ext cx="55816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275" dirty="0">
                <a:solidFill>
                  <a:srgbClr val="FF9933"/>
                </a:solidFill>
                <a:latin typeface="Arial"/>
                <a:cs typeface="Arial"/>
              </a:rPr>
              <a:t>B</a:t>
            </a:r>
            <a:r>
              <a:rPr sz="1600" b="1" spc="-270" dirty="0">
                <a:solidFill>
                  <a:srgbClr val="FF9933"/>
                </a:solidFill>
                <a:latin typeface="Arial"/>
                <a:cs typeface="Arial"/>
              </a:rPr>
              <a:t>K</a:t>
            </a:r>
            <a:r>
              <a:rPr sz="1600" b="1" spc="-90" dirty="0">
                <a:solidFill>
                  <a:srgbClr val="FF9933"/>
                </a:solidFill>
                <a:latin typeface="Arial"/>
                <a:cs typeface="Arial"/>
              </a:rPr>
              <a:t>60</a:t>
            </a:r>
            <a:r>
              <a:rPr sz="1600" b="1" spc="-85" dirty="0">
                <a:solidFill>
                  <a:srgbClr val="FF9933"/>
                </a:solidFill>
                <a:latin typeface="Arial"/>
                <a:cs typeface="Arial"/>
              </a:rPr>
              <a:t>0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217" name="object 217"/>
          <p:cNvSpPr txBox="1"/>
          <p:nvPr/>
        </p:nvSpPr>
        <p:spPr>
          <a:xfrm>
            <a:off x="300634" y="2801873"/>
            <a:ext cx="166370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10" dirty="0">
                <a:latin typeface="Arial"/>
                <a:cs typeface="Arial"/>
              </a:rPr>
              <a:t>Channels: </a:t>
            </a:r>
            <a:r>
              <a:rPr sz="1200" spc="-70" dirty="0">
                <a:latin typeface="Arial"/>
                <a:cs typeface="Arial"/>
              </a:rPr>
              <a:t>110</a:t>
            </a:r>
            <a:r>
              <a:rPr sz="1200" spc="-40" dirty="0">
                <a:latin typeface="Arial"/>
                <a:cs typeface="Arial"/>
              </a:rPr>
              <a:t> </a:t>
            </a:r>
            <a:r>
              <a:rPr sz="1200" spc="-204" dirty="0">
                <a:latin typeface="Arial"/>
                <a:cs typeface="Arial"/>
              </a:rPr>
              <a:t>PAL</a:t>
            </a:r>
            <a:endParaRPr sz="12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200" b="1" spc="-110" dirty="0">
                <a:latin typeface="Arial"/>
                <a:cs typeface="Arial"/>
              </a:rPr>
              <a:t>Band: </a:t>
            </a:r>
            <a:r>
              <a:rPr sz="1200" spc="-65" dirty="0">
                <a:latin typeface="Arial"/>
                <a:cs typeface="Arial"/>
              </a:rPr>
              <a:t>48,25 </a:t>
            </a:r>
            <a:r>
              <a:rPr sz="1200" spc="-70" dirty="0">
                <a:latin typeface="Arial"/>
                <a:cs typeface="Arial"/>
              </a:rPr>
              <a:t>– </a:t>
            </a:r>
            <a:r>
              <a:rPr sz="1200" spc="-65" dirty="0">
                <a:latin typeface="Arial"/>
                <a:cs typeface="Arial"/>
              </a:rPr>
              <a:t>855,25</a:t>
            </a:r>
            <a:r>
              <a:rPr sz="1200" spc="15" dirty="0">
                <a:latin typeface="Arial"/>
                <a:cs typeface="Arial"/>
              </a:rPr>
              <a:t> </a:t>
            </a:r>
            <a:r>
              <a:rPr sz="1200" spc="-75" dirty="0">
                <a:latin typeface="Arial"/>
                <a:cs typeface="Arial"/>
              </a:rPr>
              <a:t>MHz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218" name="object 218"/>
          <p:cNvSpPr txBox="1"/>
          <p:nvPr/>
        </p:nvSpPr>
        <p:spPr>
          <a:xfrm>
            <a:off x="300634" y="3167888"/>
            <a:ext cx="11176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10" dirty="0">
                <a:latin typeface="Arial"/>
                <a:cs typeface="Arial"/>
              </a:rPr>
              <a:t>Spacing</a:t>
            </a:r>
            <a:r>
              <a:rPr sz="1200" spc="-110" dirty="0">
                <a:latin typeface="Arial"/>
                <a:cs typeface="Arial"/>
              </a:rPr>
              <a:t>: </a:t>
            </a:r>
            <a:r>
              <a:rPr sz="1200" spc="5" dirty="0">
                <a:latin typeface="Arial"/>
                <a:cs typeface="Arial"/>
              </a:rPr>
              <a:t>7/8</a:t>
            </a:r>
            <a:r>
              <a:rPr sz="1200" spc="-114" dirty="0">
                <a:latin typeface="Arial"/>
                <a:cs typeface="Arial"/>
              </a:rPr>
              <a:t> </a:t>
            </a:r>
            <a:r>
              <a:rPr sz="1200" spc="-75" dirty="0">
                <a:latin typeface="Arial"/>
                <a:cs typeface="Arial"/>
              </a:rPr>
              <a:t>MHz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219" name="object 219"/>
          <p:cNvSpPr txBox="1"/>
          <p:nvPr/>
        </p:nvSpPr>
        <p:spPr>
          <a:xfrm>
            <a:off x="879754" y="3437635"/>
            <a:ext cx="75247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270" dirty="0">
                <a:solidFill>
                  <a:srgbClr val="FF9933"/>
                </a:solidFill>
                <a:latin typeface="Arial"/>
                <a:cs typeface="Arial"/>
              </a:rPr>
              <a:t>CENEL</a:t>
            </a:r>
            <a:r>
              <a:rPr sz="1600" b="1" spc="-290" dirty="0">
                <a:solidFill>
                  <a:srgbClr val="FF9933"/>
                </a:solidFill>
                <a:latin typeface="Arial"/>
                <a:cs typeface="Arial"/>
              </a:rPr>
              <a:t>E</a:t>
            </a:r>
            <a:r>
              <a:rPr sz="1600" b="1" spc="-315" dirty="0">
                <a:solidFill>
                  <a:srgbClr val="FF9933"/>
                </a:solidFill>
                <a:latin typeface="Arial"/>
                <a:cs typeface="Arial"/>
              </a:rPr>
              <a:t>C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220" name="object 220"/>
          <p:cNvSpPr txBox="1"/>
          <p:nvPr/>
        </p:nvSpPr>
        <p:spPr>
          <a:xfrm>
            <a:off x="300634" y="3768344"/>
            <a:ext cx="166370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10" dirty="0">
                <a:latin typeface="Arial"/>
                <a:cs typeface="Arial"/>
              </a:rPr>
              <a:t>Channels: </a:t>
            </a:r>
            <a:r>
              <a:rPr sz="1200" spc="-60" dirty="0">
                <a:latin typeface="Arial"/>
                <a:cs typeface="Arial"/>
              </a:rPr>
              <a:t>42</a:t>
            </a:r>
            <a:r>
              <a:rPr sz="1200" spc="-55" dirty="0">
                <a:latin typeface="Arial"/>
                <a:cs typeface="Arial"/>
              </a:rPr>
              <a:t> </a:t>
            </a:r>
            <a:r>
              <a:rPr sz="1200" spc="-204" dirty="0">
                <a:latin typeface="Arial"/>
                <a:cs typeface="Arial"/>
              </a:rPr>
              <a:t>PAL</a:t>
            </a:r>
            <a:endParaRPr sz="12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200" b="1" spc="-110" dirty="0">
                <a:latin typeface="Arial"/>
                <a:cs typeface="Arial"/>
              </a:rPr>
              <a:t>Band: </a:t>
            </a:r>
            <a:r>
              <a:rPr sz="1200" spc="-65" dirty="0">
                <a:latin typeface="Arial"/>
                <a:cs typeface="Arial"/>
              </a:rPr>
              <a:t>48,25 </a:t>
            </a:r>
            <a:r>
              <a:rPr sz="1200" spc="-70" dirty="0">
                <a:latin typeface="Arial"/>
                <a:cs typeface="Arial"/>
              </a:rPr>
              <a:t>– </a:t>
            </a:r>
            <a:r>
              <a:rPr sz="1200" spc="-65" dirty="0">
                <a:latin typeface="Arial"/>
                <a:cs typeface="Arial"/>
              </a:rPr>
              <a:t>855,25</a:t>
            </a:r>
            <a:r>
              <a:rPr sz="1200" spc="15" dirty="0">
                <a:latin typeface="Arial"/>
                <a:cs typeface="Arial"/>
              </a:rPr>
              <a:t> </a:t>
            </a:r>
            <a:r>
              <a:rPr sz="1200" spc="-75" dirty="0">
                <a:latin typeface="Arial"/>
                <a:cs typeface="Arial"/>
              </a:rPr>
              <a:t>MHz</a:t>
            </a:r>
            <a:endParaRPr sz="12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200" b="1" spc="-110" dirty="0">
                <a:latin typeface="Arial"/>
                <a:cs typeface="Arial"/>
              </a:rPr>
              <a:t>Spacing</a:t>
            </a:r>
            <a:r>
              <a:rPr sz="1200" spc="-110" dirty="0">
                <a:latin typeface="Arial"/>
                <a:cs typeface="Arial"/>
              </a:rPr>
              <a:t>: </a:t>
            </a:r>
            <a:r>
              <a:rPr sz="1200" spc="5" dirty="0">
                <a:latin typeface="Arial"/>
                <a:cs typeface="Arial"/>
              </a:rPr>
              <a:t>7/8</a:t>
            </a:r>
            <a:r>
              <a:rPr sz="1200" spc="-50" dirty="0">
                <a:latin typeface="Arial"/>
                <a:cs typeface="Arial"/>
              </a:rPr>
              <a:t> </a:t>
            </a:r>
            <a:r>
              <a:rPr sz="1200" spc="-75" dirty="0">
                <a:latin typeface="Arial"/>
                <a:cs typeface="Arial"/>
              </a:rPr>
              <a:t>MHz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221" name="object 221"/>
          <p:cNvSpPr/>
          <p:nvPr/>
        </p:nvSpPr>
        <p:spPr>
          <a:xfrm>
            <a:off x="2391029" y="408330"/>
            <a:ext cx="1631314" cy="523240"/>
          </a:xfrm>
          <a:custGeom>
            <a:avLst/>
            <a:gdLst/>
            <a:ahLst/>
            <a:cxnLst/>
            <a:rect l="l" t="t" r="r" b="b"/>
            <a:pathLst>
              <a:path w="1631314" h="523240">
                <a:moveTo>
                  <a:pt x="1630807" y="0"/>
                </a:moveTo>
                <a:lnTo>
                  <a:pt x="0" y="0"/>
                </a:lnTo>
                <a:lnTo>
                  <a:pt x="0" y="523214"/>
                </a:lnTo>
                <a:lnTo>
                  <a:pt x="1630807" y="523214"/>
                </a:lnTo>
                <a:lnTo>
                  <a:pt x="1630807" y="0"/>
                </a:lnTo>
                <a:close/>
              </a:path>
            </a:pathLst>
          </a:custGeom>
          <a:solidFill>
            <a:srgbClr val="FF9933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22" name="object 222"/>
          <p:cNvSpPr txBox="1"/>
          <p:nvPr/>
        </p:nvSpPr>
        <p:spPr>
          <a:xfrm>
            <a:off x="2285745" y="487426"/>
            <a:ext cx="16840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55" dirty="0">
                <a:solidFill>
                  <a:srgbClr val="FFFFFF"/>
                </a:solidFill>
                <a:latin typeface="Arial"/>
                <a:cs typeface="Arial"/>
              </a:rPr>
              <a:t>Frekvencijski</a:t>
            </a:r>
            <a:r>
              <a:rPr sz="1800" b="1" spc="-1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120" dirty="0">
                <a:solidFill>
                  <a:srgbClr val="FFFFFF"/>
                </a:solidFill>
                <a:latin typeface="Arial"/>
                <a:cs typeface="Arial"/>
              </a:rPr>
              <a:t>plan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223" name="object 223"/>
          <p:cNvSpPr txBox="1"/>
          <p:nvPr/>
        </p:nvSpPr>
        <p:spPr>
          <a:xfrm>
            <a:off x="7198868" y="3241928"/>
            <a:ext cx="5397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0480">
              <a:lnSpc>
                <a:spcPct val="100000"/>
              </a:lnSpc>
              <a:spcBef>
                <a:spcPts val="100"/>
              </a:spcBef>
            </a:pPr>
            <a:r>
              <a:rPr sz="1200" spc="-70" dirty="0">
                <a:latin typeface="Arial"/>
                <a:cs typeface="Arial"/>
              </a:rPr>
              <a:t>Copper  </a:t>
            </a:r>
            <a:r>
              <a:rPr sz="1200" spc="-35" dirty="0">
                <a:latin typeface="Arial"/>
                <a:cs typeface="Arial"/>
              </a:rPr>
              <a:t>n</a:t>
            </a:r>
            <a:r>
              <a:rPr sz="1200" spc="-15" dirty="0">
                <a:latin typeface="Arial"/>
                <a:cs typeface="Arial"/>
              </a:rPr>
              <a:t>e</a:t>
            </a:r>
            <a:r>
              <a:rPr sz="1200" dirty="0">
                <a:latin typeface="Arial"/>
                <a:cs typeface="Arial"/>
              </a:rPr>
              <a:t>t</a:t>
            </a:r>
            <a:r>
              <a:rPr sz="1200" spc="-50" dirty="0">
                <a:latin typeface="Arial"/>
                <a:cs typeface="Arial"/>
              </a:rPr>
              <a:t>w</a:t>
            </a:r>
            <a:r>
              <a:rPr sz="1200" spc="-35" dirty="0">
                <a:latin typeface="Arial"/>
                <a:cs typeface="Arial"/>
              </a:rPr>
              <a:t>o</a:t>
            </a:r>
            <a:r>
              <a:rPr sz="1200" spc="-20" dirty="0">
                <a:latin typeface="Arial"/>
                <a:cs typeface="Arial"/>
              </a:rPr>
              <a:t>rk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224" name="object 224"/>
          <p:cNvSpPr txBox="1"/>
          <p:nvPr/>
        </p:nvSpPr>
        <p:spPr>
          <a:xfrm>
            <a:off x="6846189" y="1715515"/>
            <a:ext cx="9144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0" marR="5080" indent="-114300">
              <a:lnSpc>
                <a:spcPct val="100000"/>
              </a:lnSpc>
              <a:spcBef>
                <a:spcPts val="100"/>
              </a:spcBef>
            </a:pPr>
            <a:r>
              <a:rPr sz="1200" spc="-225" dirty="0">
                <a:latin typeface="Arial"/>
                <a:cs typeface="Arial"/>
              </a:rPr>
              <a:t>E</a:t>
            </a:r>
            <a:r>
              <a:rPr sz="1200" spc="-35" dirty="0">
                <a:latin typeface="Arial"/>
                <a:cs typeface="Arial"/>
              </a:rPr>
              <a:t>le</a:t>
            </a:r>
            <a:r>
              <a:rPr sz="1200" spc="-100" dirty="0">
                <a:latin typeface="Arial"/>
                <a:cs typeface="Arial"/>
              </a:rPr>
              <a:t>c</a:t>
            </a:r>
            <a:r>
              <a:rPr sz="1200" spc="70" dirty="0">
                <a:latin typeface="Arial"/>
                <a:cs typeface="Arial"/>
              </a:rPr>
              <a:t>t</a:t>
            </a:r>
            <a:r>
              <a:rPr sz="1200" spc="-35" dirty="0">
                <a:latin typeface="Arial"/>
                <a:cs typeface="Arial"/>
              </a:rPr>
              <a:t>ro</a:t>
            </a:r>
            <a:r>
              <a:rPr sz="1200" spc="-45" dirty="0">
                <a:latin typeface="Arial"/>
                <a:cs typeface="Arial"/>
              </a:rPr>
              <a:t>-</a:t>
            </a:r>
            <a:r>
              <a:rPr sz="1200" spc="-40" dirty="0">
                <a:latin typeface="Arial"/>
                <a:cs typeface="Arial"/>
              </a:rPr>
              <a:t>o</a:t>
            </a:r>
            <a:r>
              <a:rPr sz="1200" spc="-35" dirty="0">
                <a:latin typeface="Arial"/>
                <a:cs typeface="Arial"/>
              </a:rPr>
              <a:t>p</a:t>
            </a:r>
            <a:r>
              <a:rPr sz="1200" spc="45" dirty="0">
                <a:latin typeface="Arial"/>
                <a:cs typeface="Arial"/>
              </a:rPr>
              <a:t>t</a:t>
            </a:r>
            <a:r>
              <a:rPr sz="1200" spc="30" dirty="0">
                <a:latin typeface="Arial"/>
                <a:cs typeface="Arial"/>
              </a:rPr>
              <a:t>i</a:t>
            </a:r>
            <a:r>
              <a:rPr sz="1200" spc="-150" dirty="0">
                <a:latin typeface="Arial"/>
                <a:cs typeface="Arial"/>
              </a:rPr>
              <a:t>c</a:t>
            </a:r>
            <a:r>
              <a:rPr sz="1200" spc="-40" dirty="0">
                <a:latin typeface="Arial"/>
                <a:cs typeface="Arial"/>
              </a:rPr>
              <a:t>al  </a:t>
            </a:r>
            <a:r>
              <a:rPr sz="1200" spc="-70" dirty="0">
                <a:latin typeface="Arial"/>
                <a:cs typeface="Arial"/>
              </a:rPr>
              <a:t>conversion</a:t>
            </a:r>
            <a:endParaRPr sz="12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05967" y="385317"/>
            <a:ext cx="71628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i="1" spc="-290" dirty="0">
                <a:latin typeface="Arial"/>
                <a:cs typeface="Arial"/>
              </a:rPr>
              <a:t>FTTH </a:t>
            </a:r>
            <a:r>
              <a:rPr sz="2400" i="1" spc="-165" dirty="0">
                <a:latin typeface="Arial"/>
                <a:cs typeface="Arial"/>
              </a:rPr>
              <a:t>mreža </a:t>
            </a:r>
            <a:r>
              <a:rPr sz="2400" i="1" spc="-140" dirty="0">
                <a:latin typeface="Arial"/>
                <a:cs typeface="Arial"/>
              </a:rPr>
              <a:t>bazirana </a:t>
            </a:r>
            <a:r>
              <a:rPr sz="2400" i="1" spc="-145" dirty="0">
                <a:latin typeface="Arial"/>
                <a:cs typeface="Arial"/>
              </a:rPr>
              <a:t>na </a:t>
            </a:r>
            <a:r>
              <a:rPr sz="2400" i="1" spc="-175" dirty="0">
                <a:latin typeface="Arial"/>
                <a:cs typeface="Arial"/>
              </a:rPr>
              <a:t>pristupnoj </a:t>
            </a:r>
            <a:r>
              <a:rPr sz="2400" i="1" spc="-165" dirty="0">
                <a:latin typeface="Arial"/>
                <a:cs typeface="Arial"/>
              </a:rPr>
              <a:t>mreži </a:t>
            </a:r>
            <a:r>
              <a:rPr sz="2400" spc="-195" dirty="0"/>
              <a:t>(PON</a:t>
            </a:r>
            <a:r>
              <a:rPr sz="2400" spc="50" dirty="0"/>
              <a:t> </a:t>
            </a:r>
            <a:r>
              <a:rPr sz="2400" spc="-160" dirty="0"/>
              <a:t>standard)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255876" y="1283231"/>
            <a:ext cx="7023331" cy="4920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 txBox="1"/>
          <p:nvPr/>
        </p:nvSpPr>
        <p:spPr>
          <a:xfrm>
            <a:off x="1447800" y="4267237"/>
            <a:ext cx="914400" cy="600710"/>
          </a:xfrm>
          <a:prstGeom prst="rect">
            <a:avLst/>
          </a:prstGeom>
          <a:solidFill>
            <a:srgbClr val="99FF99"/>
          </a:solidFill>
        </p:spPr>
        <p:txBody>
          <a:bodyPr vert="horz" wrap="square" lIns="0" tIns="35560" rIns="0" bIns="0" rtlCol="0">
            <a:spAutoFit/>
          </a:bodyPr>
          <a:lstStyle/>
          <a:p>
            <a:pPr marL="91440" marR="106045">
              <a:lnSpc>
                <a:spcPct val="100000"/>
              </a:lnSpc>
              <a:spcBef>
                <a:spcPts val="280"/>
              </a:spcBef>
            </a:pPr>
            <a:r>
              <a:rPr sz="1300" b="1" spc="-5" dirty="0">
                <a:latin typeface="Arial"/>
                <a:cs typeface="Arial"/>
              </a:rPr>
              <a:t>t</a:t>
            </a:r>
            <a:r>
              <a:rPr sz="1300" b="1" spc="-80" dirty="0">
                <a:latin typeface="Arial"/>
                <a:cs typeface="Arial"/>
              </a:rPr>
              <a:t>e</a:t>
            </a:r>
            <a:r>
              <a:rPr sz="1300" b="1" spc="-45" dirty="0">
                <a:latin typeface="Arial"/>
                <a:cs typeface="Arial"/>
              </a:rPr>
              <a:t>l</a:t>
            </a:r>
            <a:r>
              <a:rPr sz="1300" b="1" spc="-95" dirty="0">
                <a:latin typeface="Arial"/>
                <a:cs typeface="Arial"/>
              </a:rPr>
              <a:t>e</a:t>
            </a:r>
            <a:r>
              <a:rPr sz="1300" b="1" spc="-55" dirty="0">
                <a:latin typeface="Arial"/>
                <a:cs typeface="Arial"/>
              </a:rPr>
              <a:t>f</a:t>
            </a:r>
            <a:r>
              <a:rPr sz="1300" b="1" spc="-130" dirty="0">
                <a:latin typeface="Arial"/>
                <a:cs typeface="Arial"/>
              </a:rPr>
              <a:t>ons</a:t>
            </a:r>
            <a:r>
              <a:rPr sz="1300" b="1" spc="-135" dirty="0">
                <a:latin typeface="Arial"/>
                <a:cs typeface="Arial"/>
              </a:rPr>
              <a:t>k</a:t>
            </a:r>
            <a:r>
              <a:rPr sz="1300" b="1" spc="-60" dirty="0">
                <a:latin typeface="Arial"/>
                <a:cs typeface="Arial"/>
              </a:rPr>
              <a:t>a  </a:t>
            </a:r>
            <a:r>
              <a:rPr sz="1300" b="1" spc="-100" dirty="0">
                <a:latin typeface="Arial"/>
                <a:cs typeface="Arial"/>
              </a:rPr>
              <a:t>mreža</a:t>
            </a:r>
            <a:endParaRPr sz="13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43048" y="358267"/>
            <a:ext cx="411861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95" dirty="0"/>
              <a:t>1. </a:t>
            </a:r>
            <a:r>
              <a:rPr sz="2800" spc="-204" dirty="0"/>
              <a:t>generacija </a:t>
            </a:r>
            <a:r>
              <a:rPr sz="2800" spc="-190" dirty="0"/>
              <a:t>optičkih</a:t>
            </a:r>
            <a:r>
              <a:rPr sz="2800" spc="-250" dirty="0"/>
              <a:t> </a:t>
            </a:r>
            <a:r>
              <a:rPr sz="2800" spc="-200" dirty="0"/>
              <a:t>mreža</a:t>
            </a:r>
            <a:endParaRPr sz="2800" dirty="0"/>
          </a:p>
        </p:txBody>
      </p:sp>
      <p:grpSp>
        <p:nvGrpSpPr>
          <p:cNvPr id="3" name="object 3"/>
          <p:cNvGrpSpPr/>
          <p:nvPr/>
        </p:nvGrpSpPr>
        <p:grpSpPr>
          <a:xfrm>
            <a:off x="16265" y="1552963"/>
            <a:ext cx="1427480" cy="2735580"/>
            <a:chOff x="16265" y="1552963"/>
            <a:chExt cx="1427480" cy="2735580"/>
          </a:xfrm>
        </p:grpSpPr>
        <p:sp>
          <p:nvSpPr>
            <p:cNvPr id="4" name="object 4"/>
            <p:cNvSpPr/>
            <p:nvPr/>
          </p:nvSpPr>
          <p:spPr>
            <a:xfrm>
              <a:off x="16265" y="1552963"/>
              <a:ext cx="1427463" cy="273556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" name="object 5"/>
            <p:cNvSpPr/>
            <p:nvPr/>
          </p:nvSpPr>
          <p:spPr>
            <a:xfrm>
              <a:off x="51362" y="1690242"/>
              <a:ext cx="1229360" cy="2536825"/>
            </a:xfrm>
            <a:custGeom>
              <a:avLst/>
              <a:gdLst/>
              <a:ahLst/>
              <a:cxnLst/>
              <a:rect l="l" t="t" r="r" b="b"/>
              <a:pathLst>
                <a:path w="1229360" h="2536825">
                  <a:moveTo>
                    <a:pt x="1229106" y="0"/>
                  </a:moveTo>
                  <a:lnTo>
                    <a:pt x="0" y="0"/>
                  </a:lnTo>
                  <a:lnTo>
                    <a:pt x="0" y="2536570"/>
                  </a:lnTo>
                  <a:lnTo>
                    <a:pt x="1229106" y="2536570"/>
                  </a:lnTo>
                  <a:lnTo>
                    <a:pt x="1229106" y="0"/>
                  </a:lnTo>
                  <a:close/>
                </a:path>
              </a:pathLst>
            </a:custGeom>
            <a:solidFill>
              <a:srgbClr val="B7DEE8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" name="object 6"/>
            <p:cNvSpPr/>
            <p:nvPr/>
          </p:nvSpPr>
          <p:spPr>
            <a:xfrm>
              <a:off x="1280414" y="1565147"/>
              <a:ext cx="125095" cy="2661920"/>
            </a:xfrm>
            <a:custGeom>
              <a:avLst/>
              <a:gdLst/>
              <a:ahLst/>
              <a:cxnLst/>
              <a:rect l="l" t="t" r="r" b="b"/>
              <a:pathLst>
                <a:path w="125094" h="2661920">
                  <a:moveTo>
                    <a:pt x="125095" y="0"/>
                  </a:moveTo>
                  <a:lnTo>
                    <a:pt x="0" y="125094"/>
                  </a:lnTo>
                  <a:lnTo>
                    <a:pt x="0" y="2661666"/>
                  </a:lnTo>
                  <a:lnTo>
                    <a:pt x="125095" y="2536571"/>
                  </a:lnTo>
                  <a:lnTo>
                    <a:pt x="125095" y="0"/>
                  </a:lnTo>
                  <a:close/>
                </a:path>
              </a:pathLst>
            </a:custGeom>
            <a:solidFill>
              <a:srgbClr val="92B0B9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7" name="object 7"/>
            <p:cNvSpPr/>
            <p:nvPr/>
          </p:nvSpPr>
          <p:spPr>
            <a:xfrm>
              <a:off x="51362" y="1565147"/>
              <a:ext cx="1354455" cy="125095"/>
            </a:xfrm>
            <a:custGeom>
              <a:avLst/>
              <a:gdLst/>
              <a:ahLst/>
              <a:cxnLst/>
              <a:rect l="l" t="t" r="r" b="b"/>
              <a:pathLst>
                <a:path w="1354455" h="125094">
                  <a:moveTo>
                    <a:pt x="1354146" y="0"/>
                  </a:moveTo>
                  <a:lnTo>
                    <a:pt x="125040" y="0"/>
                  </a:lnTo>
                  <a:lnTo>
                    <a:pt x="0" y="125094"/>
                  </a:lnTo>
                  <a:lnTo>
                    <a:pt x="1229051" y="125094"/>
                  </a:lnTo>
                  <a:lnTo>
                    <a:pt x="1354146" y="0"/>
                  </a:lnTo>
                  <a:close/>
                </a:path>
              </a:pathLst>
            </a:custGeom>
            <a:solidFill>
              <a:srgbClr val="C5E2EB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8" name="object 8"/>
            <p:cNvSpPr/>
            <p:nvPr/>
          </p:nvSpPr>
          <p:spPr>
            <a:xfrm>
              <a:off x="51362" y="1565147"/>
              <a:ext cx="1354455" cy="2661920"/>
            </a:xfrm>
            <a:custGeom>
              <a:avLst/>
              <a:gdLst/>
              <a:ahLst/>
              <a:cxnLst/>
              <a:rect l="l" t="t" r="r" b="b"/>
              <a:pathLst>
                <a:path w="1354455" h="2661920">
                  <a:moveTo>
                    <a:pt x="0" y="125094"/>
                  </a:moveTo>
                  <a:lnTo>
                    <a:pt x="125040" y="0"/>
                  </a:lnTo>
                  <a:lnTo>
                    <a:pt x="1354146" y="0"/>
                  </a:lnTo>
                  <a:lnTo>
                    <a:pt x="1354146" y="2536571"/>
                  </a:lnTo>
                  <a:lnTo>
                    <a:pt x="1229051" y="2661666"/>
                  </a:lnTo>
                  <a:lnTo>
                    <a:pt x="0" y="2661666"/>
                  </a:lnTo>
                  <a:lnTo>
                    <a:pt x="0" y="125094"/>
                  </a:lnTo>
                  <a:close/>
                </a:path>
                <a:path w="1354455" h="2661920">
                  <a:moveTo>
                    <a:pt x="0" y="125094"/>
                  </a:moveTo>
                  <a:lnTo>
                    <a:pt x="1229051" y="125094"/>
                  </a:lnTo>
                  <a:lnTo>
                    <a:pt x="1354146" y="0"/>
                  </a:lnTo>
                </a:path>
                <a:path w="1354455" h="2661920">
                  <a:moveTo>
                    <a:pt x="1229051" y="125094"/>
                  </a:moveTo>
                  <a:lnTo>
                    <a:pt x="1229051" y="2661666"/>
                  </a:lnTo>
                </a:path>
              </a:pathLst>
            </a:custGeom>
            <a:ln w="9525">
              <a:solidFill>
                <a:srgbClr val="487CB9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9" name="object 9"/>
            <p:cNvSpPr/>
            <p:nvPr/>
          </p:nvSpPr>
          <p:spPr>
            <a:xfrm>
              <a:off x="489762" y="2361704"/>
              <a:ext cx="316623" cy="125258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92456" y="1665858"/>
            <a:ext cx="115379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25" dirty="0">
                <a:solidFill>
                  <a:srgbClr val="001F5F"/>
                </a:solidFill>
                <a:latin typeface="Arial"/>
                <a:cs typeface="Arial"/>
              </a:rPr>
              <a:t>Central</a:t>
            </a:r>
            <a:r>
              <a:rPr sz="1600" b="1" spc="-18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b="1" spc="-110" dirty="0">
                <a:solidFill>
                  <a:srgbClr val="001F5F"/>
                </a:solidFill>
                <a:latin typeface="Arial"/>
                <a:cs typeface="Arial"/>
              </a:rPr>
              <a:t>Office</a:t>
            </a:r>
            <a:endParaRPr sz="1600" dirty="0">
              <a:latin typeface="Arial"/>
              <a:cs typeface="Arial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190500" y="2692400"/>
            <a:ext cx="937260" cy="581660"/>
            <a:chOff x="190500" y="2692400"/>
            <a:chExt cx="937260" cy="581660"/>
          </a:xfrm>
        </p:grpSpPr>
        <p:sp>
          <p:nvSpPr>
            <p:cNvPr id="12" name="object 12"/>
            <p:cNvSpPr/>
            <p:nvPr/>
          </p:nvSpPr>
          <p:spPr>
            <a:xfrm>
              <a:off x="190500" y="2692400"/>
              <a:ext cx="937260" cy="58166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3" name="object 13"/>
            <p:cNvSpPr/>
            <p:nvPr/>
          </p:nvSpPr>
          <p:spPr>
            <a:xfrm>
              <a:off x="238366" y="2762821"/>
              <a:ext cx="796290" cy="441959"/>
            </a:xfrm>
            <a:custGeom>
              <a:avLst/>
              <a:gdLst/>
              <a:ahLst/>
              <a:cxnLst/>
              <a:rect l="l" t="t" r="r" b="b"/>
              <a:pathLst>
                <a:path w="796290" h="441960">
                  <a:moveTo>
                    <a:pt x="796048" y="0"/>
                  </a:moveTo>
                  <a:lnTo>
                    <a:pt x="0" y="0"/>
                  </a:lnTo>
                  <a:lnTo>
                    <a:pt x="0" y="441388"/>
                  </a:lnTo>
                  <a:lnTo>
                    <a:pt x="796048" y="441388"/>
                  </a:lnTo>
                  <a:lnTo>
                    <a:pt x="796048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4" name="object 14"/>
            <p:cNvSpPr/>
            <p:nvPr/>
          </p:nvSpPr>
          <p:spPr>
            <a:xfrm>
              <a:off x="1056868" y="2717926"/>
              <a:ext cx="0" cy="486409"/>
            </a:xfrm>
            <a:custGeom>
              <a:avLst/>
              <a:gdLst/>
              <a:ahLst/>
              <a:cxnLst/>
              <a:rect l="l" t="t" r="r" b="b"/>
              <a:pathLst>
                <a:path h="486410">
                  <a:moveTo>
                    <a:pt x="0" y="0"/>
                  </a:moveTo>
                  <a:lnTo>
                    <a:pt x="0" y="486283"/>
                  </a:lnTo>
                </a:path>
              </a:pathLst>
            </a:custGeom>
            <a:ln w="44907">
              <a:solidFill>
                <a:srgbClr val="CDCD0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5" name="object 15"/>
            <p:cNvSpPr/>
            <p:nvPr/>
          </p:nvSpPr>
          <p:spPr>
            <a:xfrm>
              <a:off x="238366" y="2740278"/>
              <a:ext cx="841375" cy="0"/>
            </a:xfrm>
            <a:custGeom>
              <a:avLst/>
              <a:gdLst/>
              <a:ahLst/>
              <a:cxnLst/>
              <a:rect l="l" t="t" r="r" b="b"/>
              <a:pathLst>
                <a:path w="841375">
                  <a:moveTo>
                    <a:pt x="0" y="0"/>
                  </a:moveTo>
                  <a:lnTo>
                    <a:pt x="840955" y="0"/>
                  </a:lnTo>
                </a:path>
              </a:pathLst>
            </a:custGeom>
            <a:ln w="44831">
              <a:solidFill>
                <a:srgbClr val="FFFF3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238366" y="2717926"/>
              <a:ext cx="841375" cy="486409"/>
            </a:xfrm>
            <a:custGeom>
              <a:avLst/>
              <a:gdLst/>
              <a:ahLst/>
              <a:cxnLst/>
              <a:rect l="l" t="t" r="r" b="b"/>
              <a:pathLst>
                <a:path w="841375" h="486410">
                  <a:moveTo>
                    <a:pt x="0" y="44831"/>
                  </a:moveTo>
                  <a:lnTo>
                    <a:pt x="44907" y="0"/>
                  </a:lnTo>
                  <a:lnTo>
                    <a:pt x="840955" y="0"/>
                  </a:lnTo>
                  <a:lnTo>
                    <a:pt x="840955" y="441325"/>
                  </a:lnTo>
                  <a:lnTo>
                    <a:pt x="796048" y="486283"/>
                  </a:lnTo>
                  <a:lnTo>
                    <a:pt x="0" y="486283"/>
                  </a:lnTo>
                  <a:lnTo>
                    <a:pt x="0" y="44831"/>
                  </a:lnTo>
                  <a:close/>
                </a:path>
                <a:path w="841375" h="486410">
                  <a:moveTo>
                    <a:pt x="0" y="44831"/>
                  </a:moveTo>
                  <a:lnTo>
                    <a:pt x="796048" y="44831"/>
                  </a:lnTo>
                  <a:lnTo>
                    <a:pt x="840955" y="0"/>
                  </a:lnTo>
                </a:path>
                <a:path w="841375" h="486410">
                  <a:moveTo>
                    <a:pt x="796048" y="44831"/>
                  </a:moveTo>
                  <a:lnTo>
                    <a:pt x="796048" y="486283"/>
                  </a:lnTo>
                </a:path>
              </a:pathLst>
            </a:custGeom>
            <a:ln w="9525">
              <a:solidFill>
                <a:srgbClr val="487CB9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263448" y="2808858"/>
            <a:ext cx="78168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b="1" spc="-60" dirty="0">
                <a:solidFill>
                  <a:srgbClr val="006EC0"/>
                </a:solidFill>
                <a:latin typeface="Arial"/>
                <a:cs typeface="Arial"/>
              </a:rPr>
              <a:t>Digital</a:t>
            </a:r>
            <a:r>
              <a:rPr sz="1100" b="1" spc="-165" dirty="0">
                <a:solidFill>
                  <a:srgbClr val="006EC0"/>
                </a:solidFill>
                <a:latin typeface="Arial"/>
                <a:cs typeface="Arial"/>
              </a:rPr>
              <a:t> </a:t>
            </a:r>
            <a:r>
              <a:rPr sz="1100" b="1" spc="-120" dirty="0">
                <a:solidFill>
                  <a:srgbClr val="006EC0"/>
                </a:solidFill>
                <a:latin typeface="Arial"/>
                <a:cs typeface="Arial"/>
              </a:rPr>
              <a:t>Cross-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06095" y="2976752"/>
            <a:ext cx="502284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b="1" spc="-210" dirty="0">
                <a:solidFill>
                  <a:srgbClr val="006EC0"/>
                </a:solidFill>
                <a:latin typeface="Arial"/>
                <a:cs typeface="Arial"/>
              </a:rPr>
              <a:t>C</a:t>
            </a:r>
            <a:r>
              <a:rPr sz="1100" b="1" spc="-90" dirty="0">
                <a:solidFill>
                  <a:srgbClr val="006EC0"/>
                </a:solidFill>
                <a:latin typeface="Arial"/>
                <a:cs typeface="Arial"/>
              </a:rPr>
              <a:t>o</a:t>
            </a:r>
            <a:r>
              <a:rPr sz="1100" b="1" spc="-85" dirty="0">
                <a:solidFill>
                  <a:srgbClr val="006EC0"/>
                </a:solidFill>
                <a:latin typeface="Arial"/>
                <a:cs typeface="Arial"/>
              </a:rPr>
              <a:t>nn</a:t>
            </a:r>
            <a:r>
              <a:rPr sz="1100" b="1" spc="-65" dirty="0">
                <a:solidFill>
                  <a:srgbClr val="006EC0"/>
                </a:solidFill>
                <a:latin typeface="Arial"/>
                <a:cs typeface="Arial"/>
              </a:rPr>
              <a:t>e</a:t>
            </a:r>
            <a:r>
              <a:rPr sz="1100" b="1" spc="-145" dirty="0">
                <a:solidFill>
                  <a:srgbClr val="006EC0"/>
                </a:solidFill>
                <a:latin typeface="Arial"/>
                <a:cs typeface="Arial"/>
              </a:rPr>
              <a:t>c</a:t>
            </a:r>
            <a:r>
              <a:rPr sz="1100" b="1" spc="15" dirty="0">
                <a:solidFill>
                  <a:srgbClr val="006EC0"/>
                </a:solidFill>
                <a:latin typeface="Arial"/>
                <a:cs typeface="Arial"/>
              </a:rPr>
              <a:t>t</a:t>
            </a:r>
            <a:endParaRPr sz="1100" dirty="0">
              <a:latin typeface="Arial"/>
              <a:cs typeface="Arial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474980" y="1252219"/>
            <a:ext cx="7019290" cy="4733925"/>
            <a:chOff x="474980" y="1252219"/>
            <a:chExt cx="7019290" cy="4733925"/>
          </a:xfrm>
        </p:grpSpPr>
        <p:sp>
          <p:nvSpPr>
            <p:cNvPr id="20" name="object 20"/>
            <p:cNvSpPr/>
            <p:nvPr/>
          </p:nvSpPr>
          <p:spPr>
            <a:xfrm>
              <a:off x="2960617" y="1433571"/>
              <a:ext cx="2978924" cy="1389388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1" name="object 21"/>
            <p:cNvSpPr/>
            <p:nvPr/>
          </p:nvSpPr>
          <p:spPr>
            <a:xfrm>
              <a:off x="2999740" y="1566710"/>
              <a:ext cx="2780030" cy="1195070"/>
            </a:xfrm>
            <a:custGeom>
              <a:avLst/>
              <a:gdLst/>
              <a:ahLst/>
              <a:cxnLst/>
              <a:rect l="l" t="t" r="r" b="b"/>
              <a:pathLst>
                <a:path w="2780029" h="1195070">
                  <a:moveTo>
                    <a:pt x="2780030" y="0"/>
                  </a:moveTo>
                  <a:lnTo>
                    <a:pt x="0" y="0"/>
                  </a:lnTo>
                  <a:lnTo>
                    <a:pt x="0" y="1194904"/>
                  </a:lnTo>
                  <a:lnTo>
                    <a:pt x="2780030" y="1194904"/>
                  </a:lnTo>
                  <a:lnTo>
                    <a:pt x="2780030" y="0"/>
                  </a:lnTo>
                  <a:close/>
                </a:path>
              </a:pathLst>
            </a:custGeom>
            <a:solidFill>
              <a:srgbClr val="B7DEE8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2" name="object 22"/>
            <p:cNvSpPr/>
            <p:nvPr/>
          </p:nvSpPr>
          <p:spPr>
            <a:xfrm>
              <a:off x="5779770" y="1445132"/>
              <a:ext cx="121920" cy="1316990"/>
            </a:xfrm>
            <a:custGeom>
              <a:avLst/>
              <a:gdLst/>
              <a:ahLst/>
              <a:cxnLst/>
              <a:rect l="l" t="t" r="r" b="b"/>
              <a:pathLst>
                <a:path w="121920" h="1316989">
                  <a:moveTo>
                    <a:pt x="121665" y="0"/>
                  </a:moveTo>
                  <a:lnTo>
                    <a:pt x="0" y="121538"/>
                  </a:lnTo>
                  <a:lnTo>
                    <a:pt x="0" y="1316481"/>
                  </a:lnTo>
                  <a:lnTo>
                    <a:pt x="121665" y="1194815"/>
                  </a:lnTo>
                  <a:lnTo>
                    <a:pt x="121665" y="0"/>
                  </a:lnTo>
                  <a:close/>
                </a:path>
              </a:pathLst>
            </a:custGeom>
            <a:solidFill>
              <a:srgbClr val="92B0B9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3" name="object 23"/>
            <p:cNvSpPr/>
            <p:nvPr/>
          </p:nvSpPr>
          <p:spPr>
            <a:xfrm>
              <a:off x="2999740" y="1445132"/>
              <a:ext cx="2901950" cy="121920"/>
            </a:xfrm>
            <a:custGeom>
              <a:avLst/>
              <a:gdLst/>
              <a:ahLst/>
              <a:cxnLst/>
              <a:rect l="l" t="t" r="r" b="b"/>
              <a:pathLst>
                <a:path w="2901950" h="121919">
                  <a:moveTo>
                    <a:pt x="2901696" y="0"/>
                  </a:moveTo>
                  <a:lnTo>
                    <a:pt x="121666" y="0"/>
                  </a:lnTo>
                  <a:lnTo>
                    <a:pt x="0" y="121538"/>
                  </a:lnTo>
                  <a:lnTo>
                    <a:pt x="2780030" y="121538"/>
                  </a:lnTo>
                  <a:lnTo>
                    <a:pt x="2901696" y="0"/>
                  </a:lnTo>
                  <a:close/>
                </a:path>
              </a:pathLst>
            </a:custGeom>
            <a:solidFill>
              <a:srgbClr val="C5E2EB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4" name="object 24"/>
            <p:cNvSpPr/>
            <p:nvPr/>
          </p:nvSpPr>
          <p:spPr>
            <a:xfrm>
              <a:off x="2999740" y="1445132"/>
              <a:ext cx="2901950" cy="1316990"/>
            </a:xfrm>
            <a:custGeom>
              <a:avLst/>
              <a:gdLst/>
              <a:ahLst/>
              <a:cxnLst/>
              <a:rect l="l" t="t" r="r" b="b"/>
              <a:pathLst>
                <a:path w="2901950" h="1316989">
                  <a:moveTo>
                    <a:pt x="0" y="121538"/>
                  </a:moveTo>
                  <a:lnTo>
                    <a:pt x="121666" y="0"/>
                  </a:lnTo>
                  <a:lnTo>
                    <a:pt x="2901696" y="0"/>
                  </a:lnTo>
                  <a:lnTo>
                    <a:pt x="2901696" y="1194815"/>
                  </a:lnTo>
                  <a:lnTo>
                    <a:pt x="2780030" y="1316481"/>
                  </a:lnTo>
                  <a:lnTo>
                    <a:pt x="0" y="1316481"/>
                  </a:lnTo>
                  <a:lnTo>
                    <a:pt x="0" y="121538"/>
                  </a:lnTo>
                  <a:close/>
                </a:path>
              </a:pathLst>
            </a:custGeom>
            <a:ln w="9525">
              <a:solidFill>
                <a:srgbClr val="487CB9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5" name="object 25"/>
            <p:cNvSpPr/>
            <p:nvPr/>
          </p:nvSpPr>
          <p:spPr>
            <a:xfrm>
              <a:off x="2999740" y="1445132"/>
              <a:ext cx="2901950" cy="121920"/>
            </a:xfrm>
            <a:custGeom>
              <a:avLst/>
              <a:gdLst/>
              <a:ahLst/>
              <a:cxnLst/>
              <a:rect l="l" t="t" r="r" b="b"/>
              <a:pathLst>
                <a:path w="2901950" h="121919">
                  <a:moveTo>
                    <a:pt x="0" y="121538"/>
                  </a:moveTo>
                  <a:lnTo>
                    <a:pt x="2780030" y="121538"/>
                  </a:lnTo>
                  <a:lnTo>
                    <a:pt x="2901696" y="0"/>
                  </a:lnTo>
                </a:path>
              </a:pathLst>
            </a:custGeom>
            <a:ln w="9523">
              <a:solidFill>
                <a:srgbClr val="487CB9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6" name="object 26"/>
            <p:cNvSpPr/>
            <p:nvPr/>
          </p:nvSpPr>
          <p:spPr>
            <a:xfrm>
              <a:off x="5779770" y="1566671"/>
              <a:ext cx="0" cy="1195070"/>
            </a:xfrm>
            <a:custGeom>
              <a:avLst/>
              <a:gdLst/>
              <a:ahLst/>
              <a:cxnLst/>
              <a:rect l="l" t="t" r="r" b="b"/>
              <a:pathLst>
                <a:path h="1195070">
                  <a:moveTo>
                    <a:pt x="0" y="0"/>
                  </a:moveTo>
                  <a:lnTo>
                    <a:pt x="0" y="1194942"/>
                  </a:lnTo>
                </a:path>
              </a:pathLst>
            </a:custGeom>
            <a:ln w="9525">
              <a:solidFill>
                <a:srgbClr val="487CB9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7" name="object 27"/>
            <p:cNvSpPr/>
            <p:nvPr/>
          </p:nvSpPr>
          <p:spPr>
            <a:xfrm>
              <a:off x="474980" y="1402079"/>
              <a:ext cx="3202939" cy="140970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8" name="object 28"/>
            <p:cNvSpPr/>
            <p:nvPr/>
          </p:nvSpPr>
          <p:spPr>
            <a:xfrm>
              <a:off x="516940" y="1423669"/>
              <a:ext cx="3118104" cy="132080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9" name="object 29"/>
            <p:cNvSpPr/>
            <p:nvPr/>
          </p:nvSpPr>
          <p:spPr>
            <a:xfrm>
              <a:off x="1709419" y="1252219"/>
              <a:ext cx="797559" cy="581660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0" name="object 30"/>
            <p:cNvSpPr/>
            <p:nvPr/>
          </p:nvSpPr>
          <p:spPr>
            <a:xfrm>
              <a:off x="1757680" y="1322133"/>
              <a:ext cx="657225" cy="441959"/>
            </a:xfrm>
            <a:custGeom>
              <a:avLst/>
              <a:gdLst/>
              <a:ahLst/>
              <a:cxnLst/>
              <a:rect l="l" t="t" r="r" b="b"/>
              <a:pathLst>
                <a:path w="657225" h="441960">
                  <a:moveTo>
                    <a:pt x="656869" y="0"/>
                  </a:moveTo>
                  <a:lnTo>
                    <a:pt x="0" y="0"/>
                  </a:lnTo>
                  <a:lnTo>
                    <a:pt x="0" y="441388"/>
                  </a:lnTo>
                  <a:lnTo>
                    <a:pt x="656869" y="441388"/>
                  </a:lnTo>
                  <a:lnTo>
                    <a:pt x="656869" y="0"/>
                  </a:lnTo>
                  <a:close/>
                </a:path>
              </a:pathLst>
            </a:custGeom>
            <a:solidFill>
              <a:srgbClr val="F0DCDB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1" name="object 31"/>
            <p:cNvSpPr/>
            <p:nvPr/>
          </p:nvSpPr>
          <p:spPr>
            <a:xfrm>
              <a:off x="2437003" y="1277238"/>
              <a:ext cx="0" cy="486409"/>
            </a:xfrm>
            <a:custGeom>
              <a:avLst/>
              <a:gdLst/>
              <a:ahLst/>
              <a:cxnLst/>
              <a:rect l="l" t="t" r="r" b="b"/>
              <a:pathLst>
                <a:path h="486410">
                  <a:moveTo>
                    <a:pt x="0" y="0"/>
                  </a:moveTo>
                  <a:lnTo>
                    <a:pt x="0" y="486283"/>
                  </a:lnTo>
                </a:path>
              </a:pathLst>
            </a:custGeom>
            <a:ln w="44831">
              <a:solidFill>
                <a:srgbClr val="C3AFAE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2" name="object 32"/>
            <p:cNvSpPr/>
            <p:nvPr/>
          </p:nvSpPr>
          <p:spPr>
            <a:xfrm>
              <a:off x="1757680" y="1299717"/>
              <a:ext cx="702310" cy="0"/>
            </a:xfrm>
            <a:custGeom>
              <a:avLst/>
              <a:gdLst/>
              <a:ahLst/>
              <a:cxnLst/>
              <a:rect l="l" t="t" r="r" b="b"/>
              <a:pathLst>
                <a:path w="702310">
                  <a:moveTo>
                    <a:pt x="0" y="0"/>
                  </a:moveTo>
                  <a:lnTo>
                    <a:pt x="701801" y="0"/>
                  </a:lnTo>
                </a:path>
              </a:pathLst>
            </a:custGeom>
            <a:ln w="44958">
              <a:solidFill>
                <a:srgbClr val="F5E1E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3" name="object 33"/>
            <p:cNvSpPr/>
            <p:nvPr/>
          </p:nvSpPr>
          <p:spPr>
            <a:xfrm>
              <a:off x="1757680" y="1277238"/>
              <a:ext cx="702310" cy="486409"/>
            </a:xfrm>
            <a:custGeom>
              <a:avLst/>
              <a:gdLst/>
              <a:ahLst/>
              <a:cxnLst/>
              <a:rect l="l" t="t" r="r" b="b"/>
              <a:pathLst>
                <a:path w="702310" h="486410">
                  <a:moveTo>
                    <a:pt x="0" y="44958"/>
                  </a:moveTo>
                  <a:lnTo>
                    <a:pt x="44957" y="0"/>
                  </a:lnTo>
                  <a:lnTo>
                    <a:pt x="701801" y="0"/>
                  </a:lnTo>
                  <a:lnTo>
                    <a:pt x="701801" y="441451"/>
                  </a:lnTo>
                  <a:lnTo>
                    <a:pt x="656970" y="486283"/>
                  </a:lnTo>
                  <a:lnTo>
                    <a:pt x="0" y="486283"/>
                  </a:lnTo>
                  <a:lnTo>
                    <a:pt x="0" y="44958"/>
                  </a:lnTo>
                  <a:close/>
                </a:path>
                <a:path w="702310" h="486410">
                  <a:moveTo>
                    <a:pt x="0" y="44958"/>
                  </a:moveTo>
                  <a:lnTo>
                    <a:pt x="656970" y="44958"/>
                  </a:lnTo>
                  <a:lnTo>
                    <a:pt x="701801" y="0"/>
                  </a:lnTo>
                </a:path>
                <a:path w="702310" h="486410">
                  <a:moveTo>
                    <a:pt x="656970" y="44958"/>
                  </a:moveTo>
                  <a:lnTo>
                    <a:pt x="656970" y="486283"/>
                  </a:lnTo>
                </a:path>
              </a:pathLst>
            </a:custGeom>
            <a:ln w="9525">
              <a:solidFill>
                <a:srgbClr val="487CB9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4" name="object 34"/>
            <p:cNvSpPr/>
            <p:nvPr/>
          </p:nvSpPr>
          <p:spPr>
            <a:xfrm>
              <a:off x="6089405" y="2262129"/>
              <a:ext cx="1404603" cy="2602981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5" name="object 35"/>
            <p:cNvSpPr/>
            <p:nvPr/>
          </p:nvSpPr>
          <p:spPr>
            <a:xfrm>
              <a:off x="6124701" y="2360548"/>
              <a:ext cx="1246505" cy="2442845"/>
            </a:xfrm>
            <a:custGeom>
              <a:avLst/>
              <a:gdLst/>
              <a:ahLst/>
              <a:cxnLst/>
              <a:rect l="l" t="t" r="r" b="b"/>
              <a:pathLst>
                <a:path w="1246504" h="2442845">
                  <a:moveTo>
                    <a:pt x="1246263" y="0"/>
                  </a:moveTo>
                  <a:lnTo>
                    <a:pt x="0" y="0"/>
                  </a:lnTo>
                  <a:lnTo>
                    <a:pt x="0" y="2442337"/>
                  </a:lnTo>
                  <a:lnTo>
                    <a:pt x="1246263" y="2442337"/>
                  </a:lnTo>
                  <a:lnTo>
                    <a:pt x="1246263" y="0"/>
                  </a:lnTo>
                  <a:close/>
                </a:path>
              </a:pathLst>
            </a:custGeom>
            <a:solidFill>
              <a:srgbClr val="B7DEE8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6" name="object 36"/>
            <p:cNvSpPr/>
            <p:nvPr/>
          </p:nvSpPr>
          <p:spPr>
            <a:xfrm>
              <a:off x="7370952" y="2276855"/>
              <a:ext cx="83820" cy="2526030"/>
            </a:xfrm>
            <a:custGeom>
              <a:avLst/>
              <a:gdLst/>
              <a:ahLst/>
              <a:cxnLst/>
              <a:rect l="l" t="t" r="r" b="b"/>
              <a:pathLst>
                <a:path w="83820" h="2526029">
                  <a:moveTo>
                    <a:pt x="83820" y="0"/>
                  </a:moveTo>
                  <a:lnTo>
                    <a:pt x="0" y="83693"/>
                  </a:lnTo>
                  <a:lnTo>
                    <a:pt x="0" y="2526030"/>
                  </a:lnTo>
                  <a:lnTo>
                    <a:pt x="83820" y="2442337"/>
                  </a:lnTo>
                  <a:lnTo>
                    <a:pt x="83820" y="0"/>
                  </a:lnTo>
                  <a:close/>
                </a:path>
              </a:pathLst>
            </a:custGeom>
            <a:solidFill>
              <a:srgbClr val="92B0B9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7" name="object 37"/>
            <p:cNvSpPr/>
            <p:nvPr/>
          </p:nvSpPr>
          <p:spPr>
            <a:xfrm>
              <a:off x="6124701" y="2276855"/>
              <a:ext cx="1330325" cy="83820"/>
            </a:xfrm>
            <a:custGeom>
              <a:avLst/>
              <a:gdLst/>
              <a:ahLst/>
              <a:cxnLst/>
              <a:rect l="l" t="t" r="r" b="b"/>
              <a:pathLst>
                <a:path w="1330325" h="83819">
                  <a:moveTo>
                    <a:pt x="1330071" y="0"/>
                  </a:moveTo>
                  <a:lnTo>
                    <a:pt x="83820" y="0"/>
                  </a:lnTo>
                  <a:lnTo>
                    <a:pt x="0" y="83693"/>
                  </a:lnTo>
                  <a:lnTo>
                    <a:pt x="1246251" y="83693"/>
                  </a:lnTo>
                  <a:lnTo>
                    <a:pt x="1330071" y="0"/>
                  </a:lnTo>
                  <a:close/>
                </a:path>
              </a:pathLst>
            </a:custGeom>
            <a:solidFill>
              <a:srgbClr val="C5E2EB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8" name="object 38"/>
            <p:cNvSpPr/>
            <p:nvPr/>
          </p:nvSpPr>
          <p:spPr>
            <a:xfrm>
              <a:off x="6124701" y="2276855"/>
              <a:ext cx="1330325" cy="2526030"/>
            </a:xfrm>
            <a:custGeom>
              <a:avLst/>
              <a:gdLst/>
              <a:ahLst/>
              <a:cxnLst/>
              <a:rect l="l" t="t" r="r" b="b"/>
              <a:pathLst>
                <a:path w="1330325" h="2526029">
                  <a:moveTo>
                    <a:pt x="0" y="83693"/>
                  </a:moveTo>
                  <a:lnTo>
                    <a:pt x="83820" y="0"/>
                  </a:lnTo>
                  <a:lnTo>
                    <a:pt x="1330071" y="0"/>
                  </a:lnTo>
                  <a:lnTo>
                    <a:pt x="1330071" y="2442337"/>
                  </a:lnTo>
                  <a:lnTo>
                    <a:pt x="1246251" y="2526030"/>
                  </a:lnTo>
                  <a:lnTo>
                    <a:pt x="0" y="2526030"/>
                  </a:lnTo>
                  <a:lnTo>
                    <a:pt x="0" y="83693"/>
                  </a:lnTo>
                  <a:close/>
                </a:path>
                <a:path w="1330325" h="2526029">
                  <a:moveTo>
                    <a:pt x="0" y="83693"/>
                  </a:moveTo>
                  <a:lnTo>
                    <a:pt x="1246251" y="83693"/>
                  </a:lnTo>
                  <a:lnTo>
                    <a:pt x="1330071" y="0"/>
                  </a:lnTo>
                </a:path>
                <a:path w="1330325" h="2526029">
                  <a:moveTo>
                    <a:pt x="1246251" y="83693"/>
                  </a:moveTo>
                  <a:lnTo>
                    <a:pt x="1246251" y="2526030"/>
                  </a:lnTo>
                </a:path>
              </a:pathLst>
            </a:custGeom>
            <a:ln w="9525">
              <a:solidFill>
                <a:srgbClr val="487CB9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9" name="object 39"/>
            <p:cNvSpPr/>
            <p:nvPr/>
          </p:nvSpPr>
          <p:spPr>
            <a:xfrm>
              <a:off x="4882446" y="5324307"/>
              <a:ext cx="605433" cy="661486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0" name="object 40"/>
            <p:cNvSpPr/>
            <p:nvPr/>
          </p:nvSpPr>
          <p:spPr>
            <a:xfrm>
              <a:off x="4922520" y="5341747"/>
              <a:ext cx="521970" cy="582295"/>
            </a:xfrm>
            <a:custGeom>
              <a:avLst/>
              <a:gdLst/>
              <a:ahLst/>
              <a:cxnLst/>
              <a:rect l="l" t="t" r="r" b="b"/>
              <a:pathLst>
                <a:path w="521970" h="582295">
                  <a:moveTo>
                    <a:pt x="521842" y="0"/>
                  </a:moveTo>
                  <a:lnTo>
                    <a:pt x="0" y="581774"/>
                  </a:lnTo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1" name="object 41"/>
            <p:cNvSpPr/>
            <p:nvPr/>
          </p:nvSpPr>
          <p:spPr>
            <a:xfrm>
              <a:off x="2498338" y="4726064"/>
              <a:ext cx="1548903" cy="11605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2" name="object 42"/>
            <p:cNvSpPr/>
            <p:nvPr/>
          </p:nvSpPr>
          <p:spPr>
            <a:xfrm>
              <a:off x="2628646" y="4764023"/>
              <a:ext cx="1314450" cy="0"/>
            </a:xfrm>
            <a:custGeom>
              <a:avLst/>
              <a:gdLst/>
              <a:ahLst/>
              <a:cxnLst/>
              <a:rect l="l" t="t" r="r" b="b"/>
              <a:pathLst>
                <a:path w="1314450">
                  <a:moveTo>
                    <a:pt x="915796" y="0"/>
                  </a:moveTo>
                  <a:lnTo>
                    <a:pt x="1314069" y="0"/>
                  </a:lnTo>
                </a:path>
                <a:path w="1314450">
                  <a:moveTo>
                    <a:pt x="0" y="0"/>
                  </a:moveTo>
                  <a:lnTo>
                    <a:pt x="258953" y="0"/>
                  </a:lnTo>
                </a:path>
              </a:pathLst>
            </a:custGeom>
            <a:ln w="4775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43" name="object 43"/>
          <p:cNvSpPr txBox="1"/>
          <p:nvPr/>
        </p:nvSpPr>
        <p:spPr>
          <a:xfrm>
            <a:off x="1757679" y="1343355"/>
            <a:ext cx="652780" cy="3619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6510" algn="ctr">
              <a:lnSpc>
                <a:spcPct val="100000"/>
              </a:lnSpc>
              <a:spcBef>
                <a:spcPts val="105"/>
              </a:spcBef>
            </a:pPr>
            <a:r>
              <a:rPr sz="1100" b="1" spc="-60" dirty="0">
                <a:solidFill>
                  <a:srgbClr val="006EC0"/>
                </a:solidFill>
                <a:latin typeface="Arial"/>
                <a:cs typeface="Arial"/>
              </a:rPr>
              <a:t>Add/Drop</a:t>
            </a:r>
            <a:endParaRPr sz="1100" dirty="0">
              <a:latin typeface="Arial"/>
              <a:cs typeface="Arial"/>
            </a:endParaRPr>
          </a:p>
          <a:p>
            <a:pPr marL="20320" algn="ctr">
              <a:lnSpc>
                <a:spcPct val="100000"/>
              </a:lnSpc>
            </a:pPr>
            <a:r>
              <a:rPr sz="1100" b="1" spc="-55" dirty="0">
                <a:solidFill>
                  <a:srgbClr val="006EC0"/>
                </a:solidFill>
                <a:latin typeface="Arial"/>
                <a:cs typeface="Arial"/>
              </a:rPr>
              <a:t>Mux</a:t>
            </a:r>
            <a:endParaRPr sz="1100" dirty="0">
              <a:latin typeface="Arial"/>
              <a:cs typeface="Arial"/>
            </a:endParaRPr>
          </a:p>
        </p:txBody>
      </p:sp>
      <p:grpSp>
        <p:nvGrpSpPr>
          <p:cNvPr id="44" name="object 44"/>
          <p:cNvGrpSpPr/>
          <p:nvPr/>
        </p:nvGrpSpPr>
        <p:grpSpPr>
          <a:xfrm>
            <a:off x="4876800" y="1386839"/>
            <a:ext cx="3500120" cy="1572260"/>
            <a:chOff x="4876800" y="1386839"/>
            <a:chExt cx="3500120" cy="1572260"/>
          </a:xfrm>
        </p:grpSpPr>
        <p:sp>
          <p:nvSpPr>
            <p:cNvPr id="45" name="object 45"/>
            <p:cNvSpPr/>
            <p:nvPr/>
          </p:nvSpPr>
          <p:spPr>
            <a:xfrm>
              <a:off x="5171440" y="1386839"/>
              <a:ext cx="3205480" cy="1572260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6" name="object 46"/>
            <p:cNvSpPr/>
            <p:nvPr/>
          </p:nvSpPr>
          <p:spPr>
            <a:xfrm>
              <a:off x="5214747" y="1419732"/>
              <a:ext cx="3118485" cy="1473200"/>
            </a:xfrm>
            <a:custGeom>
              <a:avLst/>
              <a:gdLst/>
              <a:ahLst/>
              <a:cxnLst/>
              <a:rect l="l" t="t" r="r" b="b"/>
              <a:pathLst>
                <a:path w="3118484" h="1473200">
                  <a:moveTo>
                    <a:pt x="1559179" y="63500"/>
                  </a:moveTo>
                  <a:lnTo>
                    <a:pt x="1271651" y="63500"/>
                  </a:lnTo>
                  <a:lnTo>
                    <a:pt x="1271651" y="50800"/>
                  </a:lnTo>
                  <a:lnTo>
                    <a:pt x="1253744" y="50800"/>
                  </a:lnTo>
                  <a:lnTo>
                    <a:pt x="1253744" y="63500"/>
                  </a:lnTo>
                  <a:lnTo>
                    <a:pt x="1180465" y="63500"/>
                  </a:lnTo>
                  <a:lnTo>
                    <a:pt x="969518" y="101600"/>
                  </a:lnTo>
                  <a:lnTo>
                    <a:pt x="774065" y="139700"/>
                  </a:lnTo>
                  <a:lnTo>
                    <a:pt x="712597" y="165100"/>
                  </a:lnTo>
                  <a:lnTo>
                    <a:pt x="653415" y="177800"/>
                  </a:lnTo>
                  <a:lnTo>
                    <a:pt x="596265" y="203200"/>
                  </a:lnTo>
                  <a:lnTo>
                    <a:pt x="514858" y="241300"/>
                  </a:lnTo>
                  <a:lnTo>
                    <a:pt x="463804" y="266700"/>
                  </a:lnTo>
                  <a:lnTo>
                    <a:pt x="415163" y="292100"/>
                  </a:lnTo>
                  <a:lnTo>
                    <a:pt x="369062" y="317500"/>
                  </a:lnTo>
                  <a:lnTo>
                    <a:pt x="325882" y="342900"/>
                  </a:lnTo>
                  <a:lnTo>
                    <a:pt x="285369" y="368300"/>
                  </a:lnTo>
                  <a:lnTo>
                    <a:pt x="247777" y="393700"/>
                  </a:lnTo>
                  <a:lnTo>
                    <a:pt x="213233" y="419100"/>
                  </a:lnTo>
                  <a:lnTo>
                    <a:pt x="197104" y="444500"/>
                  </a:lnTo>
                  <a:lnTo>
                    <a:pt x="181737" y="457200"/>
                  </a:lnTo>
                  <a:lnTo>
                    <a:pt x="167259" y="469900"/>
                  </a:lnTo>
                  <a:lnTo>
                    <a:pt x="153543" y="482600"/>
                  </a:lnTo>
                  <a:lnTo>
                    <a:pt x="140589" y="508000"/>
                  </a:lnTo>
                  <a:lnTo>
                    <a:pt x="128524" y="520700"/>
                  </a:lnTo>
                  <a:lnTo>
                    <a:pt x="117221" y="533400"/>
                  </a:lnTo>
                  <a:lnTo>
                    <a:pt x="106934" y="546100"/>
                  </a:lnTo>
                  <a:lnTo>
                    <a:pt x="97282" y="571500"/>
                  </a:lnTo>
                  <a:lnTo>
                    <a:pt x="88646" y="584200"/>
                  </a:lnTo>
                  <a:lnTo>
                    <a:pt x="80772" y="596900"/>
                  </a:lnTo>
                  <a:lnTo>
                    <a:pt x="73914" y="622300"/>
                  </a:lnTo>
                  <a:lnTo>
                    <a:pt x="67818" y="635000"/>
                  </a:lnTo>
                  <a:lnTo>
                    <a:pt x="62738" y="647700"/>
                  </a:lnTo>
                  <a:lnTo>
                    <a:pt x="58547" y="673100"/>
                  </a:lnTo>
                  <a:lnTo>
                    <a:pt x="55245" y="685800"/>
                  </a:lnTo>
                  <a:lnTo>
                    <a:pt x="52832" y="698500"/>
                  </a:lnTo>
                  <a:lnTo>
                    <a:pt x="51308" y="723900"/>
                  </a:lnTo>
                  <a:lnTo>
                    <a:pt x="50673" y="749300"/>
                  </a:lnTo>
                  <a:lnTo>
                    <a:pt x="51308" y="749300"/>
                  </a:lnTo>
                  <a:lnTo>
                    <a:pt x="52705" y="774700"/>
                  </a:lnTo>
                  <a:lnTo>
                    <a:pt x="64770" y="762000"/>
                  </a:lnTo>
                  <a:lnTo>
                    <a:pt x="73025" y="749300"/>
                  </a:lnTo>
                  <a:lnTo>
                    <a:pt x="76327" y="736600"/>
                  </a:lnTo>
                  <a:lnTo>
                    <a:pt x="76708" y="723900"/>
                  </a:lnTo>
                  <a:lnTo>
                    <a:pt x="78105" y="698500"/>
                  </a:lnTo>
                  <a:lnTo>
                    <a:pt x="80391" y="685800"/>
                  </a:lnTo>
                  <a:lnTo>
                    <a:pt x="83439" y="673100"/>
                  </a:lnTo>
                  <a:lnTo>
                    <a:pt x="87376" y="660400"/>
                  </a:lnTo>
                  <a:lnTo>
                    <a:pt x="92202" y="635000"/>
                  </a:lnTo>
                  <a:lnTo>
                    <a:pt x="97790" y="622300"/>
                  </a:lnTo>
                  <a:lnTo>
                    <a:pt x="104267" y="609600"/>
                  </a:lnTo>
                  <a:lnTo>
                    <a:pt x="111633" y="596900"/>
                  </a:lnTo>
                  <a:lnTo>
                    <a:pt x="119761" y="584200"/>
                  </a:lnTo>
                  <a:lnTo>
                    <a:pt x="128778" y="558800"/>
                  </a:lnTo>
                  <a:lnTo>
                    <a:pt x="138684" y="546100"/>
                  </a:lnTo>
                  <a:lnTo>
                    <a:pt x="149352" y="533400"/>
                  </a:lnTo>
                  <a:lnTo>
                    <a:pt x="160782" y="520700"/>
                  </a:lnTo>
                  <a:lnTo>
                    <a:pt x="173101" y="508000"/>
                  </a:lnTo>
                  <a:lnTo>
                    <a:pt x="186309" y="482600"/>
                  </a:lnTo>
                  <a:lnTo>
                    <a:pt x="215011" y="457200"/>
                  </a:lnTo>
                  <a:lnTo>
                    <a:pt x="246888" y="431800"/>
                  </a:lnTo>
                  <a:lnTo>
                    <a:pt x="281940" y="406400"/>
                  </a:lnTo>
                  <a:lnTo>
                    <a:pt x="300609" y="381000"/>
                  </a:lnTo>
                  <a:lnTo>
                    <a:pt x="339979" y="355600"/>
                  </a:lnTo>
                  <a:lnTo>
                    <a:pt x="382270" y="330200"/>
                  </a:lnTo>
                  <a:lnTo>
                    <a:pt x="427355" y="304800"/>
                  </a:lnTo>
                  <a:lnTo>
                    <a:pt x="475107" y="279400"/>
                  </a:lnTo>
                  <a:lnTo>
                    <a:pt x="499999" y="266700"/>
                  </a:lnTo>
                  <a:lnTo>
                    <a:pt x="525399" y="266700"/>
                  </a:lnTo>
                  <a:lnTo>
                    <a:pt x="578231" y="241300"/>
                  </a:lnTo>
                  <a:lnTo>
                    <a:pt x="605536" y="228600"/>
                  </a:lnTo>
                  <a:lnTo>
                    <a:pt x="662051" y="203200"/>
                  </a:lnTo>
                  <a:lnTo>
                    <a:pt x="720598" y="190500"/>
                  </a:lnTo>
                  <a:lnTo>
                    <a:pt x="781304" y="165100"/>
                  </a:lnTo>
                  <a:lnTo>
                    <a:pt x="974725" y="127000"/>
                  </a:lnTo>
                  <a:lnTo>
                    <a:pt x="1183767" y="88900"/>
                  </a:lnTo>
                  <a:lnTo>
                    <a:pt x="1256411" y="88900"/>
                  </a:lnTo>
                  <a:lnTo>
                    <a:pt x="1330325" y="76200"/>
                  </a:lnTo>
                  <a:lnTo>
                    <a:pt x="1481963" y="76200"/>
                  </a:lnTo>
                  <a:lnTo>
                    <a:pt x="1559179" y="63500"/>
                  </a:lnTo>
                  <a:close/>
                </a:path>
                <a:path w="3118484" h="1473200">
                  <a:moveTo>
                    <a:pt x="3067304" y="736600"/>
                  </a:moveTo>
                  <a:lnTo>
                    <a:pt x="3065399" y="698500"/>
                  </a:lnTo>
                  <a:lnTo>
                    <a:pt x="3063113" y="685800"/>
                  </a:lnTo>
                  <a:lnTo>
                    <a:pt x="3059811" y="673100"/>
                  </a:lnTo>
                  <a:lnTo>
                    <a:pt x="3055493" y="647700"/>
                  </a:lnTo>
                  <a:lnTo>
                    <a:pt x="3050540" y="635000"/>
                  </a:lnTo>
                  <a:lnTo>
                    <a:pt x="3044444" y="622300"/>
                  </a:lnTo>
                  <a:lnTo>
                    <a:pt x="3037586" y="596900"/>
                  </a:lnTo>
                  <a:lnTo>
                    <a:pt x="3029839" y="584200"/>
                  </a:lnTo>
                  <a:lnTo>
                    <a:pt x="3021076" y="571500"/>
                  </a:lnTo>
                  <a:lnTo>
                    <a:pt x="3011551" y="546100"/>
                  </a:lnTo>
                  <a:lnTo>
                    <a:pt x="3001264" y="533400"/>
                  </a:lnTo>
                  <a:lnTo>
                    <a:pt x="2989961" y="520700"/>
                  </a:lnTo>
                  <a:lnTo>
                    <a:pt x="2977896" y="508000"/>
                  </a:lnTo>
                  <a:lnTo>
                    <a:pt x="2964942" y="482600"/>
                  </a:lnTo>
                  <a:lnTo>
                    <a:pt x="2951226" y="469900"/>
                  </a:lnTo>
                  <a:lnTo>
                    <a:pt x="2936621" y="457200"/>
                  </a:lnTo>
                  <a:lnTo>
                    <a:pt x="2921254" y="444500"/>
                  </a:lnTo>
                  <a:lnTo>
                    <a:pt x="2905252" y="419100"/>
                  </a:lnTo>
                  <a:lnTo>
                    <a:pt x="2870581" y="393700"/>
                  </a:lnTo>
                  <a:lnTo>
                    <a:pt x="2832989" y="368300"/>
                  </a:lnTo>
                  <a:lnTo>
                    <a:pt x="2792603" y="342900"/>
                  </a:lnTo>
                  <a:lnTo>
                    <a:pt x="2749296" y="317500"/>
                  </a:lnTo>
                  <a:lnTo>
                    <a:pt x="2703195" y="292100"/>
                  </a:lnTo>
                  <a:lnTo>
                    <a:pt x="2654554" y="266700"/>
                  </a:lnTo>
                  <a:lnTo>
                    <a:pt x="2576957" y="228600"/>
                  </a:lnTo>
                  <a:lnTo>
                    <a:pt x="2522220" y="203200"/>
                  </a:lnTo>
                  <a:lnTo>
                    <a:pt x="2465070" y="177800"/>
                  </a:lnTo>
                  <a:lnTo>
                    <a:pt x="2344420" y="152400"/>
                  </a:lnTo>
                  <a:lnTo>
                    <a:pt x="2281174" y="127000"/>
                  </a:lnTo>
                  <a:lnTo>
                    <a:pt x="2009775" y="76200"/>
                  </a:lnTo>
                  <a:lnTo>
                    <a:pt x="1937893" y="63500"/>
                  </a:lnTo>
                  <a:lnTo>
                    <a:pt x="1559179" y="63500"/>
                  </a:lnTo>
                  <a:lnTo>
                    <a:pt x="1636903" y="76200"/>
                  </a:lnTo>
                  <a:lnTo>
                    <a:pt x="1788541" y="76200"/>
                  </a:lnTo>
                  <a:lnTo>
                    <a:pt x="1862582" y="88900"/>
                  </a:lnTo>
                  <a:lnTo>
                    <a:pt x="1935099" y="88900"/>
                  </a:lnTo>
                  <a:lnTo>
                    <a:pt x="2144268" y="127000"/>
                  </a:lnTo>
                  <a:lnTo>
                    <a:pt x="2337816" y="165100"/>
                  </a:lnTo>
                  <a:lnTo>
                    <a:pt x="2398649" y="190500"/>
                  </a:lnTo>
                  <a:lnTo>
                    <a:pt x="2457069" y="203200"/>
                  </a:lnTo>
                  <a:lnTo>
                    <a:pt x="2513457" y="228600"/>
                  </a:lnTo>
                  <a:lnTo>
                    <a:pt x="2567305" y="254000"/>
                  </a:lnTo>
                  <a:lnTo>
                    <a:pt x="2593340" y="266700"/>
                  </a:lnTo>
                  <a:lnTo>
                    <a:pt x="2618867" y="266700"/>
                  </a:lnTo>
                  <a:lnTo>
                    <a:pt x="2667889" y="292100"/>
                  </a:lnTo>
                  <a:lnTo>
                    <a:pt x="2714371" y="317500"/>
                  </a:lnTo>
                  <a:lnTo>
                    <a:pt x="2758186" y="342900"/>
                  </a:lnTo>
                  <a:lnTo>
                    <a:pt x="2799080" y="368300"/>
                  </a:lnTo>
                  <a:lnTo>
                    <a:pt x="2818384" y="393700"/>
                  </a:lnTo>
                  <a:lnTo>
                    <a:pt x="2837053" y="406400"/>
                  </a:lnTo>
                  <a:lnTo>
                    <a:pt x="2872232" y="431800"/>
                  </a:lnTo>
                  <a:lnTo>
                    <a:pt x="2903982" y="457200"/>
                  </a:lnTo>
                  <a:lnTo>
                    <a:pt x="2932811" y="482600"/>
                  </a:lnTo>
                  <a:lnTo>
                    <a:pt x="2945892" y="508000"/>
                  </a:lnTo>
                  <a:lnTo>
                    <a:pt x="2958338" y="520700"/>
                  </a:lnTo>
                  <a:lnTo>
                    <a:pt x="2969768" y="533400"/>
                  </a:lnTo>
                  <a:lnTo>
                    <a:pt x="2980436" y="546100"/>
                  </a:lnTo>
                  <a:lnTo>
                    <a:pt x="2990215" y="558800"/>
                  </a:lnTo>
                  <a:lnTo>
                    <a:pt x="2999105" y="584200"/>
                  </a:lnTo>
                  <a:lnTo>
                    <a:pt x="3007360" y="596900"/>
                  </a:lnTo>
                  <a:lnTo>
                    <a:pt x="3014472" y="609600"/>
                  </a:lnTo>
                  <a:lnTo>
                    <a:pt x="3020949" y="622300"/>
                  </a:lnTo>
                  <a:lnTo>
                    <a:pt x="3026664" y="647700"/>
                  </a:lnTo>
                  <a:lnTo>
                    <a:pt x="3031236" y="660400"/>
                  </a:lnTo>
                  <a:lnTo>
                    <a:pt x="3035173" y="673100"/>
                  </a:lnTo>
                  <a:lnTo>
                    <a:pt x="3038094" y="685800"/>
                  </a:lnTo>
                  <a:lnTo>
                    <a:pt x="3041396" y="723900"/>
                  </a:lnTo>
                  <a:lnTo>
                    <a:pt x="3041904" y="736600"/>
                  </a:lnTo>
                  <a:lnTo>
                    <a:pt x="3039999" y="774700"/>
                  </a:lnTo>
                  <a:lnTo>
                    <a:pt x="3037840" y="787400"/>
                  </a:lnTo>
                  <a:lnTo>
                    <a:pt x="3034792" y="800100"/>
                  </a:lnTo>
                  <a:lnTo>
                    <a:pt x="3030855" y="812800"/>
                  </a:lnTo>
                  <a:lnTo>
                    <a:pt x="3026029" y="838200"/>
                  </a:lnTo>
                  <a:lnTo>
                    <a:pt x="3020441" y="850900"/>
                  </a:lnTo>
                  <a:lnTo>
                    <a:pt x="3013964" y="863600"/>
                  </a:lnTo>
                  <a:lnTo>
                    <a:pt x="3006598" y="876300"/>
                  </a:lnTo>
                  <a:lnTo>
                    <a:pt x="2998343" y="889000"/>
                  </a:lnTo>
                  <a:lnTo>
                    <a:pt x="2989453" y="914400"/>
                  </a:lnTo>
                  <a:lnTo>
                    <a:pt x="2979547" y="927100"/>
                  </a:lnTo>
                  <a:lnTo>
                    <a:pt x="2968879" y="939800"/>
                  </a:lnTo>
                  <a:lnTo>
                    <a:pt x="2957322" y="952500"/>
                  </a:lnTo>
                  <a:lnTo>
                    <a:pt x="2945003" y="965200"/>
                  </a:lnTo>
                  <a:lnTo>
                    <a:pt x="2931922" y="990600"/>
                  </a:lnTo>
                  <a:lnTo>
                    <a:pt x="2903093" y="1016000"/>
                  </a:lnTo>
                  <a:lnTo>
                    <a:pt x="2871343" y="1041400"/>
                  </a:lnTo>
                  <a:lnTo>
                    <a:pt x="2836291" y="1066800"/>
                  </a:lnTo>
                  <a:lnTo>
                    <a:pt x="2817749" y="1092200"/>
                  </a:lnTo>
                  <a:lnTo>
                    <a:pt x="2778125" y="1117600"/>
                  </a:lnTo>
                  <a:lnTo>
                    <a:pt x="2735834" y="1143000"/>
                  </a:lnTo>
                  <a:lnTo>
                    <a:pt x="2690749" y="1168400"/>
                  </a:lnTo>
                  <a:lnTo>
                    <a:pt x="2643124" y="1193800"/>
                  </a:lnTo>
                  <a:lnTo>
                    <a:pt x="2618105" y="1206500"/>
                  </a:lnTo>
                  <a:lnTo>
                    <a:pt x="2592705" y="1206500"/>
                  </a:lnTo>
                  <a:lnTo>
                    <a:pt x="2540000" y="1231900"/>
                  </a:lnTo>
                  <a:lnTo>
                    <a:pt x="2512568" y="1244600"/>
                  </a:lnTo>
                  <a:lnTo>
                    <a:pt x="2456053" y="1270000"/>
                  </a:lnTo>
                  <a:lnTo>
                    <a:pt x="2397506" y="1282700"/>
                  </a:lnTo>
                  <a:lnTo>
                    <a:pt x="2336927" y="1308100"/>
                  </a:lnTo>
                  <a:lnTo>
                    <a:pt x="2209546" y="1333500"/>
                  </a:lnTo>
                  <a:lnTo>
                    <a:pt x="1934083" y="1384300"/>
                  </a:lnTo>
                  <a:lnTo>
                    <a:pt x="1861439" y="1384300"/>
                  </a:lnTo>
                  <a:lnTo>
                    <a:pt x="1787525" y="1397000"/>
                  </a:lnTo>
                  <a:lnTo>
                    <a:pt x="1329677" y="1397000"/>
                  </a:lnTo>
                  <a:lnTo>
                    <a:pt x="1255776" y="1384300"/>
                  </a:lnTo>
                  <a:lnTo>
                    <a:pt x="1183132" y="1384300"/>
                  </a:lnTo>
                  <a:lnTo>
                    <a:pt x="907542" y="1333500"/>
                  </a:lnTo>
                  <a:lnTo>
                    <a:pt x="780288" y="1308100"/>
                  </a:lnTo>
                  <a:lnTo>
                    <a:pt x="719582" y="1282700"/>
                  </a:lnTo>
                  <a:lnTo>
                    <a:pt x="661035" y="1270000"/>
                  </a:lnTo>
                  <a:lnTo>
                    <a:pt x="604647" y="1244600"/>
                  </a:lnTo>
                  <a:lnTo>
                    <a:pt x="550926" y="1219200"/>
                  </a:lnTo>
                  <a:lnTo>
                    <a:pt x="524891" y="1206500"/>
                  </a:lnTo>
                  <a:lnTo>
                    <a:pt x="499364" y="1206500"/>
                  </a:lnTo>
                  <a:lnTo>
                    <a:pt x="450215" y="1181100"/>
                  </a:lnTo>
                  <a:lnTo>
                    <a:pt x="403733" y="1155700"/>
                  </a:lnTo>
                  <a:lnTo>
                    <a:pt x="360045" y="1130300"/>
                  </a:lnTo>
                  <a:lnTo>
                    <a:pt x="319024" y="1104900"/>
                  </a:lnTo>
                  <a:lnTo>
                    <a:pt x="299593" y="1079500"/>
                  </a:lnTo>
                  <a:lnTo>
                    <a:pt x="263144" y="1054100"/>
                  </a:lnTo>
                  <a:lnTo>
                    <a:pt x="229743" y="1028700"/>
                  </a:lnTo>
                  <a:lnTo>
                    <a:pt x="199390" y="1003300"/>
                  </a:lnTo>
                  <a:lnTo>
                    <a:pt x="172212" y="965200"/>
                  </a:lnTo>
                  <a:lnTo>
                    <a:pt x="160020" y="952500"/>
                  </a:lnTo>
                  <a:lnTo>
                    <a:pt x="148463" y="939800"/>
                  </a:lnTo>
                  <a:lnTo>
                    <a:pt x="137795" y="927100"/>
                  </a:lnTo>
                  <a:lnTo>
                    <a:pt x="127889" y="914400"/>
                  </a:lnTo>
                  <a:lnTo>
                    <a:pt x="118872" y="889000"/>
                  </a:lnTo>
                  <a:lnTo>
                    <a:pt x="110871" y="876300"/>
                  </a:lnTo>
                  <a:lnTo>
                    <a:pt x="103505" y="863600"/>
                  </a:lnTo>
                  <a:lnTo>
                    <a:pt x="97155" y="850900"/>
                  </a:lnTo>
                  <a:lnTo>
                    <a:pt x="91567" y="825500"/>
                  </a:lnTo>
                  <a:lnTo>
                    <a:pt x="86868" y="812800"/>
                  </a:lnTo>
                  <a:lnTo>
                    <a:pt x="82931" y="800100"/>
                  </a:lnTo>
                  <a:lnTo>
                    <a:pt x="80010" y="787400"/>
                  </a:lnTo>
                  <a:lnTo>
                    <a:pt x="76708" y="749300"/>
                  </a:lnTo>
                  <a:lnTo>
                    <a:pt x="77470" y="774700"/>
                  </a:lnTo>
                  <a:lnTo>
                    <a:pt x="52705" y="774700"/>
                  </a:lnTo>
                  <a:lnTo>
                    <a:pt x="54991" y="787400"/>
                  </a:lnTo>
                  <a:lnTo>
                    <a:pt x="58293" y="800100"/>
                  </a:lnTo>
                  <a:lnTo>
                    <a:pt x="62484" y="825500"/>
                  </a:lnTo>
                  <a:lnTo>
                    <a:pt x="67691" y="838200"/>
                  </a:lnTo>
                  <a:lnTo>
                    <a:pt x="73660" y="850900"/>
                  </a:lnTo>
                  <a:lnTo>
                    <a:pt x="80518" y="876300"/>
                  </a:lnTo>
                  <a:lnTo>
                    <a:pt x="88392" y="889000"/>
                  </a:lnTo>
                  <a:lnTo>
                    <a:pt x="97028" y="901700"/>
                  </a:lnTo>
                  <a:lnTo>
                    <a:pt x="106553" y="927100"/>
                  </a:lnTo>
                  <a:lnTo>
                    <a:pt x="116967" y="939800"/>
                  </a:lnTo>
                  <a:lnTo>
                    <a:pt x="128270" y="952500"/>
                  </a:lnTo>
                  <a:lnTo>
                    <a:pt x="140335" y="965200"/>
                  </a:lnTo>
                  <a:lnTo>
                    <a:pt x="153162" y="990600"/>
                  </a:lnTo>
                  <a:lnTo>
                    <a:pt x="167005" y="1003300"/>
                  </a:lnTo>
                  <a:lnTo>
                    <a:pt x="181483" y="1016000"/>
                  </a:lnTo>
                  <a:lnTo>
                    <a:pt x="196723" y="1028700"/>
                  </a:lnTo>
                  <a:lnTo>
                    <a:pt x="212979" y="1054100"/>
                  </a:lnTo>
                  <a:lnTo>
                    <a:pt x="247523" y="1079500"/>
                  </a:lnTo>
                  <a:lnTo>
                    <a:pt x="284988" y="1104900"/>
                  </a:lnTo>
                  <a:lnTo>
                    <a:pt x="325628" y="1130300"/>
                  </a:lnTo>
                  <a:lnTo>
                    <a:pt x="368935" y="1155700"/>
                  </a:lnTo>
                  <a:lnTo>
                    <a:pt x="438912" y="1193800"/>
                  </a:lnTo>
                  <a:lnTo>
                    <a:pt x="488950" y="1219200"/>
                  </a:lnTo>
                  <a:lnTo>
                    <a:pt x="541274" y="1244600"/>
                  </a:lnTo>
                  <a:lnTo>
                    <a:pt x="596011" y="1270000"/>
                  </a:lnTo>
                  <a:lnTo>
                    <a:pt x="653161" y="1295400"/>
                  </a:lnTo>
                  <a:lnTo>
                    <a:pt x="712343" y="1308100"/>
                  </a:lnTo>
                  <a:lnTo>
                    <a:pt x="773811" y="1333500"/>
                  </a:lnTo>
                  <a:lnTo>
                    <a:pt x="902335" y="1358900"/>
                  </a:lnTo>
                  <a:lnTo>
                    <a:pt x="1180338" y="1409700"/>
                  </a:lnTo>
                  <a:lnTo>
                    <a:pt x="1253617" y="1409700"/>
                  </a:lnTo>
                  <a:lnTo>
                    <a:pt x="1328293" y="1422400"/>
                  </a:lnTo>
                  <a:lnTo>
                    <a:pt x="1789557" y="1422400"/>
                  </a:lnTo>
                  <a:lnTo>
                    <a:pt x="1864106" y="1409700"/>
                  </a:lnTo>
                  <a:lnTo>
                    <a:pt x="1937385" y="1409700"/>
                  </a:lnTo>
                  <a:lnTo>
                    <a:pt x="2009394" y="1397000"/>
                  </a:lnTo>
                  <a:lnTo>
                    <a:pt x="2280793" y="1346200"/>
                  </a:lnTo>
                  <a:lnTo>
                    <a:pt x="2344166" y="1333500"/>
                  </a:lnTo>
                  <a:lnTo>
                    <a:pt x="2405507" y="1308100"/>
                  </a:lnTo>
                  <a:lnTo>
                    <a:pt x="2464689" y="1295400"/>
                  </a:lnTo>
                  <a:lnTo>
                    <a:pt x="2521839" y="1270000"/>
                  </a:lnTo>
                  <a:lnTo>
                    <a:pt x="2603246" y="1231900"/>
                  </a:lnTo>
                  <a:lnTo>
                    <a:pt x="2654427" y="1206500"/>
                  </a:lnTo>
                  <a:lnTo>
                    <a:pt x="2726436" y="1168400"/>
                  </a:lnTo>
                  <a:lnTo>
                    <a:pt x="2771140" y="1143000"/>
                  </a:lnTo>
                  <a:lnTo>
                    <a:pt x="2812923" y="1117600"/>
                  </a:lnTo>
                  <a:lnTo>
                    <a:pt x="2851912" y="1092200"/>
                  </a:lnTo>
                  <a:lnTo>
                    <a:pt x="2888107" y="1066800"/>
                  </a:lnTo>
                  <a:lnTo>
                    <a:pt x="2921000" y="1028700"/>
                  </a:lnTo>
                  <a:lnTo>
                    <a:pt x="2936367" y="1016000"/>
                  </a:lnTo>
                  <a:lnTo>
                    <a:pt x="2950972" y="1003300"/>
                  </a:lnTo>
                  <a:lnTo>
                    <a:pt x="2964688" y="990600"/>
                  </a:lnTo>
                  <a:lnTo>
                    <a:pt x="2977642" y="965200"/>
                  </a:lnTo>
                  <a:lnTo>
                    <a:pt x="2989707" y="952500"/>
                  </a:lnTo>
                  <a:lnTo>
                    <a:pt x="3000883" y="939800"/>
                  </a:lnTo>
                  <a:lnTo>
                    <a:pt x="3011297" y="927100"/>
                  </a:lnTo>
                  <a:lnTo>
                    <a:pt x="3020822" y="901700"/>
                  </a:lnTo>
                  <a:lnTo>
                    <a:pt x="3029585" y="889000"/>
                  </a:lnTo>
                  <a:lnTo>
                    <a:pt x="3037459" y="876300"/>
                  </a:lnTo>
                  <a:lnTo>
                    <a:pt x="3044317" y="863600"/>
                  </a:lnTo>
                  <a:lnTo>
                    <a:pt x="3050286" y="838200"/>
                  </a:lnTo>
                  <a:lnTo>
                    <a:pt x="3055493" y="825500"/>
                  </a:lnTo>
                  <a:lnTo>
                    <a:pt x="3059684" y="812800"/>
                  </a:lnTo>
                  <a:lnTo>
                    <a:pt x="3062986" y="787400"/>
                  </a:lnTo>
                  <a:lnTo>
                    <a:pt x="3065399" y="774700"/>
                  </a:lnTo>
                  <a:lnTo>
                    <a:pt x="3067304" y="736600"/>
                  </a:lnTo>
                  <a:close/>
                </a:path>
                <a:path w="3118484" h="1473200">
                  <a:moveTo>
                    <a:pt x="3118104" y="736600"/>
                  </a:moveTo>
                  <a:lnTo>
                    <a:pt x="3117469" y="711200"/>
                  </a:lnTo>
                  <a:lnTo>
                    <a:pt x="3115691" y="698500"/>
                  </a:lnTo>
                  <a:lnTo>
                    <a:pt x="3112897" y="673100"/>
                  </a:lnTo>
                  <a:lnTo>
                    <a:pt x="3109087" y="660400"/>
                  </a:lnTo>
                  <a:lnTo>
                    <a:pt x="3104261" y="635000"/>
                  </a:lnTo>
                  <a:lnTo>
                    <a:pt x="3098292" y="622300"/>
                  </a:lnTo>
                  <a:lnTo>
                    <a:pt x="3091434" y="596900"/>
                  </a:lnTo>
                  <a:lnTo>
                    <a:pt x="3083560" y="584200"/>
                  </a:lnTo>
                  <a:lnTo>
                    <a:pt x="3074797" y="558800"/>
                  </a:lnTo>
                  <a:lnTo>
                    <a:pt x="3065018" y="546100"/>
                  </a:lnTo>
                  <a:lnTo>
                    <a:pt x="3054350" y="520700"/>
                  </a:lnTo>
                  <a:lnTo>
                    <a:pt x="3042793" y="508000"/>
                  </a:lnTo>
                  <a:lnTo>
                    <a:pt x="3030474" y="482600"/>
                  </a:lnTo>
                  <a:lnTo>
                    <a:pt x="3017139" y="469900"/>
                  </a:lnTo>
                  <a:lnTo>
                    <a:pt x="3003042" y="457200"/>
                  </a:lnTo>
                  <a:lnTo>
                    <a:pt x="2988183" y="431800"/>
                  </a:lnTo>
                  <a:lnTo>
                    <a:pt x="2972435" y="419100"/>
                  </a:lnTo>
                  <a:lnTo>
                    <a:pt x="2956052" y="406400"/>
                  </a:lnTo>
                  <a:lnTo>
                    <a:pt x="2938780" y="381000"/>
                  </a:lnTo>
                  <a:lnTo>
                    <a:pt x="2920746" y="368300"/>
                  </a:lnTo>
                  <a:lnTo>
                    <a:pt x="2901950" y="355600"/>
                  </a:lnTo>
                  <a:lnTo>
                    <a:pt x="2882519" y="342900"/>
                  </a:lnTo>
                  <a:lnTo>
                    <a:pt x="2862326" y="330200"/>
                  </a:lnTo>
                  <a:lnTo>
                    <a:pt x="2841371" y="304800"/>
                  </a:lnTo>
                  <a:lnTo>
                    <a:pt x="2797556" y="279400"/>
                  </a:lnTo>
                  <a:lnTo>
                    <a:pt x="2751074" y="254000"/>
                  </a:lnTo>
                  <a:lnTo>
                    <a:pt x="2701925" y="228600"/>
                  </a:lnTo>
                  <a:lnTo>
                    <a:pt x="2623566" y="190500"/>
                  </a:lnTo>
                  <a:lnTo>
                    <a:pt x="2568321" y="165100"/>
                  </a:lnTo>
                  <a:lnTo>
                    <a:pt x="2481072" y="139700"/>
                  </a:lnTo>
                  <a:lnTo>
                    <a:pt x="2420239" y="114300"/>
                  </a:lnTo>
                  <a:lnTo>
                    <a:pt x="2357628" y="101600"/>
                  </a:lnTo>
                  <a:lnTo>
                    <a:pt x="2292858" y="76200"/>
                  </a:lnTo>
                  <a:lnTo>
                    <a:pt x="2016379" y="25400"/>
                  </a:lnTo>
                  <a:lnTo>
                    <a:pt x="1943227" y="12700"/>
                  </a:lnTo>
                  <a:lnTo>
                    <a:pt x="1558671" y="12700"/>
                  </a:lnTo>
                  <a:lnTo>
                    <a:pt x="1637665" y="25400"/>
                  </a:lnTo>
                  <a:lnTo>
                    <a:pt x="1791589" y="25400"/>
                  </a:lnTo>
                  <a:lnTo>
                    <a:pt x="1866646" y="38100"/>
                  </a:lnTo>
                  <a:lnTo>
                    <a:pt x="1940560" y="38100"/>
                  </a:lnTo>
                  <a:lnTo>
                    <a:pt x="2013077" y="50800"/>
                  </a:lnTo>
                  <a:lnTo>
                    <a:pt x="2287016" y="101600"/>
                  </a:lnTo>
                  <a:lnTo>
                    <a:pt x="2351024" y="127000"/>
                  </a:lnTo>
                  <a:lnTo>
                    <a:pt x="2413000" y="139700"/>
                  </a:lnTo>
                  <a:lnTo>
                    <a:pt x="2473071" y="165100"/>
                  </a:lnTo>
                  <a:lnTo>
                    <a:pt x="2530856" y="177800"/>
                  </a:lnTo>
                  <a:lnTo>
                    <a:pt x="2559050" y="190500"/>
                  </a:lnTo>
                  <a:lnTo>
                    <a:pt x="2613406" y="215900"/>
                  </a:lnTo>
                  <a:lnTo>
                    <a:pt x="2665476" y="241300"/>
                  </a:lnTo>
                  <a:lnTo>
                    <a:pt x="2715006" y="266700"/>
                  </a:lnTo>
                  <a:lnTo>
                    <a:pt x="2784475" y="304800"/>
                  </a:lnTo>
                  <a:lnTo>
                    <a:pt x="2827274" y="330200"/>
                  </a:lnTo>
                  <a:lnTo>
                    <a:pt x="2867406" y="355600"/>
                  </a:lnTo>
                  <a:lnTo>
                    <a:pt x="2886329" y="381000"/>
                  </a:lnTo>
                  <a:lnTo>
                    <a:pt x="2904490" y="393700"/>
                  </a:lnTo>
                  <a:lnTo>
                    <a:pt x="2922016" y="406400"/>
                  </a:lnTo>
                  <a:lnTo>
                    <a:pt x="2938653" y="419100"/>
                  </a:lnTo>
                  <a:lnTo>
                    <a:pt x="2954528" y="431800"/>
                  </a:lnTo>
                  <a:lnTo>
                    <a:pt x="2969641" y="457200"/>
                  </a:lnTo>
                  <a:lnTo>
                    <a:pt x="2983992" y="469900"/>
                  </a:lnTo>
                  <a:lnTo>
                    <a:pt x="2997454" y="482600"/>
                  </a:lnTo>
                  <a:lnTo>
                    <a:pt x="3010154" y="508000"/>
                  </a:lnTo>
                  <a:lnTo>
                    <a:pt x="3021965" y="520700"/>
                  </a:lnTo>
                  <a:lnTo>
                    <a:pt x="3033014" y="533400"/>
                  </a:lnTo>
                  <a:lnTo>
                    <a:pt x="3043047" y="558800"/>
                  </a:lnTo>
                  <a:lnTo>
                    <a:pt x="3052318" y="571500"/>
                  </a:lnTo>
                  <a:lnTo>
                    <a:pt x="3060573" y="584200"/>
                  </a:lnTo>
                  <a:lnTo>
                    <a:pt x="3067939" y="609600"/>
                  </a:lnTo>
                  <a:lnTo>
                    <a:pt x="3074416" y="622300"/>
                  </a:lnTo>
                  <a:lnTo>
                    <a:pt x="3079877" y="647700"/>
                  </a:lnTo>
                  <a:lnTo>
                    <a:pt x="3084449" y="660400"/>
                  </a:lnTo>
                  <a:lnTo>
                    <a:pt x="3088005" y="685800"/>
                  </a:lnTo>
                  <a:lnTo>
                    <a:pt x="3090545" y="698500"/>
                  </a:lnTo>
                  <a:lnTo>
                    <a:pt x="3092069" y="711200"/>
                  </a:lnTo>
                  <a:lnTo>
                    <a:pt x="3092704" y="736600"/>
                  </a:lnTo>
                  <a:lnTo>
                    <a:pt x="3092196" y="749300"/>
                  </a:lnTo>
                  <a:lnTo>
                    <a:pt x="3090672" y="774700"/>
                  </a:lnTo>
                  <a:lnTo>
                    <a:pt x="3088132" y="787400"/>
                  </a:lnTo>
                  <a:lnTo>
                    <a:pt x="3084703" y="812800"/>
                  </a:lnTo>
                  <a:lnTo>
                    <a:pt x="3080131" y="825500"/>
                  </a:lnTo>
                  <a:lnTo>
                    <a:pt x="3074670" y="850900"/>
                  </a:lnTo>
                  <a:lnTo>
                    <a:pt x="3068193" y="863600"/>
                  </a:lnTo>
                  <a:lnTo>
                    <a:pt x="3060827" y="889000"/>
                  </a:lnTo>
                  <a:lnTo>
                    <a:pt x="3052572" y="901700"/>
                  </a:lnTo>
                  <a:lnTo>
                    <a:pt x="3043301" y="914400"/>
                  </a:lnTo>
                  <a:lnTo>
                    <a:pt x="3033268" y="939800"/>
                  </a:lnTo>
                  <a:lnTo>
                    <a:pt x="3022346" y="952500"/>
                  </a:lnTo>
                  <a:lnTo>
                    <a:pt x="3010535" y="965200"/>
                  </a:lnTo>
                  <a:lnTo>
                    <a:pt x="2997835" y="990600"/>
                  </a:lnTo>
                  <a:lnTo>
                    <a:pt x="2984246" y="1003300"/>
                  </a:lnTo>
                  <a:lnTo>
                    <a:pt x="2970022" y="1016000"/>
                  </a:lnTo>
                  <a:lnTo>
                    <a:pt x="2954782" y="1041400"/>
                  </a:lnTo>
                  <a:lnTo>
                    <a:pt x="2938907" y="1054100"/>
                  </a:lnTo>
                  <a:lnTo>
                    <a:pt x="2922270" y="1066800"/>
                  </a:lnTo>
                  <a:lnTo>
                    <a:pt x="2904871" y="1079500"/>
                  </a:lnTo>
                  <a:lnTo>
                    <a:pt x="2886583" y="1092200"/>
                  </a:lnTo>
                  <a:lnTo>
                    <a:pt x="2867660" y="1117600"/>
                  </a:lnTo>
                  <a:lnTo>
                    <a:pt x="2827528" y="1143000"/>
                  </a:lnTo>
                  <a:lnTo>
                    <a:pt x="2784602" y="1168400"/>
                  </a:lnTo>
                  <a:lnTo>
                    <a:pt x="2739009" y="1193800"/>
                  </a:lnTo>
                  <a:lnTo>
                    <a:pt x="2690749" y="1219200"/>
                  </a:lnTo>
                  <a:lnTo>
                    <a:pt x="2613660" y="1257300"/>
                  </a:lnTo>
                  <a:lnTo>
                    <a:pt x="2531110" y="1295400"/>
                  </a:lnTo>
                  <a:lnTo>
                    <a:pt x="2473452" y="1308100"/>
                  </a:lnTo>
                  <a:lnTo>
                    <a:pt x="2413381" y="1333500"/>
                  </a:lnTo>
                  <a:lnTo>
                    <a:pt x="2351278" y="1346200"/>
                  </a:lnTo>
                  <a:lnTo>
                    <a:pt x="2287270" y="1371600"/>
                  </a:lnTo>
                  <a:lnTo>
                    <a:pt x="2221357" y="1384300"/>
                  </a:lnTo>
                  <a:lnTo>
                    <a:pt x="1940814" y="1435100"/>
                  </a:lnTo>
                  <a:lnTo>
                    <a:pt x="1866773" y="1435100"/>
                  </a:lnTo>
                  <a:lnTo>
                    <a:pt x="1791589" y="1447800"/>
                  </a:lnTo>
                  <a:lnTo>
                    <a:pt x="1326769" y="1447800"/>
                  </a:lnTo>
                  <a:lnTo>
                    <a:pt x="1251585" y="1435100"/>
                  </a:lnTo>
                  <a:lnTo>
                    <a:pt x="1177671" y="1435100"/>
                  </a:lnTo>
                  <a:lnTo>
                    <a:pt x="897128" y="1384300"/>
                  </a:lnTo>
                  <a:lnTo>
                    <a:pt x="831215" y="1371600"/>
                  </a:lnTo>
                  <a:lnTo>
                    <a:pt x="767207" y="1346200"/>
                  </a:lnTo>
                  <a:lnTo>
                    <a:pt x="705104" y="1333500"/>
                  </a:lnTo>
                  <a:lnTo>
                    <a:pt x="645160" y="1308100"/>
                  </a:lnTo>
                  <a:lnTo>
                    <a:pt x="587375" y="1295400"/>
                  </a:lnTo>
                  <a:lnTo>
                    <a:pt x="559181" y="1282700"/>
                  </a:lnTo>
                  <a:lnTo>
                    <a:pt x="504698" y="1257300"/>
                  </a:lnTo>
                  <a:lnTo>
                    <a:pt x="452755" y="1231900"/>
                  </a:lnTo>
                  <a:lnTo>
                    <a:pt x="403225" y="1206500"/>
                  </a:lnTo>
                  <a:lnTo>
                    <a:pt x="356235" y="1181100"/>
                  </a:lnTo>
                  <a:lnTo>
                    <a:pt x="312039" y="1155700"/>
                  </a:lnTo>
                  <a:lnTo>
                    <a:pt x="270383" y="1130300"/>
                  </a:lnTo>
                  <a:lnTo>
                    <a:pt x="231775" y="1092200"/>
                  </a:lnTo>
                  <a:lnTo>
                    <a:pt x="213614" y="1079500"/>
                  </a:lnTo>
                  <a:lnTo>
                    <a:pt x="196215" y="1066800"/>
                  </a:lnTo>
                  <a:lnTo>
                    <a:pt x="179451" y="1054100"/>
                  </a:lnTo>
                  <a:lnTo>
                    <a:pt x="163576" y="1041400"/>
                  </a:lnTo>
                  <a:lnTo>
                    <a:pt x="148463" y="1016000"/>
                  </a:lnTo>
                  <a:lnTo>
                    <a:pt x="134112" y="1003300"/>
                  </a:lnTo>
                  <a:lnTo>
                    <a:pt x="120650" y="990600"/>
                  </a:lnTo>
                  <a:lnTo>
                    <a:pt x="107950" y="965200"/>
                  </a:lnTo>
                  <a:lnTo>
                    <a:pt x="96139" y="952500"/>
                  </a:lnTo>
                  <a:lnTo>
                    <a:pt x="85090" y="939800"/>
                  </a:lnTo>
                  <a:lnTo>
                    <a:pt x="75057" y="914400"/>
                  </a:lnTo>
                  <a:lnTo>
                    <a:pt x="65913" y="901700"/>
                  </a:lnTo>
                  <a:lnTo>
                    <a:pt x="57531" y="889000"/>
                  </a:lnTo>
                  <a:lnTo>
                    <a:pt x="50165" y="863600"/>
                  </a:lnTo>
                  <a:lnTo>
                    <a:pt x="43815" y="850900"/>
                  </a:lnTo>
                  <a:lnTo>
                    <a:pt x="38227" y="825500"/>
                  </a:lnTo>
                  <a:lnTo>
                    <a:pt x="33655" y="812800"/>
                  </a:lnTo>
                  <a:lnTo>
                    <a:pt x="30099" y="787400"/>
                  </a:lnTo>
                  <a:lnTo>
                    <a:pt x="27559" y="774700"/>
                  </a:lnTo>
                  <a:lnTo>
                    <a:pt x="26035" y="762000"/>
                  </a:lnTo>
                  <a:lnTo>
                    <a:pt x="25273" y="736600"/>
                  </a:lnTo>
                  <a:lnTo>
                    <a:pt x="26543" y="736600"/>
                  </a:lnTo>
                  <a:lnTo>
                    <a:pt x="28956" y="723900"/>
                  </a:lnTo>
                  <a:lnTo>
                    <a:pt x="26035" y="723900"/>
                  </a:lnTo>
                  <a:lnTo>
                    <a:pt x="27559" y="698500"/>
                  </a:lnTo>
                  <a:lnTo>
                    <a:pt x="30099" y="685800"/>
                  </a:lnTo>
                  <a:lnTo>
                    <a:pt x="33528" y="660400"/>
                  </a:lnTo>
                  <a:lnTo>
                    <a:pt x="38100" y="647700"/>
                  </a:lnTo>
                  <a:lnTo>
                    <a:pt x="43561" y="622300"/>
                  </a:lnTo>
                  <a:lnTo>
                    <a:pt x="49911" y="609600"/>
                  </a:lnTo>
                  <a:lnTo>
                    <a:pt x="57277" y="584200"/>
                  </a:lnTo>
                  <a:lnTo>
                    <a:pt x="65659" y="571500"/>
                  </a:lnTo>
                  <a:lnTo>
                    <a:pt x="74930" y="558800"/>
                  </a:lnTo>
                  <a:lnTo>
                    <a:pt x="84963" y="533400"/>
                  </a:lnTo>
                  <a:lnTo>
                    <a:pt x="95885" y="520700"/>
                  </a:lnTo>
                  <a:lnTo>
                    <a:pt x="107696" y="508000"/>
                  </a:lnTo>
                  <a:lnTo>
                    <a:pt x="120396" y="482600"/>
                  </a:lnTo>
                  <a:lnTo>
                    <a:pt x="133985" y="469900"/>
                  </a:lnTo>
                  <a:lnTo>
                    <a:pt x="148209" y="457200"/>
                  </a:lnTo>
                  <a:lnTo>
                    <a:pt x="163195" y="431800"/>
                  </a:lnTo>
                  <a:lnTo>
                    <a:pt x="179324" y="419100"/>
                  </a:lnTo>
                  <a:lnTo>
                    <a:pt x="195961" y="406400"/>
                  </a:lnTo>
                  <a:lnTo>
                    <a:pt x="213360" y="393700"/>
                  </a:lnTo>
                  <a:lnTo>
                    <a:pt x="231521" y="381000"/>
                  </a:lnTo>
                  <a:lnTo>
                    <a:pt x="250571" y="355600"/>
                  </a:lnTo>
                  <a:lnTo>
                    <a:pt x="290576" y="330200"/>
                  </a:lnTo>
                  <a:lnTo>
                    <a:pt x="333502" y="304800"/>
                  </a:lnTo>
                  <a:lnTo>
                    <a:pt x="402844" y="266700"/>
                  </a:lnTo>
                  <a:lnTo>
                    <a:pt x="452501" y="241300"/>
                  </a:lnTo>
                  <a:lnTo>
                    <a:pt x="504444" y="215900"/>
                  </a:lnTo>
                  <a:lnTo>
                    <a:pt x="558800" y="190500"/>
                  </a:lnTo>
                  <a:lnTo>
                    <a:pt x="644652" y="165100"/>
                  </a:lnTo>
                  <a:lnTo>
                    <a:pt x="704723" y="139700"/>
                  </a:lnTo>
                  <a:lnTo>
                    <a:pt x="766699" y="127000"/>
                  </a:lnTo>
                  <a:lnTo>
                    <a:pt x="830707" y="101600"/>
                  </a:lnTo>
                  <a:lnTo>
                    <a:pt x="1177163" y="38100"/>
                  </a:lnTo>
                  <a:lnTo>
                    <a:pt x="1250950" y="38100"/>
                  </a:lnTo>
                  <a:lnTo>
                    <a:pt x="1326134" y="25400"/>
                  </a:lnTo>
                  <a:lnTo>
                    <a:pt x="1480058" y="25400"/>
                  </a:lnTo>
                  <a:lnTo>
                    <a:pt x="1558671" y="12700"/>
                  </a:lnTo>
                  <a:lnTo>
                    <a:pt x="1271651" y="12700"/>
                  </a:lnTo>
                  <a:lnTo>
                    <a:pt x="1271651" y="0"/>
                  </a:lnTo>
                  <a:lnTo>
                    <a:pt x="1248283" y="0"/>
                  </a:lnTo>
                  <a:lnTo>
                    <a:pt x="1248283" y="12700"/>
                  </a:lnTo>
                  <a:lnTo>
                    <a:pt x="1173861" y="12700"/>
                  </a:lnTo>
                  <a:lnTo>
                    <a:pt x="824230" y="76200"/>
                  </a:lnTo>
                  <a:lnTo>
                    <a:pt x="759460" y="101600"/>
                  </a:lnTo>
                  <a:lnTo>
                    <a:pt x="696722" y="114300"/>
                  </a:lnTo>
                  <a:lnTo>
                    <a:pt x="636016" y="139700"/>
                  </a:lnTo>
                  <a:lnTo>
                    <a:pt x="577723" y="152400"/>
                  </a:lnTo>
                  <a:lnTo>
                    <a:pt x="549148" y="165100"/>
                  </a:lnTo>
                  <a:lnTo>
                    <a:pt x="467233" y="203200"/>
                  </a:lnTo>
                  <a:lnTo>
                    <a:pt x="415671" y="228600"/>
                  </a:lnTo>
                  <a:lnTo>
                    <a:pt x="342773" y="266700"/>
                  </a:lnTo>
                  <a:lnTo>
                    <a:pt x="297688" y="292100"/>
                  </a:lnTo>
                  <a:lnTo>
                    <a:pt x="275971" y="317500"/>
                  </a:lnTo>
                  <a:lnTo>
                    <a:pt x="254889" y="330200"/>
                  </a:lnTo>
                  <a:lnTo>
                    <a:pt x="215265" y="355600"/>
                  </a:lnTo>
                  <a:lnTo>
                    <a:pt x="196596" y="368300"/>
                  </a:lnTo>
                  <a:lnTo>
                    <a:pt x="178562" y="393700"/>
                  </a:lnTo>
                  <a:lnTo>
                    <a:pt x="161417" y="406400"/>
                  </a:lnTo>
                  <a:lnTo>
                    <a:pt x="144780" y="419100"/>
                  </a:lnTo>
                  <a:lnTo>
                    <a:pt x="129159" y="431800"/>
                  </a:lnTo>
                  <a:lnTo>
                    <a:pt x="114300" y="457200"/>
                  </a:lnTo>
                  <a:lnTo>
                    <a:pt x="100203" y="469900"/>
                  </a:lnTo>
                  <a:lnTo>
                    <a:pt x="86868" y="482600"/>
                  </a:lnTo>
                  <a:lnTo>
                    <a:pt x="74549" y="508000"/>
                  </a:lnTo>
                  <a:lnTo>
                    <a:pt x="62992" y="520700"/>
                  </a:lnTo>
                  <a:lnTo>
                    <a:pt x="52451" y="546100"/>
                  </a:lnTo>
                  <a:lnTo>
                    <a:pt x="42672" y="558800"/>
                  </a:lnTo>
                  <a:lnTo>
                    <a:pt x="33782" y="584200"/>
                  </a:lnTo>
                  <a:lnTo>
                    <a:pt x="26035" y="596900"/>
                  </a:lnTo>
                  <a:lnTo>
                    <a:pt x="19304" y="622300"/>
                  </a:lnTo>
                  <a:lnTo>
                    <a:pt x="13462" y="635000"/>
                  </a:lnTo>
                  <a:lnTo>
                    <a:pt x="8509" y="660400"/>
                  </a:lnTo>
                  <a:lnTo>
                    <a:pt x="4953" y="673100"/>
                  </a:lnTo>
                  <a:lnTo>
                    <a:pt x="2286" y="698500"/>
                  </a:lnTo>
                  <a:lnTo>
                    <a:pt x="23241" y="698500"/>
                  </a:lnTo>
                  <a:lnTo>
                    <a:pt x="16637" y="711200"/>
                  </a:lnTo>
                  <a:lnTo>
                    <a:pt x="5969" y="711200"/>
                  </a:lnTo>
                  <a:lnTo>
                    <a:pt x="2540" y="723900"/>
                  </a:lnTo>
                  <a:lnTo>
                    <a:pt x="508" y="736600"/>
                  </a:lnTo>
                  <a:lnTo>
                    <a:pt x="0" y="736600"/>
                  </a:lnTo>
                  <a:lnTo>
                    <a:pt x="635" y="762000"/>
                  </a:lnTo>
                  <a:lnTo>
                    <a:pt x="2413" y="774700"/>
                  </a:lnTo>
                  <a:lnTo>
                    <a:pt x="5207" y="800100"/>
                  </a:lnTo>
                  <a:lnTo>
                    <a:pt x="9017" y="812800"/>
                  </a:lnTo>
                  <a:lnTo>
                    <a:pt x="13970" y="838200"/>
                  </a:lnTo>
                  <a:lnTo>
                    <a:pt x="19812" y="850900"/>
                  </a:lnTo>
                  <a:lnTo>
                    <a:pt x="26670" y="876300"/>
                  </a:lnTo>
                  <a:lnTo>
                    <a:pt x="34544" y="889000"/>
                  </a:lnTo>
                  <a:lnTo>
                    <a:pt x="43434" y="914400"/>
                  </a:lnTo>
                  <a:lnTo>
                    <a:pt x="53086" y="927100"/>
                  </a:lnTo>
                  <a:lnTo>
                    <a:pt x="63754" y="952500"/>
                  </a:lnTo>
                  <a:lnTo>
                    <a:pt x="75311" y="965200"/>
                  </a:lnTo>
                  <a:lnTo>
                    <a:pt x="87757" y="990600"/>
                  </a:lnTo>
                  <a:lnTo>
                    <a:pt x="100965" y="1003300"/>
                  </a:lnTo>
                  <a:lnTo>
                    <a:pt x="115062" y="1016000"/>
                  </a:lnTo>
                  <a:lnTo>
                    <a:pt x="129921" y="1041400"/>
                  </a:lnTo>
                  <a:lnTo>
                    <a:pt x="145669" y="1054100"/>
                  </a:lnTo>
                  <a:lnTo>
                    <a:pt x="162179" y="1066800"/>
                  </a:lnTo>
                  <a:lnTo>
                    <a:pt x="179451" y="1092200"/>
                  </a:lnTo>
                  <a:lnTo>
                    <a:pt x="197358" y="1104900"/>
                  </a:lnTo>
                  <a:lnTo>
                    <a:pt x="216154" y="1117600"/>
                  </a:lnTo>
                  <a:lnTo>
                    <a:pt x="235585" y="1130300"/>
                  </a:lnTo>
                  <a:lnTo>
                    <a:pt x="255778" y="1143000"/>
                  </a:lnTo>
                  <a:lnTo>
                    <a:pt x="276860" y="1168400"/>
                  </a:lnTo>
                  <a:lnTo>
                    <a:pt x="320675" y="1193800"/>
                  </a:lnTo>
                  <a:lnTo>
                    <a:pt x="367157" y="1219200"/>
                  </a:lnTo>
                  <a:lnTo>
                    <a:pt x="416306" y="1244600"/>
                  </a:lnTo>
                  <a:lnTo>
                    <a:pt x="494665" y="1282700"/>
                  </a:lnTo>
                  <a:lnTo>
                    <a:pt x="549910" y="1308100"/>
                  </a:lnTo>
                  <a:lnTo>
                    <a:pt x="637159" y="1333500"/>
                  </a:lnTo>
                  <a:lnTo>
                    <a:pt x="697992" y="1358900"/>
                  </a:lnTo>
                  <a:lnTo>
                    <a:pt x="760603" y="1371600"/>
                  </a:lnTo>
                  <a:lnTo>
                    <a:pt x="825373" y="1397000"/>
                  </a:lnTo>
                  <a:lnTo>
                    <a:pt x="891921" y="1409700"/>
                  </a:lnTo>
                  <a:lnTo>
                    <a:pt x="1174877" y="1460500"/>
                  </a:lnTo>
                  <a:lnTo>
                    <a:pt x="1249553" y="1460500"/>
                  </a:lnTo>
                  <a:lnTo>
                    <a:pt x="1325245" y="1473200"/>
                  </a:lnTo>
                  <a:lnTo>
                    <a:pt x="1793748" y="1473200"/>
                  </a:lnTo>
                  <a:lnTo>
                    <a:pt x="1869440" y="1460500"/>
                  </a:lnTo>
                  <a:lnTo>
                    <a:pt x="1944116" y="1460500"/>
                  </a:lnTo>
                  <a:lnTo>
                    <a:pt x="2017141" y="1447800"/>
                  </a:lnTo>
                  <a:lnTo>
                    <a:pt x="2293747" y="1397000"/>
                  </a:lnTo>
                  <a:lnTo>
                    <a:pt x="2358517" y="1371600"/>
                  </a:lnTo>
                  <a:lnTo>
                    <a:pt x="2421382" y="1358900"/>
                  </a:lnTo>
                  <a:lnTo>
                    <a:pt x="2482088" y="1333500"/>
                  </a:lnTo>
                  <a:lnTo>
                    <a:pt x="2540381" y="1320800"/>
                  </a:lnTo>
                  <a:lnTo>
                    <a:pt x="2596769" y="1295400"/>
                  </a:lnTo>
                  <a:lnTo>
                    <a:pt x="2650998" y="1270000"/>
                  </a:lnTo>
                  <a:lnTo>
                    <a:pt x="2702560" y="1244600"/>
                  </a:lnTo>
                  <a:lnTo>
                    <a:pt x="2751709" y="1219200"/>
                  </a:lnTo>
                  <a:lnTo>
                    <a:pt x="2820670" y="1181100"/>
                  </a:lnTo>
                  <a:lnTo>
                    <a:pt x="2842260" y="1155700"/>
                  </a:lnTo>
                  <a:lnTo>
                    <a:pt x="2883281" y="1130300"/>
                  </a:lnTo>
                  <a:lnTo>
                    <a:pt x="2902712" y="1117600"/>
                  </a:lnTo>
                  <a:lnTo>
                    <a:pt x="2921635" y="1104900"/>
                  </a:lnTo>
                  <a:lnTo>
                    <a:pt x="2939669" y="1079500"/>
                  </a:lnTo>
                  <a:lnTo>
                    <a:pt x="2956814" y="1066800"/>
                  </a:lnTo>
                  <a:lnTo>
                    <a:pt x="2973324" y="1054100"/>
                  </a:lnTo>
                  <a:lnTo>
                    <a:pt x="2989072" y="1041400"/>
                  </a:lnTo>
                  <a:lnTo>
                    <a:pt x="3003931" y="1016000"/>
                  </a:lnTo>
                  <a:lnTo>
                    <a:pt x="3018028" y="1003300"/>
                  </a:lnTo>
                  <a:lnTo>
                    <a:pt x="3031363" y="990600"/>
                  </a:lnTo>
                  <a:lnTo>
                    <a:pt x="3043682" y="965200"/>
                  </a:lnTo>
                  <a:lnTo>
                    <a:pt x="3055112" y="952500"/>
                  </a:lnTo>
                  <a:lnTo>
                    <a:pt x="3065780" y="927100"/>
                  </a:lnTo>
                  <a:lnTo>
                    <a:pt x="3075559" y="914400"/>
                  </a:lnTo>
                  <a:lnTo>
                    <a:pt x="3084322" y="889000"/>
                  </a:lnTo>
                  <a:lnTo>
                    <a:pt x="3092196" y="876300"/>
                  </a:lnTo>
                  <a:lnTo>
                    <a:pt x="3098927" y="850900"/>
                  </a:lnTo>
                  <a:lnTo>
                    <a:pt x="3104769" y="838200"/>
                  </a:lnTo>
                  <a:lnTo>
                    <a:pt x="3109595" y="812800"/>
                  </a:lnTo>
                  <a:lnTo>
                    <a:pt x="3113278" y="800100"/>
                  </a:lnTo>
                  <a:lnTo>
                    <a:pt x="3115945" y="774700"/>
                  </a:lnTo>
                  <a:lnTo>
                    <a:pt x="3117596" y="762000"/>
                  </a:lnTo>
                  <a:lnTo>
                    <a:pt x="3118104" y="736600"/>
                  </a:lnTo>
                  <a:close/>
                </a:path>
              </a:pathLst>
            </a:custGeom>
            <a:solidFill>
              <a:srgbClr val="487CB9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7" name="object 47"/>
            <p:cNvSpPr/>
            <p:nvPr/>
          </p:nvSpPr>
          <p:spPr>
            <a:xfrm>
              <a:off x="4876800" y="1904999"/>
              <a:ext cx="797560" cy="581660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8" name="object 48"/>
            <p:cNvSpPr/>
            <p:nvPr/>
          </p:nvSpPr>
          <p:spPr>
            <a:xfrm>
              <a:off x="4924678" y="1974405"/>
              <a:ext cx="657225" cy="441959"/>
            </a:xfrm>
            <a:custGeom>
              <a:avLst/>
              <a:gdLst/>
              <a:ahLst/>
              <a:cxnLst/>
              <a:rect l="l" t="t" r="r" b="b"/>
              <a:pathLst>
                <a:path w="657225" h="441960">
                  <a:moveTo>
                    <a:pt x="656869" y="0"/>
                  </a:moveTo>
                  <a:lnTo>
                    <a:pt x="0" y="0"/>
                  </a:lnTo>
                  <a:lnTo>
                    <a:pt x="0" y="441388"/>
                  </a:lnTo>
                  <a:lnTo>
                    <a:pt x="656869" y="441388"/>
                  </a:lnTo>
                  <a:lnTo>
                    <a:pt x="656869" y="0"/>
                  </a:lnTo>
                  <a:close/>
                </a:path>
              </a:pathLst>
            </a:custGeom>
            <a:solidFill>
              <a:srgbClr val="F0DCDB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9" name="object 49"/>
            <p:cNvSpPr/>
            <p:nvPr/>
          </p:nvSpPr>
          <p:spPr>
            <a:xfrm>
              <a:off x="5604001" y="1929510"/>
              <a:ext cx="0" cy="486409"/>
            </a:xfrm>
            <a:custGeom>
              <a:avLst/>
              <a:gdLst/>
              <a:ahLst/>
              <a:cxnLst/>
              <a:rect l="l" t="t" r="r" b="b"/>
              <a:pathLst>
                <a:path h="486410">
                  <a:moveTo>
                    <a:pt x="0" y="0"/>
                  </a:moveTo>
                  <a:lnTo>
                    <a:pt x="0" y="486283"/>
                  </a:lnTo>
                </a:path>
              </a:pathLst>
            </a:custGeom>
            <a:ln w="44956">
              <a:solidFill>
                <a:srgbClr val="C3AFAE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0" name="object 50"/>
            <p:cNvSpPr/>
            <p:nvPr/>
          </p:nvSpPr>
          <p:spPr>
            <a:xfrm>
              <a:off x="4924678" y="1951862"/>
              <a:ext cx="702310" cy="0"/>
            </a:xfrm>
            <a:custGeom>
              <a:avLst/>
              <a:gdLst/>
              <a:ahLst/>
              <a:cxnLst/>
              <a:rect l="l" t="t" r="r" b="b"/>
              <a:pathLst>
                <a:path w="702310">
                  <a:moveTo>
                    <a:pt x="0" y="0"/>
                  </a:moveTo>
                  <a:lnTo>
                    <a:pt x="701801" y="0"/>
                  </a:lnTo>
                </a:path>
              </a:pathLst>
            </a:custGeom>
            <a:ln w="44829">
              <a:solidFill>
                <a:srgbClr val="F5E1E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1" name="object 51"/>
            <p:cNvSpPr/>
            <p:nvPr/>
          </p:nvSpPr>
          <p:spPr>
            <a:xfrm>
              <a:off x="4924678" y="1929510"/>
              <a:ext cx="702310" cy="486409"/>
            </a:xfrm>
            <a:custGeom>
              <a:avLst/>
              <a:gdLst/>
              <a:ahLst/>
              <a:cxnLst/>
              <a:rect l="l" t="t" r="r" b="b"/>
              <a:pathLst>
                <a:path w="702310" h="486410">
                  <a:moveTo>
                    <a:pt x="0" y="44830"/>
                  </a:moveTo>
                  <a:lnTo>
                    <a:pt x="44958" y="0"/>
                  </a:lnTo>
                  <a:lnTo>
                    <a:pt x="701801" y="0"/>
                  </a:lnTo>
                  <a:lnTo>
                    <a:pt x="701801" y="441325"/>
                  </a:lnTo>
                  <a:lnTo>
                    <a:pt x="656844" y="486283"/>
                  </a:lnTo>
                  <a:lnTo>
                    <a:pt x="0" y="486283"/>
                  </a:lnTo>
                  <a:lnTo>
                    <a:pt x="0" y="44830"/>
                  </a:lnTo>
                  <a:close/>
                </a:path>
                <a:path w="702310" h="486410">
                  <a:moveTo>
                    <a:pt x="0" y="44830"/>
                  </a:moveTo>
                  <a:lnTo>
                    <a:pt x="656844" y="44830"/>
                  </a:lnTo>
                  <a:lnTo>
                    <a:pt x="701801" y="0"/>
                  </a:lnTo>
                </a:path>
                <a:path w="702310" h="486410">
                  <a:moveTo>
                    <a:pt x="656844" y="44830"/>
                  </a:moveTo>
                  <a:lnTo>
                    <a:pt x="656844" y="486283"/>
                  </a:lnTo>
                </a:path>
              </a:pathLst>
            </a:custGeom>
            <a:ln w="9525">
              <a:solidFill>
                <a:srgbClr val="487CB9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52" name="object 52"/>
          <p:cNvSpPr txBox="1"/>
          <p:nvPr/>
        </p:nvSpPr>
        <p:spPr>
          <a:xfrm>
            <a:off x="4924678" y="1995932"/>
            <a:ext cx="652145" cy="3619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19710" marR="3175" indent="-161925">
              <a:lnSpc>
                <a:spcPct val="100000"/>
              </a:lnSpc>
              <a:spcBef>
                <a:spcPts val="105"/>
              </a:spcBef>
            </a:pPr>
            <a:r>
              <a:rPr sz="1100" b="1" spc="-140" dirty="0">
                <a:solidFill>
                  <a:srgbClr val="006EC0"/>
                </a:solidFill>
                <a:latin typeface="Arial"/>
                <a:cs typeface="Arial"/>
              </a:rPr>
              <a:t>A</a:t>
            </a:r>
            <a:r>
              <a:rPr sz="1100" b="1" spc="-85" dirty="0">
                <a:solidFill>
                  <a:srgbClr val="006EC0"/>
                </a:solidFill>
                <a:latin typeface="Arial"/>
                <a:cs typeface="Arial"/>
              </a:rPr>
              <a:t>dd</a:t>
            </a:r>
            <a:r>
              <a:rPr sz="1100" b="1" spc="165" dirty="0">
                <a:solidFill>
                  <a:srgbClr val="006EC0"/>
                </a:solidFill>
                <a:latin typeface="Arial"/>
                <a:cs typeface="Arial"/>
              </a:rPr>
              <a:t>/</a:t>
            </a:r>
            <a:r>
              <a:rPr sz="1100" b="1" spc="-95" dirty="0">
                <a:solidFill>
                  <a:srgbClr val="006EC0"/>
                </a:solidFill>
                <a:latin typeface="Arial"/>
                <a:cs typeface="Arial"/>
              </a:rPr>
              <a:t>D</a:t>
            </a:r>
            <a:r>
              <a:rPr sz="1100" b="1" spc="-50" dirty="0">
                <a:solidFill>
                  <a:srgbClr val="006EC0"/>
                </a:solidFill>
                <a:latin typeface="Arial"/>
                <a:cs typeface="Arial"/>
              </a:rPr>
              <a:t>r</a:t>
            </a:r>
            <a:r>
              <a:rPr sz="1100" b="1" spc="-85" dirty="0">
                <a:solidFill>
                  <a:srgbClr val="006EC0"/>
                </a:solidFill>
                <a:latin typeface="Arial"/>
                <a:cs typeface="Arial"/>
              </a:rPr>
              <a:t>o</a:t>
            </a:r>
            <a:r>
              <a:rPr sz="1100" b="1" spc="-55" dirty="0">
                <a:solidFill>
                  <a:srgbClr val="006EC0"/>
                </a:solidFill>
                <a:latin typeface="Arial"/>
                <a:cs typeface="Arial"/>
              </a:rPr>
              <a:t>p  Mux</a:t>
            </a:r>
            <a:endParaRPr sz="1100" dirty="0">
              <a:latin typeface="Arial"/>
              <a:cs typeface="Arial"/>
            </a:endParaRPr>
          </a:p>
        </p:txBody>
      </p:sp>
      <p:grpSp>
        <p:nvGrpSpPr>
          <p:cNvPr id="53" name="object 53"/>
          <p:cNvGrpSpPr/>
          <p:nvPr/>
        </p:nvGrpSpPr>
        <p:grpSpPr>
          <a:xfrm>
            <a:off x="6438900" y="1115060"/>
            <a:ext cx="797560" cy="581660"/>
            <a:chOff x="6438900" y="1115060"/>
            <a:chExt cx="797560" cy="581660"/>
          </a:xfrm>
        </p:grpSpPr>
        <p:sp>
          <p:nvSpPr>
            <p:cNvPr id="54" name="object 54"/>
            <p:cNvSpPr/>
            <p:nvPr/>
          </p:nvSpPr>
          <p:spPr>
            <a:xfrm>
              <a:off x="6438900" y="1115060"/>
              <a:ext cx="797559" cy="581660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5" name="object 55"/>
            <p:cNvSpPr/>
            <p:nvPr/>
          </p:nvSpPr>
          <p:spPr>
            <a:xfrm>
              <a:off x="6486398" y="1185481"/>
              <a:ext cx="657225" cy="441959"/>
            </a:xfrm>
            <a:custGeom>
              <a:avLst/>
              <a:gdLst/>
              <a:ahLst/>
              <a:cxnLst/>
              <a:rect l="l" t="t" r="r" b="b"/>
              <a:pathLst>
                <a:path w="657225" h="441960">
                  <a:moveTo>
                    <a:pt x="656869" y="0"/>
                  </a:moveTo>
                  <a:lnTo>
                    <a:pt x="0" y="0"/>
                  </a:lnTo>
                  <a:lnTo>
                    <a:pt x="0" y="441388"/>
                  </a:lnTo>
                  <a:lnTo>
                    <a:pt x="656869" y="441388"/>
                  </a:lnTo>
                  <a:lnTo>
                    <a:pt x="656869" y="0"/>
                  </a:lnTo>
                  <a:close/>
                </a:path>
              </a:pathLst>
            </a:custGeom>
            <a:solidFill>
              <a:srgbClr val="F0DCDB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6" name="object 56"/>
            <p:cNvSpPr/>
            <p:nvPr/>
          </p:nvSpPr>
          <p:spPr>
            <a:xfrm>
              <a:off x="7165720" y="1140587"/>
              <a:ext cx="0" cy="486409"/>
            </a:xfrm>
            <a:custGeom>
              <a:avLst/>
              <a:gdLst/>
              <a:ahLst/>
              <a:cxnLst/>
              <a:rect l="l" t="t" r="r" b="b"/>
              <a:pathLst>
                <a:path h="486410">
                  <a:moveTo>
                    <a:pt x="0" y="0"/>
                  </a:moveTo>
                  <a:lnTo>
                    <a:pt x="0" y="486283"/>
                  </a:lnTo>
                </a:path>
              </a:pathLst>
            </a:custGeom>
            <a:ln w="44956">
              <a:solidFill>
                <a:srgbClr val="C3AFAE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7" name="object 57"/>
            <p:cNvSpPr/>
            <p:nvPr/>
          </p:nvSpPr>
          <p:spPr>
            <a:xfrm>
              <a:off x="6486398" y="1162939"/>
              <a:ext cx="702310" cy="0"/>
            </a:xfrm>
            <a:custGeom>
              <a:avLst/>
              <a:gdLst/>
              <a:ahLst/>
              <a:cxnLst/>
              <a:rect l="l" t="t" r="r" b="b"/>
              <a:pathLst>
                <a:path w="702309">
                  <a:moveTo>
                    <a:pt x="0" y="0"/>
                  </a:moveTo>
                  <a:lnTo>
                    <a:pt x="701801" y="0"/>
                  </a:lnTo>
                </a:path>
              </a:pathLst>
            </a:custGeom>
            <a:ln w="44829">
              <a:solidFill>
                <a:srgbClr val="F5E1E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8" name="object 58"/>
            <p:cNvSpPr/>
            <p:nvPr/>
          </p:nvSpPr>
          <p:spPr>
            <a:xfrm>
              <a:off x="6486398" y="1140587"/>
              <a:ext cx="702310" cy="486409"/>
            </a:xfrm>
            <a:custGeom>
              <a:avLst/>
              <a:gdLst/>
              <a:ahLst/>
              <a:cxnLst/>
              <a:rect l="l" t="t" r="r" b="b"/>
              <a:pathLst>
                <a:path w="702309" h="486410">
                  <a:moveTo>
                    <a:pt x="0" y="44830"/>
                  </a:moveTo>
                  <a:lnTo>
                    <a:pt x="44830" y="0"/>
                  </a:lnTo>
                  <a:lnTo>
                    <a:pt x="701801" y="0"/>
                  </a:lnTo>
                  <a:lnTo>
                    <a:pt x="701801" y="441325"/>
                  </a:lnTo>
                  <a:lnTo>
                    <a:pt x="656844" y="486283"/>
                  </a:lnTo>
                  <a:lnTo>
                    <a:pt x="0" y="486283"/>
                  </a:lnTo>
                  <a:lnTo>
                    <a:pt x="0" y="44830"/>
                  </a:lnTo>
                  <a:close/>
                </a:path>
                <a:path w="702309" h="486410">
                  <a:moveTo>
                    <a:pt x="0" y="44830"/>
                  </a:moveTo>
                  <a:lnTo>
                    <a:pt x="656844" y="44830"/>
                  </a:lnTo>
                  <a:lnTo>
                    <a:pt x="701801" y="0"/>
                  </a:lnTo>
                </a:path>
                <a:path w="702309" h="486410">
                  <a:moveTo>
                    <a:pt x="656844" y="44830"/>
                  </a:moveTo>
                  <a:lnTo>
                    <a:pt x="656844" y="486283"/>
                  </a:lnTo>
                </a:path>
              </a:pathLst>
            </a:custGeom>
            <a:ln w="9525">
              <a:solidFill>
                <a:srgbClr val="487CB9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59" name="object 59"/>
          <p:cNvSpPr txBox="1"/>
          <p:nvPr/>
        </p:nvSpPr>
        <p:spPr>
          <a:xfrm>
            <a:off x="6486397" y="1206500"/>
            <a:ext cx="652145" cy="3613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07645" marR="16510" indent="-163195">
              <a:lnSpc>
                <a:spcPct val="100000"/>
              </a:lnSpc>
              <a:spcBef>
                <a:spcPts val="105"/>
              </a:spcBef>
            </a:pPr>
            <a:r>
              <a:rPr sz="1100" b="1" spc="-140" dirty="0">
                <a:solidFill>
                  <a:srgbClr val="006EC0"/>
                </a:solidFill>
                <a:latin typeface="Arial"/>
                <a:cs typeface="Arial"/>
              </a:rPr>
              <a:t>A</a:t>
            </a:r>
            <a:r>
              <a:rPr sz="1100" b="1" spc="-85" dirty="0">
                <a:solidFill>
                  <a:srgbClr val="006EC0"/>
                </a:solidFill>
                <a:latin typeface="Arial"/>
                <a:cs typeface="Arial"/>
              </a:rPr>
              <a:t>dd</a:t>
            </a:r>
            <a:r>
              <a:rPr sz="1100" b="1" spc="165" dirty="0">
                <a:solidFill>
                  <a:srgbClr val="006EC0"/>
                </a:solidFill>
                <a:latin typeface="Arial"/>
                <a:cs typeface="Arial"/>
              </a:rPr>
              <a:t>/</a:t>
            </a:r>
            <a:r>
              <a:rPr sz="1100" b="1" spc="-95" dirty="0">
                <a:solidFill>
                  <a:srgbClr val="006EC0"/>
                </a:solidFill>
                <a:latin typeface="Arial"/>
                <a:cs typeface="Arial"/>
              </a:rPr>
              <a:t>D</a:t>
            </a:r>
            <a:r>
              <a:rPr sz="1100" b="1" spc="-50" dirty="0">
                <a:solidFill>
                  <a:srgbClr val="006EC0"/>
                </a:solidFill>
                <a:latin typeface="Arial"/>
                <a:cs typeface="Arial"/>
              </a:rPr>
              <a:t>r</a:t>
            </a:r>
            <a:r>
              <a:rPr sz="1100" b="1" spc="-85" dirty="0">
                <a:solidFill>
                  <a:srgbClr val="006EC0"/>
                </a:solidFill>
                <a:latin typeface="Arial"/>
                <a:cs typeface="Arial"/>
              </a:rPr>
              <a:t>o</a:t>
            </a:r>
            <a:r>
              <a:rPr sz="1100" b="1" spc="-55" dirty="0">
                <a:solidFill>
                  <a:srgbClr val="006EC0"/>
                </a:solidFill>
                <a:latin typeface="Arial"/>
                <a:cs typeface="Arial"/>
              </a:rPr>
              <a:t>p  Mux</a:t>
            </a:r>
            <a:endParaRPr sz="1100" dirty="0">
              <a:latin typeface="Arial"/>
              <a:cs typeface="Arial"/>
            </a:endParaRPr>
          </a:p>
        </p:txBody>
      </p:sp>
      <p:grpSp>
        <p:nvGrpSpPr>
          <p:cNvPr id="60" name="object 60"/>
          <p:cNvGrpSpPr/>
          <p:nvPr/>
        </p:nvGrpSpPr>
        <p:grpSpPr>
          <a:xfrm>
            <a:off x="7912100" y="1935479"/>
            <a:ext cx="797560" cy="581660"/>
            <a:chOff x="7912100" y="1935479"/>
            <a:chExt cx="797560" cy="581660"/>
          </a:xfrm>
        </p:grpSpPr>
        <p:sp>
          <p:nvSpPr>
            <p:cNvPr id="61" name="object 61"/>
            <p:cNvSpPr/>
            <p:nvPr/>
          </p:nvSpPr>
          <p:spPr>
            <a:xfrm>
              <a:off x="7912100" y="1935479"/>
              <a:ext cx="797559" cy="581660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2" name="object 62"/>
            <p:cNvSpPr/>
            <p:nvPr/>
          </p:nvSpPr>
          <p:spPr>
            <a:xfrm>
              <a:off x="7958963" y="2004504"/>
              <a:ext cx="657225" cy="441959"/>
            </a:xfrm>
            <a:custGeom>
              <a:avLst/>
              <a:gdLst/>
              <a:ahLst/>
              <a:cxnLst/>
              <a:rect l="l" t="t" r="r" b="b"/>
              <a:pathLst>
                <a:path w="657225" h="441960">
                  <a:moveTo>
                    <a:pt x="656869" y="0"/>
                  </a:moveTo>
                  <a:lnTo>
                    <a:pt x="0" y="0"/>
                  </a:lnTo>
                  <a:lnTo>
                    <a:pt x="0" y="441388"/>
                  </a:lnTo>
                  <a:lnTo>
                    <a:pt x="656869" y="441388"/>
                  </a:lnTo>
                  <a:lnTo>
                    <a:pt x="656869" y="0"/>
                  </a:lnTo>
                  <a:close/>
                </a:path>
              </a:pathLst>
            </a:custGeom>
            <a:solidFill>
              <a:srgbClr val="F0DCDB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3" name="object 63"/>
            <p:cNvSpPr/>
            <p:nvPr/>
          </p:nvSpPr>
          <p:spPr>
            <a:xfrm>
              <a:off x="8638286" y="1959609"/>
              <a:ext cx="0" cy="486409"/>
            </a:xfrm>
            <a:custGeom>
              <a:avLst/>
              <a:gdLst/>
              <a:ahLst/>
              <a:cxnLst/>
              <a:rect l="l" t="t" r="r" b="b"/>
              <a:pathLst>
                <a:path h="486410">
                  <a:moveTo>
                    <a:pt x="0" y="0"/>
                  </a:moveTo>
                  <a:lnTo>
                    <a:pt x="0" y="486282"/>
                  </a:lnTo>
                </a:path>
              </a:pathLst>
            </a:custGeom>
            <a:ln w="44958">
              <a:solidFill>
                <a:srgbClr val="C3AFAE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4" name="object 64"/>
            <p:cNvSpPr/>
            <p:nvPr/>
          </p:nvSpPr>
          <p:spPr>
            <a:xfrm>
              <a:off x="7958963" y="1982088"/>
              <a:ext cx="702310" cy="0"/>
            </a:xfrm>
            <a:custGeom>
              <a:avLst/>
              <a:gdLst/>
              <a:ahLst/>
              <a:cxnLst/>
              <a:rect l="l" t="t" r="r" b="b"/>
              <a:pathLst>
                <a:path w="702309">
                  <a:moveTo>
                    <a:pt x="0" y="0"/>
                  </a:moveTo>
                  <a:lnTo>
                    <a:pt x="701801" y="0"/>
                  </a:lnTo>
                </a:path>
              </a:pathLst>
            </a:custGeom>
            <a:ln w="44956">
              <a:solidFill>
                <a:srgbClr val="F5E1E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5" name="object 65"/>
            <p:cNvSpPr/>
            <p:nvPr/>
          </p:nvSpPr>
          <p:spPr>
            <a:xfrm>
              <a:off x="7958963" y="1959609"/>
              <a:ext cx="702310" cy="486409"/>
            </a:xfrm>
            <a:custGeom>
              <a:avLst/>
              <a:gdLst/>
              <a:ahLst/>
              <a:cxnLst/>
              <a:rect l="l" t="t" r="r" b="b"/>
              <a:pathLst>
                <a:path w="702309" h="486410">
                  <a:moveTo>
                    <a:pt x="0" y="44957"/>
                  </a:moveTo>
                  <a:lnTo>
                    <a:pt x="44957" y="0"/>
                  </a:lnTo>
                  <a:lnTo>
                    <a:pt x="701801" y="0"/>
                  </a:lnTo>
                  <a:lnTo>
                    <a:pt x="701801" y="441451"/>
                  </a:lnTo>
                  <a:lnTo>
                    <a:pt x="656843" y="486282"/>
                  </a:lnTo>
                  <a:lnTo>
                    <a:pt x="0" y="486282"/>
                  </a:lnTo>
                  <a:lnTo>
                    <a:pt x="0" y="44957"/>
                  </a:lnTo>
                  <a:close/>
                </a:path>
                <a:path w="702309" h="486410">
                  <a:moveTo>
                    <a:pt x="0" y="44957"/>
                  </a:moveTo>
                  <a:lnTo>
                    <a:pt x="656843" y="44957"/>
                  </a:lnTo>
                  <a:lnTo>
                    <a:pt x="701801" y="0"/>
                  </a:lnTo>
                </a:path>
                <a:path w="702309" h="486410">
                  <a:moveTo>
                    <a:pt x="656843" y="44957"/>
                  </a:moveTo>
                  <a:lnTo>
                    <a:pt x="656843" y="486282"/>
                  </a:lnTo>
                </a:path>
              </a:pathLst>
            </a:custGeom>
            <a:ln w="9525">
              <a:solidFill>
                <a:srgbClr val="487CB9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66" name="object 66"/>
          <p:cNvSpPr txBox="1"/>
          <p:nvPr/>
        </p:nvSpPr>
        <p:spPr>
          <a:xfrm>
            <a:off x="7958963" y="2026157"/>
            <a:ext cx="652145" cy="3613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08279" marR="15875" indent="-163195">
              <a:lnSpc>
                <a:spcPct val="100000"/>
              </a:lnSpc>
              <a:spcBef>
                <a:spcPts val="105"/>
              </a:spcBef>
            </a:pPr>
            <a:r>
              <a:rPr sz="1100" b="1" spc="-140" dirty="0">
                <a:solidFill>
                  <a:srgbClr val="006EC0"/>
                </a:solidFill>
                <a:latin typeface="Arial"/>
                <a:cs typeface="Arial"/>
              </a:rPr>
              <a:t>A</a:t>
            </a:r>
            <a:r>
              <a:rPr sz="1100" b="1" spc="-85" dirty="0">
                <a:solidFill>
                  <a:srgbClr val="006EC0"/>
                </a:solidFill>
                <a:latin typeface="Arial"/>
                <a:cs typeface="Arial"/>
              </a:rPr>
              <a:t>dd</a:t>
            </a:r>
            <a:r>
              <a:rPr sz="1100" b="1" spc="165" dirty="0">
                <a:solidFill>
                  <a:srgbClr val="006EC0"/>
                </a:solidFill>
                <a:latin typeface="Arial"/>
                <a:cs typeface="Arial"/>
              </a:rPr>
              <a:t>/</a:t>
            </a:r>
            <a:r>
              <a:rPr sz="1100" b="1" spc="-95" dirty="0">
                <a:solidFill>
                  <a:srgbClr val="006EC0"/>
                </a:solidFill>
                <a:latin typeface="Arial"/>
                <a:cs typeface="Arial"/>
              </a:rPr>
              <a:t>D</a:t>
            </a:r>
            <a:r>
              <a:rPr sz="1100" b="1" spc="-50" dirty="0">
                <a:solidFill>
                  <a:srgbClr val="006EC0"/>
                </a:solidFill>
                <a:latin typeface="Arial"/>
                <a:cs typeface="Arial"/>
              </a:rPr>
              <a:t>r</a:t>
            </a:r>
            <a:r>
              <a:rPr sz="1100" b="1" spc="-85" dirty="0">
                <a:solidFill>
                  <a:srgbClr val="006EC0"/>
                </a:solidFill>
                <a:latin typeface="Arial"/>
                <a:cs typeface="Arial"/>
              </a:rPr>
              <a:t>o</a:t>
            </a:r>
            <a:r>
              <a:rPr sz="1100" b="1" spc="-55" dirty="0">
                <a:solidFill>
                  <a:srgbClr val="006EC0"/>
                </a:solidFill>
                <a:latin typeface="Arial"/>
                <a:cs typeface="Arial"/>
              </a:rPr>
              <a:t>p  Mux</a:t>
            </a:r>
            <a:endParaRPr sz="1100" dirty="0">
              <a:latin typeface="Arial"/>
              <a:cs typeface="Arial"/>
            </a:endParaRPr>
          </a:p>
        </p:txBody>
      </p:sp>
      <p:grpSp>
        <p:nvGrpSpPr>
          <p:cNvPr id="67" name="object 67"/>
          <p:cNvGrpSpPr/>
          <p:nvPr/>
        </p:nvGrpSpPr>
        <p:grpSpPr>
          <a:xfrm>
            <a:off x="3065779" y="1894839"/>
            <a:ext cx="797560" cy="581660"/>
            <a:chOff x="3065779" y="1894839"/>
            <a:chExt cx="797560" cy="581660"/>
          </a:xfrm>
        </p:grpSpPr>
        <p:sp>
          <p:nvSpPr>
            <p:cNvPr id="68" name="object 68"/>
            <p:cNvSpPr/>
            <p:nvPr/>
          </p:nvSpPr>
          <p:spPr>
            <a:xfrm>
              <a:off x="3065779" y="1894839"/>
              <a:ext cx="797559" cy="581660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9" name="object 69"/>
            <p:cNvSpPr/>
            <p:nvPr/>
          </p:nvSpPr>
          <p:spPr>
            <a:xfrm>
              <a:off x="3114420" y="1963737"/>
              <a:ext cx="657225" cy="441959"/>
            </a:xfrm>
            <a:custGeom>
              <a:avLst/>
              <a:gdLst/>
              <a:ahLst/>
              <a:cxnLst/>
              <a:rect l="l" t="t" r="r" b="b"/>
              <a:pathLst>
                <a:path w="657225" h="441960">
                  <a:moveTo>
                    <a:pt x="656869" y="0"/>
                  </a:moveTo>
                  <a:lnTo>
                    <a:pt x="0" y="0"/>
                  </a:lnTo>
                  <a:lnTo>
                    <a:pt x="0" y="441388"/>
                  </a:lnTo>
                  <a:lnTo>
                    <a:pt x="656869" y="441388"/>
                  </a:lnTo>
                  <a:lnTo>
                    <a:pt x="656869" y="0"/>
                  </a:lnTo>
                  <a:close/>
                </a:path>
              </a:pathLst>
            </a:custGeom>
            <a:solidFill>
              <a:srgbClr val="F0DCDB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70" name="object 70"/>
            <p:cNvSpPr/>
            <p:nvPr/>
          </p:nvSpPr>
          <p:spPr>
            <a:xfrm>
              <a:off x="3793616" y="1918715"/>
              <a:ext cx="0" cy="486409"/>
            </a:xfrm>
            <a:custGeom>
              <a:avLst/>
              <a:gdLst/>
              <a:ahLst/>
              <a:cxnLst/>
              <a:rect l="l" t="t" r="r" b="b"/>
              <a:pathLst>
                <a:path h="486410">
                  <a:moveTo>
                    <a:pt x="0" y="0"/>
                  </a:moveTo>
                  <a:lnTo>
                    <a:pt x="0" y="486410"/>
                  </a:lnTo>
                </a:path>
              </a:pathLst>
            </a:custGeom>
            <a:ln w="44831">
              <a:solidFill>
                <a:srgbClr val="C3AFAE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71" name="object 71"/>
            <p:cNvSpPr/>
            <p:nvPr/>
          </p:nvSpPr>
          <p:spPr>
            <a:xfrm>
              <a:off x="3114420" y="1941194"/>
              <a:ext cx="701675" cy="0"/>
            </a:xfrm>
            <a:custGeom>
              <a:avLst/>
              <a:gdLst/>
              <a:ahLst/>
              <a:cxnLst/>
              <a:rect l="l" t="t" r="r" b="b"/>
              <a:pathLst>
                <a:path w="701675">
                  <a:moveTo>
                    <a:pt x="0" y="0"/>
                  </a:moveTo>
                  <a:lnTo>
                    <a:pt x="701675" y="0"/>
                  </a:lnTo>
                </a:path>
              </a:pathLst>
            </a:custGeom>
            <a:ln w="44958">
              <a:solidFill>
                <a:srgbClr val="F5E1E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72" name="object 72"/>
            <p:cNvSpPr/>
            <p:nvPr/>
          </p:nvSpPr>
          <p:spPr>
            <a:xfrm>
              <a:off x="3114420" y="1918715"/>
              <a:ext cx="701675" cy="486409"/>
            </a:xfrm>
            <a:custGeom>
              <a:avLst/>
              <a:gdLst/>
              <a:ahLst/>
              <a:cxnLst/>
              <a:rect l="l" t="t" r="r" b="b"/>
              <a:pathLst>
                <a:path w="701675" h="486410">
                  <a:moveTo>
                    <a:pt x="0" y="44958"/>
                  </a:moveTo>
                  <a:lnTo>
                    <a:pt x="44831" y="0"/>
                  </a:lnTo>
                  <a:lnTo>
                    <a:pt x="701675" y="0"/>
                  </a:lnTo>
                  <a:lnTo>
                    <a:pt x="701675" y="441451"/>
                  </a:lnTo>
                  <a:lnTo>
                    <a:pt x="656844" y="486410"/>
                  </a:lnTo>
                  <a:lnTo>
                    <a:pt x="0" y="486410"/>
                  </a:lnTo>
                  <a:lnTo>
                    <a:pt x="0" y="44958"/>
                  </a:lnTo>
                  <a:close/>
                </a:path>
                <a:path w="701675" h="486410">
                  <a:moveTo>
                    <a:pt x="0" y="44958"/>
                  </a:moveTo>
                  <a:lnTo>
                    <a:pt x="656844" y="44958"/>
                  </a:lnTo>
                  <a:lnTo>
                    <a:pt x="701675" y="0"/>
                  </a:lnTo>
                </a:path>
                <a:path w="701675" h="486410">
                  <a:moveTo>
                    <a:pt x="656844" y="44958"/>
                  </a:moveTo>
                  <a:lnTo>
                    <a:pt x="656844" y="486410"/>
                  </a:lnTo>
                </a:path>
              </a:pathLst>
            </a:custGeom>
            <a:ln w="9525">
              <a:solidFill>
                <a:srgbClr val="487CB9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73" name="object 73"/>
          <p:cNvSpPr txBox="1"/>
          <p:nvPr/>
        </p:nvSpPr>
        <p:spPr>
          <a:xfrm>
            <a:off x="3145663" y="1985263"/>
            <a:ext cx="610235" cy="3613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75895" marR="5080" indent="-163830">
              <a:lnSpc>
                <a:spcPct val="100000"/>
              </a:lnSpc>
              <a:spcBef>
                <a:spcPts val="105"/>
              </a:spcBef>
            </a:pPr>
            <a:r>
              <a:rPr sz="1100" b="1" spc="-130" dirty="0">
                <a:solidFill>
                  <a:srgbClr val="006EC0"/>
                </a:solidFill>
                <a:latin typeface="Arial"/>
                <a:cs typeface="Arial"/>
              </a:rPr>
              <a:t>A</a:t>
            </a:r>
            <a:r>
              <a:rPr sz="1100" b="1" spc="-85" dirty="0">
                <a:solidFill>
                  <a:srgbClr val="006EC0"/>
                </a:solidFill>
                <a:latin typeface="Arial"/>
                <a:cs typeface="Arial"/>
              </a:rPr>
              <a:t>dd</a:t>
            </a:r>
            <a:r>
              <a:rPr sz="1100" b="1" spc="165" dirty="0">
                <a:solidFill>
                  <a:srgbClr val="006EC0"/>
                </a:solidFill>
                <a:latin typeface="Arial"/>
                <a:cs typeface="Arial"/>
              </a:rPr>
              <a:t>/</a:t>
            </a:r>
            <a:r>
              <a:rPr sz="1100" b="1" spc="-100" dirty="0">
                <a:solidFill>
                  <a:srgbClr val="006EC0"/>
                </a:solidFill>
                <a:latin typeface="Arial"/>
                <a:cs typeface="Arial"/>
              </a:rPr>
              <a:t>D</a:t>
            </a:r>
            <a:r>
              <a:rPr sz="1100" b="1" spc="-45" dirty="0">
                <a:solidFill>
                  <a:srgbClr val="006EC0"/>
                </a:solidFill>
                <a:latin typeface="Arial"/>
                <a:cs typeface="Arial"/>
              </a:rPr>
              <a:t>r</a:t>
            </a:r>
            <a:r>
              <a:rPr sz="1100" b="1" spc="-80" dirty="0">
                <a:solidFill>
                  <a:srgbClr val="006EC0"/>
                </a:solidFill>
                <a:latin typeface="Arial"/>
                <a:cs typeface="Arial"/>
              </a:rPr>
              <a:t>o</a:t>
            </a:r>
            <a:r>
              <a:rPr sz="1100" b="1" spc="-55" dirty="0">
                <a:solidFill>
                  <a:srgbClr val="006EC0"/>
                </a:solidFill>
                <a:latin typeface="Arial"/>
                <a:cs typeface="Arial"/>
              </a:rPr>
              <a:t>p  </a:t>
            </a:r>
            <a:r>
              <a:rPr sz="1100" b="1" spc="-50" dirty="0">
                <a:solidFill>
                  <a:srgbClr val="006EC0"/>
                </a:solidFill>
                <a:latin typeface="Arial"/>
                <a:cs typeface="Arial"/>
              </a:rPr>
              <a:t>Mux</a:t>
            </a:r>
            <a:endParaRPr sz="1100" dirty="0">
              <a:latin typeface="Arial"/>
              <a:cs typeface="Arial"/>
            </a:endParaRPr>
          </a:p>
        </p:txBody>
      </p:sp>
      <p:grpSp>
        <p:nvGrpSpPr>
          <p:cNvPr id="74" name="object 74"/>
          <p:cNvGrpSpPr/>
          <p:nvPr/>
        </p:nvGrpSpPr>
        <p:grpSpPr>
          <a:xfrm>
            <a:off x="3833367" y="1899920"/>
            <a:ext cx="1089660" cy="581660"/>
            <a:chOff x="3833367" y="1899920"/>
            <a:chExt cx="1089660" cy="581660"/>
          </a:xfrm>
        </p:grpSpPr>
        <p:sp>
          <p:nvSpPr>
            <p:cNvPr id="75" name="object 75"/>
            <p:cNvSpPr/>
            <p:nvPr/>
          </p:nvSpPr>
          <p:spPr>
            <a:xfrm>
              <a:off x="3833367" y="2046185"/>
              <a:ext cx="1089139" cy="327190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76" name="object 76"/>
            <p:cNvSpPr/>
            <p:nvPr/>
          </p:nvSpPr>
          <p:spPr>
            <a:xfrm>
              <a:off x="3893819" y="1899920"/>
              <a:ext cx="934720" cy="581660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77" name="object 77"/>
            <p:cNvSpPr/>
            <p:nvPr/>
          </p:nvSpPr>
          <p:spPr>
            <a:xfrm>
              <a:off x="3940809" y="1970341"/>
              <a:ext cx="796290" cy="441959"/>
            </a:xfrm>
            <a:custGeom>
              <a:avLst/>
              <a:gdLst/>
              <a:ahLst/>
              <a:cxnLst/>
              <a:rect l="l" t="t" r="r" b="b"/>
              <a:pathLst>
                <a:path w="796289" h="441960">
                  <a:moveTo>
                    <a:pt x="796048" y="0"/>
                  </a:moveTo>
                  <a:lnTo>
                    <a:pt x="0" y="0"/>
                  </a:lnTo>
                  <a:lnTo>
                    <a:pt x="0" y="441388"/>
                  </a:lnTo>
                  <a:lnTo>
                    <a:pt x="796048" y="441388"/>
                  </a:lnTo>
                  <a:lnTo>
                    <a:pt x="796048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78" name="object 78"/>
            <p:cNvSpPr/>
            <p:nvPr/>
          </p:nvSpPr>
          <p:spPr>
            <a:xfrm>
              <a:off x="4759325" y="1925447"/>
              <a:ext cx="0" cy="486409"/>
            </a:xfrm>
            <a:custGeom>
              <a:avLst/>
              <a:gdLst/>
              <a:ahLst/>
              <a:cxnLst/>
              <a:rect l="l" t="t" r="r" b="b"/>
              <a:pathLst>
                <a:path h="486410">
                  <a:moveTo>
                    <a:pt x="0" y="0"/>
                  </a:moveTo>
                  <a:lnTo>
                    <a:pt x="0" y="486282"/>
                  </a:lnTo>
                </a:path>
              </a:pathLst>
            </a:custGeom>
            <a:ln w="44829">
              <a:solidFill>
                <a:srgbClr val="CDCD0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79" name="object 79"/>
            <p:cNvSpPr/>
            <p:nvPr/>
          </p:nvSpPr>
          <p:spPr>
            <a:xfrm>
              <a:off x="3940809" y="1947799"/>
              <a:ext cx="841375" cy="0"/>
            </a:xfrm>
            <a:custGeom>
              <a:avLst/>
              <a:gdLst/>
              <a:ahLst/>
              <a:cxnLst/>
              <a:rect l="l" t="t" r="r" b="b"/>
              <a:pathLst>
                <a:path w="841375">
                  <a:moveTo>
                    <a:pt x="0" y="0"/>
                  </a:moveTo>
                  <a:lnTo>
                    <a:pt x="840993" y="0"/>
                  </a:lnTo>
                </a:path>
              </a:pathLst>
            </a:custGeom>
            <a:ln w="44829">
              <a:solidFill>
                <a:srgbClr val="FFFF3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80" name="object 80"/>
            <p:cNvSpPr/>
            <p:nvPr/>
          </p:nvSpPr>
          <p:spPr>
            <a:xfrm>
              <a:off x="3940809" y="1925447"/>
              <a:ext cx="841375" cy="486409"/>
            </a:xfrm>
            <a:custGeom>
              <a:avLst/>
              <a:gdLst/>
              <a:ahLst/>
              <a:cxnLst/>
              <a:rect l="l" t="t" r="r" b="b"/>
              <a:pathLst>
                <a:path w="841375" h="486410">
                  <a:moveTo>
                    <a:pt x="0" y="44830"/>
                  </a:moveTo>
                  <a:lnTo>
                    <a:pt x="44957" y="0"/>
                  </a:lnTo>
                  <a:lnTo>
                    <a:pt x="840993" y="0"/>
                  </a:lnTo>
                  <a:lnTo>
                    <a:pt x="840993" y="441325"/>
                  </a:lnTo>
                  <a:lnTo>
                    <a:pt x="796163" y="486282"/>
                  </a:lnTo>
                  <a:lnTo>
                    <a:pt x="0" y="486282"/>
                  </a:lnTo>
                  <a:lnTo>
                    <a:pt x="0" y="44830"/>
                  </a:lnTo>
                  <a:close/>
                </a:path>
              </a:pathLst>
            </a:custGeom>
            <a:ln w="9525">
              <a:solidFill>
                <a:srgbClr val="487CB9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81" name="object 81"/>
            <p:cNvSpPr/>
            <p:nvPr/>
          </p:nvSpPr>
          <p:spPr>
            <a:xfrm>
              <a:off x="3940809" y="1925447"/>
              <a:ext cx="841375" cy="45085"/>
            </a:xfrm>
            <a:custGeom>
              <a:avLst/>
              <a:gdLst/>
              <a:ahLst/>
              <a:cxnLst/>
              <a:rect l="l" t="t" r="r" b="b"/>
              <a:pathLst>
                <a:path w="841375" h="45085">
                  <a:moveTo>
                    <a:pt x="0" y="44830"/>
                  </a:moveTo>
                  <a:lnTo>
                    <a:pt x="796163" y="44830"/>
                  </a:lnTo>
                  <a:lnTo>
                    <a:pt x="840993" y="0"/>
                  </a:lnTo>
                </a:path>
              </a:pathLst>
            </a:custGeom>
            <a:ln w="9523">
              <a:solidFill>
                <a:srgbClr val="487CB9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82" name="object 82"/>
            <p:cNvSpPr/>
            <p:nvPr/>
          </p:nvSpPr>
          <p:spPr>
            <a:xfrm>
              <a:off x="4736972" y="1970278"/>
              <a:ext cx="0" cy="441959"/>
            </a:xfrm>
            <a:custGeom>
              <a:avLst/>
              <a:gdLst/>
              <a:ahLst/>
              <a:cxnLst/>
              <a:rect l="l" t="t" r="r" b="b"/>
              <a:pathLst>
                <a:path h="441960">
                  <a:moveTo>
                    <a:pt x="0" y="0"/>
                  </a:moveTo>
                  <a:lnTo>
                    <a:pt x="0" y="441451"/>
                  </a:lnTo>
                </a:path>
              </a:pathLst>
            </a:custGeom>
            <a:ln w="9525">
              <a:solidFill>
                <a:srgbClr val="487CB9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83" name="object 83"/>
          <p:cNvSpPr txBox="1"/>
          <p:nvPr/>
        </p:nvSpPr>
        <p:spPr>
          <a:xfrm>
            <a:off x="3973448" y="2015744"/>
            <a:ext cx="77787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b="1" spc="-65" dirty="0">
                <a:solidFill>
                  <a:srgbClr val="006EC0"/>
                </a:solidFill>
                <a:latin typeface="Arial"/>
                <a:cs typeface="Arial"/>
              </a:rPr>
              <a:t>Digital</a:t>
            </a:r>
            <a:r>
              <a:rPr sz="1100" b="1" spc="-170" dirty="0">
                <a:solidFill>
                  <a:srgbClr val="006EC0"/>
                </a:solidFill>
                <a:latin typeface="Arial"/>
                <a:cs typeface="Arial"/>
              </a:rPr>
              <a:t> </a:t>
            </a:r>
            <a:r>
              <a:rPr sz="1100" b="1" spc="-120" dirty="0">
                <a:solidFill>
                  <a:srgbClr val="006EC0"/>
                </a:solidFill>
                <a:latin typeface="Arial"/>
                <a:cs typeface="Arial"/>
              </a:rPr>
              <a:t>Cross-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4110609" y="2183383"/>
            <a:ext cx="502284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b="1" spc="-210" dirty="0">
                <a:solidFill>
                  <a:srgbClr val="006EC0"/>
                </a:solidFill>
                <a:latin typeface="Arial"/>
                <a:cs typeface="Arial"/>
              </a:rPr>
              <a:t>C</a:t>
            </a:r>
            <a:r>
              <a:rPr sz="1100" b="1" spc="-90" dirty="0">
                <a:solidFill>
                  <a:srgbClr val="006EC0"/>
                </a:solidFill>
                <a:latin typeface="Arial"/>
                <a:cs typeface="Arial"/>
              </a:rPr>
              <a:t>o</a:t>
            </a:r>
            <a:r>
              <a:rPr sz="1100" b="1" spc="-85" dirty="0">
                <a:solidFill>
                  <a:srgbClr val="006EC0"/>
                </a:solidFill>
                <a:latin typeface="Arial"/>
                <a:cs typeface="Arial"/>
              </a:rPr>
              <a:t>nn</a:t>
            </a:r>
            <a:r>
              <a:rPr sz="1100" b="1" spc="-65" dirty="0">
                <a:solidFill>
                  <a:srgbClr val="006EC0"/>
                </a:solidFill>
                <a:latin typeface="Arial"/>
                <a:cs typeface="Arial"/>
              </a:rPr>
              <a:t>e</a:t>
            </a:r>
            <a:r>
              <a:rPr sz="1100" b="1" spc="-145" dirty="0">
                <a:solidFill>
                  <a:srgbClr val="006EC0"/>
                </a:solidFill>
                <a:latin typeface="Arial"/>
                <a:cs typeface="Arial"/>
              </a:rPr>
              <a:t>c</a:t>
            </a:r>
            <a:r>
              <a:rPr sz="1100" b="1" spc="15" dirty="0">
                <a:solidFill>
                  <a:srgbClr val="006EC0"/>
                </a:solidFill>
                <a:latin typeface="Arial"/>
                <a:cs typeface="Arial"/>
              </a:rPr>
              <a:t>t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3766565" y="1574418"/>
            <a:ext cx="115252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25" dirty="0">
                <a:solidFill>
                  <a:srgbClr val="001F5F"/>
                </a:solidFill>
                <a:latin typeface="Arial"/>
                <a:cs typeface="Arial"/>
              </a:rPr>
              <a:t>Central</a:t>
            </a:r>
            <a:r>
              <a:rPr sz="1600" b="1" spc="-2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b="1" spc="-110" dirty="0">
                <a:solidFill>
                  <a:srgbClr val="001F5F"/>
                </a:solidFill>
                <a:latin typeface="Arial"/>
                <a:cs typeface="Arial"/>
              </a:rPr>
              <a:t>Office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86" name="object 86"/>
          <p:cNvSpPr/>
          <p:nvPr/>
        </p:nvSpPr>
        <p:spPr>
          <a:xfrm>
            <a:off x="6563106" y="3036074"/>
            <a:ext cx="316636" cy="1252588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7" name="object 87"/>
          <p:cNvSpPr txBox="1"/>
          <p:nvPr/>
        </p:nvSpPr>
        <p:spPr>
          <a:xfrm>
            <a:off x="6168644" y="2340991"/>
            <a:ext cx="115887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25" dirty="0">
                <a:solidFill>
                  <a:srgbClr val="001F5F"/>
                </a:solidFill>
                <a:latin typeface="Arial"/>
                <a:cs typeface="Arial"/>
              </a:rPr>
              <a:t>Central</a:t>
            </a:r>
            <a:r>
              <a:rPr sz="1600" b="1" spc="-2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b="1" spc="-100" dirty="0">
                <a:solidFill>
                  <a:srgbClr val="001F5F"/>
                </a:solidFill>
                <a:latin typeface="Arial"/>
                <a:cs typeface="Arial"/>
              </a:rPr>
              <a:t>Office</a:t>
            </a:r>
            <a:endParaRPr sz="1600" dirty="0">
              <a:latin typeface="Arial"/>
              <a:cs typeface="Arial"/>
            </a:endParaRPr>
          </a:p>
        </p:txBody>
      </p:sp>
      <p:grpSp>
        <p:nvGrpSpPr>
          <p:cNvPr id="88" name="object 88"/>
          <p:cNvGrpSpPr/>
          <p:nvPr/>
        </p:nvGrpSpPr>
        <p:grpSpPr>
          <a:xfrm>
            <a:off x="6322059" y="2565400"/>
            <a:ext cx="797560" cy="581660"/>
            <a:chOff x="6322059" y="2565400"/>
            <a:chExt cx="797560" cy="581660"/>
          </a:xfrm>
        </p:grpSpPr>
        <p:sp>
          <p:nvSpPr>
            <p:cNvPr id="89" name="object 89"/>
            <p:cNvSpPr/>
            <p:nvPr/>
          </p:nvSpPr>
          <p:spPr>
            <a:xfrm>
              <a:off x="6322059" y="2565400"/>
              <a:ext cx="797560" cy="581660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90" name="object 90"/>
            <p:cNvSpPr/>
            <p:nvPr/>
          </p:nvSpPr>
          <p:spPr>
            <a:xfrm>
              <a:off x="6370954" y="2635440"/>
              <a:ext cx="657225" cy="441959"/>
            </a:xfrm>
            <a:custGeom>
              <a:avLst/>
              <a:gdLst/>
              <a:ahLst/>
              <a:cxnLst/>
              <a:rect l="l" t="t" r="r" b="b"/>
              <a:pathLst>
                <a:path w="657225" h="441960">
                  <a:moveTo>
                    <a:pt x="656869" y="0"/>
                  </a:moveTo>
                  <a:lnTo>
                    <a:pt x="0" y="0"/>
                  </a:lnTo>
                  <a:lnTo>
                    <a:pt x="0" y="441388"/>
                  </a:lnTo>
                  <a:lnTo>
                    <a:pt x="656869" y="441388"/>
                  </a:lnTo>
                  <a:lnTo>
                    <a:pt x="656869" y="0"/>
                  </a:lnTo>
                  <a:close/>
                </a:path>
              </a:pathLst>
            </a:custGeom>
            <a:solidFill>
              <a:srgbClr val="F0DCDB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91" name="object 91"/>
            <p:cNvSpPr/>
            <p:nvPr/>
          </p:nvSpPr>
          <p:spPr>
            <a:xfrm>
              <a:off x="7050277" y="2590419"/>
              <a:ext cx="0" cy="486409"/>
            </a:xfrm>
            <a:custGeom>
              <a:avLst/>
              <a:gdLst/>
              <a:ahLst/>
              <a:cxnLst/>
              <a:rect l="l" t="t" r="r" b="b"/>
              <a:pathLst>
                <a:path h="486410">
                  <a:moveTo>
                    <a:pt x="0" y="0"/>
                  </a:moveTo>
                  <a:lnTo>
                    <a:pt x="0" y="486409"/>
                  </a:lnTo>
                </a:path>
              </a:pathLst>
            </a:custGeom>
            <a:ln w="44829">
              <a:solidFill>
                <a:srgbClr val="C3AFAE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92" name="object 92"/>
            <p:cNvSpPr/>
            <p:nvPr/>
          </p:nvSpPr>
          <p:spPr>
            <a:xfrm>
              <a:off x="6370954" y="2612898"/>
              <a:ext cx="702310" cy="0"/>
            </a:xfrm>
            <a:custGeom>
              <a:avLst/>
              <a:gdLst/>
              <a:ahLst/>
              <a:cxnLst/>
              <a:rect l="l" t="t" r="r" b="b"/>
              <a:pathLst>
                <a:path w="702309">
                  <a:moveTo>
                    <a:pt x="0" y="0"/>
                  </a:moveTo>
                  <a:lnTo>
                    <a:pt x="701801" y="0"/>
                  </a:lnTo>
                </a:path>
              </a:pathLst>
            </a:custGeom>
            <a:ln w="44956">
              <a:solidFill>
                <a:srgbClr val="F5E1E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93" name="object 93"/>
            <p:cNvSpPr/>
            <p:nvPr/>
          </p:nvSpPr>
          <p:spPr>
            <a:xfrm>
              <a:off x="6370954" y="2590419"/>
              <a:ext cx="702310" cy="486409"/>
            </a:xfrm>
            <a:custGeom>
              <a:avLst/>
              <a:gdLst/>
              <a:ahLst/>
              <a:cxnLst/>
              <a:rect l="l" t="t" r="r" b="b"/>
              <a:pathLst>
                <a:path w="702309" h="486410">
                  <a:moveTo>
                    <a:pt x="0" y="44957"/>
                  </a:moveTo>
                  <a:lnTo>
                    <a:pt x="44958" y="0"/>
                  </a:lnTo>
                  <a:lnTo>
                    <a:pt x="701801" y="0"/>
                  </a:lnTo>
                  <a:lnTo>
                    <a:pt x="701801" y="441451"/>
                  </a:lnTo>
                  <a:lnTo>
                    <a:pt x="656971" y="486409"/>
                  </a:lnTo>
                  <a:lnTo>
                    <a:pt x="0" y="486409"/>
                  </a:lnTo>
                  <a:lnTo>
                    <a:pt x="0" y="44957"/>
                  </a:lnTo>
                  <a:close/>
                </a:path>
                <a:path w="702309" h="486410">
                  <a:moveTo>
                    <a:pt x="0" y="44957"/>
                  </a:moveTo>
                  <a:lnTo>
                    <a:pt x="656971" y="44957"/>
                  </a:lnTo>
                  <a:lnTo>
                    <a:pt x="701801" y="0"/>
                  </a:lnTo>
                </a:path>
                <a:path w="702309" h="486410">
                  <a:moveTo>
                    <a:pt x="656971" y="44957"/>
                  </a:moveTo>
                  <a:lnTo>
                    <a:pt x="656971" y="486409"/>
                  </a:lnTo>
                </a:path>
              </a:pathLst>
            </a:custGeom>
            <a:ln w="9525">
              <a:solidFill>
                <a:srgbClr val="487CB9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94" name="object 94"/>
          <p:cNvSpPr txBox="1"/>
          <p:nvPr/>
        </p:nvSpPr>
        <p:spPr>
          <a:xfrm>
            <a:off x="6370954" y="2657043"/>
            <a:ext cx="652780" cy="194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9690">
              <a:lnSpc>
                <a:spcPct val="100000"/>
              </a:lnSpc>
              <a:spcBef>
                <a:spcPts val="105"/>
              </a:spcBef>
            </a:pPr>
            <a:r>
              <a:rPr sz="1100" b="1" spc="-110" dirty="0">
                <a:solidFill>
                  <a:srgbClr val="006EC0"/>
                </a:solidFill>
                <a:latin typeface="Arial"/>
                <a:cs typeface="Arial"/>
              </a:rPr>
              <a:t>A</a:t>
            </a:r>
            <a:r>
              <a:rPr sz="1100" b="1" spc="-100" dirty="0">
                <a:solidFill>
                  <a:srgbClr val="006EC0"/>
                </a:solidFill>
                <a:latin typeface="Arial"/>
                <a:cs typeface="Arial"/>
              </a:rPr>
              <a:t>d</a:t>
            </a:r>
            <a:r>
              <a:rPr sz="1100" b="1" spc="-90" dirty="0">
                <a:solidFill>
                  <a:srgbClr val="006EC0"/>
                </a:solidFill>
                <a:latin typeface="Arial"/>
                <a:cs typeface="Arial"/>
              </a:rPr>
              <a:t>d</a:t>
            </a:r>
            <a:r>
              <a:rPr sz="1100" b="1" spc="165" dirty="0">
                <a:solidFill>
                  <a:srgbClr val="006EC0"/>
                </a:solidFill>
                <a:latin typeface="Arial"/>
                <a:cs typeface="Arial"/>
              </a:rPr>
              <a:t>/</a:t>
            </a:r>
            <a:r>
              <a:rPr sz="1100" b="1" spc="-75" dirty="0">
                <a:solidFill>
                  <a:srgbClr val="006EC0"/>
                </a:solidFill>
                <a:latin typeface="Arial"/>
                <a:cs typeface="Arial"/>
              </a:rPr>
              <a:t>Dr</a:t>
            </a:r>
            <a:r>
              <a:rPr sz="1100" b="1" spc="-85" dirty="0">
                <a:solidFill>
                  <a:srgbClr val="006EC0"/>
                </a:solidFill>
                <a:latin typeface="Arial"/>
                <a:cs typeface="Arial"/>
              </a:rPr>
              <a:t>o</a:t>
            </a:r>
            <a:r>
              <a:rPr sz="1100" b="1" spc="-80" dirty="0">
                <a:solidFill>
                  <a:srgbClr val="006EC0"/>
                </a:solidFill>
                <a:latin typeface="Arial"/>
                <a:cs typeface="Arial"/>
              </a:rPr>
              <a:t>p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95" name="object 95"/>
          <p:cNvSpPr txBox="1"/>
          <p:nvPr/>
        </p:nvSpPr>
        <p:spPr>
          <a:xfrm>
            <a:off x="6370954" y="2824988"/>
            <a:ext cx="652780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21615">
              <a:lnSpc>
                <a:spcPct val="100000"/>
              </a:lnSpc>
              <a:spcBef>
                <a:spcPts val="105"/>
              </a:spcBef>
            </a:pPr>
            <a:r>
              <a:rPr sz="1100" b="1" spc="-50" dirty="0">
                <a:solidFill>
                  <a:srgbClr val="006EC0"/>
                </a:solidFill>
                <a:latin typeface="Arial"/>
                <a:cs typeface="Arial"/>
              </a:rPr>
              <a:t>Mux</a:t>
            </a:r>
            <a:endParaRPr sz="1100" dirty="0">
              <a:latin typeface="Arial"/>
              <a:cs typeface="Arial"/>
            </a:endParaRPr>
          </a:p>
        </p:txBody>
      </p:sp>
      <p:grpSp>
        <p:nvGrpSpPr>
          <p:cNvPr id="96" name="object 96"/>
          <p:cNvGrpSpPr/>
          <p:nvPr/>
        </p:nvGrpSpPr>
        <p:grpSpPr>
          <a:xfrm>
            <a:off x="1592580" y="2440939"/>
            <a:ext cx="5034280" cy="1971039"/>
            <a:chOff x="1592580" y="2440939"/>
            <a:chExt cx="5034280" cy="1971039"/>
          </a:xfrm>
        </p:grpSpPr>
        <p:sp>
          <p:nvSpPr>
            <p:cNvPr id="97" name="object 97"/>
            <p:cNvSpPr/>
            <p:nvPr/>
          </p:nvSpPr>
          <p:spPr>
            <a:xfrm>
              <a:off x="4472940" y="2997199"/>
              <a:ext cx="2153919" cy="1414780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98" name="object 98"/>
            <p:cNvSpPr/>
            <p:nvPr/>
          </p:nvSpPr>
          <p:spPr>
            <a:xfrm>
              <a:off x="4535424" y="3036061"/>
              <a:ext cx="2030730" cy="1290320"/>
            </a:xfrm>
            <a:custGeom>
              <a:avLst/>
              <a:gdLst/>
              <a:ahLst/>
              <a:cxnLst/>
              <a:rect l="l" t="t" r="r" b="b"/>
              <a:pathLst>
                <a:path w="2030729" h="1290320">
                  <a:moveTo>
                    <a:pt x="0" y="644906"/>
                  </a:moveTo>
                  <a:lnTo>
                    <a:pt x="6350" y="572262"/>
                  </a:lnTo>
                  <a:lnTo>
                    <a:pt x="25018" y="501903"/>
                  </a:lnTo>
                  <a:lnTo>
                    <a:pt x="55245" y="434466"/>
                  </a:lnTo>
                  <a:lnTo>
                    <a:pt x="96392" y="370204"/>
                  </a:lnTo>
                  <a:lnTo>
                    <a:pt x="120903" y="339343"/>
                  </a:lnTo>
                  <a:lnTo>
                    <a:pt x="147827" y="309499"/>
                  </a:lnTo>
                  <a:lnTo>
                    <a:pt x="177164" y="280797"/>
                  </a:lnTo>
                  <a:lnTo>
                    <a:pt x="208787" y="253111"/>
                  </a:lnTo>
                  <a:lnTo>
                    <a:pt x="242570" y="226440"/>
                  </a:lnTo>
                  <a:lnTo>
                    <a:pt x="278638" y="201040"/>
                  </a:lnTo>
                  <a:lnTo>
                    <a:pt x="316611" y="176911"/>
                  </a:lnTo>
                  <a:lnTo>
                    <a:pt x="356488" y="154050"/>
                  </a:lnTo>
                  <a:lnTo>
                    <a:pt x="398399" y="132587"/>
                  </a:lnTo>
                  <a:lnTo>
                    <a:pt x="441960" y="112522"/>
                  </a:lnTo>
                  <a:lnTo>
                    <a:pt x="487299" y="93852"/>
                  </a:lnTo>
                  <a:lnTo>
                    <a:pt x="534288" y="76835"/>
                  </a:lnTo>
                  <a:lnTo>
                    <a:pt x="582676" y="61213"/>
                  </a:lnTo>
                  <a:lnTo>
                    <a:pt x="632587" y="47371"/>
                  </a:lnTo>
                  <a:lnTo>
                    <a:pt x="683895" y="35051"/>
                  </a:lnTo>
                  <a:lnTo>
                    <a:pt x="736346" y="24637"/>
                  </a:lnTo>
                  <a:lnTo>
                    <a:pt x="790066" y="15875"/>
                  </a:lnTo>
                  <a:lnTo>
                    <a:pt x="844930" y="9016"/>
                  </a:lnTo>
                  <a:lnTo>
                    <a:pt x="900811" y="4063"/>
                  </a:lnTo>
                  <a:lnTo>
                    <a:pt x="957452" y="1015"/>
                  </a:lnTo>
                  <a:lnTo>
                    <a:pt x="1015111" y="0"/>
                  </a:lnTo>
                  <a:lnTo>
                    <a:pt x="1072768" y="1015"/>
                  </a:lnTo>
                  <a:lnTo>
                    <a:pt x="1129411" y="4063"/>
                  </a:lnTo>
                  <a:lnTo>
                    <a:pt x="1185290" y="9016"/>
                  </a:lnTo>
                  <a:lnTo>
                    <a:pt x="1240154" y="15875"/>
                  </a:lnTo>
                  <a:lnTo>
                    <a:pt x="1293876" y="24637"/>
                  </a:lnTo>
                  <a:lnTo>
                    <a:pt x="1346327" y="35051"/>
                  </a:lnTo>
                  <a:lnTo>
                    <a:pt x="1397635" y="47371"/>
                  </a:lnTo>
                  <a:lnTo>
                    <a:pt x="1447546" y="61213"/>
                  </a:lnTo>
                  <a:lnTo>
                    <a:pt x="1495933" y="76835"/>
                  </a:lnTo>
                  <a:lnTo>
                    <a:pt x="1542923" y="93852"/>
                  </a:lnTo>
                  <a:lnTo>
                    <a:pt x="1588262" y="112522"/>
                  </a:lnTo>
                  <a:lnTo>
                    <a:pt x="1631823" y="132587"/>
                  </a:lnTo>
                  <a:lnTo>
                    <a:pt x="1673605" y="154050"/>
                  </a:lnTo>
                  <a:lnTo>
                    <a:pt x="1713611" y="176911"/>
                  </a:lnTo>
                  <a:lnTo>
                    <a:pt x="1751584" y="201040"/>
                  </a:lnTo>
                  <a:lnTo>
                    <a:pt x="1787652" y="226440"/>
                  </a:lnTo>
                  <a:lnTo>
                    <a:pt x="1821434" y="253111"/>
                  </a:lnTo>
                  <a:lnTo>
                    <a:pt x="1853056" y="280797"/>
                  </a:lnTo>
                  <a:lnTo>
                    <a:pt x="1882393" y="309499"/>
                  </a:lnTo>
                  <a:lnTo>
                    <a:pt x="1909317" y="339343"/>
                  </a:lnTo>
                  <a:lnTo>
                    <a:pt x="1933828" y="370204"/>
                  </a:lnTo>
                  <a:lnTo>
                    <a:pt x="1955673" y="401827"/>
                  </a:lnTo>
                  <a:lnTo>
                    <a:pt x="1991486" y="467740"/>
                  </a:lnTo>
                  <a:lnTo>
                    <a:pt x="2015998" y="536701"/>
                  </a:lnTo>
                  <a:lnTo>
                    <a:pt x="2028571" y="608330"/>
                  </a:lnTo>
                  <a:lnTo>
                    <a:pt x="2030222" y="644906"/>
                  </a:lnTo>
                  <a:lnTo>
                    <a:pt x="2028571" y="681482"/>
                  </a:lnTo>
                  <a:lnTo>
                    <a:pt x="2015998" y="752982"/>
                  </a:lnTo>
                  <a:lnTo>
                    <a:pt x="1991486" y="821944"/>
                  </a:lnTo>
                  <a:lnTo>
                    <a:pt x="1955673" y="887857"/>
                  </a:lnTo>
                  <a:lnTo>
                    <a:pt x="1933828" y="919607"/>
                  </a:lnTo>
                  <a:lnTo>
                    <a:pt x="1909317" y="950340"/>
                  </a:lnTo>
                  <a:lnTo>
                    <a:pt x="1882393" y="980186"/>
                  </a:lnTo>
                  <a:lnTo>
                    <a:pt x="1853056" y="1009014"/>
                  </a:lnTo>
                  <a:lnTo>
                    <a:pt x="1821434" y="1036701"/>
                  </a:lnTo>
                  <a:lnTo>
                    <a:pt x="1787652" y="1063244"/>
                  </a:lnTo>
                  <a:lnTo>
                    <a:pt x="1751584" y="1088644"/>
                  </a:lnTo>
                  <a:lnTo>
                    <a:pt x="1713611" y="1112774"/>
                  </a:lnTo>
                  <a:lnTo>
                    <a:pt x="1673605" y="1135633"/>
                  </a:lnTo>
                  <a:lnTo>
                    <a:pt x="1631823" y="1157096"/>
                  </a:lnTo>
                  <a:lnTo>
                    <a:pt x="1588262" y="1177289"/>
                  </a:lnTo>
                  <a:lnTo>
                    <a:pt x="1542923" y="1195832"/>
                  </a:lnTo>
                  <a:lnTo>
                    <a:pt x="1495933" y="1212977"/>
                  </a:lnTo>
                  <a:lnTo>
                    <a:pt x="1447546" y="1228470"/>
                  </a:lnTo>
                  <a:lnTo>
                    <a:pt x="1397635" y="1242440"/>
                  </a:lnTo>
                  <a:lnTo>
                    <a:pt x="1346327" y="1254633"/>
                  </a:lnTo>
                  <a:lnTo>
                    <a:pt x="1293876" y="1265174"/>
                  </a:lnTo>
                  <a:lnTo>
                    <a:pt x="1240154" y="1273937"/>
                  </a:lnTo>
                  <a:lnTo>
                    <a:pt x="1185290" y="1280795"/>
                  </a:lnTo>
                  <a:lnTo>
                    <a:pt x="1129411" y="1285748"/>
                  </a:lnTo>
                  <a:lnTo>
                    <a:pt x="1072768" y="1288795"/>
                  </a:lnTo>
                  <a:lnTo>
                    <a:pt x="1015111" y="1289812"/>
                  </a:lnTo>
                  <a:lnTo>
                    <a:pt x="957452" y="1288795"/>
                  </a:lnTo>
                  <a:lnTo>
                    <a:pt x="900811" y="1285748"/>
                  </a:lnTo>
                  <a:lnTo>
                    <a:pt x="844930" y="1280795"/>
                  </a:lnTo>
                  <a:lnTo>
                    <a:pt x="790066" y="1273937"/>
                  </a:lnTo>
                  <a:lnTo>
                    <a:pt x="736346" y="1265174"/>
                  </a:lnTo>
                  <a:lnTo>
                    <a:pt x="683895" y="1254633"/>
                  </a:lnTo>
                  <a:lnTo>
                    <a:pt x="632587" y="1242440"/>
                  </a:lnTo>
                  <a:lnTo>
                    <a:pt x="582676" y="1228470"/>
                  </a:lnTo>
                  <a:lnTo>
                    <a:pt x="534288" y="1212977"/>
                  </a:lnTo>
                  <a:lnTo>
                    <a:pt x="487299" y="1195832"/>
                  </a:lnTo>
                  <a:lnTo>
                    <a:pt x="441960" y="1177289"/>
                  </a:lnTo>
                  <a:lnTo>
                    <a:pt x="398399" y="1157096"/>
                  </a:lnTo>
                  <a:lnTo>
                    <a:pt x="356488" y="1135633"/>
                  </a:lnTo>
                  <a:lnTo>
                    <a:pt x="316611" y="1112774"/>
                  </a:lnTo>
                  <a:lnTo>
                    <a:pt x="278638" y="1088644"/>
                  </a:lnTo>
                  <a:lnTo>
                    <a:pt x="242570" y="1063244"/>
                  </a:lnTo>
                  <a:lnTo>
                    <a:pt x="208787" y="1036701"/>
                  </a:lnTo>
                  <a:lnTo>
                    <a:pt x="177164" y="1009014"/>
                  </a:lnTo>
                  <a:lnTo>
                    <a:pt x="147827" y="980186"/>
                  </a:lnTo>
                  <a:lnTo>
                    <a:pt x="120903" y="950340"/>
                  </a:lnTo>
                  <a:lnTo>
                    <a:pt x="96392" y="919607"/>
                  </a:lnTo>
                  <a:lnTo>
                    <a:pt x="74549" y="887857"/>
                  </a:lnTo>
                  <a:lnTo>
                    <a:pt x="38735" y="821944"/>
                  </a:lnTo>
                  <a:lnTo>
                    <a:pt x="14224" y="752982"/>
                  </a:lnTo>
                  <a:lnTo>
                    <a:pt x="1650" y="681482"/>
                  </a:lnTo>
                  <a:lnTo>
                    <a:pt x="0" y="644906"/>
                  </a:lnTo>
                  <a:close/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99" name="object 99"/>
            <p:cNvSpPr/>
            <p:nvPr/>
          </p:nvSpPr>
          <p:spPr>
            <a:xfrm>
              <a:off x="1592580" y="2440939"/>
              <a:ext cx="797559" cy="581660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00" name="object 100"/>
            <p:cNvSpPr/>
            <p:nvPr/>
          </p:nvSpPr>
          <p:spPr>
            <a:xfrm>
              <a:off x="1641348" y="2510980"/>
              <a:ext cx="657225" cy="441959"/>
            </a:xfrm>
            <a:custGeom>
              <a:avLst/>
              <a:gdLst/>
              <a:ahLst/>
              <a:cxnLst/>
              <a:rect l="l" t="t" r="r" b="b"/>
              <a:pathLst>
                <a:path w="657225" h="441960">
                  <a:moveTo>
                    <a:pt x="656869" y="0"/>
                  </a:moveTo>
                  <a:lnTo>
                    <a:pt x="0" y="0"/>
                  </a:lnTo>
                  <a:lnTo>
                    <a:pt x="0" y="441388"/>
                  </a:lnTo>
                  <a:lnTo>
                    <a:pt x="656869" y="441388"/>
                  </a:lnTo>
                  <a:lnTo>
                    <a:pt x="656869" y="0"/>
                  </a:lnTo>
                  <a:close/>
                </a:path>
              </a:pathLst>
            </a:custGeom>
            <a:solidFill>
              <a:srgbClr val="F0DCDB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01" name="object 101"/>
            <p:cNvSpPr/>
            <p:nvPr/>
          </p:nvSpPr>
          <p:spPr>
            <a:xfrm>
              <a:off x="2320671" y="2466085"/>
              <a:ext cx="0" cy="486409"/>
            </a:xfrm>
            <a:custGeom>
              <a:avLst/>
              <a:gdLst/>
              <a:ahLst/>
              <a:cxnLst/>
              <a:rect l="l" t="t" r="r" b="b"/>
              <a:pathLst>
                <a:path h="486410">
                  <a:moveTo>
                    <a:pt x="0" y="0"/>
                  </a:moveTo>
                  <a:lnTo>
                    <a:pt x="0" y="486283"/>
                  </a:lnTo>
                </a:path>
              </a:pathLst>
            </a:custGeom>
            <a:ln w="44956">
              <a:solidFill>
                <a:srgbClr val="C3AFAE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02" name="object 102"/>
            <p:cNvSpPr/>
            <p:nvPr/>
          </p:nvSpPr>
          <p:spPr>
            <a:xfrm>
              <a:off x="1641348" y="2488437"/>
              <a:ext cx="702310" cy="0"/>
            </a:xfrm>
            <a:custGeom>
              <a:avLst/>
              <a:gdLst/>
              <a:ahLst/>
              <a:cxnLst/>
              <a:rect l="l" t="t" r="r" b="b"/>
              <a:pathLst>
                <a:path w="702310">
                  <a:moveTo>
                    <a:pt x="0" y="0"/>
                  </a:moveTo>
                  <a:lnTo>
                    <a:pt x="701801" y="0"/>
                  </a:lnTo>
                </a:path>
              </a:pathLst>
            </a:custGeom>
            <a:ln w="44829">
              <a:solidFill>
                <a:srgbClr val="F5E1E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03" name="object 103"/>
            <p:cNvSpPr/>
            <p:nvPr/>
          </p:nvSpPr>
          <p:spPr>
            <a:xfrm>
              <a:off x="1641348" y="2466085"/>
              <a:ext cx="702310" cy="486409"/>
            </a:xfrm>
            <a:custGeom>
              <a:avLst/>
              <a:gdLst/>
              <a:ahLst/>
              <a:cxnLst/>
              <a:rect l="l" t="t" r="r" b="b"/>
              <a:pathLst>
                <a:path w="702310" h="486410">
                  <a:moveTo>
                    <a:pt x="0" y="44830"/>
                  </a:moveTo>
                  <a:lnTo>
                    <a:pt x="44957" y="0"/>
                  </a:lnTo>
                  <a:lnTo>
                    <a:pt x="701801" y="0"/>
                  </a:lnTo>
                  <a:lnTo>
                    <a:pt x="701801" y="441325"/>
                  </a:lnTo>
                  <a:lnTo>
                    <a:pt x="656844" y="486283"/>
                  </a:lnTo>
                  <a:lnTo>
                    <a:pt x="0" y="486283"/>
                  </a:lnTo>
                  <a:lnTo>
                    <a:pt x="0" y="44830"/>
                  </a:lnTo>
                  <a:close/>
                </a:path>
                <a:path w="702310" h="486410">
                  <a:moveTo>
                    <a:pt x="0" y="44830"/>
                  </a:moveTo>
                  <a:lnTo>
                    <a:pt x="656844" y="44830"/>
                  </a:lnTo>
                  <a:lnTo>
                    <a:pt x="701801" y="0"/>
                  </a:lnTo>
                </a:path>
                <a:path w="702310" h="486410">
                  <a:moveTo>
                    <a:pt x="656844" y="44830"/>
                  </a:moveTo>
                  <a:lnTo>
                    <a:pt x="656844" y="486283"/>
                  </a:lnTo>
                </a:path>
              </a:pathLst>
            </a:custGeom>
            <a:ln w="9525">
              <a:solidFill>
                <a:srgbClr val="487CB9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04" name="object 104"/>
          <p:cNvSpPr txBox="1"/>
          <p:nvPr/>
        </p:nvSpPr>
        <p:spPr>
          <a:xfrm>
            <a:off x="1641348" y="2532633"/>
            <a:ext cx="652145" cy="3613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06375" marR="15240" indent="-161925">
              <a:lnSpc>
                <a:spcPct val="100000"/>
              </a:lnSpc>
              <a:spcBef>
                <a:spcPts val="105"/>
              </a:spcBef>
            </a:pPr>
            <a:r>
              <a:rPr sz="1100" b="1" spc="-100" dirty="0">
                <a:solidFill>
                  <a:srgbClr val="006EC0"/>
                </a:solidFill>
                <a:latin typeface="Arial"/>
                <a:cs typeface="Arial"/>
              </a:rPr>
              <a:t>Add</a:t>
            </a:r>
            <a:r>
              <a:rPr sz="1100" b="1" spc="165" dirty="0">
                <a:solidFill>
                  <a:srgbClr val="006EC0"/>
                </a:solidFill>
                <a:latin typeface="Arial"/>
                <a:cs typeface="Arial"/>
              </a:rPr>
              <a:t>/</a:t>
            </a:r>
            <a:r>
              <a:rPr sz="1100" b="1" spc="-95" dirty="0">
                <a:solidFill>
                  <a:srgbClr val="006EC0"/>
                </a:solidFill>
                <a:latin typeface="Arial"/>
                <a:cs typeface="Arial"/>
              </a:rPr>
              <a:t>D</a:t>
            </a:r>
            <a:r>
              <a:rPr sz="1100" b="1" spc="-50" dirty="0">
                <a:solidFill>
                  <a:srgbClr val="006EC0"/>
                </a:solidFill>
                <a:latin typeface="Arial"/>
                <a:cs typeface="Arial"/>
              </a:rPr>
              <a:t>r</a:t>
            </a:r>
            <a:r>
              <a:rPr sz="1100" b="1" spc="-90" dirty="0">
                <a:solidFill>
                  <a:srgbClr val="006EC0"/>
                </a:solidFill>
                <a:latin typeface="Arial"/>
                <a:cs typeface="Arial"/>
              </a:rPr>
              <a:t>o</a:t>
            </a:r>
            <a:r>
              <a:rPr sz="1100" b="1" spc="-55" dirty="0">
                <a:solidFill>
                  <a:srgbClr val="006EC0"/>
                </a:solidFill>
                <a:latin typeface="Arial"/>
                <a:cs typeface="Arial"/>
              </a:rPr>
              <a:t>p  Mux</a:t>
            </a:r>
            <a:endParaRPr sz="1100" dirty="0">
              <a:latin typeface="Arial"/>
              <a:cs typeface="Arial"/>
            </a:endParaRPr>
          </a:p>
        </p:txBody>
      </p:sp>
      <p:grpSp>
        <p:nvGrpSpPr>
          <p:cNvPr id="105" name="object 105"/>
          <p:cNvGrpSpPr/>
          <p:nvPr/>
        </p:nvGrpSpPr>
        <p:grpSpPr>
          <a:xfrm>
            <a:off x="5384800" y="2961639"/>
            <a:ext cx="3609340" cy="2951480"/>
            <a:chOff x="5384800" y="2961639"/>
            <a:chExt cx="3609340" cy="2951480"/>
          </a:xfrm>
        </p:grpSpPr>
        <p:sp>
          <p:nvSpPr>
            <p:cNvPr id="106" name="object 106"/>
            <p:cNvSpPr/>
            <p:nvPr/>
          </p:nvSpPr>
          <p:spPr>
            <a:xfrm>
              <a:off x="5384800" y="4498339"/>
              <a:ext cx="2677159" cy="1414780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07" name="object 107"/>
            <p:cNvSpPr/>
            <p:nvPr/>
          </p:nvSpPr>
          <p:spPr>
            <a:xfrm>
              <a:off x="5447538" y="4537836"/>
              <a:ext cx="2551430" cy="1290320"/>
            </a:xfrm>
            <a:custGeom>
              <a:avLst/>
              <a:gdLst/>
              <a:ahLst/>
              <a:cxnLst/>
              <a:rect l="l" t="t" r="r" b="b"/>
              <a:pathLst>
                <a:path w="2551429" h="1290320">
                  <a:moveTo>
                    <a:pt x="0" y="645032"/>
                  </a:moveTo>
                  <a:lnTo>
                    <a:pt x="6223" y="581025"/>
                  </a:lnTo>
                  <a:lnTo>
                    <a:pt x="24384" y="518794"/>
                  </a:lnTo>
                  <a:lnTo>
                    <a:pt x="53975" y="458724"/>
                  </a:lnTo>
                  <a:lnTo>
                    <a:pt x="94487" y="400938"/>
                  </a:lnTo>
                  <a:lnTo>
                    <a:pt x="145161" y="345948"/>
                  </a:lnTo>
                  <a:lnTo>
                    <a:pt x="174116" y="319531"/>
                  </a:lnTo>
                  <a:lnTo>
                    <a:pt x="205486" y="293750"/>
                  </a:lnTo>
                  <a:lnTo>
                    <a:pt x="239140" y="268986"/>
                  </a:lnTo>
                  <a:lnTo>
                    <a:pt x="274954" y="244982"/>
                  </a:lnTo>
                  <a:lnTo>
                    <a:pt x="312927" y="221869"/>
                  </a:lnTo>
                  <a:lnTo>
                    <a:pt x="352933" y="199644"/>
                  </a:lnTo>
                  <a:lnTo>
                    <a:pt x="394842" y="178435"/>
                  </a:lnTo>
                  <a:lnTo>
                    <a:pt x="438658" y="158242"/>
                  </a:lnTo>
                  <a:lnTo>
                    <a:pt x="484377" y="139064"/>
                  </a:lnTo>
                  <a:lnTo>
                    <a:pt x="531876" y="120904"/>
                  </a:lnTo>
                  <a:lnTo>
                    <a:pt x="581025" y="103886"/>
                  </a:lnTo>
                  <a:lnTo>
                    <a:pt x="631825" y="88011"/>
                  </a:lnTo>
                  <a:lnTo>
                    <a:pt x="684022" y="73406"/>
                  </a:lnTo>
                  <a:lnTo>
                    <a:pt x="737870" y="59943"/>
                  </a:lnTo>
                  <a:lnTo>
                    <a:pt x="792988" y="47751"/>
                  </a:lnTo>
                  <a:lnTo>
                    <a:pt x="849502" y="36830"/>
                  </a:lnTo>
                  <a:lnTo>
                    <a:pt x="907161" y="27305"/>
                  </a:lnTo>
                  <a:lnTo>
                    <a:pt x="966088" y="19176"/>
                  </a:lnTo>
                  <a:lnTo>
                    <a:pt x="1026033" y="12318"/>
                  </a:lnTo>
                  <a:lnTo>
                    <a:pt x="1087119" y="6985"/>
                  </a:lnTo>
                  <a:lnTo>
                    <a:pt x="1149095" y="3175"/>
                  </a:lnTo>
                  <a:lnTo>
                    <a:pt x="1211961" y="762"/>
                  </a:lnTo>
                  <a:lnTo>
                    <a:pt x="1275588" y="0"/>
                  </a:lnTo>
                  <a:lnTo>
                    <a:pt x="1339214" y="762"/>
                  </a:lnTo>
                  <a:lnTo>
                    <a:pt x="1402080" y="3175"/>
                  </a:lnTo>
                  <a:lnTo>
                    <a:pt x="1464056" y="6985"/>
                  </a:lnTo>
                  <a:lnTo>
                    <a:pt x="1525142" y="12318"/>
                  </a:lnTo>
                  <a:lnTo>
                    <a:pt x="1585087" y="19176"/>
                  </a:lnTo>
                  <a:lnTo>
                    <a:pt x="1644014" y="27305"/>
                  </a:lnTo>
                  <a:lnTo>
                    <a:pt x="1701672" y="36830"/>
                  </a:lnTo>
                  <a:lnTo>
                    <a:pt x="1758188" y="47751"/>
                  </a:lnTo>
                  <a:lnTo>
                    <a:pt x="1813306" y="59943"/>
                  </a:lnTo>
                  <a:lnTo>
                    <a:pt x="1867154" y="73406"/>
                  </a:lnTo>
                  <a:lnTo>
                    <a:pt x="1919351" y="88011"/>
                  </a:lnTo>
                  <a:lnTo>
                    <a:pt x="1970151" y="103886"/>
                  </a:lnTo>
                  <a:lnTo>
                    <a:pt x="2019300" y="120904"/>
                  </a:lnTo>
                  <a:lnTo>
                    <a:pt x="2066797" y="139064"/>
                  </a:lnTo>
                  <a:lnTo>
                    <a:pt x="2112517" y="158242"/>
                  </a:lnTo>
                  <a:lnTo>
                    <a:pt x="2156333" y="178435"/>
                  </a:lnTo>
                  <a:lnTo>
                    <a:pt x="2198242" y="199644"/>
                  </a:lnTo>
                  <a:lnTo>
                    <a:pt x="2238247" y="221869"/>
                  </a:lnTo>
                  <a:lnTo>
                    <a:pt x="2276220" y="244982"/>
                  </a:lnTo>
                  <a:lnTo>
                    <a:pt x="2312035" y="268986"/>
                  </a:lnTo>
                  <a:lnTo>
                    <a:pt x="2345690" y="293750"/>
                  </a:lnTo>
                  <a:lnTo>
                    <a:pt x="2377059" y="319531"/>
                  </a:lnTo>
                  <a:lnTo>
                    <a:pt x="2406015" y="345948"/>
                  </a:lnTo>
                  <a:lnTo>
                    <a:pt x="2456688" y="400938"/>
                  </a:lnTo>
                  <a:lnTo>
                    <a:pt x="2497201" y="458724"/>
                  </a:lnTo>
                  <a:lnTo>
                    <a:pt x="2526791" y="518794"/>
                  </a:lnTo>
                  <a:lnTo>
                    <a:pt x="2544953" y="581025"/>
                  </a:lnTo>
                  <a:lnTo>
                    <a:pt x="2551176" y="645032"/>
                  </a:lnTo>
                  <a:lnTo>
                    <a:pt x="2549652" y="677163"/>
                  </a:lnTo>
                  <a:lnTo>
                    <a:pt x="2537333" y="740282"/>
                  </a:lnTo>
                  <a:lnTo>
                    <a:pt x="2513330" y="801497"/>
                  </a:lnTo>
                  <a:lnTo>
                    <a:pt x="2478278" y="860425"/>
                  </a:lnTo>
                  <a:lnTo>
                    <a:pt x="2432558" y="916813"/>
                  </a:lnTo>
                  <a:lnTo>
                    <a:pt x="2377059" y="970534"/>
                  </a:lnTo>
                  <a:lnTo>
                    <a:pt x="2345690" y="996188"/>
                  </a:lnTo>
                  <a:lnTo>
                    <a:pt x="2312035" y="1020953"/>
                  </a:lnTo>
                  <a:lnTo>
                    <a:pt x="2276220" y="1044956"/>
                  </a:lnTo>
                  <a:lnTo>
                    <a:pt x="2238247" y="1068095"/>
                  </a:lnTo>
                  <a:lnTo>
                    <a:pt x="2198242" y="1090269"/>
                  </a:lnTo>
                  <a:lnTo>
                    <a:pt x="2156333" y="1111491"/>
                  </a:lnTo>
                  <a:lnTo>
                    <a:pt x="2112517" y="1131709"/>
                  </a:lnTo>
                  <a:lnTo>
                    <a:pt x="2066797" y="1150886"/>
                  </a:lnTo>
                  <a:lnTo>
                    <a:pt x="2019300" y="1168996"/>
                  </a:lnTo>
                  <a:lnTo>
                    <a:pt x="1970151" y="1185989"/>
                  </a:lnTo>
                  <a:lnTo>
                    <a:pt x="1919351" y="1201851"/>
                  </a:lnTo>
                  <a:lnTo>
                    <a:pt x="1867154" y="1216507"/>
                  </a:lnTo>
                  <a:lnTo>
                    <a:pt x="1813306" y="1229956"/>
                  </a:lnTo>
                  <a:lnTo>
                    <a:pt x="1758188" y="1242136"/>
                  </a:lnTo>
                  <a:lnTo>
                    <a:pt x="1701672" y="1253032"/>
                  </a:lnTo>
                  <a:lnTo>
                    <a:pt x="1644014" y="1262595"/>
                  </a:lnTo>
                  <a:lnTo>
                    <a:pt x="1585087" y="1270787"/>
                  </a:lnTo>
                  <a:lnTo>
                    <a:pt x="1525142" y="1277569"/>
                  </a:lnTo>
                  <a:lnTo>
                    <a:pt x="1464056" y="1282903"/>
                  </a:lnTo>
                  <a:lnTo>
                    <a:pt x="1402080" y="1286764"/>
                  </a:lnTo>
                  <a:lnTo>
                    <a:pt x="1339214" y="1289113"/>
                  </a:lnTo>
                  <a:lnTo>
                    <a:pt x="1275588" y="1289900"/>
                  </a:lnTo>
                  <a:lnTo>
                    <a:pt x="1211961" y="1289113"/>
                  </a:lnTo>
                  <a:lnTo>
                    <a:pt x="1149095" y="1286764"/>
                  </a:lnTo>
                  <a:lnTo>
                    <a:pt x="1087119" y="1282903"/>
                  </a:lnTo>
                  <a:lnTo>
                    <a:pt x="1026033" y="1277569"/>
                  </a:lnTo>
                  <a:lnTo>
                    <a:pt x="966088" y="1270787"/>
                  </a:lnTo>
                  <a:lnTo>
                    <a:pt x="907161" y="1262595"/>
                  </a:lnTo>
                  <a:lnTo>
                    <a:pt x="849502" y="1253032"/>
                  </a:lnTo>
                  <a:lnTo>
                    <a:pt x="792988" y="1242136"/>
                  </a:lnTo>
                  <a:lnTo>
                    <a:pt x="737870" y="1229956"/>
                  </a:lnTo>
                  <a:lnTo>
                    <a:pt x="684022" y="1216507"/>
                  </a:lnTo>
                  <a:lnTo>
                    <a:pt x="631825" y="1201851"/>
                  </a:lnTo>
                  <a:lnTo>
                    <a:pt x="581025" y="1185989"/>
                  </a:lnTo>
                  <a:lnTo>
                    <a:pt x="531876" y="1168996"/>
                  </a:lnTo>
                  <a:lnTo>
                    <a:pt x="484377" y="1150886"/>
                  </a:lnTo>
                  <a:lnTo>
                    <a:pt x="438658" y="1131709"/>
                  </a:lnTo>
                  <a:lnTo>
                    <a:pt x="394842" y="1111491"/>
                  </a:lnTo>
                  <a:lnTo>
                    <a:pt x="352933" y="1090269"/>
                  </a:lnTo>
                  <a:lnTo>
                    <a:pt x="312927" y="1068095"/>
                  </a:lnTo>
                  <a:lnTo>
                    <a:pt x="274954" y="1044956"/>
                  </a:lnTo>
                  <a:lnTo>
                    <a:pt x="239140" y="1020953"/>
                  </a:lnTo>
                  <a:lnTo>
                    <a:pt x="205486" y="996188"/>
                  </a:lnTo>
                  <a:lnTo>
                    <a:pt x="174116" y="970534"/>
                  </a:lnTo>
                  <a:lnTo>
                    <a:pt x="145161" y="943991"/>
                  </a:lnTo>
                  <a:lnTo>
                    <a:pt x="94487" y="889000"/>
                  </a:lnTo>
                  <a:lnTo>
                    <a:pt x="53975" y="831215"/>
                  </a:lnTo>
                  <a:lnTo>
                    <a:pt x="24384" y="771144"/>
                  </a:lnTo>
                  <a:lnTo>
                    <a:pt x="6223" y="709041"/>
                  </a:lnTo>
                  <a:lnTo>
                    <a:pt x="0" y="645032"/>
                  </a:lnTo>
                  <a:close/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08" name="object 108"/>
            <p:cNvSpPr/>
            <p:nvPr/>
          </p:nvSpPr>
          <p:spPr>
            <a:xfrm>
              <a:off x="6764019" y="2961639"/>
              <a:ext cx="2230120" cy="1414780"/>
            </a:xfrm>
            <a:prstGeom prst="rect">
              <a:avLst/>
            </a:prstGeom>
            <a:blipFill>
              <a:blip r:embed="rId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09" name="object 109"/>
            <p:cNvSpPr/>
            <p:nvPr/>
          </p:nvSpPr>
          <p:spPr>
            <a:xfrm>
              <a:off x="6825107" y="3001644"/>
              <a:ext cx="2107565" cy="1290320"/>
            </a:xfrm>
            <a:custGeom>
              <a:avLst/>
              <a:gdLst/>
              <a:ahLst/>
              <a:cxnLst/>
              <a:rect l="l" t="t" r="r" b="b"/>
              <a:pathLst>
                <a:path w="2107565" h="1290320">
                  <a:moveTo>
                    <a:pt x="0" y="644905"/>
                  </a:moveTo>
                  <a:lnTo>
                    <a:pt x="6603" y="572262"/>
                  </a:lnTo>
                  <a:lnTo>
                    <a:pt x="25908" y="501903"/>
                  </a:lnTo>
                  <a:lnTo>
                    <a:pt x="57403" y="434466"/>
                  </a:lnTo>
                  <a:lnTo>
                    <a:pt x="77343" y="401827"/>
                  </a:lnTo>
                  <a:lnTo>
                    <a:pt x="100075" y="370204"/>
                  </a:lnTo>
                  <a:lnTo>
                    <a:pt x="125475" y="339343"/>
                  </a:lnTo>
                  <a:lnTo>
                    <a:pt x="153416" y="309499"/>
                  </a:lnTo>
                  <a:lnTo>
                    <a:pt x="183896" y="280796"/>
                  </a:lnTo>
                  <a:lnTo>
                    <a:pt x="216662" y="253110"/>
                  </a:lnTo>
                  <a:lnTo>
                    <a:pt x="251841" y="226440"/>
                  </a:lnTo>
                  <a:lnTo>
                    <a:pt x="289051" y="201040"/>
                  </a:lnTo>
                  <a:lnTo>
                    <a:pt x="328549" y="176910"/>
                  </a:lnTo>
                  <a:lnTo>
                    <a:pt x="370077" y="154050"/>
                  </a:lnTo>
                  <a:lnTo>
                    <a:pt x="413385" y="132587"/>
                  </a:lnTo>
                  <a:lnTo>
                    <a:pt x="458724" y="112521"/>
                  </a:lnTo>
                  <a:lnTo>
                    <a:pt x="505714" y="93852"/>
                  </a:lnTo>
                  <a:lnTo>
                    <a:pt x="554482" y="76834"/>
                  </a:lnTo>
                  <a:lnTo>
                    <a:pt x="604774" y="61213"/>
                  </a:lnTo>
                  <a:lnTo>
                    <a:pt x="656590" y="47370"/>
                  </a:lnTo>
                  <a:lnTo>
                    <a:pt x="709802" y="35051"/>
                  </a:lnTo>
                  <a:lnTo>
                    <a:pt x="764286" y="24637"/>
                  </a:lnTo>
                  <a:lnTo>
                    <a:pt x="820039" y="15875"/>
                  </a:lnTo>
                  <a:lnTo>
                    <a:pt x="876935" y="9016"/>
                  </a:lnTo>
                  <a:lnTo>
                    <a:pt x="934847" y="4063"/>
                  </a:lnTo>
                  <a:lnTo>
                    <a:pt x="993775" y="1015"/>
                  </a:lnTo>
                  <a:lnTo>
                    <a:pt x="1053592" y="0"/>
                  </a:lnTo>
                  <a:lnTo>
                    <a:pt x="1113409" y="1015"/>
                  </a:lnTo>
                  <a:lnTo>
                    <a:pt x="1172210" y="4063"/>
                  </a:lnTo>
                  <a:lnTo>
                    <a:pt x="1230249" y="9016"/>
                  </a:lnTo>
                  <a:lnTo>
                    <a:pt x="1287145" y="15875"/>
                  </a:lnTo>
                  <a:lnTo>
                    <a:pt x="1342898" y="24637"/>
                  </a:lnTo>
                  <a:lnTo>
                    <a:pt x="1397381" y="35051"/>
                  </a:lnTo>
                  <a:lnTo>
                    <a:pt x="1450594" y="47370"/>
                  </a:lnTo>
                  <a:lnTo>
                    <a:pt x="1502283" y="61213"/>
                  </a:lnTo>
                  <a:lnTo>
                    <a:pt x="1552575" y="76834"/>
                  </a:lnTo>
                  <a:lnTo>
                    <a:pt x="1601343" y="93852"/>
                  </a:lnTo>
                  <a:lnTo>
                    <a:pt x="1648333" y="112521"/>
                  </a:lnTo>
                  <a:lnTo>
                    <a:pt x="1693672" y="132587"/>
                  </a:lnTo>
                  <a:lnTo>
                    <a:pt x="1737106" y="154050"/>
                  </a:lnTo>
                  <a:lnTo>
                    <a:pt x="1778508" y="176910"/>
                  </a:lnTo>
                  <a:lnTo>
                    <a:pt x="1818004" y="201040"/>
                  </a:lnTo>
                  <a:lnTo>
                    <a:pt x="1855216" y="226440"/>
                  </a:lnTo>
                  <a:lnTo>
                    <a:pt x="1890395" y="253110"/>
                  </a:lnTo>
                  <a:lnTo>
                    <a:pt x="1923161" y="280796"/>
                  </a:lnTo>
                  <a:lnTo>
                    <a:pt x="1953641" y="309499"/>
                  </a:lnTo>
                  <a:lnTo>
                    <a:pt x="1981581" y="339343"/>
                  </a:lnTo>
                  <a:lnTo>
                    <a:pt x="2006981" y="370204"/>
                  </a:lnTo>
                  <a:lnTo>
                    <a:pt x="2029714" y="401827"/>
                  </a:lnTo>
                  <a:lnTo>
                    <a:pt x="2049652" y="434466"/>
                  </a:lnTo>
                  <a:lnTo>
                    <a:pt x="2081022" y="501903"/>
                  </a:lnTo>
                  <a:lnTo>
                    <a:pt x="2100453" y="572262"/>
                  </a:lnTo>
                  <a:lnTo>
                    <a:pt x="2107057" y="644905"/>
                  </a:lnTo>
                  <a:lnTo>
                    <a:pt x="2105406" y="681481"/>
                  </a:lnTo>
                  <a:lnTo>
                    <a:pt x="2092325" y="752982"/>
                  </a:lnTo>
                  <a:lnTo>
                    <a:pt x="2066798" y="821943"/>
                  </a:lnTo>
                  <a:lnTo>
                    <a:pt x="2029714" y="887856"/>
                  </a:lnTo>
                  <a:lnTo>
                    <a:pt x="2006981" y="919606"/>
                  </a:lnTo>
                  <a:lnTo>
                    <a:pt x="1981581" y="950340"/>
                  </a:lnTo>
                  <a:lnTo>
                    <a:pt x="1953641" y="980185"/>
                  </a:lnTo>
                  <a:lnTo>
                    <a:pt x="1923161" y="1009014"/>
                  </a:lnTo>
                  <a:lnTo>
                    <a:pt x="1890395" y="1036700"/>
                  </a:lnTo>
                  <a:lnTo>
                    <a:pt x="1855216" y="1063243"/>
                  </a:lnTo>
                  <a:lnTo>
                    <a:pt x="1818004" y="1088643"/>
                  </a:lnTo>
                  <a:lnTo>
                    <a:pt x="1778508" y="1112773"/>
                  </a:lnTo>
                  <a:lnTo>
                    <a:pt x="1737106" y="1135633"/>
                  </a:lnTo>
                  <a:lnTo>
                    <a:pt x="1693672" y="1157096"/>
                  </a:lnTo>
                  <a:lnTo>
                    <a:pt x="1648333" y="1177289"/>
                  </a:lnTo>
                  <a:lnTo>
                    <a:pt x="1601343" y="1195831"/>
                  </a:lnTo>
                  <a:lnTo>
                    <a:pt x="1552575" y="1212977"/>
                  </a:lnTo>
                  <a:lnTo>
                    <a:pt x="1502283" y="1228470"/>
                  </a:lnTo>
                  <a:lnTo>
                    <a:pt x="1450594" y="1242440"/>
                  </a:lnTo>
                  <a:lnTo>
                    <a:pt x="1397381" y="1254632"/>
                  </a:lnTo>
                  <a:lnTo>
                    <a:pt x="1342898" y="1265173"/>
                  </a:lnTo>
                  <a:lnTo>
                    <a:pt x="1287145" y="1273936"/>
                  </a:lnTo>
                  <a:lnTo>
                    <a:pt x="1230249" y="1280794"/>
                  </a:lnTo>
                  <a:lnTo>
                    <a:pt x="1172210" y="1285747"/>
                  </a:lnTo>
                  <a:lnTo>
                    <a:pt x="1113409" y="1288795"/>
                  </a:lnTo>
                  <a:lnTo>
                    <a:pt x="1053592" y="1289811"/>
                  </a:lnTo>
                  <a:lnTo>
                    <a:pt x="993775" y="1288795"/>
                  </a:lnTo>
                  <a:lnTo>
                    <a:pt x="934847" y="1285747"/>
                  </a:lnTo>
                  <a:lnTo>
                    <a:pt x="876935" y="1280794"/>
                  </a:lnTo>
                  <a:lnTo>
                    <a:pt x="820039" y="1273936"/>
                  </a:lnTo>
                  <a:lnTo>
                    <a:pt x="764286" y="1265173"/>
                  </a:lnTo>
                  <a:lnTo>
                    <a:pt x="709802" y="1254632"/>
                  </a:lnTo>
                  <a:lnTo>
                    <a:pt x="656590" y="1242440"/>
                  </a:lnTo>
                  <a:lnTo>
                    <a:pt x="604774" y="1228470"/>
                  </a:lnTo>
                  <a:lnTo>
                    <a:pt x="554482" y="1212977"/>
                  </a:lnTo>
                  <a:lnTo>
                    <a:pt x="505714" y="1195831"/>
                  </a:lnTo>
                  <a:lnTo>
                    <a:pt x="458724" y="1177289"/>
                  </a:lnTo>
                  <a:lnTo>
                    <a:pt x="413385" y="1157096"/>
                  </a:lnTo>
                  <a:lnTo>
                    <a:pt x="370077" y="1135633"/>
                  </a:lnTo>
                  <a:lnTo>
                    <a:pt x="328549" y="1112773"/>
                  </a:lnTo>
                  <a:lnTo>
                    <a:pt x="289051" y="1088643"/>
                  </a:lnTo>
                  <a:lnTo>
                    <a:pt x="251841" y="1063243"/>
                  </a:lnTo>
                  <a:lnTo>
                    <a:pt x="216662" y="1036700"/>
                  </a:lnTo>
                  <a:lnTo>
                    <a:pt x="183896" y="1009014"/>
                  </a:lnTo>
                  <a:lnTo>
                    <a:pt x="153416" y="980185"/>
                  </a:lnTo>
                  <a:lnTo>
                    <a:pt x="125475" y="950340"/>
                  </a:lnTo>
                  <a:lnTo>
                    <a:pt x="100075" y="919606"/>
                  </a:lnTo>
                  <a:lnTo>
                    <a:pt x="77343" y="887856"/>
                  </a:lnTo>
                  <a:lnTo>
                    <a:pt x="57403" y="855344"/>
                  </a:lnTo>
                  <a:lnTo>
                    <a:pt x="25908" y="787780"/>
                  </a:lnTo>
                  <a:lnTo>
                    <a:pt x="6603" y="717549"/>
                  </a:lnTo>
                  <a:lnTo>
                    <a:pt x="0" y="644905"/>
                  </a:lnTo>
                  <a:close/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10" name="object 110"/>
            <p:cNvSpPr/>
            <p:nvPr/>
          </p:nvSpPr>
          <p:spPr>
            <a:xfrm>
              <a:off x="6263639" y="3368039"/>
              <a:ext cx="937260" cy="581660"/>
            </a:xfrm>
            <a:prstGeom prst="rect">
              <a:avLst/>
            </a:prstGeom>
            <a:blipFill>
              <a:blip r:embed="rId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11" name="object 111"/>
            <p:cNvSpPr/>
            <p:nvPr/>
          </p:nvSpPr>
          <p:spPr>
            <a:xfrm>
              <a:off x="6311772" y="3437191"/>
              <a:ext cx="796290" cy="441959"/>
            </a:xfrm>
            <a:custGeom>
              <a:avLst/>
              <a:gdLst/>
              <a:ahLst/>
              <a:cxnLst/>
              <a:rect l="l" t="t" r="r" b="b"/>
              <a:pathLst>
                <a:path w="796290" h="441960">
                  <a:moveTo>
                    <a:pt x="796048" y="0"/>
                  </a:moveTo>
                  <a:lnTo>
                    <a:pt x="0" y="0"/>
                  </a:lnTo>
                  <a:lnTo>
                    <a:pt x="0" y="441388"/>
                  </a:lnTo>
                  <a:lnTo>
                    <a:pt x="796048" y="441388"/>
                  </a:lnTo>
                  <a:lnTo>
                    <a:pt x="796048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12" name="object 112"/>
            <p:cNvSpPr/>
            <p:nvPr/>
          </p:nvSpPr>
          <p:spPr>
            <a:xfrm>
              <a:off x="7130160" y="3392296"/>
              <a:ext cx="0" cy="486409"/>
            </a:xfrm>
            <a:custGeom>
              <a:avLst/>
              <a:gdLst/>
              <a:ahLst/>
              <a:cxnLst/>
              <a:rect l="l" t="t" r="r" b="b"/>
              <a:pathLst>
                <a:path h="486410">
                  <a:moveTo>
                    <a:pt x="0" y="0"/>
                  </a:moveTo>
                  <a:lnTo>
                    <a:pt x="0" y="486282"/>
                  </a:lnTo>
                </a:path>
              </a:pathLst>
            </a:custGeom>
            <a:ln w="44831">
              <a:solidFill>
                <a:srgbClr val="CDCD0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13" name="object 113"/>
            <p:cNvSpPr/>
            <p:nvPr/>
          </p:nvSpPr>
          <p:spPr>
            <a:xfrm>
              <a:off x="6311772" y="3414775"/>
              <a:ext cx="841375" cy="0"/>
            </a:xfrm>
            <a:custGeom>
              <a:avLst/>
              <a:gdLst/>
              <a:ahLst/>
              <a:cxnLst/>
              <a:rect l="l" t="t" r="r" b="b"/>
              <a:pathLst>
                <a:path w="841375">
                  <a:moveTo>
                    <a:pt x="0" y="0"/>
                  </a:moveTo>
                  <a:lnTo>
                    <a:pt x="840867" y="0"/>
                  </a:lnTo>
                </a:path>
              </a:pathLst>
            </a:custGeom>
            <a:ln w="44956">
              <a:solidFill>
                <a:srgbClr val="FFFF3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14" name="object 114"/>
            <p:cNvSpPr/>
            <p:nvPr/>
          </p:nvSpPr>
          <p:spPr>
            <a:xfrm>
              <a:off x="6311772" y="3392296"/>
              <a:ext cx="841375" cy="486409"/>
            </a:xfrm>
            <a:custGeom>
              <a:avLst/>
              <a:gdLst/>
              <a:ahLst/>
              <a:cxnLst/>
              <a:rect l="l" t="t" r="r" b="b"/>
              <a:pathLst>
                <a:path w="841375" h="486410">
                  <a:moveTo>
                    <a:pt x="0" y="44957"/>
                  </a:moveTo>
                  <a:lnTo>
                    <a:pt x="44830" y="0"/>
                  </a:lnTo>
                  <a:lnTo>
                    <a:pt x="840867" y="0"/>
                  </a:lnTo>
                  <a:lnTo>
                    <a:pt x="840867" y="441451"/>
                  </a:lnTo>
                  <a:lnTo>
                    <a:pt x="796035" y="486282"/>
                  </a:lnTo>
                  <a:lnTo>
                    <a:pt x="0" y="486282"/>
                  </a:lnTo>
                  <a:lnTo>
                    <a:pt x="0" y="44957"/>
                  </a:lnTo>
                  <a:close/>
                </a:path>
                <a:path w="841375" h="486410">
                  <a:moveTo>
                    <a:pt x="0" y="44957"/>
                  </a:moveTo>
                  <a:lnTo>
                    <a:pt x="796035" y="44957"/>
                  </a:lnTo>
                  <a:lnTo>
                    <a:pt x="840867" y="0"/>
                  </a:lnTo>
                </a:path>
                <a:path w="841375" h="486410">
                  <a:moveTo>
                    <a:pt x="796035" y="44957"/>
                  </a:moveTo>
                  <a:lnTo>
                    <a:pt x="796035" y="486282"/>
                  </a:lnTo>
                </a:path>
              </a:pathLst>
            </a:custGeom>
            <a:ln w="9525">
              <a:solidFill>
                <a:srgbClr val="487CB9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15" name="object 115"/>
          <p:cNvSpPr txBox="1"/>
          <p:nvPr/>
        </p:nvSpPr>
        <p:spPr>
          <a:xfrm>
            <a:off x="6311772" y="3483609"/>
            <a:ext cx="798195" cy="3613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84150" indent="-137160">
              <a:lnSpc>
                <a:spcPct val="100000"/>
              </a:lnSpc>
              <a:spcBef>
                <a:spcPts val="105"/>
              </a:spcBef>
            </a:pPr>
            <a:r>
              <a:rPr sz="1100" b="1" spc="-65" dirty="0">
                <a:solidFill>
                  <a:srgbClr val="006EC0"/>
                </a:solidFill>
                <a:latin typeface="Arial"/>
                <a:cs typeface="Arial"/>
              </a:rPr>
              <a:t>Digital</a:t>
            </a:r>
            <a:r>
              <a:rPr sz="1100" b="1" spc="-195" dirty="0">
                <a:solidFill>
                  <a:srgbClr val="006EC0"/>
                </a:solidFill>
                <a:latin typeface="Arial"/>
                <a:cs typeface="Arial"/>
              </a:rPr>
              <a:t> </a:t>
            </a:r>
            <a:r>
              <a:rPr sz="1100" b="1" spc="-120" dirty="0">
                <a:solidFill>
                  <a:srgbClr val="006EC0"/>
                </a:solidFill>
                <a:latin typeface="Arial"/>
                <a:cs typeface="Arial"/>
              </a:rPr>
              <a:t>Cross-  </a:t>
            </a:r>
            <a:r>
              <a:rPr sz="1100" b="1" spc="-95" dirty="0">
                <a:solidFill>
                  <a:srgbClr val="006EC0"/>
                </a:solidFill>
                <a:latin typeface="Arial"/>
                <a:cs typeface="Arial"/>
              </a:rPr>
              <a:t>Connect</a:t>
            </a:r>
            <a:endParaRPr sz="1100" dirty="0">
              <a:latin typeface="Arial"/>
              <a:cs typeface="Arial"/>
            </a:endParaRPr>
          </a:p>
        </p:txBody>
      </p:sp>
      <p:grpSp>
        <p:nvGrpSpPr>
          <p:cNvPr id="116" name="object 116"/>
          <p:cNvGrpSpPr/>
          <p:nvPr/>
        </p:nvGrpSpPr>
        <p:grpSpPr>
          <a:xfrm>
            <a:off x="6337300" y="4145279"/>
            <a:ext cx="797560" cy="581660"/>
            <a:chOff x="6337300" y="4145279"/>
            <a:chExt cx="797560" cy="581660"/>
          </a:xfrm>
        </p:grpSpPr>
        <p:sp>
          <p:nvSpPr>
            <p:cNvPr id="117" name="object 117"/>
            <p:cNvSpPr/>
            <p:nvPr/>
          </p:nvSpPr>
          <p:spPr>
            <a:xfrm>
              <a:off x="6337300" y="4145279"/>
              <a:ext cx="797559" cy="581660"/>
            </a:xfrm>
            <a:prstGeom prst="rect">
              <a:avLst/>
            </a:prstGeom>
            <a:blipFill>
              <a:blip r:embed="rId2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18" name="object 118"/>
            <p:cNvSpPr/>
            <p:nvPr/>
          </p:nvSpPr>
          <p:spPr>
            <a:xfrm>
              <a:off x="6384544" y="4215574"/>
              <a:ext cx="657225" cy="441959"/>
            </a:xfrm>
            <a:custGeom>
              <a:avLst/>
              <a:gdLst/>
              <a:ahLst/>
              <a:cxnLst/>
              <a:rect l="l" t="t" r="r" b="b"/>
              <a:pathLst>
                <a:path w="657225" h="441960">
                  <a:moveTo>
                    <a:pt x="656869" y="0"/>
                  </a:moveTo>
                  <a:lnTo>
                    <a:pt x="0" y="0"/>
                  </a:lnTo>
                  <a:lnTo>
                    <a:pt x="0" y="441388"/>
                  </a:lnTo>
                  <a:lnTo>
                    <a:pt x="656869" y="441388"/>
                  </a:lnTo>
                  <a:lnTo>
                    <a:pt x="656869" y="0"/>
                  </a:lnTo>
                  <a:close/>
                </a:path>
              </a:pathLst>
            </a:custGeom>
            <a:solidFill>
              <a:srgbClr val="F0DCDB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19" name="object 119"/>
            <p:cNvSpPr/>
            <p:nvPr/>
          </p:nvSpPr>
          <p:spPr>
            <a:xfrm>
              <a:off x="7063866" y="4170679"/>
              <a:ext cx="0" cy="486409"/>
            </a:xfrm>
            <a:custGeom>
              <a:avLst/>
              <a:gdLst/>
              <a:ahLst/>
              <a:cxnLst/>
              <a:rect l="l" t="t" r="r" b="b"/>
              <a:pathLst>
                <a:path h="486410">
                  <a:moveTo>
                    <a:pt x="0" y="0"/>
                  </a:moveTo>
                  <a:lnTo>
                    <a:pt x="0" y="486283"/>
                  </a:lnTo>
                </a:path>
              </a:pathLst>
            </a:custGeom>
            <a:ln w="44956">
              <a:solidFill>
                <a:srgbClr val="C3AFAE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20" name="object 120"/>
            <p:cNvSpPr/>
            <p:nvPr/>
          </p:nvSpPr>
          <p:spPr>
            <a:xfrm>
              <a:off x="6384544" y="4193158"/>
              <a:ext cx="702310" cy="0"/>
            </a:xfrm>
            <a:custGeom>
              <a:avLst/>
              <a:gdLst/>
              <a:ahLst/>
              <a:cxnLst/>
              <a:rect l="l" t="t" r="r" b="b"/>
              <a:pathLst>
                <a:path w="702309">
                  <a:moveTo>
                    <a:pt x="0" y="0"/>
                  </a:moveTo>
                  <a:lnTo>
                    <a:pt x="701801" y="0"/>
                  </a:lnTo>
                </a:path>
              </a:pathLst>
            </a:custGeom>
            <a:ln w="44956">
              <a:solidFill>
                <a:srgbClr val="F5E1E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21" name="object 121"/>
            <p:cNvSpPr/>
            <p:nvPr/>
          </p:nvSpPr>
          <p:spPr>
            <a:xfrm>
              <a:off x="6384544" y="4170679"/>
              <a:ext cx="702310" cy="486409"/>
            </a:xfrm>
            <a:custGeom>
              <a:avLst/>
              <a:gdLst/>
              <a:ahLst/>
              <a:cxnLst/>
              <a:rect l="l" t="t" r="r" b="b"/>
              <a:pathLst>
                <a:path w="702309" h="486410">
                  <a:moveTo>
                    <a:pt x="0" y="44958"/>
                  </a:moveTo>
                  <a:lnTo>
                    <a:pt x="44957" y="0"/>
                  </a:lnTo>
                  <a:lnTo>
                    <a:pt x="701801" y="0"/>
                  </a:lnTo>
                  <a:lnTo>
                    <a:pt x="701801" y="441452"/>
                  </a:lnTo>
                  <a:lnTo>
                    <a:pt x="656844" y="486283"/>
                  </a:lnTo>
                  <a:lnTo>
                    <a:pt x="0" y="486283"/>
                  </a:lnTo>
                  <a:lnTo>
                    <a:pt x="0" y="44958"/>
                  </a:lnTo>
                  <a:close/>
                </a:path>
                <a:path w="702309" h="486410">
                  <a:moveTo>
                    <a:pt x="0" y="44958"/>
                  </a:moveTo>
                  <a:lnTo>
                    <a:pt x="656844" y="44958"/>
                  </a:lnTo>
                  <a:lnTo>
                    <a:pt x="701801" y="0"/>
                  </a:lnTo>
                </a:path>
                <a:path w="702309" h="486410">
                  <a:moveTo>
                    <a:pt x="656844" y="44958"/>
                  </a:moveTo>
                  <a:lnTo>
                    <a:pt x="656844" y="486283"/>
                  </a:lnTo>
                </a:path>
              </a:pathLst>
            </a:custGeom>
            <a:ln w="9525">
              <a:solidFill>
                <a:srgbClr val="487CB9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22" name="object 122"/>
          <p:cNvSpPr txBox="1"/>
          <p:nvPr/>
        </p:nvSpPr>
        <p:spPr>
          <a:xfrm>
            <a:off x="6384544" y="4237990"/>
            <a:ext cx="652145" cy="361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8279" marR="12700" indent="-161925">
              <a:lnSpc>
                <a:spcPct val="100000"/>
              </a:lnSpc>
              <a:spcBef>
                <a:spcPts val="100"/>
              </a:spcBef>
            </a:pPr>
            <a:r>
              <a:rPr sz="1100" b="1" spc="-100" dirty="0">
                <a:solidFill>
                  <a:srgbClr val="006EC0"/>
                </a:solidFill>
                <a:latin typeface="Arial"/>
                <a:cs typeface="Arial"/>
              </a:rPr>
              <a:t>Add</a:t>
            </a:r>
            <a:r>
              <a:rPr sz="1100" b="1" spc="165" dirty="0">
                <a:solidFill>
                  <a:srgbClr val="006EC0"/>
                </a:solidFill>
                <a:latin typeface="Arial"/>
                <a:cs typeface="Arial"/>
              </a:rPr>
              <a:t>/</a:t>
            </a:r>
            <a:r>
              <a:rPr sz="1100" b="1" spc="-95" dirty="0">
                <a:solidFill>
                  <a:srgbClr val="006EC0"/>
                </a:solidFill>
                <a:latin typeface="Arial"/>
                <a:cs typeface="Arial"/>
              </a:rPr>
              <a:t>D</a:t>
            </a:r>
            <a:r>
              <a:rPr sz="1100" b="1" spc="-50" dirty="0">
                <a:solidFill>
                  <a:srgbClr val="006EC0"/>
                </a:solidFill>
                <a:latin typeface="Arial"/>
                <a:cs typeface="Arial"/>
              </a:rPr>
              <a:t>r</a:t>
            </a:r>
            <a:r>
              <a:rPr sz="1100" b="1" spc="-90" dirty="0">
                <a:solidFill>
                  <a:srgbClr val="006EC0"/>
                </a:solidFill>
                <a:latin typeface="Arial"/>
                <a:cs typeface="Arial"/>
              </a:rPr>
              <a:t>o</a:t>
            </a:r>
            <a:r>
              <a:rPr sz="1100" b="1" spc="-55" dirty="0">
                <a:solidFill>
                  <a:srgbClr val="006EC0"/>
                </a:solidFill>
                <a:latin typeface="Arial"/>
                <a:cs typeface="Arial"/>
              </a:rPr>
              <a:t>p  Mux</a:t>
            </a:r>
            <a:endParaRPr sz="1100" dirty="0">
              <a:latin typeface="Arial"/>
              <a:cs typeface="Arial"/>
            </a:endParaRPr>
          </a:p>
        </p:txBody>
      </p:sp>
      <p:grpSp>
        <p:nvGrpSpPr>
          <p:cNvPr id="123" name="object 123"/>
          <p:cNvGrpSpPr/>
          <p:nvPr/>
        </p:nvGrpSpPr>
        <p:grpSpPr>
          <a:xfrm>
            <a:off x="5082540" y="4970779"/>
            <a:ext cx="797560" cy="581660"/>
            <a:chOff x="5082540" y="4970779"/>
            <a:chExt cx="797560" cy="581660"/>
          </a:xfrm>
        </p:grpSpPr>
        <p:sp>
          <p:nvSpPr>
            <p:cNvPr id="124" name="object 124"/>
            <p:cNvSpPr/>
            <p:nvPr/>
          </p:nvSpPr>
          <p:spPr>
            <a:xfrm>
              <a:off x="5082540" y="4970779"/>
              <a:ext cx="797560" cy="581660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25" name="object 125"/>
            <p:cNvSpPr/>
            <p:nvPr/>
          </p:nvSpPr>
          <p:spPr>
            <a:xfrm>
              <a:off x="5131054" y="5039550"/>
              <a:ext cx="657225" cy="441959"/>
            </a:xfrm>
            <a:custGeom>
              <a:avLst/>
              <a:gdLst/>
              <a:ahLst/>
              <a:cxnLst/>
              <a:rect l="l" t="t" r="r" b="b"/>
              <a:pathLst>
                <a:path w="657225" h="441960">
                  <a:moveTo>
                    <a:pt x="656869" y="0"/>
                  </a:moveTo>
                  <a:lnTo>
                    <a:pt x="0" y="0"/>
                  </a:lnTo>
                  <a:lnTo>
                    <a:pt x="0" y="441388"/>
                  </a:lnTo>
                  <a:lnTo>
                    <a:pt x="656869" y="441388"/>
                  </a:lnTo>
                  <a:lnTo>
                    <a:pt x="656869" y="0"/>
                  </a:lnTo>
                  <a:close/>
                </a:path>
              </a:pathLst>
            </a:custGeom>
            <a:solidFill>
              <a:srgbClr val="F0DCDB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26" name="object 126"/>
            <p:cNvSpPr/>
            <p:nvPr/>
          </p:nvSpPr>
          <p:spPr>
            <a:xfrm>
              <a:off x="5810377" y="4994655"/>
              <a:ext cx="0" cy="486409"/>
            </a:xfrm>
            <a:custGeom>
              <a:avLst/>
              <a:gdLst/>
              <a:ahLst/>
              <a:cxnLst/>
              <a:rect l="l" t="t" r="r" b="b"/>
              <a:pathLst>
                <a:path h="486410">
                  <a:moveTo>
                    <a:pt x="0" y="0"/>
                  </a:moveTo>
                  <a:lnTo>
                    <a:pt x="0" y="486283"/>
                  </a:lnTo>
                </a:path>
              </a:pathLst>
            </a:custGeom>
            <a:ln w="44956">
              <a:solidFill>
                <a:srgbClr val="C3AFAE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27" name="object 127"/>
            <p:cNvSpPr/>
            <p:nvPr/>
          </p:nvSpPr>
          <p:spPr>
            <a:xfrm>
              <a:off x="5131054" y="5017007"/>
              <a:ext cx="702310" cy="0"/>
            </a:xfrm>
            <a:custGeom>
              <a:avLst/>
              <a:gdLst/>
              <a:ahLst/>
              <a:cxnLst/>
              <a:rect l="l" t="t" r="r" b="b"/>
              <a:pathLst>
                <a:path w="702310">
                  <a:moveTo>
                    <a:pt x="0" y="0"/>
                  </a:moveTo>
                  <a:lnTo>
                    <a:pt x="701801" y="0"/>
                  </a:lnTo>
                </a:path>
              </a:pathLst>
            </a:custGeom>
            <a:ln w="44831">
              <a:solidFill>
                <a:srgbClr val="F5E1E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28" name="object 128"/>
            <p:cNvSpPr/>
            <p:nvPr/>
          </p:nvSpPr>
          <p:spPr>
            <a:xfrm>
              <a:off x="5131054" y="4994655"/>
              <a:ext cx="702310" cy="486409"/>
            </a:xfrm>
            <a:custGeom>
              <a:avLst/>
              <a:gdLst/>
              <a:ahLst/>
              <a:cxnLst/>
              <a:rect l="l" t="t" r="r" b="b"/>
              <a:pathLst>
                <a:path w="702310" h="486410">
                  <a:moveTo>
                    <a:pt x="0" y="44831"/>
                  </a:moveTo>
                  <a:lnTo>
                    <a:pt x="44958" y="0"/>
                  </a:lnTo>
                  <a:lnTo>
                    <a:pt x="701801" y="0"/>
                  </a:lnTo>
                  <a:lnTo>
                    <a:pt x="701801" y="441325"/>
                  </a:lnTo>
                  <a:lnTo>
                    <a:pt x="656844" y="486283"/>
                  </a:lnTo>
                  <a:lnTo>
                    <a:pt x="0" y="486283"/>
                  </a:lnTo>
                  <a:lnTo>
                    <a:pt x="0" y="44831"/>
                  </a:lnTo>
                  <a:close/>
                </a:path>
                <a:path w="702310" h="486410">
                  <a:moveTo>
                    <a:pt x="0" y="44831"/>
                  </a:moveTo>
                  <a:lnTo>
                    <a:pt x="656844" y="44831"/>
                  </a:lnTo>
                  <a:lnTo>
                    <a:pt x="701801" y="0"/>
                  </a:lnTo>
                </a:path>
                <a:path w="702310" h="486410">
                  <a:moveTo>
                    <a:pt x="656844" y="44831"/>
                  </a:moveTo>
                  <a:lnTo>
                    <a:pt x="656844" y="486283"/>
                  </a:lnTo>
                </a:path>
              </a:pathLst>
            </a:custGeom>
            <a:ln w="9525">
              <a:solidFill>
                <a:srgbClr val="487CB9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29" name="object 129"/>
          <p:cNvSpPr txBox="1"/>
          <p:nvPr/>
        </p:nvSpPr>
        <p:spPr>
          <a:xfrm>
            <a:off x="5131053" y="5062854"/>
            <a:ext cx="652145" cy="361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8279" marR="12700" indent="-161925">
              <a:lnSpc>
                <a:spcPct val="100000"/>
              </a:lnSpc>
              <a:spcBef>
                <a:spcPts val="100"/>
              </a:spcBef>
            </a:pPr>
            <a:r>
              <a:rPr sz="1100" b="1" spc="-100" dirty="0">
                <a:solidFill>
                  <a:srgbClr val="FF0000"/>
                </a:solidFill>
                <a:latin typeface="Arial"/>
                <a:cs typeface="Arial"/>
              </a:rPr>
              <a:t>Add</a:t>
            </a:r>
            <a:r>
              <a:rPr sz="1100" b="1" spc="165" dirty="0">
                <a:solidFill>
                  <a:srgbClr val="FF0000"/>
                </a:solidFill>
                <a:latin typeface="Arial"/>
                <a:cs typeface="Arial"/>
              </a:rPr>
              <a:t>/</a:t>
            </a:r>
            <a:r>
              <a:rPr sz="1100" b="1" spc="-95" dirty="0">
                <a:solidFill>
                  <a:srgbClr val="FF0000"/>
                </a:solidFill>
                <a:latin typeface="Arial"/>
                <a:cs typeface="Arial"/>
              </a:rPr>
              <a:t>D</a:t>
            </a:r>
            <a:r>
              <a:rPr sz="1100" b="1" spc="-50" dirty="0">
                <a:solidFill>
                  <a:srgbClr val="FF0000"/>
                </a:solidFill>
                <a:latin typeface="Arial"/>
                <a:cs typeface="Arial"/>
              </a:rPr>
              <a:t>r</a:t>
            </a:r>
            <a:r>
              <a:rPr sz="1100" b="1" spc="-90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1100" b="1" spc="-55" dirty="0">
                <a:solidFill>
                  <a:srgbClr val="FF0000"/>
                </a:solidFill>
                <a:latin typeface="Arial"/>
                <a:cs typeface="Arial"/>
              </a:rPr>
              <a:t>p  Mux</a:t>
            </a:r>
            <a:endParaRPr sz="1100" dirty="0">
              <a:latin typeface="Arial"/>
              <a:cs typeface="Arial"/>
            </a:endParaRPr>
          </a:p>
        </p:txBody>
      </p:sp>
      <p:grpSp>
        <p:nvGrpSpPr>
          <p:cNvPr id="130" name="object 130"/>
          <p:cNvGrpSpPr/>
          <p:nvPr/>
        </p:nvGrpSpPr>
        <p:grpSpPr>
          <a:xfrm>
            <a:off x="6337300" y="5511800"/>
            <a:ext cx="797560" cy="581660"/>
            <a:chOff x="6337300" y="5511800"/>
            <a:chExt cx="797560" cy="581660"/>
          </a:xfrm>
        </p:grpSpPr>
        <p:sp>
          <p:nvSpPr>
            <p:cNvPr id="131" name="object 131"/>
            <p:cNvSpPr/>
            <p:nvPr/>
          </p:nvSpPr>
          <p:spPr>
            <a:xfrm>
              <a:off x="6337300" y="5511800"/>
              <a:ext cx="797559" cy="581660"/>
            </a:xfrm>
            <a:prstGeom prst="rect">
              <a:avLst/>
            </a:prstGeom>
            <a:blipFill>
              <a:blip r:embed="rId2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32" name="object 132"/>
            <p:cNvSpPr/>
            <p:nvPr/>
          </p:nvSpPr>
          <p:spPr>
            <a:xfrm>
              <a:off x="6386194" y="5580557"/>
              <a:ext cx="657225" cy="441959"/>
            </a:xfrm>
            <a:custGeom>
              <a:avLst/>
              <a:gdLst/>
              <a:ahLst/>
              <a:cxnLst/>
              <a:rect l="l" t="t" r="r" b="b"/>
              <a:pathLst>
                <a:path w="657225" h="441960">
                  <a:moveTo>
                    <a:pt x="656869" y="0"/>
                  </a:moveTo>
                  <a:lnTo>
                    <a:pt x="0" y="0"/>
                  </a:lnTo>
                  <a:lnTo>
                    <a:pt x="0" y="441388"/>
                  </a:lnTo>
                  <a:lnTo>
                    <a:pt x="656869" y="441388"/>
                  </a:lnTo>
                  <a:lnTo>
                    <a:pt x="656869" y="0"/>
                  </a:lnTo>
                  <a:close/>
                </a:path>
              </a:pathLst>
            </a:custGeom>
            <a:solidFill>
              <a:srgbClr val="F0DCDB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33" name="object 133"/>
            <p:cNvSpPr/>
            <p:nvPr/>
          </p:nvSpPr>
          <p:spPr>
            <a:xfrm>
              <a:off x="7065391" y="5535675"/>
              <a:ext cx="0" cy="486409"/>
            </a:xfrm>
            <a:custGeom>
              <a:avLst/>
              <a:gdLst/>
              <a:ahLst/>
              <a:cxnLst/>
              <a:rect l="l" t="t" r="r" b="b"/>
              <a:pathLst>
                <a:path h="486410">
                  <a:moveTo>
                    <a:pt x="0" y="0"/>
                  </a:moveTo>
                  <a:lnTo>
                    <a:pt x="0" y="486270"/>
                  </a:lnTo>
                </a:path>
              </a:pathLst>
            </a:custGeom>
            <a:ln w="44829">
              <a:solidFill>
                <a:srgbClr val="C3AFAE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34" name="object 134"/>
            <p:cNvSpPr/>
            <p:nvPr/>
          </p:nvSpPr>
          <p:spPr>
            <a:xfrm>
              <a:off x="6386194" y="5558028"/>
              <a:ext cx="701675" cy="0"/>
            </a:xfrm>
            <a:custGeom>
              <a:avLst/>
              <a:gdLst/>
              <a:ahLst/>
              <a:cxnLst/>
              <a:rect l="l" t="t" r="r" b="b"/>
              <a:pathLst>
                <a:path w="701675">
                  <a:moveTo>
                    <a:pt x="0" y="0"/>
                  </a:moveTo>
                  <a:lnTo>
                    <a:pt x="701675" y="0"/>
                  </a:lnTo>
                </a:path>
              </a:pathLst>
            </a:custGeom>
            <a:ln w="44831">
              <a:solidFill>
                <a:srgbClr val="F5E1E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35" name="object 135"/>
            <p:cNvSpPr/>
            <p:nvPr/>
          </p:nvSpPr>
          <p:spPr>
            <a:xfrm>
              <a:off x="6386194" y="5535675"/>
              <a:ext cx="701675" cy="486409"/>
            </a:xfrm>
            <a:custGeom>
              <a:avLst/>
              <a:gdLst/>
              <a:ahLst/>
              <a:cxnLst/>
              <a:rect l="l" t="t" r="r" b="b"/>
              <a:pathLst>
                <a:path w="701675" h="486410">
                  <a:moveTo>
                    <a:pt x="0" y="44831"/>
                  </a:moveTo>
                  <a:lnTo>
                    <a:pt x="44830" y="0"/>
                  </a:lnTo>
                  <a:lnTo>
                    <a:pt x="701675" y="0"/>
                  </a:lnTo>
                  <a:lnTo>
                    <a:pt x="701675" y="441363"/>
                  </a:lnTo>
                  <a:lnTo>
                    <a:pt x="656844" y="486270"/>
                  </a:lnTo>
                  <a:lnTo>
                    <a:pt x="0" y="486270"/>
                  </a:lnTo>
                  <a:lnTo>
                    <a:pt x="0" y="44831"/>
                  </a:lnTo>
                  <a:close/>
                </a:path>
                <a:path w="701675" h="486410">
                  <a:moveTo>
                    <a:pt x="0" y="44831"/>
                  </a:moveTo>
                  <a:lnTo>
                    <a:pt x="656844" y="44831"/>
                  </a:lnTo>
                  <a:lnTo>
                    <a:pt x="701675" y="0"/>
                  </a:lnTo>
                </a:path>
                <a:path w="701675" h="486410">
                  <a:moveTo>
                    <a:pt x="656844" y="44831"/>
                  </a:moveTo>
                  <a:lnTo>
                    <a:pt x="656844" y="486270"/>
                  </a:lnTo>
                </a:path>
              </a:pathLst>
            </a:custGeom>
            <a:ln w="9525">
              <a:solidFill>
                <a:srgbClr val="487CB9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36" name="object 136"/>
          <p:cNvSpPr txBox="1"/>
          <p:nvPr/>
        </p:nvSpPr>
        <p:spPr>
          <a:xfrm>
            <a:off x="6386195" y="5604459"/>
            <a:ext cx="652145" cy="361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7645" marR="15875" indent="-163195">
              <a:lnSpc>
                <a:spcPct val="100000"/>
              </a:lnSpc>
              <a:spcBef>
                <a:spcPts val="100"/>
              </a:spcBef>
            </a:pPr>
            <a:r>
              <a:rPr sz="1100" b="1" spc="-140" dirty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sz="1100" b="1" spc="-85" dirty="0">
                <a:solidFill>
                  <a:srgbClr val="FF0000"/>
                </a:solidFill>
                <a:latin typeface="Arial"/>
                <a:cs typeface="Arial"/>
              </a:rPr>
              <a:t>dd</a:t>
            </a:r>
            <a:r>
              <a:rPr sz="1100" b="1" spc="165" dirty="0">
                <a:solidFill>
                  <a:srgbClr val="FF0000"/>
                </a:solidFill>
                <a:latin typeface="Arial"/>
                <a:cs typeface="Arial"/>
              </a:rPr>
              <a:t>/</a:t>
            </a:r>
            <a:r>
              <a:rPr sz="1100" b="1" spc="-95" dirty="0">
                <a:solidFill>
                  <a:srgbClr val="FF0000"/>
                </a:solidFill>
                <a:latin typeface="Arial"/>
                <a:cs typeface="Arial"/>
              </a:rPr>
              <a:t>D</a:t>
            </a:r>
            <a:r>
              <a:rPr sz="1100" b="1" spc="-50" dirty="0">
                <a:solidFill>
                  <a:srgbClr val="FF0000"/>
                </a:solidFill>
                <a:latin typeface="Arial"/>
                <a:cs typeface="Arial"/>
              </a:rPr>
              <a:t>r</a:t>
            </a:r>
            <a:r>
              <a:rPr sz="1100" b="1" spc="-85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1100" b="1" spc="-55" dirty="0">
                <a:solidFill>
                  <a:srgbClr val="FF0000"/>
                </a:solidFill>
                <a:latin typeface="Arial"/>
                <a:cs typeface="Arial"/>
              </a:rPr>
              <a:t>p  Mux</a:t>
            </a:r>
            <a:endParaRPr sz="1100" dirty="0">
              <a:latin typeface="Arial"/>
              <a:cs typeface="Arial"/>
            </a:endParaRPr>
          </a:p>
        </p:txBody>
      </p:sp>
      <p:grpSp>
        <p:nvGrpSpPr>
          <p:cNvPr id="137" name="object 137"/>
          <p:cNvGrpSpPr/>
          <p:nvPr/>
        </p:nvGrpSpPr>
        <p:grpSpPr>
          <a:xfrm>
            <a:off x="7609840" y="4940300"/>
            <a:ext cx="797560" cy="581660"/>
            <a:chOff x="7609840" y="4940300"/>
            <a:chExt cx="797560" cy="581660"/>
          </a:xfrm>
        </p:grpSpPr>
        <p:sp>
          <p:nvSpPr>
            <p:cNvPr id="138" name="object 138"/>
            <p:cNvSpPr/>
            <p:nvPr/>
          </p:nvSpPr>
          <p:spPr>
            <a:xfrm>
              <a:off x="7609840" y="4940300"/>
              <a:ext cx="797559" cy="581660"/>
            </a:xfrm>
            <a:prstGeom prst="rect">
              <a:avLst/>
            </a:prstGeom>
            <a:blipFill>
              <a:blip r:embed="rId2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39" name="object 139"/>
            <p:cNvSpPr/>
            <p:nvPr/>
          </p:nvSpPr>
          <p:spPr>
            <a:xfrm>
              <a:off x="7657973" y="5009197"/>
              <a:ext cx="657225" cy="441959"/>
            </a:xfrm>
            <a:custGeom>
              <a:avLst/>
              <a:gdLst/>
              <a:ahLst/>
              <a:cxnLst/>
              <a:rect l="l" t="t" r="r" b="b"/>
              <a:pathLst>
                <a:path w="657225" h="441960">
                  <a:moveTo>
                    <a:pt x="656869" y="0"/>
                  </a:moveTo>
                  <a:lnTo>
                    <a:pt x="0" y="0"/>
                  </a:lnTo>
                  <a:lnTo>
                    <a:pt x="0" y="441388"/>
                  </a:lnTo>
                  <a:lnTo>
                    <a:pt x="656869" y="441388"/>
                  </a:lnTo>
                  <a:lnTo>
                    <a:pt x="656869" y="0"/>
                  </a:lnTo>
                  <a:close/>
                </a:path>
              </a:pathLst>
            </a:custGeom>
            <a:solidFill>
              <a:srgbClr val="F0DCDB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40" name="object 140"/>
            <p:cNvSpPr/>
            <p:nvPr/>
          </p:nvSpPr>
          <p:spPr>
            <a:xfrm>
              <a:off x="8337296" y="4964302"/>
              <a:ext cx="0" cy="486409"/>
            </a:xfrm>
            <a:custGeom>
              <a:avLst/>
              <a:gdLst/>
              <a:ahLst/>
              <a:cxnLst/>
              <a:rect l="l" t="t" r="r" b="b"/>
              <a:pathLst>
                <a:path h="486410">
                  <a:moveTo>
                    <a:pt x="0" y="0"/>
                  </a:moveTo>
                  <a:lnTo>
                    <a:pt x="0" y="486283"/>
                  </a:lnTo>
                </a:path>
              </a:pathLst>
            </a:custGeom>
            <a:ln w="44956">
              <a:solidFill>
                <a:srgbClr val="C3AFAE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41" name="object 141"/>
            <p:cNvSpPr/>
            <p:nvPr/>
          </p:nvSpPr>
          <p:spPr>
            <a:xfrm>
              <a:off x="7657973" y="4986782"/>
              <a:ext cx="702310" cy="0"/>
            </a:xfrm>
            <a:custGeom>
              <a:avLst/>
              <a:gdLst/>
              <a:ahLst/>
              <a:cxnLst/>
              <a:rect l="l" t="t" r="r" b="b"/>
              <a:pathLst>
                <a:path w="702309">
                  <a:moveTo>
                    <a:pt x="0" y="0"/>
                  </a:moveTo>
                  <a:lnTo>
                    <a:pt x="701801" y="0"/>
                  </a:lnTo>
                </a:path>
              </a:pathLst>
            </a:custGeom>
            <a:ln w="44958">
              <a:solidFill>
                <a:srgbClr val="F5E1E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42" name="object 142"/>
            <p:cNvSpPr/>
            <p:nvPr/>
          </p:nvSpPr>
          <p:spPr>
            <a:xfrm>
              <a:off x="7657973" y="4964302"/>
              <a:ext cx="702310" cy="486409"/>
            </a:xfrm>
            <a:custGeom>
              <a:avLst/>
              <a:gdLst/>
              <a:ahLst/>
              <a:cxnLst/>
              <a:rect l="l" t="t" r="r" b="b"/>
              <a:pathLst>
                <a:path w="702309" h="486410">
                  <a:moveTo>
                    <a:pt x="0" y="44958"/>
                  </a:moveTo>
                  <a:lnTo>
                    <a:pt x="44957" y="0"/>
                  </a:lnTo>
                  <a:lnTo>
                    <a:pt x="701801" y="0"/>
                  </a:lnTo>
                  <a:lnTo>
                    <a:pt x="701801" y="441452"/>
                  </a:lnTo>
                  <a:lnTo>
                    <a:pt x="656844" y="486283"/>
                  </a:lnTo>
                  <a:lnTo>
                    <a:pt x="0" y="486283"/>
                  </a:lnTo>
                  <a:lnTo>
                    <a:pt x="0" y="44958"/>
                  </a:lnTo>
                  <a:close/>
                </a:path>
                <a:path w="702309" h="486410">
                  <a:moveTo>
                    <a:pt x="0" y="44958"/>
                  </a:moveTo>
                  <a:lnTo>
                    <a:pt x="656844" y="44958"/>
                  </a:lnTo>
                  <a:lnTo>
                    <a:pt x="701801" y="0"/>
                  </a:lnTo>
                </a:path>
                <a:path w="702309" h="486410">
                  <a:moveTo>
                    <a:pt x="656844" y="44958"/>
                  </a:moveTo>
                  <a:lnTo>
                    <a:pt x="656844" y="486283"/>
                  </a:lnTo>
                </a:path>
              </a:pathLst>
            </a:custGeom>
            <a:ln w="9525">
              <a:solidFill>
                <a:srgbClr val="487CB9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43" name="object 143"/>
          <p:cNvSpPr txBox="1"/>
          <p:nvPr/>
        </p:nvSpPr>
        <p:spPr>
          <a:xfrm>
            <a:off x="7657972" y="5032628"/>
            <a:ext cx="652145" cy="361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8279" marR="14604" indent="-161925">
              <a:lnSpc>
                <a:spcPct val="100000"/>
              </a:lnSpc>
              <a:spcBef>
                <a:spcPts val="100"/>
              </a:spcBef>
            </a:pPr>
            <a:r>
              <a:rPr sz="1100" b="1" spc="-140" dirty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sz="1100" b="1" spc="-85" dirty="0">
                <a:solidFill>
                  <a:srgbClr val="FF0000"/>
                </a:solidFill>
                <a:latin typeface="Arial"/>
                <a:cs typeface="Arial"/>
              </a:rPr>
              <a:t>dd</a:t>
            </a:r>
            <a:r>
              <a:rPr sz="1100" b="1" spc="165" dirty="0">
                <a:solidFill>
                  <a:srgbClr val="FF0000"/>
                </a:solidFill>
                <a:latin typeface="Arial"/>
                <a:cs typeface="Arial"/>
              </a:rPr>
              <a:t>/</a:t>
            </a:r>
            <a:r>
              <a:rPr sz="1100" b="1" spc="-95" dirty="0">
                <a:solidFill>
                  <a:srgbClr val="FF0000"/>
                </a:solidFill>
                <a:latin typeface="Arial"/>
                <a:cs typeface="Arial"/>
              </a:rPr>
              <a:t>D</a:t>
            </a:r>
            <a:r>
              <a:rPr sz="1100" b="1" spc="-50" dirty="0">
                <a:solidFill>
                  <a:srgbClr val="FF0000"/>
                </a:solidFill>
                <a:latin typeface="Arial"/>
                <a:cs typeface="Arial"/>
              </a:rPr>
              <a:t>r</a:t>
            </a:r>
            <a:r>
              <a:rPr sz="1100" b="1" spc="-85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1100" b="1" spc="-55" dirty="0">
                <a:solidFill>
                  <a:srgbClr val="FF0000"/>
                </a:solidFill>
                <a:latin typeface="Arial"/>
                <a:cs typeface="Arial"/>
              </a:rPr>
              <a:t>p  Mux</a:t>
            </a:r>
            <a:endParaRPr sz="1100" dirty="0">
              <a:latin typeface="Arial"/>
              <a:cs typeface="Arial"/>
            </a:endParaRPr>
          </a:p>
        </p:txBody>
      </p:sp>
      <p:grpSp>
        <p:nvGrpSpPr>
          <p:cNvPr id="144" name="object 144"/>
          <p:cNvGrpSpPr/>
          <p:nvPr/>
        </p:nvGrpSpPr>
        <p:grpSpPr>
          <a:xfrm>
            <a:off x="7625080" y="2849879"/>
            <a:ext cx="797560" cy="584200"/>
            <a:chOff x="7625080" y="2849879"/>
            <a:chExt cx="797560" cy="584200"/>
          </a:xfrm>
        </p:grpSpPr>
        <p:sp>
          <p:nvSpPr>
            <p:cNvPr id="145" name="object 145"/>
            <p:cNvSpPr/>
            <p:nvPr/>
          </p:nvSpPr>
          <p:spPr>
            <a:xfrm>
              <a:off x="7625080" y="2849879"/>
              <a:ext cx="797559" cy="584200"/>
            </a:xfrm>
            <a:prstGeom prst="rect">
              <a:avLst/>
            </a:prstGeom>
            <a:blipFill>
              <a:blip r:embed="rId2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46" name="object 146"/>
            <p:cNvSpPr/>
            <p:nvPr/>
          </p:nvSpPr>
          <p:spPr>
            <a:xfrm>
              <a:off x="7671943" y="2920809"/>
              <a:ext cx="657225" cy="441959"/>
            </a:xfrm>
            <a:custGeom>
              <a:avLst/>
              <a:gdLst/>
              <a:ahLst/>
              <a:cxnLst/>
              <a:rect l="l" t="t" r="r" b="b"/>
              <a:pathLst>
                <a:path w="657225" h="441960">
                  <a:moveTo>
                    <a:pt x="656869" y="0"/>
                  </a:moveTo>
                  <a:lnTo>
                    <a:pt x="0" y="0"/>
                  </a:lnTo>
                  <a:lnTo>
                    <a:pt x="0" y="441388"/>
                  </a:lnTo>
                  <a:lnTo>
                    <a:pt x="656869" y="441388"/>
                  </a:lnTo>
                  <a:lnTo>
                    <a:pt x="656869" y="0"/>
                  </a:lnTo>
                  <a:close/>
                </a:path>
              </a:pathLst>
            </a:custGeom>
            <a:solidFill>
              <a:srgbClr val="F0DCDB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47" name="object 147"/>
            <p:cNvSpPr/>
            <p:nvPr/>
          </p:nvSpPr>
          <p:spPr>
            <a:xfrm>
              <a:off x="8351266" y="2875914"/>
              <a:ext cx="0" cy="486409"/>
            </a:xfrm>
            <a:custGeom>
              <a:avLst/>
              <a:gdLst/>
              <a:ahLst/>
              <a:cxnLst/>
              <a:rect l="l" t="t" r="r" b="b"/>
              <a:pathLst>
                <a:path h="486410">
                  <a:moveTo>
                    <a:pt x="0" y="0"/>
                  </a:moveTo>
                  <a:lnTo>
                    <a:pt x="0" y="486283"/>
                  </a:lnTo>
                </a:path>
              </a:pathLst>
            </a:custGeom>
            <a:ln w="44958">
              <a:solidFill>
                <a:srgbClr val="C3AFAE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48" name="object 148"/>
            <p:cNvSpPr/>
            <p:nvPr/>
          </p:nvSpPr>
          <p:spPr>
            <a:xfrm>
              <a:off x="7671943" y="2898393"/>
              <a:ext cx="702310" cy="0"/>
            </a:xfrm>
            <a:custGeom>
              <a:avLst/>
              <a:gdLst/>
              <a:ahLst/>
              <a:cxnLst/>
              <a:rect l="l" t="t" r="r" b="b"/>
              <a:pathLst>
                <a:path w="702309">
                  <a:moveTo>
                    <a:pt x="0" y="0"/>
                  </a:moveTo>
                  <a:lnTo>
                    <a:pt x="701801" y="0"/>
                  </a:lnTo>
                </a:path>
              </a:pathLst>
            </a:custGeom>
            <a:ln w="44958">
              <a:solidFill>
                <a:srgbClr val="F5E1E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49" name="object 149"/>
            <p:cNvSpPr/>
            <p:nvPr/>
          </p:nvSpPr>
          <p:spPr>
            <a:xfrm>
              <a:off x="7671943" y="2875914"/>
              <a:ext cx="702310" cy="486409"/>
            </a:xfrm>
            <a:custGeom>
              <a:avLst/>
              <a:gdLst/>
              <a:ahLst/>
              <a:cxnLst/>
              <a:rect l="l" t="t" r="r" b="b"/>
              <a:pathLst>
                <a:path w="702309" h="486410">
                  <a:moveTo>
                    <a:pt x="0" y="44958"/>
                  </a:moveTo>
                  <a:lnTo>
                    <a:pt x="44957" y="0"/>
                  </a:lnTo>
                  <a:lnTo>
                    <a:pt x="701801" y="0"/>
                  </a:lnTo>
                  <a:lnTo>
                    <a:pt x="701801" y="441451"/>
                  </a:lnTo>
                  <a:lnTo>
                    <a:pt x="656843" y="486283"/>
                  </a:lnTo>
                  <a:lnTo>
                    <a:pt x="0" y="486283"/>
                  </a:lnTo>
                  <a:lnTo>
                    <a:pt x="0" y="44958"/>
                  </a:lnTo>
                  <a:close/>
                </a:path>
                <a:path w="702309" h="486410">
                  <a:moveTo>
                    <a:pt x="0" y="44958"/>
                  </a:moveTo>
                  <a:lnTo>
                    <a:pt x="656843" y="44958"/>
                  </a:lnTo>
                  <a:lnTo>
                    <a:pt x="701801" y="0"/>
                  </a:lnTo>
                </a:path>
                <a:path w="702309" h="486410">
                  <a:moveTo>
                    <a:pt x="656843" y="44958"/>
                  </a:moveTo>
                  <a:lnTo>
                    <a:pt x="656843" y="486283"/>
                  </a:lnTo>
                </a:path>
              </a:pathLst>
            </a:custGeom>
            <a:ln w="9525">
              <a:solidFill>
                <a:srgbClr val="487CB9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50" name="object 150"/>
          <p:cNvSpPr txBox="1"/>
          <p:nvPr/>
        </p:nvSpPr>
        <p:spPr>
          <a:xfrm>
            <a:off x="7671943" y="2944113"/>
            <a:ext cx="657860" cy="3613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36854" indent="-163195">
              <a:lnSpc>
                <a:spcPct val="100000"/>
              </a:lnSpc>
              <a:spcBef>
                <a:spcPts val="105"/>
              </a:spcBef>
            </a:pPr>
            <a:r>
              <a:rPr sz="1100" b="1" spc="-140" dirty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sz="1100" b="1" spc="-85" dirty="0">
                <a:solidFill>
                  <a:srgbClr val="FF0000"/>
                </a:solidFill>
                <a:latin typeface="Arial"/>
                <a:cs typeface="Arial"/>
              </a:rPr>
              <a:t>dd</a:t>
            </a:r>
            <a:r>
              <a:rPr sz="1100" b="1" spc="165" dirty="0">
                <a:solidFill>
                  <a:srgbClr val="FF0000"/>
                </a:solidFill>
                <a:latin typeface="Arial"/>
                <a:cs typeface="Arial"/>
              </a:rPr>
              <a:t>/</a:t>
            </a:r>
            <a:r>
              <a:rPr sz="1100" b="1" spc="-95" dirty="0">
                <a:solidFill>
                  <a:srgbClr val="FF0000"/>
                </a:solidFill>
                <a:latin typeface="Arial"/>
                <a:cs typeface="Arial"/>
              </a:rPr>
              <a:t>D</a:t>
            </a:r>
            <a:r>
              <a:rPr sz="1100" b="1" spc="-50" dirty="0">
                <a:solidFill>
                  <a:srgbClr val="FF0000"/>
                </a:solidFill>
                <a:latin typeface="Arial"/>
                <a:cs typeface="Arial"/>
              </a:rPr>
              <a:t>r</a:t>
            </a:r>
            <a:r>
              <a:rPr sz="1100" b="1" spc="-85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1100" b="1" spc="-55" dirty="0">
                <a:solidFill>
                  <a:srgbClr val="FF0000"/>
                </a:solidFill>
                <a:latin typeface="Arial"/>
                <a:cs typeface="Arial"/>
              </a:rPr>
              <a:t>p  Mux</a:t>
            </a:r>
            <a:endParaRPr sz="1100" dirty="0">
              <a:latin typeface="Arial"/>
              <a:cs typeface="Arial"/>
            </a:endParaRPr>
          </a:p>
        </p:txBody>
      </p:sp>
      <p:grpSp>
        <p:nvGrpSpPr>
          <p:cNvPr id="151" name="object 151"/>
          <p:cNvGrpSpPr/>
          <p:nvPr/>
        </p:nvGrpSpPr>
        <p:grpSpPr>
          <a:xfrm>
            <a:off x="7581900" y="3992879"/>
            <a:ext cx="797560" cy="581660"/>
            <a:chOff x="7581900" y="3992879"/>
            <a:chExt cx="797560" cy="581660"/>
          </a:xfrm>
        </p:grpSpPr>
        <p:sp>
          <p:nvSpPr>
            <p:cNvPr id="152" name="object 152"/>
            <p:cNvSpPr/>
            <p:nvPr/>
          </p:nvSpPr>
          <p:spPr>
            <a:xfrm>
              <a:off x="7581900" y="3992879"/>
              <a:ext cx="797559" cy="581660"/>
            </a:xfrm>
            <a:prstGeom prst="rect">
              <a:avLst/>
            </a:prstGeom>
            <a:blipFill>
              <a:blip r:embed="rId3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53" name="object 153"/>
            <p:cNvSpPr/>
            <p:nvPr/>
          </p:nvSpPr>
          <p:spPr>
            <a:xfrm>
              <a:off x="7630413" y="4062412"/>
              <a:ext cx="657225" cy="441959"/>
            </a:xfrm>
            <a:custGeom>
              <a:avLst/>
              <a:gdLst/>
              <a:ahLst/>
              <a:cxnLst/>
              <a:rect l="l" t="t" r="r" b="b"/>
              <a:pathLst>
                <a:path w="657225" h="441960">
                  <a:moveTo>
                    <a:pt x="656869" y="0"/>
                  </a:moveTo>
                  <a:lnTo>
                    <a:pt x="0" y="0"/>
                  </a:lnTo>
                  <a:lnTo>
                    <a:pt x="0" y="441388"/>
                  </a:lnTo>
                  <a:lnTo>
                    <a:pt x="656869" y="441388"/>
                  </a:lnTo>
                  <a:lnTo>
                    <a:pt x="656869" y="0"/>
                  </a:lnTo>
                  <a:close/>
                </a:path>
              </a:pathLst>
            </a:custGeom>
            <a:solidFill>
              <a:srgbClr val="F0DCDB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54" name="object 154"/>
            <p:cNvSpPr/>
            <p:nvPr/>
          </p:nvSpPr>
          <p:spPr>
            <a:xfrm>
              <a:off x="8309737" y="4017390"/>
              <a:ext cx="0" cy="486409"/>
            </a:xfrm>
            <a:custGeom>
              <a:avLst/>
              <a:gdLst/>
              <a:ahLst/>
              <a:cxnLst/>
              <a:rect l="l" t="t" r="r" b="b"/>
              <a:pathLst>
                <a:path h="486410">
                  <a:moveTo>
                    <a:pt x="0" y="0"/>
                  </a:moveTo>
                  <a:lnTo>
                    <a:pt x="0" y="486409"/>
                  </a:lnTo>
                </a:path>
              </a:pathLst>
            </a:custGeom>
            <a:ln w="44958">
              <a:solidFill>
                <a:srgbClr val="C3AFAE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55" name="object 155"/>
            <p:cNvSpPr/>
            <p:nvPr/>
          </p:nvSpPr>
          <p:spPr>
            <a:xfrm>
              <a:off x="7630413" y="4039869"/>
              <a:ext cx="702310" cy="0"/>
            </a:xfrm>
            <a:custGeom>
              <a:avLst/>
              <a:gdLst/>
              <a:ahLst/>
              <a:cxnLst/>
              <a:rect l="l" t="t" r="r" b="b"/>
              <a:pathLst>
                <a:path w="702309">
                  <a:moveTo>
                    <a:pt x="0" y="0"/>
                  </a:moveTo>
                  <a:lnTo>
                    <a:pt x="701801" y="0"/>
                  </a:lnTo>
                </a:path>
              </a:pathLst>
            </a:custGeom>
            <a:ln w="44956">
              <a:solidFill>
                <a:srgbClr val="F5E1E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56" name="object 156"/>
            <p:cNvSpPr/>
            <p:nvPr/>
          </p:nvSpPr>
          <p:spPr>
            <a:xfrm>
              <a:off x="7630413" y="4017390"/>
              <a:ext cx="702310" cy="486409"/>
            </a:xfrm>
            <a:custGeom>
              <a:avLst/>
              <a:gdLst/>
              <a:ahLst/>
              <a:cxnLst/>
              <a:rect l="l" t="t" r="r" b="b"/>
              <a:pathLst>
                <a:path w="702309" h="486410">
                  <a:moveTo>
                    <a:pt x="0" y="44957"/>
                  </a:moveTo>
                  <a:lnTo>
                    <a:pt x="44957" y="0"/>
                  </a:lnTo>
                  <a:lnTo>
                    <a:pt x="701801" y="0"/>
                  </a:lnTo>
                  <a:lnTo>
                    <a:pt x="701801" y="441451"/>
                  </a:lnTo>
                  <a:lnTo>
                    <a:pt x="656843" y="486409"/>
                  </a:lnTo>
                  <a:lnTo>
                    <a:pt x="0" y="486409"/>
                  </a:lnTo>
                  <a:lnTo>
                    <a:pt x="0" y="44957"/>
                  </a:lnTo>
                  <a:close/>
                </a:path>
                <a:path w="702309" h="486410">
                  <a:moveTo>
                    <a:pt x="0" y="44957"/>
                  </a:moveTo>
                  <a:lnTo>
                    <a:pt x="656843" y="44957"/>
                  </a:lnTo>
                  <a:lnTo>
                    <a:pt x="701801" y="0"/>
                  </a:lnTo>
                </a:path>
                <a:path w="702309" h="486410">
                  <a:moveTo>
                    <a:pt x="656843" y="44957"/>
                  </a:moveTo>
                  <a:lnTo>
                    <a:pt x="656843" y="486409"/>
                  </a:lnTo>
                </a:path>
              </a:pathLst>
            </a:custGeom>
            <a:ln w="9525">
              <a:solidFill>
                <a:srgbClr val="487CB9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57" name="object 157"/>
          <p:cNvSpPr txBox="1"/>
          <p:nvPr/>
        </p:nvSpPr>
        <p:spPr>
          <a:xfrm>
            <a:off x="7630414" y="4085335"/>
            <a:ext cx="652145" cy="361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8279" marR="15875" indent="-163195">
              <a:lnSpc>
                <a:spcPct val="100000"/>
              </a:lnSpc>
              <a:spcBef>
                <a:spcPts val="100"/>
              </a:spcBef>
            </a:pPr>
            <a:r>
              <a:rPr sz="1100" b="1" spc="-140" dirty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sz="1100" b="1" spc="-85" dirty="0">
                <a:solidFill>
                  <a:srgbClr val="FF0000"/>
                </a:solidFill>
                <a:latin typeface="Arial"/>
                <a:cs typeface="Arial"/>
              </a:rPr>
              <a:t>dd</a:t>
            </a:r>
            <a:r>
              <a:rPr sz="1100" b="1" spc="165" dirty="0">
                <a:solidFill>
                  <a:srgbClr val="FF0000"/>
                </a:solidFill>
                <a:latin typeface="Arial"/>
                <a:cs typeface="Arial"/>
              </a:rPr>
              <a:t>/</a:t>
            </a:r>
            <a:r>
              <a:rPr sz="1100" b="1" spc="-95" dirty="0">
                <a:solidFill>
                  <a:srgbClr val="FF0000"/>
                </a:solidFill>
                <a:latin typeface="Arial"/>
                <a:cs typeface="Arial"/>
              </a:rPr>
              <a:t>D</a:t>
            </a:r>
            <a:r>
              <a:rPr sz="1100" b="1" spc="-50" dirty="0">
                <a:solidFill>
                  <a:srgbClr val="FF0000"/>
                </a:solidFill>
                <a:latin typeface="Arial"/>
                <a:cs typeface="Arial"/>
              </a:rPr>
              <a:t>r</a:t>
            </a:r>
            <a:r>
              <a:rPr sz="1100" b="1" spc="-85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1100" b="1" spc="-55" dirty="0">
                <a:solidFill>
                  <a:srgbClr val="FF0000"/>
                </a:solidFill>
                <a:latin typeface="Arial"/>
                <a:cs typeface="Arial"/>
              </a:rPr>
              <a:t>p  Mux</a:t>
            </a:r>
            <a:endParaRPr sz="1100" dirty="0">
              <a:latin typeface="Arial"/>
              <a:cs typeface="Arial"/>
            </a:endParaRPr>
          </a:p>
        </p:txBody>
      </p:sp>
      <p:grpSp>
        <p:nvGrpSpPr>
          <p:cNvPr id="158" name="object 158"/>
          <p:cNvGrpSpPr/>
          <p:nvPr/>
        </p:nvGrpSpPr>
        <p:grpSpPr>
          <a:xfrm>
            <a:off x="8341359" y="3426459"/>
            <a:ext cx="797560" cy="581660"/>
            <a:chOff x="8341359" y="3426459"/>
            <a:chExt cx="797560" cy="581660"/>
          </a:xfrm>
        </p:grpSpPr>
        <p:sp>
          <p:nvSpPr>
            <p:cNvPr id="159" name="object 159"/>
            <p:cNvSpPr/>
            <p:nvPr/>
          </p:nvSpPr>
          <p:spPr>
            <a:xfrm>
              <a:off x="8341359" y="3426459"/>
              <a:ext cx="797559" cy="581659"/>
            </a:xfrm>
            <a:prstGeom prst="rect">
              <a:avLst/>
            </a:prstGeom>
            <a:blipFill>
              <a:blip r:embed="rId3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0" name="object 160"/>
            <p:cNvSpPr/>
            <p:nvPr/>
          </p:nvSpPr>
          <p:spPr>
            <a:xfrm>
              <a:off x="8388476" y="3496881"/>
              <a:ext cx="657225" cy="441959"/>
            </a:xfrm>
            <a:custGeom>
              <a:avLst/>
              <a:gdLst/>
              <a:ahLst/>
              <a:cxnLst/>
              <a:rect l="l" t="t" r="r" b="b"/>
              <a:pathLst>
                <a:path w="657225" h="441960">
                  <a:moveTo>
                    <a:pt x="656869" y="0"/>
                  </a:moveTo>
                  <a:lnTo>
                    <a:pt x="0" y="0"/>
                  </a:lnTo>
                  <a:lnTo>
                    <a:pt x="0" y="441388"/>
                  </a:lnTo>
                  <a:lnTo>
                    <a:pt x="656869" y="441388"/>
                  </a:lnTo>
                  <a:lnTo>
                    <a:pt x="656869" y="0"/>
                  </a:lnTo>
                  <a:close/>
                </a:path>
              </a:pathLst>
            </a:custGeom>
            <a:solidFill>
              <a:srgbClr val="F0DCDB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1" name="object 161"/>
            <p:cNvSpPr/>
            <p:nvPr/>
          </p:nvSpPr>
          <p:spPr>
            <a:xfrm>
              <a:off x="9067799" y="3451986"/>
              <a:ext cx="0" cy="486409"/>
            </a:xfrm>
            <a:custGeom>
              <a:avLst/>
              <a:gdLst/>
              <a:ahLst/>
              <a:cxnLst/>
              <a:rect l="l" t="t" r="r" b="b"/>
              <a:pathLst>
                <a:path h="486410">
                  <a:moveTo>
                    <a:pt x="0" y="0"/>
                  </a:moveTo>
                  <a:lnTo>
                    <a:pt x="0" y="486282"/>
                  </a:lnTo>
                </a:path>
              </a:pathLst>
            </a:custGeom>
            <a:ln w="44956">
              <a:solidFill>
                <a:srgbClr val="C3AFAE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2" name="object 162"/>
            <p:cNvSpPr/>
            <p:nvPr/>
          </p:nvSpPr>
          <p:spPr>
            <a:xfrm>
              <a:off x="8388476" y="3474465"/>
              <a:ext cx="702310" cy="0"/>
            </a:xfrm>
            <a:custGeom>
              <a:avLst/>
              <a:gdLst/>
              <a:ahLst/>
              <a:cxnLst/>
              <a:rect l="l" t="t" r="r" b="b"/>
              <a:pathLst>
                <a:path w="702309">
                  <a:moveTo>
                    <a:pt x="0" y="0"/>
                  </a:moveTo>
                  <a:lnTo>
                    <a:pt x="701801" y="0"/>
                  </a:lnTo>
                </a:path>
              </a:pathLst>
            </a:custGeom>
            <a:ln w="44958">
              <a:solidFill>
                <a:srgbClr val="F5E1E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3" name="object 163"/>
            <p:cNvSpPr/>
            <p:nvPr/>
          </p:nvSpPr>
          <p:spPr>
            <a:xfrm>
              <a:off x="8388476" y="3451986"/>
              <a:ext cx="702310" cy="486409"/>
            </a:xfrm>
            <a:custGeom>
              <a:avLst/>
              <a:gdLst/>
              <a:ahLst/>
              <a:cxnLst/>
              <a:rect l="l" t="t" r="r" b="b"/>
              <a:pathLst>
                <a:path w="702309" h="486410">
                  <a:moveTo>
                    <a:pt x="0" y="44958"/>
                  </a:moveTo>
                  <a:lnTo>
                    <a:pt x="44957" y="0"/>
                  </a:lnTo>
                  <a:lnTo>
                    <a:pt x="701801" y="0"/>
                  </a:lnTo>
                  <a:lnTo>
                    <a:pt x="701801" y="441451"/>
                  </a:lnTo>
                  <a:lnTo>
                    <a:pt x="656844" y="486282"/>
                  </a:lnTo>
                  <a:lnTo>
                    <a:pt x="0" y="486282"/>
                  </a:lnTo>
                  <a:lnTo>
                    <a:pt x="0" y="44958"/>
                  </a:lnTo>
                  <a:close/>
                </a:path>
                <a:path w="702309" h="486410">
                  <a:moveTo>
                    <a:pt x="0" y="44958"/>
                  </a:moveTo>
                  <a:lnTo>
                    <a:pt x="656844" y="44958"/>
                  </a:lnTo>
                  <a:lnTo>
                    <a:pt x="701801" y="0"/>
                  </a:lnTo>
                </a:path>
                <a:path w="702309" h="486410">
                  <a:moveTo>
                    <a:pt x="656844" y="44958"/>
                  </a:moveTo>
                  <a:lnTo>
                    <a:pt x="656844" y="486282"/>
                  </a:lnTo>
                </a:path>
              </a:pathLst>
            </a:custGeom>
            <a:ln w="9525">
              <a:solidFill>
                <a:srgbClr val="487CB9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64" name="object 164"/>
          <p:cNvSpPr txBox="1"/>
          <p:nvPr/>
        </p:nvSpPr>
        <p:spPr>
          <a:xfrm>
            <a:off x="8388477" y="3519677"/>
            <a:ext cx="652145" cy="3613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08279" marR="14604" indent="-161925">
              <a:lnSpc>
                <a:spcPct val="100000"/>
              </a:lnSpc>
              <a:spcBef>
                <a:spcPts val="105"/>
              </a:spcBef>
            </a:pPr>
            <a:r>
              <a:rPr sz="1100" b="1" spc="-140" dirty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sz="1100" b="1" spc="-85" dirty="0">
                <a:solidFill>
                  <a:srgbClr val="FF0000"/>
                </a:solidFill>
                <a:latin typeface="Arial"/>
                <a:cs typeface="Arial"/>
              </a:rPr>
              <a:t>dd</a:t>
            </a:r>
            <a:r>
              <a:rPr sz="1100" b="1" spc="165" dirty="0">
                <a:solidFill>
                  <a:srgbClr val="FF0000"/>
                </a:solidFill>
                <a:latin typeface="Arial"/>
                <a:cs typeface="Arial"/>
              </a:rPr>
              <a:t>/</a:t>
            </a:r>
            <a:r>
              <a:rPr sz="1100" b="1" spc="-95" dirty="0">
                <a:solidFill>
                  <a:srgbClr val="FF0000"/>
                </a:solidFill>
                <a:latin typeface="Arial"/>
                <a:cs typeface="Arial"/>
              </a:rPr>
              <a:t>D</a:t>
            </a:r>
            <a:r>
              <a:rPr sz="1100" b="1" spc="-50" dirty="0">
                <a:solidFill>
                  <a:srgbClr val="FF0000"/>
                </a:solidFill>
                <a:latin typeface="Arial"/>
                <a:cs typeface="Arial"/>
              </a:rPr>
              <a:t>r</a:t>
            </a:r>
            <a:r>
              <a:rPr sz="1100" b="1" spc="-85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1100" b="1" spc="-55" dirty="0">
                <a:solidFill>
                  <a:srgbClr val="FF0000"/>
                </a:solidFill>
                <a:latin typeface="Arial"/>
                <a:cs typeface="Arial"/>
              </a:rPr>
              <a:t>p  Mux</a:t>
            </a:r>
            <a:endParaRPr sz="1100" dirty="0">
              <a:latin typeface="Arial"/>
              <a:cs typeface="Arial"/>
            </a:endParaRPr>
          </a:p>
        </p:txBody>
      </p:sp>
      <p:grpSp>
        <p:nvGrpSpPr>
          <p:cNvPr id="165" name="object 165"/>
          <p:cNvGrpSpPr/>
          <p:nvPr/>
        </p:nvGrpSpPr>
        <p:grpSpPr>
          <a:xfrm>
            <a:off x="4165600" y="3406140"/>
            <a:ext cx="797560" cy="581660"/>
            <a:chOff x="4165600" y="3406140"/>
            <a:chExt cx="797560" cy="581660"/>
          </a:xfrm>
        </p:grpSpPr>
        <p:sp>
          <p:nvSpPr>
            <p:cNvPr id="166" name="object 166"/>
            <p:cNvSpPr/>
            <p:nvPr/>
          </p:nvSpPr>
          <p:spPr>
            <a:xfrm>
              <a:off x="4165600" y="3406140"/>
              <a:ext cx="797560" cy="581660"/>
            </a:xfrm>
            <a:prstGeom prst="rect">
              <a:avLst/>
            </a:prstGeom>
            <a:blipFill>
              <a:blip r:embed="rId3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7" name="object 167"/>
            <p:cNvSpPr/>
            <p:nvPr/>
          </p:nvSpPr>
          <p:spPr>
            <a:xfrm>
              <a:off x="4214748" y="3474910"/>
              <a:ext cx="657225" cy="441959"/>
            </a:xfrm>
            <a:custGeom>
              <a:avLst/>
              <a:gdLst/>
              <a:ahLst/>
              <a:cxnLst/>
              <a:rect l="l" t="t" r="r" b="b"/>
              <a:pathLst>
                <a:path w="657225" h="441960">
                  <a:moveTo>
                    <a:pt x="656869" y="0"/>
                  </a:moveTo>
                  <a:lnTo>
                    <a:pt x="0" y="0"/>
                  </a:lnTo>
                  <a:lnTo>
                    <a:pt x="0" y="441388"/>
                  </a:lnTo>
                  <a:lnTo>
                    <a:pt x="656869" y="441388"/>
                  </a:lnTo>
                  <a:lnTo>
                    <a:pt x="656869" y="0"/>
                  </a:lnTo>
                  <a:close/>
                </a:path>
              </a:pathLst>
            </a:custGeom>
            <a:solidFill>
              <a:srgbClr val="F0DCDB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8" name="object 168"/>
            <p:cNvSpPr/>
            <p:nvPr/>
          </p:nvSpPr>
          <p:spPr>
            <a:xfrm>
              <a:off x="4893944" y="3430016"/>
              <a:ext cx="0" cy="486409"/>
            </a:xfrm>
            <a:custGeom>
              <a:avLst/>
              <a:gdLst/>
              <a:ahLst/>
              <a:cxnLst/>
              <a:rect l="l" t="t" r="r" b="b"/>
              <a:pathLst>
                <a:path h="486410">
                  <a:moveTo>
                    <a:pt x="0" y="0"/>
                  </a:moveTo>
                  <a:lnTo>
                    <a:pt x="0" y="486283"/>
                  </a:lnTo>
                </a:path>
              </a:pathLst>
            </a:custGeom>
            <a:ln w="44831">
              <a:solidFill>
                <a:srgbClr val="C3AFAE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9" name="object 169"/>
            <p:cNvSpPr/>
            <p:nvPr/>
          </p:nvSpPr>
          <p:spPr>
            <a:xfrm>
              <a:off x="4214748" y="3452495"/>
              <a:ext cx="701675" cy="0"/>
            </a:xfrm>
            <a:custGeom>
              <a:avLst/>
              <a:gdLst/>
              <a:ahLst/>
              <a:cxnLst/>
              <a:rect l="l" t="t" r="r" b="b"/>
              <a:pathLst>
                <a:path w="701675">
                  <a:moveTo>
                    <a:pt x="0" y="0"/>
                  </a:moveTo>
                  <a:lnTo>
                    <a:pt x="701675" y="0"/>
                  </a:lnTo>
                </a:path>
              </a:pathLst>
            </a:custGeom>
            <a:ln w="44958">
              <a:solidFill>
                <a:srgbClr val="F5E1E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70" name="object 170"/>
            <p:cNvSpPr/>
            <p:nvPr/>
          </p:nvSpPr>
          <p:spPr>
            <a:xfrm>
              <a:off x="4214748" y="3430016"/>
              <a:ext cx="701675" cy="486409"/>
            </a:xfrm>
            <a:custGeom>
              <a:avLst/>
              <a:gdLst/>
              <a:ahLst/>
              <a:cxnLst/>
              <a:rect l="l" t="t" r="r" b="b"/>
              <a:pathLst>
                <a:path w="701675" h="486410">
                  <a:moveTo>
                    <a:pt x="0" y="44958"/>
                  </a:moveTo>
                  <a:lnTo>
                    <a:pt x="44830" y="0"/>
                  </a:lnTo>
                  <a:lnTo>
                    <a:pt x="701675" y="0"/>
                  </a:lnTo>
                  <a:lnTo>
                    <a:pt x="701675" y="441452"/>
                  </a:lnTo>
                  <a:lnTo>
                    <a:pt x="656843" y="486283"/>
                  </a:lnTo>
                  <a:lnTo>
                    <a:pt x="0" y="486283"/>
                  </a:lnTo>
                  <a:lnTo>
                    <a:pt x="0" y="44958"/>
                  </a:lnTo>
                  <a:close/>
                </a:path>
                <a:path w="701675" h="486410">
                  <a:moveTo>
                    <a:pt x="0" y="44958"/>
                  </a:moveTo>
                  <a:lnTo>
                    <a:pt x="656843" y="44958"/>
                  </a:lnTo>
                  <a:lnTo>
                    <a:pt x="701675" y="0"/>
                  </a:lnTo>
                </a:path>
                <a:path w="701675" h="486410">
                  <a:moveTo>
                    <a:pt x="656843" y="44958"/>
                  </a:moveTo>
                  <a:lnTo>
                    <a:pt x="656843" y="486283"/>
                  </a:lnTo>
                </a:path>
              </a:pathLst>
            </a:custGeom>
            <a:ln w="9525">
              <a:solidFill>
                <a:srgbClr val="487CB9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71" name="object 171"/>
          <p:cNvSpPr txBox="1"/>
          <p:nvPr/>
        </p:nvSpPr>
        <p:spPr>
          <a:xfrm>
            <a:off x="4214748" y="3497707"/>
            <a:ext cx="652145" cy="3613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06375" marR="16510" indent="-161925">
              <a:lnSpc>
                <a:spcPct val="100000"/>
              </a:lnSpc>
              <a:spcBef>
                <a:spcPts val="105"/>
              </a:spcBef>
            </a:pPr>
            <a:r>
              <a:rPr sz="1100" b="1" spc="-140" dirty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sz="1100" b="1" spc="-85" dirty="0">
                <a:solidFill>
                  <a:srgbClr val="FF0000"/>
                </a:solidFill>
                <a:latin typeface="Arial"/>
                <a:cs typeface="Arial"/>
              </a:rPr>
              <a:t>dd</a:t>
            </a:r>
            <a:r>
              <a:rPr sz="1100" b="1" spc="165" dirty="0">
                <a:solidFill>
                  <a:srgbClr val="FF0000"/>
                </a:solidFill>
                <a:latin typeface="Arial"/>
                <a:cs typeface="Arial"/>
              </a:rPr>
              <a:t>/</a:t>
            </a:r>
            <a:r>
              <a:rPr sz="1100" b="1" spc="-95" dirty="0">
                <a:solidFill>
                  <a:srgbClr val="FF0000"/>
                </a:solidFill>
                <a:latin typeface="Arial"/>
                <a:cs typeface="Arial"/>
              </a:rPr>
              <a:t>D</a:t>
            </a:r>
            <a:r>
              <a:rPr sz="1100" b="1" spc="-50" dirty="0">
                <a:solidFill>
                  <a:srgbClr val="FF0000"/>
                </a:solidFill>
                <a:latin typeface="Arial"/>
                <a:cs typeface="Arial"/>
              </a:rPr>
              <a:t>r</a:t>
            </a:r>
            <a:r>
              <a:rPr sz="1100" b="1" spc="-85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1100" b="1" spc="-55" dirty="0">
                <a:solidFill>
                  <a:srgbClr val="FF0000"/>
                </a:solidFill>
                <a:latin typeface="Arial"/>
                <a:cs typeface="Arial"/>
              </a:rPr>
              <a:t>p  Mux</a:t>
            </a:r>
            <a:endParaRPr sz="1100" dirty="0">
              <a:latin typeface="Arial"/>
              <a:cs typeface="Arial"/>
            </a:endParaRPr>
          </a:p>
        </p:txBody>
      </p:sp>
      <p:grpSp>
        <p:nvGrpSpPr>
          <p:cNvPr id="172" name="object 172"/>
          <p:cNvGrpSpPr/>
          <p:nvPr/>
        </p:nvGrpSpPr>
        <p:grpSpPr>
          <a:xfrm>
            <a:off x="5158740" y="2852420"/>
            <a:ext cx="797560" cy="581660"/>
            <a:chOff x="5158740" y="2852420"/>
            <a:chExt cx="797560" cy="581660"/>
          </a:xfrm>
        </p:grpSpPr>
        <p:sp>
          <p:nvSpPr>
            <p:cNvPr id="173" name="object 173"/>
            <p:cNvSpPr/>
            <p:nvPr/>
          </p:nvSpPr>
          <p:spPr>
            <a:xfrm>
              <a:off x="5158740" y="2852420"/>
              <a:ext cx="797560" cy="581660"/>
            </a:xfrm>
            <a:prstGeom prst="rect">
              <a:avLst/>
            </a:prstGeom>
            <a:blipFill>
              <a:blip r:embed="rId3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74" name="object 174"/>
            <p:cNvSpPr/>
            <p:nvPr/>
          </p:nvSpPr>
          <p:spPr>
            <a:xfrm>
              <a:off x="5205603" y="2921825"/>
              <a:ext cx="657225" cy="441959"/>
            </a:xfrm>
            <a:custGeom>
              <a:avLst/>
              <a:gdLst/>
              <a:ahLst/>
              <a:cxnLst/>
              <a:rect l="l" t="t" r="r" b="b"/>
              <a:pathLst>
                <a:path w="657225" h="441960">
                  <a:moveTo>
                    <a:pt x="656869" y="0"/>
                  </a:moveTo>
                  <a:lnTo>
                    <a:pt x="0" y="0"/>
                  </a:lnTo>
                  <a:lnTo>
                    <a:pt x="0" y="441388"/>
                  </a:lnTo>
                  <a:lnTo>
                    <a:pt x="656869" y="441388"/>
                  </a:lnTo>
                  <a:lnTo>
                    <a:pt x="656869" y="0"/>
                  </a:lnTo>
                  <a:close/>
                </a:path>
              </a:pathLst>
            </a:custGeom>
            <a:solidFill>
              <a:srgbClr val="F0DCDB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75" name="object 175"/>
            <p:cNvSpPr/>
            <p:nvPr/>
          </p:nvSpPr>
          <p:spPr>
            <a:xfrm>
              <a:off x="5884799" y="2876931"/>
              <a:ext cx="0" cy="486409"/>
            </a:xfrm>
            <a:custGeom>
              <a:avLst/>
              <a:gdLst/>
              <a:ahLst/>
              <a:cxnLst/>
              <a:rect l="l" t="t" r="r" b="b"/>
              <a:pathLst>
                <a:path h="486410">
                  <a:moveTo>
                    <a:pt x="0" y="0"/>
                  </a:moveTo>
                  <a:lnTo>
                    <a:pt x="0" y="486283"/>
                  </a:lnTo>
                </a:path>
              </a:pathLst>
            </a:custGeom>
            <a:ln w="44829">
              <a:solidFill>
                <a:srgbClr val="C3AFAE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76" name="object 176"/>
            <p:cNvSpPr/>
            <p:nvPr/>
          </p:nvSpPr>
          <p:spPr>
            <a:xfrm>
              <a:off x="5205603" y="2899410"/>
              <a:ext cx="701675" cy="0"/>
            </a:xfrm>
            <a:custGeom>
              <a:avLst/>
              <a:gdLst/>
              <a:ahLst/>
              <a:cxnLst/>
              <a:rect l="l" t="t" r="r" b="b"/>
              <a:pathLst>
                <a:path w="701675">
                  <a:moveTo>
                    <a:pt x="0" y="0"/>
                  </a:moveTo>
                  <a:lnTo>
                    <a:pt x="701675" y="0"/>
                  </a:lnTo>
                </a:path>
              </a:pathLst>
            </a:custGeom>
            <a:ln w="44958">
              <a:solidFill>
                <a:srgbClr val="F5E1E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77" name="object 177"/>
            <p:cNvSpPr/>
            <p:nvPr/>
          </p:nvSpPr>
          <p:spPr>
            <a:xfrm>
              <a:off x="5205603" y="2876931"/>
              <a:ext cx="701675" cy="486409"/>
            </a:xfrm>
            <a:custGeom>
              <a:avLst/>
              <a:gdLst/>
              <a:ahLst/>
              <a:cxnLst/>
              <a:rect l="l" t="t" r="r" b="b"/>
              <a:pathLst>
                <a:path w="701675" h="486410">
                  <a:moveTo>
                    <a:pt x="0" y="44958"/>
                  </a:moveTo>
                  <a:lnTo>
                    <a:pt x="44831" y="0"/>
                  </a:lnTo>
                  <a:lnTo>
                    <a:pt x="701675" y="0"/>
                  </a:lnTo>
                  <a:lnTo>
                    <a:pt x="701675" y="441452"/>
                  </a:lnTo>
                  <a:lnTo>
                    <a:pt x="656844" y="486283"/>
                  </a:lnTo>
                  <a:lnTo>
                    <a:pt x="0" y="486283"/>
                  </a:lnTo>
                  <a:lnTo>
                    <a:pt x="0" y="44958"/>
                  </a:lnTo>
                  <a:close/>
                </a:path>
                <a:path w="701675" h="486410">
                  <a:moveTo>
                    <a:pt x="0" y="44958"/>
                  </a:moveTo>
                  <a:lnTo>
                    <a:pt x="656844" y="44958"/>
                  </a:lnTo>
                  <a:lnTo>
                    <a:pt x="701675" y="0"/>
                  </a:lnTo>
                </a:path>
                <a:path w="701675" h="486410">
                  <a:moveTo>
                    <a:pt x="656844" y="44958"/>
                  </a:moveTo>
                  <a:lnTo>
                    <a:pt x="656844" y="486283"/>
                  </a:lnTo>
                </a:path>
              </a:pathLst>
            </a:custGeom>
            <a:ln w="9525">
              <a:solidFill>
                <a:srgbClr val="487CB9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78" name="object 178"/>
          <p:cNvSpPr txBox="1"/>
          <p:nvPr/>
        </p:nvSpPr>
        <p:spPr>
          <a:xfrm>
            <a:off x="5205603" y="2944113"/>
            <a:ext cx="652145" cy="3613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08279" marR="16510" indent="-163830">
              <a:lnSpc>
                <a:spcPct val="100000"/>
              </a:lnSpc>
              <a:spcBef>
                <a:spcPts val="105"/>
              </a:spcBef>
            </a:pPr>
            <a:r>
              <a:rPr sz="1100" b="1" spc="-140" dirty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sz="1100" b="1" spc="-85" dirty="0">
                <a:solidFill>
                  <a:srgbClr val="FF0000"/>
                </a:solidFill>
                <a:latin typeface="Arial"/>
                <a:cs typeface="Arial"/>
              </a:rPr>
              <a:t>dd</a:t>
            </a:r>
            <a:r>
              <a:rPr sz="1100" b="1" spc="165" dirty="0">
                <a:solidFill>
                  <a:srgbClr val="FF0000"/>
                </a:solidFill>
                <a:latin typeface="Arial"/>
                <a:cs typeface="Arial"/>
              </a:rPr>
              <a:t>/</a:t>
            </a:r>
            <a:r>
              <a:rPr sz="1100" b="1" spc="-95" dirty="0">
                <a:solidFill>
                  <a:srgbClr val="FF0000"/>
                </a:solidFill>
                <a:latin typeface="Arial"/>
                <a:cs typeface="Arial"/>
              </a:rPr>
              <a:t>D</a:t>
            </a:r>
            <a:r>
              <a:rPr sz="1100" b="1" spc="-50" dirty="0">
                <a:solidFill>
                  <a:srgbClr val="FF0000"/>
                </a:solidFill>
                <a:latin typeface="Arial"/>
                <a:cs typeface="Arial"/>
              </a:rPr>
              <a:t>r</a:t>
            </a:r>
            <a:r>
              <a:rPr sz="1100" b="1" spc="-85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1100" b="1" spc="-55" dirty="0">
                <a:solidFill>
                  <a:srgbClr val="FF0000"/>
                </a:solidFill>
                <a:latin typeface="Arial"/>
                <a:cs typeface="Arial"/>
              </a:rPr>
              <a:t>p  </a:t>
            </a:r>
            <a:r>
              <a:rPr sz="1100" b="1" spc="-50" dirty="0">
                <a:solidFill>
                  <a:srgbClr val="FF0000"/>
                </a:solidFill>
                <a:latin typeface="Arial"/>
                <a:cs typeface="Arial"/>
              </a:rPr>
              <a:t>Mux</a:t>
            </a:r>
            <a:endParaRPr sz="1100" dirty="0">
              <a:latin typeface="Arial"/>
              <a:cs typeface="Arial"/>
            </a:endParaRPr>
          </a:p>
        </p:txBody>
      </p:sp>
      <p:grpSp>
        <p:nvGrpSpPr>
          <p:cNvPr id="179" name="object 179"/>
          <p:cNvGrpSpPr/>
          <p:nvPr/>
        </p:nvGrpSpPr>
        <p:grpSpPr>
          <a:xfrm>
            <a:off x="5107940" y="4025900"/>
            <a:ext cx="797560" cy="584200"/>
            <a:chOff x="5107940" y="4025900"/>
            <a:chExt cx="797560" cy="584200"/>
          </a:xfrm>
        </p:grpSpPr>
        <p:sp>
          <p:nvSpPr>
            <p:cNvPr id="180" name="object 180"/>
            <p:cNvSpPr/>
            <p:nvPr/>
          </p:nvSpPr>
          <p:spPr>
            <a:xfrm>
              <a:off x="5107940" y="4025900"/>
              <a:ext cx="797560" cy="584200"/>
            </a:xfrm>
            <a:prstGeom prst="rect">
              <a:avLst/>
            </a:prstGeom>
            <a:blipFill>
              <a:blip r:embed="rId3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81" name="object 181"/>
            <p:cNvSpPr/>
            <p:nvPr/>
          </p:nvSpPr>
          <p:spPr>
            <a:xfrm>
              <a:off x="5155565" y="4096829"/>
              <a:ext cx="657225" cy="441959"/>
            </a:xfrm>
            <a:custGeom>
              <a:avLst/>
              <a:gdLst/>
              <a:ahLst/>
              <a:cxnLst/>
              <a:rect l="l" t="t" r="r" b="b"/>
              <a:pathLst>
                <a:path w="657225" h="441960">
                  <a:moveTo>
                    <a:pt x="656869" y="0"/>
                  </a:moveTo>
                  <a:lnTo>
                    <a:pt x="0" y="0"/>
                  </a:lnTo>
                  <a:lnTo>
                    <a:pt x="0" y="441388"/>
                  </a:lnTo>
                  <a:lnTo>
                    <a:pt x="656869" y="441388"/>
                  </a:lnTo>
                  <a:lnTo>
                    <a:pt x="656869" y="0"/>
                  </a:lnTo>
                  <a:close/>
                </a:path>
              </a:pathLst>
            </a:custGeom>
            <a:solidFill>
              <a:srgbClr val="F0DCDB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82" name="object 182"/>
            <p:cNvSpPr/>
            <p:nvPr/>
          </p:nvSpPr>
          <p:spPr>
            <a:xfrm>
              <a:off x="5834888" y="4051934"/>
              <a:ext cx="0" cy="486409"/>
            </a:xfrm>
            <a:custGeom>
              <a:avLst/>
              <a:gdLst/>
              <a:ahLst/>
              <a:cxnLst/>
              <a:rect l="l" t="t" r="r" b="b"/>
              <a:pathLst>
                <a:path h="486410">
                  <a:moveTo>
                    <a:pt x="0" y="0"/>
                  </a:moveTo>
                  <a:lnTo>
                    <a:pt x="0" y="486282"/>
                  </a:lnTo>
                </a:path>
              </a:pathLst>
            </a:custGeom>
            <a:ln w="44956">
              <a:solidFill>
                <a:srgbClr val="C3AFAE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83" name="object 183"/>
            <p:cNvSpPr/>
            <p:nvPr/>
          </p:nvSpPr>
          <p:spPr>
            <a:xfrm>
              <a:off x="5155565" y="4074413"/>
              <a:ext cx="702310" cy="0"/>
            </a:xfrm>
            <a:custGeom>
              <a:avLst/>
              <a:gdLst/>
              <a:ahLst/>
              <a:cxnLst/>
              <a:rect l="l" t="t" r="r" b="b"/>
              <a:pathLst>
                <a:path w="702310">
                  <a:moveTo>
                    <a:pt x="0" y="0"/>
                  </a:moveTo>
                  <a:lnTo>
                    <a:pt x="701801" y="0"/>
                  </a:lnTo>
                </a:path>
              </a:pathLst>
            </a:custGeom>
            <a:ln w="44956">
              <a:solidFill>
                <a:srgbClr val="F5E1E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84" name="object 184"/>
            <p:cNvSpPr/>
            <p:nvPr/>
          </p:nvSpPr>
          <p:spPr>
            <a:xfrm>
              <a:off x="5155565" y="4051934"/>
              <a:ext cx="702310" cy="486409"/>
            </a:xfrm>
            <a:custGeom>
              <a:avLst/>
              <a:gdLst/>
              <a:ahLst/>
              <a:cxnLst/>
              <a:rect l="l" t="t" r="r" b="b"/>
              <a:pathLst>
                <a:path w="702310" h="486410">
                  <a:moveTo>
                    <a:pt x="0" y="44957"/>
                  </a:moveTo>
                  <a:lnTo>
                    <a:pt x="44958" y="0"/>
                  </a:lnTo>
                  <a:lnTo>
                    <a:pt x="701801" y="0"/>
                  </a:lnTo>
                  <a:lnTo>
                    <a:pt x="701801" y="441451"/>
                  </a:lnTo>
                  <a:lnTo>
                    <a:pt x="656844" y="486282"/>
                  </a:lnTo>
                  <a:lnTo>
                    <a:pt x="0" y="486282"/>
                  </a:lnTo>
                  <a:lnTo>
                    <a:pt x="0" y="44957"/>
                  </a:lnTo>
                  <a:close/>
                </a:path>
                <a:path w="702310" h="486410">
                  <a:moveTo>
                    <a:pt x="0" y="44957"/>
                  </a:moveTo>
                  <a:lnTo>
                    <a:pt x="656844" y="44957"/>
                  </a:lnTo>
                  <a:lnTo>
                    <a:pt x="701801" y="0"/>
                  </a:lnTo>
                </a:path>
                <a:path w="702310" h="486410">
                  <a:moveTo>
                    <a:pt x="656844" y="44957"/>
                  </a:moveTo>
                  <a:lnTo>
                    <a:pt x="656844" y="486282"/>
                  </a:lnTo>
                </a:path>
              </a:pathLst>
            </a:custGeom>
            <a:ln w="9525">
              <a:solidFill>
                <a:srgbClr val="487CB9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5" name="object 185"/>
          <p:cNvSpPr txBox="1"/>
          <p:nvPr/>
        </p:nvSpPr>
        <p:spPr>
          <a:xfrm>
            <a:off x="5155565" y="4119752"/>
            <a:ext cx="652145" cy="361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8279" marR="15875" indent="-160655">
              <a:lnSpc>
                <a:spcPct val="100000"/>
              </a:lnSpc>
              <a:spcBef>
                <a:spcPts val="100"/>
              </a:spcBef>
            </a:pPr>
            <a:r>
              <a:rPr sz="1100" b="1" spc="-100" dirty="0">
                <a:solidFill>
                  <a:srgbClr val="FF0000"/>
                </a:solidFill>
                <a:latin typeface="Arial"/>
                <a:cs typeface="Arial"/>
              </a:rPr>
              <a:t>Add</a:t>
            </a:r>
            <a:r>
              <a:rPr sz="1100" b="1" spc="165" dirty="0">
                <a:solidFill>
                  <a:srgbClr val="FF0000"/>
                </a:solidFill>
                <a:latin typeface="Arial"/>
                <a:cs typeface="Arial"/>
              </a:rPr>
              <a:t>/</a:t>
            </a:r>
            <a:r>
              <a:rPr sz="1100" b="1" spc="-114" dirty="0">
                <a:solidFill>
                  <a:srgbClr val="FF0000"/>
                </a:solidFill>
                <a:latin typeface="Arial"/>
                <a:cs typeface="Arial"/>
              </a:rPr>
              <a:t>D</a:t>
            </a:r>
            <a:r>
              <a:rPr sz="1100" b="1" spc="-50" dirty="0">
                <a:solidFill>
                  <a:srgbClr val="FF0000"/>
                </a:solidFill>
                <a:latin typeface="Arial"/>
                <a:cs typeface="Arial"/>
              </a:rPr>
              <a:t>r</a:t>
            </a:r>
            <a:r>
              <a:rPr sz="1100" b="1" spc="-100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1100" b="1" spc="-55" dirty="0">
                <a:solidFill>
                  <a:srgbClr val="FF0000"/>
                </a:solidFill>
                <a:latin typeface="Arial"/>
                <a:cs typeface="Arial"/>
              </a:rPr>
              <a:t>p  </a:t>
            </a:r>
            <a:r>
              <a:rPr sz="1100" b="1" spc="-50" dirty="0">
                <a:solidFill>
                  <a:srgbClr val="FF0000"/>
                </a:solidFill>
                <a:latin typeface="Arial"/>
                <a:cs typeface="Arial"/>
              </a:rPr>
              <a:t>Mux</a:t>
            </a:r>
            <a:endParaRPr sz="1100" dirty="0">
              <a:latin typeface="Arial"/>
              <a:cs typeface="Arial"/>
            </a:endParaRPr>
          </a:p>
        </p:txBody>
      </p:sp>
      <p:grpSp>
        <p:nvGrpSpPr>
          <p:cNvPr id="186" name="object 186"/>
          <p:cNvGrpSpPr/>
          <p:nvPr/>
        </p:nvGrpSpPr>
        <p:grpSpPr>
          <a:xfrm>
            <a:off x="2418079" y="2372360"/>
            <a:ext cx="1976120" cy="1297940"/>
            <a:chOff x="2418079" y="2372360"/>
            <a:chExt cx="1976120" cy="1297940"/>
          </a:xfrm>
        </p:grpSpPr>
        <p:sp>
          <p:nvSpPr>
            <p:cNvPr id="187" name="object 187"/>
            <p:cNvSpPr/>
            <p:nvPr/>
          </p:nvSpPr>
          <p:spPr>
            <a:xfrm>
              <a:off x="3060699" y="2372360"/>
              <a:ext cx="1333500" cy="1021080"/>
            </a:xfrm>
            <a:prstGeom prst="rect">
              <a:avLst/>
            </a:prstGeom>
            <a:blipFill>
              <a:blip r:embed="rId3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88" name="object 188"/>
            <p:cNvSpPr/>
            <p:nvPr/>
          </p:nvSpPr>
          <p:spPr>
            <a:xfrm>
              <a:off x="3114420" y="2411730"/>
              <a:ext cx="1225550" cy="903605"/>
            </a:xfrm>
            <a:custGeom>
              <a:avLst/>
              <a:gdLst/>
              <a:ahLst/>
              <a:cxnLst/>
              <a:rect l="l" t="t" r="r" b="b"/>
              <a:pathLst>
                <a:path w="1225550" h="903604">
                  <a:moveTo>
                    <a:pt x="1225169" y="0"/>
                  </a:moveTo>
                  <a:lnTo>
                    <a:pt x="0" y="903351"/>
                  </a:lnTo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89" name="object 189"/>
            <p:cNvSpPr/>
            <p:nvPr/>
          </p:nvSpPr>
          <p:spPr>
            <a:xfrm>
              <a:off x="2418079" y="3086100"/>
              <a:ext cx="797559" cy="584200"/>
            </a:xfrm>
            <a:prstGeom prst="rect">
              <a:avLst/>
            </a:prstGeom>
            <a:blipFill>
              <a:blip r:embed="rId3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90" name="object 190"/>
            <p:cNvSpPr/>
            <p:nvPr/>
          </p:nvSpPr>
          <p:spPr>
            <a:xfrm>
              <a:off x="2467101" y="3156775"/>
              <a:ext cx="657225" cy="441959"/>
            </a:xfrm>
            <a:custGeom>
              <a:avLst/>
              <a:gdLst/>
              <a:ahLst/>
              <a:cxnLst/>
              <a:rect l="l" t="t" r="r" b="b"/>
              <a:pathLst>
                <a:path w="657225" h="441960">
                  <a:moveTo>
                    <a:pt x="656869" y="0"/>
                  </a:moveTo>
                  <a:lnTo>
                    <a:pt x="0" y="0"/>
                  </a:lnTo>
                  <a:lnTo>
                    <a:pt x="0" y="441388"/>
                  </a:lnTo>
                  <a:lnTo>
                    <a:pt x="656869" y="441388"/>
                  </a:lnTo>
                  <a:lnTo>
                    <a:pt x="656869" y="0"/>
                  </a:lnTo>
                  <a:close/>
                </a:path>
              </a:pathLst>
            </a:custGeom>
            <a:solidFill>
              <a:srgbClr val="F0DCDB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91" name="object 191"/>
            <p:cNvSpPr/>
            <p:nvPr/>
          </p:nvSpPr>
          <p:spPr>
            <a:xfrm>
              <a:off x="3146297" y="3111881"/>
              <a:ext cx="0" cy="486409"/>
            </a:xfrm>
            <a:custGeom>
              <a:avLst/>
              <a:gdLst/>
              <a:ahLst/>
              <a:cxnLst/>
              <a:rect l="l" t="t" r="r" b="b"/>
              <a:pathLst>
                <a:path h="486410">
                  <a:moveTo>
                    <a:pt x="0" y="0"/>
                  </a:moveTo>
                  <a:lnTo>
                    <a:pt x="0" y="486283"/>
                  </a:lnTo>
                </a:path>
              </a:pathLst>
            </a:custGeom>
            <a:ln w="44831">
              <a:solidFill>
                <a:srgbClr val="C3AFAE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92" name="object 192"/>
            <p:cNvSpPr/>
            <p:nvPr/>
          </p:nvSpPr>
          <p:spPr>
            <a:xfrm>
              <a:off x="2467101" y="3134233"/>
              <a:ext cx="701675" cy="0"/>
            </a:xfrm>
            <a:custGeom>
              <a:avLst/>
              <a:gdLst/>
              <a:ahLst/>
              <a:cxnLst/>
              <a:rect l="l" t="t" r="r" b="b"/>
              <a:pathLst>
                <a:path w="701675">
                  <a:moveTo>
                    <a:pt x="0" y="0"/>
                  </a:moveTo>
                  <a:lnTo>
                    <a:pt x="701675" y="0"/>
                  </a:lnTo>
                </a:path>
              </a:pathLst>
            </a:custGeom>
            <a:ln w="44831">
              <a:solidFill>
                <a:srgbClr val="F5E1E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93" name="object 193"/>
            <p:cNvSpPr/>
            <p:nvPr/>
          </p:nvSpPr>
          <p:spPr>
            <a:xfrm>
              <a:off x="2467101" y="3111881"/>
              <a:ext cx="701675" cy="486409"/>
            </a:xfrm>
            <a:custGeom>
              <a:avLst/>
              <a:gdLst/>
              <a:ahLst/>
              <a:cxnLst/>
              <a:rect l="l" t="t" r="r" b="b"/>
              <a:pathLst>
                <a:path w="701675" h="486410">
                  <a:moveTo>
                    <a:pt x="0" y="44831"/>
                  </a:moveTo>
                  <a:lnTo>
                    <a:pt x="44831" y="0"/>
                  </a:lnTo>
                  <a:lnTo>
                    <a:pt x="701675" y="0"/>
                  </a:lnTo>
                  <a:lnTo>
                    <a:pt x="701675" y="441325"/>
                  </a:lnTo>
                  <a:lnTo>
                    <a:pt x="656844" y="486283"/>
                  </a:lnTo>
                  <a:lnTo>
                    <a:pt x="0" y="486283"/>
                  </a:lnTo>
                  <a:lnTo>
                    <a:pt x="0" y="44831"/>
                  </a:lnTo>
                  <a:close/>
                </a:path>
                <a:path w="701675" h="486410">
                  <a:moveTo>
                    <a:pt x="0" y="44831"/>
                  </a:moveTo>
                  <a:lnTo>
                    <a:pt x="656844" y="44831"/>
                  </a:lnTo>
                  <a:lnTo>
                    <a:pt x="701675" y="0"/>
                  </a:lnTo>
                </a:path>
                <a:path w="701675" h="486410">
                  <a:moveTo>
                    <a:pt x="656844" y="44831"/>
                  </a:moveTo>
                  <a:lnTo>
                    <a:pt x="656844" y="486283"/>
                  </a:lnTo>
                </a:path>
              </a:pathLst>
            </a:custGeom>
            <a:ln w="9525">
              <a:solidFill>
                <a:srgbClr val="487CB9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94" name="object 194"/>
          <p:cNvSpPr txBox="1"/>
          <p:nvPr/>
        </p:nvSpPr>
        <p:spPr>
          <a:xfrm>
            <a:off x="2502789" y="3179191"/>
            <a:ext cx="605155" cy="3613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70815" marR="5080" indent="-158750">
              <a:lnSpc>
                <a:spcPct val="100000"/>
              </a:lnSpc>
              <a:spcBef>
                <a:spcPts val="105"/>
              </a:spcBef>
            </a:pPr>
            <a:r>
              <a:rPr sz="1100" b="1" spc="-100" dirty="0">
                <a:solidFill>
                  <a:srgbClr val="FF0000"/>
                </a:solidFill>
                <a:latin typeface="Arial"/>
                <a:cs typeface="Arial"/>
              </a:rPr>
              <a:t>Add</a:t>
            </a:r>
            <a:r>
              <a:rPr sz="1100" b="1" spc="165" dirty="0">
                <a:solidFill>
                  <a:srgbClr val="FF0000"/>
                </a:solidFill>
                <a:latin typeface="Arial"/>
                <a:cs typeface="Arial"/>
              </a:rPr>
              <a:t>/</a:t>
            </a:r>
            <a:r>
              <a:rPr sz="1100" b="1" spc="-114" dirty="0">
                <a:solidFill>
                  <a:srgbClr val="FF0000"/>
                </a:solidFill>
                <a:latin typeface="Arial"/>
                <a:cs typeface="Arial"/>
              </a:rPr>
              <a:t>D</a:t>
            </a:r>
            <a:r>
              <a:rPr sz="1100" b="1" spc="-50" dirty="0">
                <a:solidFill>
                  <a:srgbClr val="FF0000"/>
                </a:solidFill>
                <a:latin typeface="Arial"/>
                <a:cs typeface="Arial"/>
              </a:rPr>
              <a:t>r</a:t>
            </a:r>
            <a:r>
              <a:rPr sz="1100" b="1" spc="-100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1100" b="1" spc="-55" dirty="0">
                <a:solidFill>
                  <a:srgbClr val="FF0000"/>
                </a:solidFill>
                <a:latin typeface="Arial"/>
                <a:cs typeface="Arial"/>
              </a:rPr>
              <a:t>p  Mux</a:t>
            </a:r>
            <a:endParaRPr sz="1100" dirty="0">
              <a:latin typeface="Arial"/>
              <a:cs typeface="Arial"/>
            </a:endParaRPr>
          </a:p>
        </p:txBody>
      </p:sp>
      <p:grpSp>
        <p:nvGrpSpPr>
          <p:cNvPr id="195" name="object 195"/>
          <p:cNvGrpSpPr/>
          <p:nvPr/>
        </p:nvGrpSpPr>
        <p:grpSpPr>
          <a:xfrm>
            <a:off x="2735579" y="3568700"/>
            <a:ext cx="901700" cy="1940560"/>
            <a:chOff x="2735579" y="3568700"/>
            <a:chExt cx="901700" cy="1940560"/>
          </a:xfrm>
        </p:grpSpPr>
        <p:sp>
          <p:nvSpPr>
            <p:cNvPr id="196" name="object 196"/>
            <p:cNvSpPr/>
            <p:nvPr/>
          </p:nvSpPr>
          <p:spPr>
            <a:xfrm>
              <a:off x="2735579" y="3568700"/>
              <a:ext cx="789940" cy="1940560"/>
            </a:xfrm>
            <a:prstGeom prst="rect">
              <a:avLst/>
            </a:prstGeom>
            <a:blipFill>
              <a:blip r:embed="rId3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97" name="object 197"/>
            <p:cNvSpPr/>
            <p:nvPr/>
          </p:nvSpPr>
          <p:spPr>
            <a:xfrm>
              <a:off x="2796158" y="3598163"/>
              <a:ext cx="669290" cy="1840864"/>
            </a:xfrm>
            <a:custGeom>
              <a:avLst/>
              <a:gdLst/>
              <a:ahLst/>
              <a:cxnLst/>
              <a:rect l="l" t="t" r="r" b="b"/>
              <a:pathLst>
                <a:path w="669289" h="1840864">
                  <a:moveTo>
                    <a:pt x="0" y="0"/>
                  </a:moveTo>
                  <a:lnTo>
                    <a:pt x="669163" y="1840484"/>
                  </a:lnTo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98" name="object 198"/>
            <p:cNvSpPr/>
            <p:nvPr/>
          </p:nvSpPr>
          <p:spPr>
            <a:xfrm>
              <a:off x="2839719" y="4505960"/>
              <a:ext cx="797559" cy="584200"/>
            </a:xfrm>
            <a:prstGeom prst="rect">
              <a:avLst/>
            </a:prstGeom>
            <a:blipFill>
              <a:blip r:embed="rId3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99" name="object 199"/>
            <p:cNvSpPr/>
            <p:nvPr/>
          </p:nvSpPr>
          <p:spPr>
            <a:xfrm>
              <a:off x="2887598" y="4577016"/>
              <a:ext cx="657225" cy="441959"/>
            </a:xfrm>
            <a:custGeom>
              <a:avLst/>
              <a:gdLst/>
              <a:ahLst/>
              <a:cxnLst/>
              <a:rect l="l" t="t" r="r" b="b"/>
              <a:pathLst>
                <a:path w="657225" h="441960">
                  <a:moveTo>
                    <a:pt x="656869" y="0"/>
                  </a:moveTo>
                  <a:lnTo>
                    <a:pt x="0" y="0"/>
                  </a:lnTo>
                  <a:lnTo>
                    <a:pt x="0" y="441388"/>
                  </a:lnTo>
                  <a:lnTo>
                    <a:pt x="656869" y="441388"/>
                  </a:lnTo>
                  <a:lnTo>
                    <a:pt x="656869" y="0"/>
                  </a:lnTo>
                  <a:close/>
                </a:path>
              </a:pathLst>
            </a:custGeom>
            <a:solidFill>
              <a:srgbClr val="F0DCDB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00" name="object 200"/>
            <p:cNvSpPr/>
            <p:nvPr/>
          </p:nvSpPr>
          <p:spPr>
            <a:xfrm>
              <a:off x="3566921" y="4532122"/>
              <a:ext cx="0" cy="486409"/>
            </a:xfrm>
            <a:custGeom>
              <a:avLst/>
              <a:gdLst/>
              <a:ahLst/>
              <a:cxnLst/>
              <a:rect l="l" t="t" r="r" b="b"/>
              <a:pathLst>
                <a:path h="486410">
                  <a:moveTo>
                    <a:pt x="0" y="0"/>
                  </a:moveTo>
                  <a:lnTo>
                    <a:pt x="0" y="486282"/>
                  </a:lnTo>
                </a:path>
              </a:pathLst>
            </a:custGeom>
            <a:ln w="44958">
              <a:solidFill>
                <a:srgbClr val="C3AFAE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01" name="object 201"/>
            <p:cNvSpPr/>
            <p:nvPr/>
          </p:nvSpPr>
          <p:spPr>
            <a:xfrm>
              <a:off x="2887598" y="4554474"/>
              <a:ext cx="702310" cy="0"/>
            </a:xfrm>
            <a:custGeom>
              <a:avLst/>
              <a:gdLst/>
              <a:ahLst/>
              <a:cxnLst/>
              <a:rect l="l" t="t" r="r" b="b"/>
              <a:pathLst>
                <a:path w="702310">
                  <a:moveTo>
                    <a:pt x="0" y="0"/>
                  </a:moveTo>
                  <a:lnTo>
                    <a:pt x="701801" y="0"/>
                  </a:lnTo>
                </a:path>
              </a:pathLst>
            </a:custGeom>
            <a:ln w="44829">
              <a:solidFill>
                <a:srgbClr val="F5E1E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02" name="object 202"/>
            <p:cNvSpPr/>
            <p:nvPr/>
          </p:nvSpPr>
          <p:spPr>
            <a:xfrm>
              <a:off x="2887598" y="4532122"/>
              <a:ext cx="702310" cy="486409"/>
            </a:xfrm>
            <a:custGeom>
              <a:avLst/>
              <a:gdLst/>
              <a:ahLst/>
              <a:cxnLst/>
              <a:rect l="l" t="t" r="r" b="b"/>
              <a:pathLst>
                <a:path w="702310" h="486410">
                  <a:moveTo>
                    <a:pt x="0" y="44830"/>
                  </a:moveTo>
                  <a:lnTo>
                    <a:pt x="44957" y="0"/>
                  </a:lnTo>
                  <a:lnTo>
                    <a:pt x="701801" y="0"/>
                  </a:lnTo>
                  <a:lnTo>
                    <a:pt x="701801" y="441325"/>
                  </a:lnTo>
                  <a:lnTo>
                    <a:pt x="656843" y="486282"/>
                  </a:lnTo>
                  <a:lnTo>
                    <a:pt x="0" y="486282"/>
                  </a:lnTo>
                  <a:lnTo>
                    <a:pt x="0" y="44830"/>
                  </a:lnTo>
                  <a:close/>
                </a:path>
                <a:path w="702310" h="486410">
                  <a:moveTo>
                    <a:pt x="0" y="44830"/>
                  </a:moveTo>
                  <a:lnTo>
                    <a:pt x="656843" y="44830"/>
                  </a:lnTo>
                  <a:lnTo>
                    <a:pt x="701801" y="0"/>
                  </a:lnTo>
                </a:path>
                <a:path w="702310" h="486410">
                  <a:moveTo>
                    <a:pt x="656843" y="44830"/>
                  </a:moveTo>
                  <a:lnTo>
                    <a:pt x="656843" y="486282"/>
                  </a:lnTo>
                </a:path>
              </a:pathLst>
            </a:custGeom>
            <a:ln w="9525">
              <a:solidFill>
                <a:srgbClr val="487CB9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203" name="object 203"/>
          <p:cNvSpPr txBox="1"/>
          <p:nvPr/>
        </p:nvSpPr>
        <p:spPr>
          <a:xfrm>
            <a:off x="2887598" y="4600194"/>
            <a:ext cx="652145" cy="361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5740" marR="16510" indent="-161925">
              <a:lnSpc>
                <a:spcPct val="100000"/>
              </a:lnSpc>
              <a:spcBef>
                <a:spcPts val="100"/>
              </a:spcBef>
            </a:pPr>
            <a:r>
              <a:rPr sz="1100" b="1" spc="-140" dirty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sz="1100" b="1" spc="-85" dirty="0">
                <a:solidFill>
                  <a:srgbClr val="FF0000"/>
                </a:solidFill>
                <a:latin typeface="Arial"/>
                <a:cs typeface="Arial"/>
              </a:rPr>
              <a:t>dd</a:t>
            </a:r>
            <a:r>
              <a:rPr sz="1100" b="1" spc="165" dirty="0">
                <a:solidFill>
                  <a:srgbClr val="FF0000"/>
                </a:solidFill>
                <a:latin typeface="Arial"/>
                <a:cs typeface="Arial"/>
              </a:rPr>
              <a:t>/</a:t>
            </a:r>
            <a:r>
              <a:rPr sz="1100" b="1" spc="-95" dirty="0">
                <a:solidFill>
                  <a:srgbClr val="FF0000"/>
                </a:solidFill>
                <a:latin typeface="Arial"/>
                <a:cs typeface="Arial"/>
              </a:rPr>
              <a:t>D</a:t>
            </a:r>
            <a:r>
              <a:rPr sz="1100" b="1" spc="-50" dirty="0">
                <a:solidFill>
                  <a:srgbClr val="FF0000"/>
                </a:solidFill>
                <a:latin typeface="Arial"/>
                <a:cs typeface="Arial"/>
              </a:rPr>
              <a:t>r</a:t>
            </a:r>
            <a:r>
              <a:rPr sz="1100" b="1" spc="-85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1100" b="1" spc="-55" dirty="0">
                <a:solidFill>
                  <a:srgbClr val="FF0000"/>
                </a:solidFill>
                <a:latin typeface="Arial"/>
                <a:cs typeface="Arial"/>
              </a:rPr>
              <a:t>p  Mux</a:t>
            </a:r>
            <a:endParaRPr sz="1100" dirty="0">
              <a:latin typeface="Arial"/>
              <a:cs typeface="Arial"/>
            </a:endParaRPr>
          </a:p>
        </p:txBody>
      </p:sp>
      <p:grpSp>
        <p:nvGrpSpPr>
          <p:cNvPr id="204" name="object 204"/>
          <p:cNvGrpSpPr/>
          <p:nvPr/>
        </p:nvGrpSpPr>
        <p:grpSpPr>
          <a:xfrm>
            <a:off x="2197100" y="3563620"/>
            <a:ext cx="2385060" cy="1531620"/>
            <a:chOff x="2197100" y="3563620"/>
            <a:chExt cx="2385060" cy="1531620"/>
          </a:xfrm>
        </p:grpSpPr>
        <p:sp>
          <p:nvSpPr>
            <p:cNvPr id="205" name="object 205"/>
            <p:cNvSpPr/>
            <p:nvPr/>
          </p:nvSpPr>
          <p:spPr>
            <a:xfrm>
              <a:off x="2197100" y="3563620"/>
              <a:ext cx="657860" cy="800099"/>
            </a:xfrm>
            <a:prstGeom prst="rect">
              <a:avLst/>
            </a:prstGeom>
            <a:blipFill>
              <a:blip r:embed="rId3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06" name="object 206"/>
            <p:cNvSpPr/>
            <p:nvPr/>
          </p:nvSpPr>
          <p:spPr>
            <a:xfrm>
              <a:off x="2255901" y="3598164"/>
              <a:ext cx="540385" cy="690880"/>
            </a:xfrm>
            <a:custGeom>
              <a:avLst/>
              <a:gdLst/>
              <a:ahLst/>
              <a:cxnLst/>
              <a:rect l="l" t="t" r="r" b="b"/>
              <a:pathLst>
                <a:path w="540385" h="690879">
                  <a:moveTo>
                    <a:pt x="540257" y="0"/>
                  </a:moveTo>
                  <a:lnTo>
                    <a:pt x="0" y="690499"/>
                  </a:lnTo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07" name="object 207"/>
            <p:cNvSpPr/>
            <p:nvPr/>
          </p:nvSpPr>
          <p:spPr>
            <a:xfrm>
              <a:off x="3893820" y="4513580"/>
              <a:ext cx="688339" cy="581660"/>
            </a:xfrm>
            <a:prstGeom prst="rect">
              <a:avLst/>
            </a:prstGeom>
            <a:blipFill>
              <a:blip r:embed="rId4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08" name="object 208"/>
            <p:cNvSpPr/>
            <p:nvPr/>
          </p:nvSpPr>
          <p:spPr>
            <a:xfrm>
              <a:off x="3942714" y="4583112"/>
              <a:ext cx="548005" cy="441959"/>
            </a:xfrm>
            <a:custGeom>
              <a:avLst/>
              <a:gdLst/>
              <a:ahLst/>
              <a:cxnLst/>
              <a:rect l="l" t="t" r="r" b="b"/>
              <a:pathLst>
                <a:path w="548004" h="441960">
                  <a:moveTo>
                    <a:pt x="547890" y="0"/>
                  </a:moveTo>
                  <a:lnTo>
                    <a:pt x="0" y="0"/>
                  </a:lnTo>
                  <a:lnTo>
                    <a:pt x="0" y="441388"/>
                  </a:lnTo>
                  <a:lnTo>
                    <a:pt x="547890" y="441388"/>
                  </a:lnTo>
                  <a:lnTo>
                    <a:pt x="547890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09" name="object 209"/>
            <p:cNvSpPr/>
            <p:nvPr/>
          </p:nvSpPr>
          <p:spPr>
            <a:xfrm>
              <a:off x="4512945" y="4538218"/>
              <a:ext cx="0" cy="486409"/>
            </a:xfrm>
            <a:custGeom>
              <a:avLst/>
              <a:gdLst/>
              <a:ahLst/>
              <a:cxnLst/>
              <a:rect l="l" t="t" r="r" b="b"/>
              <a:pathLst>
                <a:path h="486410">
                  <a:moveTo>
                    <a:pt x="0" y="0"/>
                  </a:moveTo>
                  <a:lnTo>
                    <a:pt x="0" y="486282"/>
                  </a:lnTo>
                </a:path>
              </a:pathLst>
            </a:custGeom>
            <a:ln w="44831">
              <a:solidFill>
                <a:srgbClr val="75A74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10" name="object 210"/>
            <p:cNvSpPr/>
            <p:nvPr/>
          </p:nvSpPr>
          <p:spPr>
            <a:xfrm>
              <a:off x="3942714" y="4560697"/>
              <a:ext cx="593090" cy="0"/>
            </a:xfrm>
            <a:custGeom>
              <a:avLst/>
              <a:gdLst/>
              <a:ahLst/>
              <a:cxnLst/>
              <a:rect l="l" t="t" r="r" b="b"/>
              <a:pathLst>
                <a:path w="593089">
                  <a:moveTo>
                    <a:pt x="0" y="0"/>
                  </a:moveTo>
                  <a:lnTo>
                    <a:pt x="592709" y="0"/>
                  </a:lnTo>
                </a:path>
              </a:pathLst>
            </a:custGeom>
            <a:ln w="44956">
              <a:solidFill>
                <a:srgbClr val="A7D97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11" name="object 211"/>
            <p:cNvSpPr/>
            <p:nvPr/>
          </p:nvSpPr>
          <p:spPr>
            <a:xfrm>
              <a:off x="3942714" y="4538218"/>
              <a:ext cx="593090" cy="486409"/>
            </a:xfrm>
            <a:custGeom>
              <a:avLst/>
              <a:gdLst/>
              <a:ahLst/>
              <a:cxnLst/>
              <a:rect l="l" t="t" r="r" b="b"/>
              <a:pathLst>
                <a:path w="593089" h="486410">
                  <a:moveTo>
                    <a:pt x="0" y="44957"/>
                  </a:moveTo>
                  <a:lnTo>
                    <a:pt x="44831" y="0"/>
                  </a:lnTo>
                  <a:lnTo>
                    <a:pt x="592709" y="0"/>
                  </a:lnTo>
                  <a:lnTo>
                    <a:pt x="592709" y="441451"/>
                  </a:lnTo>
                  <a:lnTo>
                    <a:pt x="547877" y="486282"/>
                  </a:lnTo>
                  <a:lnTo>
                    <a:pt x="0" y="486282"/>
                  </a:lnTo>
                  <a:lnTo>
                    <a:pt x="0" y="44957"/>
                  </a:lnTo>
                  <a:close/>
                </a:path>
                <a:path w="593089" h="486410">
                  <a:moveTo>
                    <a:pt x="0" y="44957"/>
                  </a:moveTo>
                  <a:lnTo>
                    <a:pt x="547877" y="44957"/>
                  </a:lnTo>
                  <a:lnTo>
                    <a:pt x="592709" y="0"/>
                  </a:lnTo>
                </a:path>
                <a:path w="593089" h="486410">
                  <a:moveTo>
                    <a:pt x="547877" y="44957"/>
                  </a:moveTo>
                  <a:lnTo>
                    <a:pt x="547877" y="486282"/>
                  </a:lnTo>
                </a:path>
              </a:pathLst>
            </a:custGeom>
            <a:ln w="9525">
              <a:solidFill>
                <a:srgbClr val="487CB9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212" name="object 212"/>
          <p:cNvSpPr txBox="1"/>
          <p:nvPr/>
        </p:nvSpPr>
        <p:spPr>
          <a:xfrm>
            <a:off x="3942715" y="4606290"/>
            <a:ext cx="543560" cy="361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7320" marR="1270" indent="-129539">
              <a:lnSpc>
                <a:spcPct val="100000"/>
              </a:lnSpc>
              <a:spcBef>
                <a:spcPts val="100"/>
              </a:spcBef>
            </a:pPr>
            <a:r>
              <a:rPr sz="1100" b="1" spc="-140" dirty="0">
                <a:solidFill>
                  <a:srgbClr val="4F6028"/>
                </a:solidFill>
                <a:latin typeface="Arial"/>
                <a:cs typeface="Arial"/>
              </a:rPr>
              <a:t>T</a:t>
            </a:r>
            <a:r>
              <a:rPr sz="1100" b="1" spc="-65" dirty="0">
                <a:solidFill>
                  <a:srgbClr val="4F6028"/>
                </a:solidFill>
                <a:latin typeface="Arial"/>
                <a:cs typeface="Arial"/>
              </a:rPr>
              <a:t>e</a:t>
            </a:r>
            <a:r>
              <a:rPr sz="1100" b="1" spc="-40" dirty="0">
                <a:solidFill>
                  <a:srgbClr val="4F6028"/>
                </a:solidFill>
                <a:latin typeface="Arial"/>
                <a:cs typeface="Arial"/>
              </a:rPr>
              <a:t>r</a:t>
            </a:r>
            <a:r>
              <a:rPr sz="1100" b="1" spc="-80" dirty="0">
                <a:solidFill>
                  <a:srgbClr val="4F6028"/>
                </a:solidFill>
                <a:latin typeface="Arial"/>
                <a:cs typeface="Arial"/>
              </a:rPr>
              <a:t>m</a:t>
            </a:r>
            <a:r>
              <a:rPr sz="1100" b="1" spc="-40" dirty="0">
                <a:solidFill>
                  <a:srgbClr val="4F6028"/>
                </a:solidFill>
                <a:latin typeface="Arial"/>
                <a:cs typeface="Arial"/>
              </a:rPr>
              <a:t>i</a:t>
            </a:r>
            <a:r>
              <a:rPr sz="1100" b="1" spc="-85" dirty="0">
                <a:solidFill>
                  <a:srgbClr val="4F6028"/>
                </a:solidFill>
                <a:latin typeface="Arial"/>
                <a:cs typeface="Arial"/>
              </a:rPr>
              <a:t>n</a:t>
            </a:r>
            <a:r>
              <a:rPr sz="1100" b="1" spc="-75" dirty="0">
                <a:solidFill>
                  <a:srgbClr val="4F6028"/>
                </a:solidFill>
                <a:latin typeface="Arial"/>
                <a:cs typeface="Arial"/>
              </a:rPr>
              <a:t>a</a:t>
            </a:r>
            <a:r>
              <a:rPr sz="1100" b="1" spc="-35" dirty="0">
                <a:solidFill>
                  <a:srgbClr val="4F6028"/>
                </a:solidFill>
                <a:latin typeface="Arial"/>
                <a:cs typeface="Arial"/>
              </a:rPr>
              <a:t>l  </a:t>
            </a:r>
            <a:r>
              <a:rPr sz="1100" b="1" spc="-55" dirty="0">
                <a:solidFill>
                  <a:srgbClr val="4F6028"/>
                </a:solidFill>
                <a:latin typeface="Arial"/>
                <a:cs typeface="Arial"/>
              </a:rPr>
              <a:t>Mux</a:t>
            </a:r>
            <a:endParaRPr sz="1100" dirty="0">
              <a:latin typeface="Arial"/>
              <a:cs typeface="Arial"/>
            </a:endParaRPr>
          </a:p>
        </p:txBody>
      </p:sp>
      <p:grpSp>
        <p:nvGrpSpPr>
          <p:cNvPr id="213" name="object 213"/>
          <p:cNvGrpSpPr/>
          <p:nvPr/>
        </p:nvGrpSpPr>
        <p:grpSpPr>
          <a:xfrm>
            <a:off x="1800860" y="3972559"/>
            <a:ext cx="688340" cy="581660"/>
            <a:chOff x="1800860" y="3972559"/>
            <a:chExt cx="688340" cy="581660"/>
          </a:xfrm>
        </p:grpSpPr>
        <p:sp>
          <p:nvSpPr>
            <p:cNvPr id="214" name="object 214"/>
            <p:cNvSpPr/>
            <p:nvPr/>
          </p:nvSpPr>
          <p:spPr>
            <a:xfrm>
              <a:off x="1800860" y="3972559"/>
              <a:ext cx="688339" cy="581659"/>
            </a:xfrm>
            <a:prstGeom prst="rect">
              <a:avLst/>
            </a:prstGeom>
            <a:blipFill>
              <a:blip r:embed="rId4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15" name="object 215"/>
            <p:cNvSpPr/>
            <p:nvPr/>
          </p:nvSpPr>
          <p:spPr>
            <a:xfrm>
              <a:off x="1848358" y="4041965"/>
              <a:ext cx="548005" cy="441959"/>
            </a:xfrm>
            <a:custGeom>
              <a:avLst/>
              <a:gdLst/>
              <a:ahLst/>
              <a:cxnLst/>
              <a:rect l="l" t="t" r="r" b="b"/>
              <a:pathLst>
                <a:path w="548005" h="441960">
                  <a:moveTo>
                    <a:pt x="547890" y="0"/>
                  </a:moveTo>
                  <a:lnTo>
                    <a:pt x="0" y="0"/>
                  </a:lnTo>
                  <a:lnTo>
                    <a:pt x="0" y="441388"/>
                  </a:lnTo>
                  <a:lnTo>
                    <a:pt x="547890" y="441388"/>
                  </a:lnTo>
                  <a:lnTo>
                    <a:pt x="547890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16" name="object 216"/>
            <p:cNvSpPr/>
            <p:nvPr/>
          </p:nvSpPr>
          <p:spPr>
            <a:xfrm>
              <a:off x="2418715" y="3997070"/>
              <a:ext cx="0" cy="486409"/>
            </a:xfrm>
            <a:custGeom>
              <a:avLst/>
              <a:gdLst/>
              <a:ahLst/>
              <a:cxnLst/>
              <a:rect l="l" t="t" r="r" b="b"/>
              <a:pathLst>
                <a:path h="486410">
                  <a:moveTo>
                    <a:pt x="0" y="0"/>
                  </a:moveTo>
                  <a:lnTo>
                    <a:pt x="0" y="486282"/>
                  </a:lnTo>
                </a:path>
              </a:pathLst>
            </a:custGeom>
            <a:ln w="44956">
              <a:solidFill>
                <a:srgbClr val="75A74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17" name="object 217"/>
            <p:cNvSpPr/>
            <p:nvPr/>
          </p:nvSpPr>
          <p:spPr>
            <a:xfrm>
              <a:off x="1848358" y="4019422"/>
              <a:ext cx="593090" cy="0"/>
            </a:xfrm>
            <a:custGeom>
              <a:avLst/>
              <a:gdLst/>
              <a:ahLst/>
              <a:cxnLst/>
              <a:rect l="l" t="t" r="r" b="b"/>
              <a:pathLst>
                <a:path w="593089">
                  <a:moveTo>
                    <a:pt x="0" y="0"/>
                  </a:moveTo>
                  <a:lnTo>
                    <a:pt x="592836" y="0"/>
                  </a:lnTo>
                </a:path>
              </a:pathLst>
            </a:custGeom>
            <a:ln w="44831">
              <a:solidFill>
                <a:srgbClr val="A7D97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18" name="object 218"/>
            <p:cNvSpPr/>
            <p:nvPr/>
          </p:nvSpPr>
          <p:spPr>
            <a:xfrm>
              <a:off x="1848358" y="3997070"/>
              <a:ext cx="593090" cy="486409"/>
            </a:xfrm>
            <a:custGeom>
              <a:avLst/>
              <a:gdLst/>
              <a:ahLst/>
              <a:cxnLst/>
              <a:rect l="l" t="t" r="r" b="b"/>
              <a:pathLst>
                <a:path w="593089" h="486410">
                  <a:moveTo>
                    <a:pt x="0" y="44830"/>
                  </a:moveTo>
                  <a:lnTo>
                    <a:pt x="44958" y="0"/>
                  </a:lnTo>
                  <a:lnTo>
                    <a:pt x="592836" y="0"/>
                  </a:lnTo>
                  <a:lnTo>
                    <a:pt x="592836" y="441324"/>
                  </a:lnTo>
                  <a:lnTo>
                    <a:pt x="547878" y="486282"/>
                  </a:lnTo>
                  <a:lnTo>
                    <a:pt x="0" y="486282"/>
                  </a:lnTo>
                  <a:lnTo>
                    <a:pt x="0" y="44830"/>
                  </a:lnTo>
                  <a:close/>
                </a:path>
                <a:path w="593089" h="486410">
                  <a:moveTo>
                    <a:pt x="0" y="44830"/>
                  </a:moveTo>
                  <a:lnTo>
                    <a:pt x="547878" y="44830"/>
                  </a:lnTo>
                  <a:lnTo>
                    <a:pt x="592836" y="0"/>
                  </a:lnTo>
                </a:path>
                <a:path w="593089" h="486410">
                  <a:moveTo>
                    <a:pt x="547878" y="44830"/>
                  </a:moveTo>
                  <a:lnTo>
                    <a:pt x="547878" y="486282"/>
                  </a:lnTo>
                </a:path>
              </a:pathLst>
            </a:custGeom>
            <a:ln w="9525">
              <a:solidFill>
                <a:srgbClr val="487CB9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219" name="object 219"/>
          <p:cNvSpPr txBox="1"/>
          <p:nvPr/>
        </p:nvSpPr>
        <p:spPr>
          <a:xfrm>
            <a:off x="1848357" y="4064584"/>
            <a:ext cx="543560" cy="3619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6350" algn="ctr">
              <a:lnSpc>
                <a:spcPct val="100000"/>
              </a:lnSpc>
              <a:spcBef>
                <a:spcPts val="105"/>
              </a:spcBef>
            </a:pPr>
            <a:r>
              <a:rPr sz="1100" b="1" spc="-125" dirty="0">
                <a:solidFill>
                  <a:srgbClr val="4F6028"/>
                </a:solidFill>
                <a:latin typeface="Arial"/>
                <a:cs typeface="Arial"/>
              </a:rPr>
              <a:t>T</a:t>
            </a:r>
            <a:r>
              <a:rPr sz="1100" b="1" spc="-60" dirty="0">
                <a:solidFill>
                  <a:srgbClr val="4F6028"/>
                </a:solidFill>
                <a:latin typeface="Arial"/>
                <a:cs typeface="Arial"/>
              </a:rPr>
              <a:t>e</a:t>
            </a:r>
            <a:r>
              <a:rPr sz="1100" b="1" spc="-40" dirty="0">
                <a:solidFill>
                  <a:srgbClr val="4F6028"/>
                </a:solidFill>
                <a:latin typeface="Arial"/>
                <a:cs typeface="Arial"/>
              </a:rPr>
              <a:t>r</a:t>
            </a:r>
            <a:r>
              <a:rPr sz="1100" b="1" spc="-80" dirty="0">
                <a:solidFill>
                  <a:srgbClr val="4F6028"/>
                </a:solidFill>
                <a:latin typeface="Arial"/>
                <a:cs typeface="Arial"/>
              </a:rPr>
              <a:t>m</a:t>
            </a:r>
            <a:r>
              <a:rPr sz="1100" b="1" spc="-35" dirty="0">
                <a:solidFill>
                  <a:srgbClr val="4F6028"/>
                </a:solidFill>
                <a:latin typeface="Arial"/>
                <a:cs typeface="Arial"/>
              </a:rPr>
              <a:t>i</a:t>
            </a:r>
            <a:r>
              <a:rPr sz="1100" b="1" spc="-90" dirty="0">
                <a:solidFill>
                  <a:srgbClr val="4F6028"/>
                </a:solidFill>
                <a:latin typeface="Arial"/>
                <a:cs typeface="Arial"/>
              </a:rPr>
              <a:t>n</a:t>
            </a:r>
            <a:r>
              <a:rPr sz="1100" b="1" spc="-75" dirty="0">
                <a:solidFill>
                  <a:srgbClr val="4F6028"/>
                </a:solidFill>
                <a:latin typeface="Arial"/>
                <a:cs typeface="Arial"/>
              </a:rPr>
              <a:t>a</a:t>
            </a:r>
            <a:r>
              <a:rPr sz="1100" b="1" spc="-35" dirty="0">
                <a:solidFill>
                  <a:srgbClr val="4F6028"/>
                </a:solidFill>
                <a:latin typeface="Arial"/>
                <a:cs typeface="Arial"/>
              </a:rPr>
              <a:t>l</a:t>
            </a:r>
            <a:endParaRPr sz="1100" dirty="0">
              <a:latin typeface="Arial"/>
              <a:cs typeface="Arial"/>
            </a:endParaRPr>
          </a:p>
          <a:p>
            <a:pPr marL="10795" algn="ctr">
              <a:lnSpc>
                <a:spcPct val="100000"/>
              </a:lnSpc>
            </a:pPr>
            <a:r>
              <a:rPr sz="1100" b="1" spc="-55" dirty="0">
                <a:solidFill>
                  <a:srgbClr val="4F6028"/>
                </a:solidFill>
                <a:latin typeface="Arial"/>
                <a:cs typeface="Arial"/>
              </a:rPr>
              <a:t>Mux</a:t>
            </a:r>
            <a:endParaRPr sz="1100" dirty="0">
              <a:latin typeface="Arial"/>
              <a:cs typeface="Arial"/>
            </a:endParaRPr>
          </a:p>
        </p:txBody>
      </p:sp>
      <p:grpSp>
        <p:nvGrpSpPr>
          <p:cNvPr id="220" name="object 220"/>
          <p:cNvGrpSpPr/>
          <p:nvPr/>
        </p:nvGrpSpPr>
        <p:grpSpPr>
          <a:xfrm>
            <a:off x="3126739" y="5346700"/>
            <a:ext cx="688340" cy="581660"/>
            <a:chOff x="3126739" y="5346700"/>
            <a:chExt cx="688340" cy="581660"/>
          </a:xfrm>
        </p:grpSpPr>
        <p:sp>
          <p:nvSpPr>
            <p:cNvPr id="221" name="object 221"/>
            <p:cNvSpPr/>
            <p:nvPr/>
          </p:nvSpPr>
          <p:spPr>
            <a:xfrm>
              <a:off x="3126739" y="5346700"/>
              <a:ext cx="688339" cy="581660"/>
            </a:xfrm>
            <a:prstGeom prst="rect">
              <a:avLst/>
            </a:prstGeom>
            <a:blipFill>
              <a:blip r:embed="rId4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22" name="object 222"/>
            <p:cNvSpPr/>
            <p:nvPr/>
          </p:nvSpPr>
          <p:spPr>
            <a:xfrm>
              <a:off x="3174491" y="5416689"/>
              <a:ext cx="548005" cy="441959"/>
            </a:xfrm>
            <a:custGeom>
              <a:avLst/>
              <a:gdLst/>
              <a:ahLst/>
              <a:cxnLst/>
              <a:rect l="l" t="t" r="r" b="b"/>
              <a:pathLst>
                <a:path w="548004" h="441960">
                  <a:moveTo>
                    <a:pt x="547890" y="0"/>
                  </a:moveTo>
                  <a:lnTo>
                    <a:pt x="0" y="0"/>
                  </a:lnTo>
                  <a:lnTo>
                    <a:pt x="0" y="441388"/>
                  </a:lnTo>
                  <a:lnTo>
                    <a:pt x="547890" y="441388"/>
                  </a:lnTo>
                  <a:lnTo>
                    <a:pt x="547890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23" name="object 223"/>
            <p:cNvSpPr/>
            <p:nvPr/>
          </p:nvSpPr>
          <p:spPr>
            <a:xfrm>
              <a:off x="3744848" y="5371719"/>
              <a:ext cx="0" cy="486409"/>
            </a:xfrm>
            <a:custGeom>
              <a:avLst/>
              <a:gdLst/>
              <a:ahLst/>
              <a:cxnLst/>
              <a:rect l="l" t="t" r="r" b="b"/>
              <a:pathLst>
                <a:path h="486410">
                  <a:moveTo>
                    <a:pt x="0" y="0"/>
                  </a:moveTo>
                  <a:lnTo>
                    <a:pt x="0" y="486359"/>
                  </a:lnTo>
                </a:path>
              </a:pathLst>
            </a:custGeom>
            <a:ln w="44829">
              <a:solidFill>
                <a:srgbClr val="75A74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24" name="object 224"/>
            <p:cNvSpPr/>
            <p:nvPr/>
          </p:nvSpPr>
          <p:spPr>
            <a:xfrm>
              <a:off x="3174491" y="5394198"/>
              <a:ext cx="593090" cy="0"/>
            </a:xfrm>
            <a:custGeom>
              <a:avLst/>
              <a:gdLst/>
              <a:ahLst/>
              <a:cxnLst/>
              <a:rect l="l" t="t" r="r" b="b"/>
              <a:pathLst>
                <a:path w="593089">
                  <a:moveTo>
                    <a:pt x="0" y="0"/>
                  </a:moveTo>
                  <a:lnTo>
                    <a:pt x="592835" y="0"/>
                  </a:lnTo>
                </a:path>
              </a:pathLst>
            </a:custGeom>
            <a:ln w="44958">
              <a:solidFill>
                <a:srgbClr val="A7D97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25" name="object 225"/>
            <p:cNvSpPr/>
            <p:nvPr/>
          </p:nvSpPr>
          <p:spPr>
            <a:xfrm>
              <a:off x="3174491" y="5371719"/>
              <a:ext cx="593090" cy="486409"/>
            </a:xfrm>
            <a:custGeom>
              <a:avLst/>
              <a:gdLst/>
              <a:ahLst/>
              <a:cxnLst/>
              <a:rect l="l" t="t" r="r" b="b"/>
              <a:pathLst>
                <a:path w="593089" h="486410">
                  <a:moveTo>
                    <a:pt x="0" y="44957"/>
                  </a:moveTo>
                  <a:lnTo>
                    <a:pt x="44957" y="0"/>
                  </a:lnTo>
                  <a:lnTo>
                    <a:pt x="592835" y="0"/>
                  </a:lnTo>
                  <a:lnTo>
                    <a:pt x="592835" y="441451"/>
                  </a:lnTo>
                  <a:lnTo>
                    <a:pt x="548005" y="486359"/>
                  </a:lnTo>
                  <a:lnTo>
                    <a:pt x="0" y="486359"/>
                  </a:lnTo>
                  <a:lnTo>
                    <a:pt x="0" y="44957"/>
                  </a:lnTo>
                  <a:close/>
                </a:path>
                <a:path w="593089" h="486410">
                  <a:moveTo>
                    <a:pt x="0" y="44957"/>
                  </a:moveTo>
                  <a:lnTo>
                    <a:pt x="548005" y="44957"/>
                  </a:lnTo>
                  <a:lnTo>
                    <a:pt x="592835" y="0"/>
                  </a:lnTo>
                </a:path>
              </a:pathLst>
            </a:custGeom>
            <a:ln w="9523">
              <a:solidFill>
                <a:srgbClr val="487CB9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26" name="object 226"/>
            <p:cNvSpPr/>
            <p:nvPr/>
          </p:nvSpPr>
          <p:spPr>
            <a:xfrm>
              <a:off x="3722496" y="5416677"/>
              <a:ext cx="0" cy="441959"/>
            </a:xfrm>
            <a:custGeom>
              <a:avLst/>
              <a:gdLst/>
              <a:ahLst/>
              <a:cxnLst/>
              <a:rect l="l" t="t" r="r" b="b"/>
              <a:pathLst>
                <a:path h="441960">
                  <a:moveTo>
                    <a:pt x="0" y="0"/>
                  </a:moveTo>
                  <a:lnTo>
                    <a:pt x="0" y="441401"/>
                  </a:lnTo>
                </a:path>
              </a:pathLst>
            </a:custGeom>
            <a:ln w="9525">
              <a:solidFill>
                <a:srgbClr val="487CB9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227" name="object 227"/>
          <p:cNvSpPr txBox="1"/>
          <p:nvPr/>
        </p:nvSpPr>
        <p:spPr>
          <a:xfrm>
            <a:off x="3174492" y="5440476"/>
            <a:ext cx="543560" cy="361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6685" marR="635" indent="-129539">
              <a:lnSpc>
                <a:spcPct val="100000"/>
              </a:lnSpc>
              <a:spcBef>
                <a:spcPts val="100"/>
              </a:spcBef>
            </a:pPr>
            <a:r>
              <a:rPr sz="1100" b="1" spc="-125" dirty="0">
                <a:solidFill>
                  <a:srgbClr val="4F6028"/>
                </a:solidFill>
                <a:latin typeface="Arial"/>
                <a:cs typeface="Arial"/>
              </a:rPr>
              <a:t>T</a:t>
            </a:r>
            <a:r>
              <a:rPr sz="1100" b="1" spc="-60" dirty="0">
                <a:solidFill>
                  <a:srgbClr val="4F6028"/>
                </a:solidFill>
                <a:latin typeface="Arial"/>
                <a:cs typeface="Arial"/>
              </a:rPr>
              <a:t>e</a:t>
            </a:r>
            <a:r>
              <a:rPr sz="1100" b="1" spc="-40" dirty="0">
                <a:solidFill>
                  <a:srgbClr val="4F6028"/>
                </a:solidFill>
                <a:latin typeface="Arial"/>
                <a:cs typeface="Arial"/>
              </a:rPr>
              <a:t>r</a:t>
            </a:r>
            <a:r>
              <a:rPr sz="1100" b="1" spc="-80" dirty="0">
                <a:solidFill>
                  <a:srgbClr val="4F6028"/>
                </a:solidFill>
                <a:latin typeface="Arial"/>
                <a:cs typeface="Arial"/>
              </a:rPr>
              <a:t>m</a:t>
            </a:r>
            <a:r>
              <a:rPr sz="1100" b="1" spc="-40" dirty="0">
                <a:solidFill>
                  <a:srgbClr val="4F6028"/>
                </a:solidFill>
                <a:latin typeface="Arial"/>
                <a:cs typeface="Arial"/>
              </a:rPr>
              <a:t>i</a:t>
            </a:r>
            <a:r>
              <a:rPr sz="1100" b="1" spc="-85" dirty="0">
                <a:solidFill>
                  <a:srgbClr val="4F6028"/>
                </a:solidFill>
                <a:latin typeface="Arial"/>
                <a:cs typeface="Arial"/>
              </a:rPr>
              <a:t>n</a:t>
            </a:r>
            <a:r>
              <a:rPr sz="1100" b="1" spc="-75" dirty="0">
                <a:solidFill>
                  <a:srgbClr val="4F6028"/>
                </a:solidFill>
                <a:latin typeface="Arial"/>
                <a:cs typeface="Arial"/>
              </a:rPr>
              <a:t>a</a:t>
            </a:r>
            <a:r>
              <a:rPr sz="1100" b="1" spc="-35" dirty="0">
                <a:solidFill>
                  <a:srgbClr val="4F6028"/>
                </a:solidFill>
                <a:latin typeface="Arial"/>
                <a:cs typeface="Arial"/>
              </a:rPr>
              <a:t>l  </a:t>
            </a:r>
            <a:r>
              <a:rPr sz="1100" b="1" spc="-55" dirty="0">
                <a:solidFill>
                  <a:srgbClr val="4F6028"/>
                </a:solidFill>
                <a:latin typeface="Arial"/>
                <a:cs typeface="Arial"/>
              </a:rPr>
              <a:t>Mux</a:t>
            </a:r>
            <a:endParaRPr sz="1100" dirty="0">
              <a:latin typeface="Arial"/>
              <a:cs typeface="Arial"/>
            </a:endParaRPr>
          </a:p>
        </p:txBody>
      </p:sp>
      <p:grpSp>
        <p:nvGrpSpPr>
          <p:cNvPr id="228" name="object 228"/>
          <p:cNvGrpSpPr/>
          <p:nvPr/>
        </p:nvGrpSpPr>
        <p:grpSpPr>
          <a:xfrm>
            <a:off x="2032000" y="4579620"/>
            <a:ext cx="688340" cy="581660"/>
            <a:chOff x="2032000" y="4579620"/>
            <a:chExt cx="688340" cy="581660"/>
          </a:xfrm>
        </p:grpSpPr>
        <p:sp>
          <p:nvSpPr>
            <p:cNvPr id="229" name="object 229"/>
            <p:cNvSpPr/>
            <p:nvPr/>
          </p:nvSpPr>
          <p:spPr>
            <a:xfrm>
              <a:off x="2032000" y="4579620"/>
              <a:ext cx="688339" cy="581659"/>
            </a:xfrm>
            <a:prstGeom prst="rect">
              <a:avLst/>
            </a:prstGeom>
            <a:blipFill>
              <a:blip r:embed="rId4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30" name="object 230"/>
            <p:cNvSpPr/>
            <p:nvPr/>
          </p:nvSpPr>
          <p:spPr>
            <a:xfrm>
              <a:off x="2080767" y="4648517"/>
              <a:ext cx="548005" cy="441959"/>
            </a:xfrm>
            <a:custGeom>
              <a:avLst/>
              <a:gdLst/>
              <a:ahLst/>
              <a:cxnLst/>
              <a:rect l="l" t="t" r="r" b="b"/>
              <a:pathLst>
                <a:path w="548005" h="441960">
                  <a:moveTo>
                    <a:pt x="547890" y="0"/>
                  </a:moveTo>
                  <a:lnTo>
                    <a:pt x="0" y="0"/>
                  </a:lnTo>
                  <a:lnTo>
                    <a:pt x="0" y="441388"/>
                  </a:lnTo>
                  <a:lnTo>
                    <a:pt x="547890" y="441388"/>
                  </a:lnTo>
                  <a:lnTo>
                    <a:pt x="547890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31" name="object 231"/>
            <p:cNvSpPr/>
            <p:nvPr/>
          </p:nvSpPr>
          <p:spPr>
            <a:xfrm>
              <a:off x="2651125" y="4603623"/>
              <a:ext cx="0" cy="486409"/>
            </a:xfrm>
            <a:custGeom>
              <a:avLst/>
              <a:gdLst/>
              <a:ahLst/>
              <a:cxnLst/>
              <a:rect l="l" t="t" r="r" b="b"/>
              <a:pathLst>
                <a:path h="486410">
                  <a:moveTo>
                    <a:pt x="0" y="0"/>
                  </a:moveTo>
                  <a:lnTo>
                    <a:pt x="0" y="486282"/>
                  </a:lnTo>
                </a:path>
              </a:pathLst>
            </a:custGeom>
            <a:ln w="44958">
              <a:solidFill>
                <a:srgbClr val="75A74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32" name="object 232"/>
            <p:cNvSpPr/>
            <p:nvPr/>
          </p:nvSpPr>
          <p:spPr>
            <a:xfrm>
              <a:off x="2080767" y="4625975"/>
              <a:ext cx="593090" cy="0"/>
            </a:xfrm>
            <a:custGeom>
              <a:avLst/>
              <a:gdLst/>
              <a:ahLst/>
              <a:cxnLst/>
              <a:rect l="l" t="t" r="r" b="b"/>
              <a:pathLst>
                <a:path w="593089">
                  <a:moveTo>
                    <a:pt x="0" y="0"/>
                  </a:moveTo>
                  <a:lnTo>
                    <a:pt x="592836" y="0"/>
                  </a:lnTo>
                </a:path>
              </a:pathLst>
            </a:custGeom>
            <a:ln w="44831">
              <a:solidFill>
                <a:srgbClr val="A7D97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33" name="object 233"/>
            <p:cNvSpPr/>
            <p:nvPr/>
          </p:nvSpPr>
          <p:spPr>
            <a:xfrm>
              <a:off x="2080767" y="4603623"/>
              <a:ext cx="593090" cy="486409"/>
            </a:xfrm>
            <a:custGeom>
              <a:avLst/>
              <a:gdLst/>
              <a:ahLst/>
              <a:cxnLst/>
              <a:rect l="l" t="t" r="r" b="b"/>
              <a:pathLst>
                <a:path w="593089" h="486410">
                  <a:moveTo>
                    <a:pt x="0" y="44831"/>
                  </a:moveTo>
                  <a:lnTo>
                    <a:pt x="44957" y="0"/>
                  </a:lnTo>
                  <a:lnTo>
                    <a:pt x="592836" y="0"/>
                  </a:lnTo>
                  <a:lnTo>
                    <a:pt x="592836" y="441325"/>
                  </a:lnTo>
                  <a:lnTo>
                    <a:pt x="547877" y="486282"/>
                  </a:lnTo>
                  <a:lnTo>
                    <a:pt x="0" y="486282"/>
                  </a:lnTo>
                  <a:lnTo>
                    <a:pt x="0" y="44831"/>
                  </a:lnTo>
                  <a:close/>
                </a:path>
                <a:path w="593089" h="486410">
                  <a:moveTo>
                    <a:pt x="0" y="44831"/>
                  </a:moveTo>
                  <a:lnTo>
                    <a:pt x="547877" y="44831"/>
                  </a:lnTo>
                  <a:lnTo>
                    <a:pt x="592836" y="0"/>
                  </a:lnTo>
                </a:path>
                <a:path w="593089" h="486410">
                  <a:moveTo>
                    <a:pt x="547877" y="44831"/>
                  </a:moveTo>
                  <a:lnTo>
                    <a:pt x="547877" y="486282"/>
                  </a:lnTo>
                </a:path>
              </a:pathLst>
            </a:custGeom>
            <a:ln w="9525">
              <a:solidFill>
                <a:srgbClr val="487CB9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234" name="object 234"/>
          <p:cNvSpPr txBox="1"/>
          <p:nvPr/>
        </p:nvSpPr>
        <p:spPr>
          <a:xfrm>
            <a:off x="2080767" y="4671440"/>
            <a:ext cx="543560" cy="361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6685" marR="1905" indent="-129539">
              <a:lnSpc>
                <a:spcPct val="100000"/>
              </a:lnSpc>
              <a:spcBef>
                <a:spcPts val="100"/>
              </a:spcBef>
            </a:pPr>
            <a:r>
              <a:rPr sz="1100" b="1" spc="-140" dirty="0">
                <a:solidFill>
                  <a:srgbClr val="4F6028"/>
                </a:solidFill>
                <a:latin typeface="Arial"/>
                <a:cs typeface="Arial"/>
              </a:rPr>
              <a:t>T</a:t>
            </a:r>
            <a:r>
              <a:rPr sz="1100" b="1" spc="-65" dirty="0">
                <a:solidFill>
                  <a:srgbClr val="4F6028"/>
                </a:solidFill>
                <a:latin typeface="Arial"/>
                <a:cs typeface="Arial"/>
              </a:rPr>
              <a:t>e</a:t>
            </a:r>
            <a:r>
              <a:rPr sz="1100" b="1" spc="-40" dirty="0">
                <a:solidFill>
                  <a:srgbClr val="4F6028"/>
                </a:solidFill>
                <a:latin typeface="Arial"/>
                <a:cs typeface="Arial"/>
              </a:rPr>
              <a:t>r</a:t>
            </a:r>
            <a:r>
              <a:rPr sz="1100" b="1" spc="-80" dirty="0">
                <a:solidFill>
                  <a:srgbClr val="4F6028"/>
                </a:solidFill>
                <a:latin typeface="Arial"/>
                <a:cs typeface="Arial"/>
              </a:rPr>
              <a:t>m</a:t>
            </a:r>
            <a:r>
              <a:rPr sz="1100" b="1" spc="-40" dirty="0">
                <a:solidFill>
                  <a:srgbClr val="4F6028"/>
                </a:solidFill>
                <a:latin typeface="Arial"/>
                <a:cs typeface="Arial"/>
              </a:rPr>
              <a:t>i</a:t>
            </a:r>
            <a:r>
              <a:rPr sz="1100" b="1" spc="-85" dirty="0">
                <a:solidFill>
                  <a:srgbClr val="4F6028"/>
                </a:solidFill>
                <a:latin typeface="Arial"/>
                <a:cs typeface="Arial"/>
              </a:rPr>
              <a:t>n</a:t>
            </a:r>
            <a:r>
              <a:rPr sz="1100" b="1" spc="-75" dirty="0">
                <a:solidFill>
                  <a:srgbClr val="4F6028"/>
                </a:solidFill>
                <a:latin typeface="Arial"/>
                <a:cs typeface="Arial"/>
              </a:rPr>
              <a:t>a</a:t>
            </a:r>
            <a:r>
              <a:rPr sz="1100" b="1" spc="-35" dirty="0">
                <a:solidFill>
                  <a:srgbClr val="4F6028"/>
                </a:solidFill>
                <a:latin typeface="Arial"/>
                <a:cs typeface="Arial"/>
              </a:rPr>
              <a:t>l  </a:t>
            </a:r>
            <a:r>
              <a:rPr sz="1100" b="1" spc="-55" dirty="0">
                <a:solidFill>
                  <a:srgbClr val="4F6028"/>
                </a:solidFill>
                <a:latin typeface="Arial"/>
                <a:cs typeface="Arial"/>
              </a:rPr>
              <a:t>Mux</a:t>
            </a:r>
            <a:endParaRPr sz="1100" dirty="0">
              <a:latin typeface="Arial"/>
              <a:cs typeface="Arial"/>
            </a:endParaRPr>
          </a:p>
        </p:txBody>
      </p:sp>
      <p:grpSp>
        <p:nvGrpSpPr>
          <p:cNvPr id="235" name="object 235"/>
          <p:cNvGrpSpPr/>
          <p:nvPr/>
        </p:nvGrpSpPr>
        <p:grpSpPr>
          <a:xfrm>
            <a:off x="4422140" y="5712459"/>
            <a:ext cx="688340" cy="581660"/>
            <a:chOff x="4422140" y="5712459"/>
            <a:chExt cx="688340" cy="581660"/>
          </a:xfrm>
        </p:grpSpPr>
        <p:sp>
          <p:nvSpPr>
            <p:cNvPr id="236" name="object 236"/>
            <p:cNvSpPr/>
            <p:nvPr/>
          </p:nvSpPr>
          <p:spPr>
            <a:xfrm>
              <a:off x="4422140" y="5712459"/>
              <a:ext cx="688339" cy="581659"/>
            </a:xfrm>
            <a:prstGeom prst="rect">
              <a:avLst/>
            </a:prstGeom>
            <a:blipFill>
              <a:blip r:embed="rId4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37" name="object 237"/>
            <p:cNvSpPr/>
            <p:nvPr/>
          </p:nvSpPr>
          <p:spPr>
            <a:xfrm>
              <a:off x="4469130" y="5781268"/>
              <a:ext cx="548005" cy="441959"/>
            </a:xfrm>
            <a:custGeom>
              <a:avLst/>
              <a:gdLst/>
              <a:ahLst/>
              <a:cxnLst/>
              <a:rect l="l" t="t" r="r" b="b"/>
              <a:pathLst>
                <a:path w="548004" h="441960">
                  <a:moveTo>
                    <a:pt x="547890" y="0"/>
                  </a:moveTo>
                  <a:lnTo>
                    <a:pt x="0" y="0"/>
                  </a:lnTo>
                  <a:lnTo>
                    <a:pt x="0" y="441388"/>
                  </a:lnTo>
                  <a:lnTo>
                    <a:pt x="547890" y="441388"/>
                  </a:lnTo>
                  <a:lnTo>
                    <a:pt x="547890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38" name="object 238"/>
            <p:cNvSpPr/>
            <p:nvPr/>
          </p:nvSpPr>
          <p:spPr>
            <a:xfrm>
              <a:off x="5039487" y="5736361"/>
              <a:ext cx="0" cy="486409"/>
            </a:xfrm>
            <a:custGeom>
              <a:avLst/>
              <a:gdLst/>
              <a:ahLst/>
              <a:cxnLst/>
              <a:rect l="l" t="t" r="r" b="b"/>
              <a:pathLst>
                <a:path h="486410">
                  <a:moveTo>
                    <a:pt x="0" y="0"/>
                  </a:moveTo>
                  <a:lnTo>
                    <a:pt x="0" y="486295"/>
                  </a:lnTo>
                </a:path>
              </a:pathLst>
            </a:custGeom>
            <a:ln w="44956">
              <a:solidFill>
                <a:srgbClr val="75A74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39" name="object 239"/>
            <p:cNvSpPr/>
            <p:nvPr/>
          </p:nvSpPr>
          <p:spPr>
            <a:xfrm>
              <a:off x="4469130" y="5758814"/>
              <a:ext cx="593090" cy="0"/>
            </a:xfrm>
            <a:custGeom>
              <a:avLst/>
              <a:gdLst/>
              <a:ahLst/>
              <a:cxnLst/>
              <a:rect l="l" t="t" r="r" b="b"/>
              <a:pathLst>
                <a:path w="593089">
                  <a:moveTo>
                    <a:pt x="0" y="0"/>
                  </a:moveTo>
                  <a:lnTo>
                    <a:pt x="592836" y="0"/>
                  </a:lnTo>
                </a:path>
              </a:pathLst>
            </a:custGeom>
            <a:ln w="44907">
              <a:solidFill>
                <a:srgbClr val="A7D97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40" name="object 240"/>
            <p:cNvSpPr/>
            <p:nvPr/>
          </p:nvSpPr>
          <p:spPr>
            <a:xfrm>
              <a:off x="4469130" y="5736361"/>
              <a:ext cx="593090" cy="486409"/>
            </a:xfrm>
            <a:custGeom>
              <a:avLst/>
              <a:gdLst/>
              <a:ahLst/>
              <a:cxnLst/>
              <a:rect l="l" t="t" r="r" b="b"/>
              <a:pathLst>
                <a:path w="593089" h="486410">
                  <a:moveTo>
                    <a:pt x="0" y="44907"/>
                  </a:moveTo>
                  <a:lnTo>
                    <a:pt x="44958" y="0"/>
                  </a:lnTo>
                  <a:lnTo>
                    <a:pt x="592836" y="0"/>
                  </a:lnTo>
                  <a:lnTo>
                    <a:pt x="592836" y="441388"/>
                  </a:lnTo>
                  <a:lnTo>
                    <a:pt x="547878" y="486295"/>
                  </a:lnTo>
                  <a:lnTo>
                    <a:pt x="0" y="486295"/>
                  </a:lnTo>
                  <a:lnTo>
                    <a:pt x="0" y="44907"/>
                  </a:lnTo>
                  <a:close/>
                </a:path>
                <a:path w="593089" h="486410">
                  <a:moveTo>
                    <a:pt x="0" y="44907"/>
                  </a:moveTo>
                  <a:lnTo>
                    <a:pt x="547878" y="44907"/>
                  </a:lnTo>
                  <a:lnTo>
                    <a:pt x="592836" y="0"/>
                  </a:lnTo>
                </a:path>
                <a:path w="593089" h="486410">
                  <a:moveTo>
                    <a:pt x="547878" y="44907"/>
                  </a:moveTo>
                  <a:lnTo>
                    <a:pt x="547878" y="486295"/>
                  </a:lnTo>
                </a:path>
              </a:pathLst>
            </a:custGeom>
            <a:ln w="9525">
              <a:solidFill>
                <a:srgbClr val="487CB9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241" name="object 241"/>
          <p:cNvSpPr txBox="1"/>
          <p:nvPr/>
        </p:nvSpPr>
        <p:spPr>
          <a:xfrm>
            <a:off x="4469129" y="5805017"/>
            <a:ext cx="543560" cy="361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7320" marR="1270" indent="-129539">
              <a:lnSpc>
                <a:spcPct val="100000"/>
              </a:lnSpc>
              <a:spcBef>
                <a:spcPts val="100"/>
              </a:spcBef>
            </a:pPr>
            <a:r>
              <a:rPr sz="1100" b="1" spc="-140" dirty="0">
                <a:solidFill>
                  <a:srgbClr val="4F6028"/>
                </a:solidFill>
                <a:latin typeface="Arial"/>
                <a:cs typeface="Arial"/>
              </a:rPr>
              <a:t>T</a:t>
            </a:r>
            <a:r>
              <a:rPr sz="1100" b="1" spc="-65" dirty="0">
                <a:solidFill>
                  <a:srgbClr val="4F6028"/>
                </a:solidFill>
                <a:latin typeface="Arial"/>
                <a:cs typeface="Arial"/>
              </a:rPr>
              <a:t>e</a:t>
            </a:r>
            <a:r>
              <a:rPr sz="1100" b="1" spc="-40" dirty="0">
                <a:solidFill>
                  <a:srgbClr val="4F6028"/>
                </a:solidFill>
                <a:latin typeface="Arial"/>
                <a:cs typeface="Arial"/>
              </a:rPr>
              <a:t>r</a:t>
            </a:r>
            <a:r>
              <a:rPr sz="1100" b="1" spc="-80" dirty="0">
                <a:solidFill>
                  <a:srgbClr val="4F6028"/>
                </a:solidFill>
                <a:latin typeface="Arial"/>
                <a:cs typeface="Arial"/>
              </a:rPr>
              <a:t>m</a:t>
            </a:r>
            <a:r>
              <a:rPr sz="1100" b="1" spc="-40" dirty="0">
                <a:solidFill>
                  <a:srgbClr val="4F6028"/>
                </a:solidFill>
                <a:latin typeface="Arial"/>
                <a:cs typeface="Arial"/>
              </a:rPr>
              <a:t>i</a:t>
            </a:r>
            <a:r>
              <a:rPr sz="1100" b="1" spc="-85" dirty="0">
                <a:solidFill>
                  <a:srgbClr val="4F6028"/>
                </a:solidFill>
                <a:latin typeface="Arial"/>
                <a:cs typeface="Arial"/>
              </a:rPr>
              <a:t>n</a:t>
            </a:r>
            <a:r>
              <a:rPr sz="1100" b="1" spc="-75" dirty="0">
                <a:solidFill>
                  <a:srgbClr val="4F6028"/>
                </a:solidFill>
                <a:latin typeface="Arial"/>
                <a:cs typeface="Arial"/>
              </a:rPr>
              <a:t>a</a:t>
            </a:r>
            <a:r>
              <a:rPr sz="1100" b="1" spc="-35" dirty="0">
                <a:solidFill>
                  <a:srgbClr val="4F6028"/>
                </a:solidFill>
                <a:latin typeface="Arial"/>
                <a:cs typeface="Arial"/>
              </a:rPr>
              <a:t>l  </a:t>
            </a:r>
            <a:r>
              <a:rPr sz="1100" b="1" spc="-55" dirty="0">
                <a:solidFill>
                  <a:srgbClr val="4F6028"/>
                </a:solidFill>
                <a:latin typeface="Arial"/>
                <a:cs typeface="Arial"/>
              </a:rPr>
              <a:t>Mux</a:t>
            </a:r>
            <a:endParaRPr sz="1100" dirty="0">
              <a:latin typeface="Arial"/>
              <a:cs typeface="Arial"/>
            </a:endParaRPr>
          </a:p>
        </p:txBody>
      </p:sp>
      <p:grpSp>
        <p:nvGrpSpPr>
          <p:cNvPr id="242" name="object 242"/>
          <p:cNvGrpSpPr/>
          <p:nvPr/>
        </p:nvGrpSpPr>
        <p:grpSpPr>
          <a:xfrm>
            <a:off x="248920" y="1892300"/>
            <a:ext cx="797560" cy="581660"/>
            <a:chOff x="248920" y="1892300"/>
            <a:chExt cx="797560" cy="581660"/>
          </a:xfrm>
        </p:grpSpPr>
        <p:sp>
          <p:nvSpPr>
            <p:cNvPr id="243" name="object 243"/>
            <p:cNvSpPr/>
            <p:nvPr/>
          </p:nvSpPr>
          <p:spPr>
            <a:xfrm>
              <a:off x="248920" y="1892300"/>
              <a:ext cx="797560" cy="581660"/>
            </a:xfrm>
            <a:prstGeom prst="rect">
              <a:avLst/>
            </a:prstGeom>
            <a:blipFill>
              <a:blip r:embed="rId4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44" name="object 244"/>
            <p:cNvSpPr/>
            <p:nvPr/>
          </p:nvSpPr>
          <p:spPr>
            <a:xfrm>
              <a:off x="297662" y="1960943"/>
              <a:ext cx="657225" cy="441959"/>
            </a:xfrm>
            <a:custGeom>
              <a:avLst/>
              <a:gdLst/>
              <a:ahLst/>
              <a:cxnLst/>
              <a:rect l="l" t="t" r="r" b="b"/>
              <a:pathLst>
                <a:path w="657225" h="441960">
                  <a:moveTo>
                    <a:pt x="656869" y="0"/>
                  </a:moveTo>
                  <a:lnTo>
                    <a:pt x="0" y="0"/>
                  </a:lnTo>
                  <a:lnTo>
                    <a:pt x="0" y="441388"/>
                  </a:lnTo>
                  <a:lnTo>
                    <a:pt x="656869" y="441388"/>
                  </a:lnTo>
                  <a:lnTo>
                    <a:pt x="656869" y="0"/>
                  </a:lnTo>
                  <a:close/>
                </a:path>
              </a:pathLst>
            </a:custGeom>
            <a:solidFill>
              <a:srgbClr val="F0DCDB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45" name="object 245"/>
            <p:cNvSpPr/>
            <p:nvPr/>
          </p:nvSpPr>
          <p:spPr>
            <a:xfrm>
              <a:off x="976985" y="1916049"/>
              <a:ext cx="0" cy="486409"/>
            </a:xfrm>
            <a:custGeom>
              <a:avLst/>
              <a:gdLst/>
              <a:ahLst/>
              <a:cxnLst/>
              <a:rect l="l" t="t" r="r" b="b"/>
              <a:pathLst>
                <a:path h="486410">
                  <a:moveTo>
                    <a:pt x="0" y="0"/>
                  </a:moveTo>
                  <a:lnTo>
                    <a:pt x="0" y="486283"/>
                  </a:lnTo>
                </a:path>
              </a:pathLst>
            </a:custGeom>
            <a:ln w="44907">
              <a:solidFill>
                <a:srgbClr val="C3AFAE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46" name="object 246"/>
            <p:cNvSpPr/>
            <p:nvPr/>
          </p:nvSpPr>
          <p:spPr>
            <a:xfrm>
              <a:off x="297662" y="1938528"/>
              <a:ext cx="702310" cy="0"/>
            </a:xfrm>
            <a:custGeom>
              <a:avLst/>
              <a:gdLst/>
              <a:ahLst/>
              <a:cxnLst/>
              <a:rect l="l" t="t" r="r" b="b"/>
              <a:pathLst>
                <a:path w="702310">
                  <a:moveTo>
                    <a:pt x="0" y="0"/>
                  </a:moveTo>
                  <a:lnTo>
                    <a:pt x="701776" y="0"/>
                  </a:lnTo>
                </a:path>
              </a:pathLst>
            </a:custGeom>
            <a:ln w="44958">
              <a:solidFill>
                <a:srgbClr val="F5E1E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47" name="object 247"/>
            <p:cNvSpPr/>
            <p:nvPr/>
          </p:nvSpPr>
          <p:spPr>
            <a:xfrm>
              <a:off x="297662" y="1916049"/>
              <a:ext cx="702310" cy="486409"/>
            </a:xfrm>
            <a:custGeom>
              <a:avLst/>
              <a:gdLst/>
              <a:ahLst/>
              <a:cxnLst/>
              <a:rect l="l" t="t" r="r" b="b"/>
              <a:pathLst>
                <a:path w="702310" h="486410">
                  <a:moveTo>
                    <a:pt x="0" y="44958"/>
                  </a:moveTo>
                  <a:lnTo>
                    <a:pt x="44907" y="0"/>
                  </a:lnTo>
                  <a:lnTo>
                    <a:pt x="701776" y="0"/>
                  </a:lnTo>
                  <a:lnTo>
                    <a:pt x="701776" y="441451"/>
                  </a:lnTo>
                  <a:lnTo>
                    <a:pt x="656869" y="486283"/>
                  </a:lnTo>
                  <a:lnTo>
                    <a:pt x="0" y="486283"/>
                  </a:lnTo>
                  <a:lnTo>
                    <a:pt x="0" y="44958"/>
                  </a:lnTo>
                  <a:close/>
                </a:path>
                <a:path w="702310" h="486410">
                  <a:moveTo>
                    <a:pt x="0" y="44958"/>
                  </a:moveTo>
                  <a:lnTo>
                    <a:pt x="656869" y="44958"/>
                  </a:lnTo>
                  <a:lnTo>
                    <a:pt x="701776" y="0"/>
                  </a:lnTo>
                </a:path>
                <a:path w="702310" h="486410">
                  <a:moveTo>
                    <a:pt x="656869" y="44958"/>
                  </a:moveTo>
                  <a:lnTo>
                    <a:pt x="656869" y="486283"/>
                  </a:lnTo>
                </a:path>
              </a:pathLst>
            </a:custGeom>
            <a:ln w="9525">
              <a:solidFill>
                <a:srgbClr val="487CB9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248" name="object 248"/>
          <p:cNvSpPr txBox="1"/>
          <p:nvPr/>
        </p:nvSpPr>
        <p:spPr>
          <a:xfrm>
            <a:off x="297662" y="1982470"/>
            <a:ext cx="652145" cy="3613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18440" marR="4445" indent="-161925">
              <a:lnSpc>
                <a:spcPct val="100000"/>
              </a:lnSpc>
              <a:spcBef>
                <a:spcPts val="105"/>
              </a:spcBef>
            </a:pPr>
            <a:r>
              <a:rPr sz="1100" b="1" spc="-140" dirty="0">
                <a:solidFill>
                  <a:srgbClr val="006EC0"/>
                </a:solidFill>
                <a:latin typeface="Arial"/>
                <a:cs typeface="Arial"/>
              </a:rPr>
              <a:t>A</a:t>
            </a:r>
            <a:r>
              <a:rPr sz="1100" b="1" spc="-85" dirty="0">
                <a:solidFill>
                  <a:srgbClr val="006EC0"/>
                </a:solidFill>
                <a:latin typeface="Arial"/>
                <a:cs typeface="Arial"/>
              </a:rPr>
              <a:t>dd</a:t>
            </a:r>
            <a:r>
              <a:rPr sz="1100" b="1" spc="170" dirty="0">
                <a:solidFill>
                  <a:srgbClr val="006EC0"/>
                </a:solidFill>
                <a:latin typeface="Arial"/>
                <a:cs typeface="Arial"/>
              </a:rPr>
              <a:t>/</a:t>
            </a:r>
            <a:r>
              <a:rPr sz="1100" b="1" spc="-100" dirty="0">
                <a:solidFill>
                  <a:srgbClr val="006EC0"/>
                </a:solidFill>
                <a:latin typeface="Arial"/>
                <a:cs typeface="Arial"/>
              </a:rPr>
              <a:t>D</a:t>
            </a:r>
            <a:r>
              <a:rPr sz="1100" b="1" spc="-45" dirty="0">
                <a:solidFill>
                  <a:srgbClr val="006EC0"/>
                </a:solidFill>
                <a:latin typeface="Arial"/>
                <a:cs typeface="Arial"/>
              </a:rPr>
              <a:t>r</a:t>
            </a:r>
            <a:r>
              <a:rPr sz="1100" b="1" spc="-80" dirty="0">
                <a:solidFill>
                  <a:srgbClr val="006EC0"/>
                </a:solidFill>
                <a:latin typeface="Arial"/>
                <a:cs typeface="Arial"/>
              </a:rPr>
              <a:t>o</a:t>
            </a:r>
            <a:r>
              <a:rPr sz="1100" b="1" spc="-55" dirty="0">
                <a:solidFill>
                  <a:srgbClr val="006EC0"/>
                </a:solidFill>
                <a:latin typeface="Arial"/>
                <a:cs typeface="Arial"/>
              </a:rPr>
              <a:t>p  Mux</a:t>
            </a:r>
            <a:endParaRPr sz="1100" dirty="0">
              <a:latin typeface="Arial"/>
              <a:cs typeface="Arial"/>
            </a:endParaRPr>
          </a:p>
        </p:txBody>
      </p:sp>
      <p:grpSp>
        <p:nvGrpSpPr>
          <p:cNvPr id="249" name="object 249"/>
          <p:cNvGrpSpPr/>
          <p:nvPr/>
        </p:nvGrpSpPr>
        <p:grpSpPr>
          <a:xfrm>
            <a:off x="960119" y="2948939"/>
            <a:ext cx="1186180" cy="858519"/>
            <a:chOff x="960119" y="2948939"/>
            <a:chExt cx="1186180" cy="858519"/>
          </a:xfrm>
        </p:grpSpPr>
        <p:sp>
          <p:nvSpPr>
            <p:cNvPr id="250" name="object 250"/>
            <p:cNvSpPr/>
            <p:nvPr/>
          </p:nvSpPr>
          <p:spPr>
            <a:xfrm>
              <a:off x="960119" y="2948939"/>
              <a:ext cx="1059180" cy="678180"/>
            </a:xfrm>
            <a:prstGeom prst="rect">
              <a:avLst/>
            </a:prstGeom>
            <a:blipFill>
              <a:blip r:embed="rId4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51" name="object 251"/>
            <p:cNvSpPr/>
            <p:nvPr/>
          </p:nvSpPr>
          <p:spPr>
            <a:xfrm>
              <a:off x="1012964" y="2987928"/>
              <a:ext cx="955040" cy="560070"/>
            </a:xfrm>
            <a:custGeom>
              <a:avLst/>
              <a:gdLst/>
              <a:ahLst/>
              <a:cxnLst/>
              <a:rect l="l" t="t" r="r" b="b"/>
              <a:pathLst>
                <a:path w="955039" h="560070">
                  <a:moveTo>
                    <a:pt x="0" y="0"/>
                  </a:moveTo>
                  <a:lnTo>
                    <a:pt x="954646" y="559816"/>
                  </a:lnTo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52" name="object 252"/>
            <p:cNvSpPr/>
            <p:nvPr/>
          </p:nvSpPr>
          <p:spPr>
            <a:xfrm>
              <a:off x="1457959" y="3225799"/>
              <a:ext cx="688340" cy="581660"/>
            </a:xfrm>
            <a:prstGeom prst="rect">
              <a:avLst/>
            </a:prstGeom>
            <a:blipFill>
              <a:blip r:embed="rId4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53" name="object 253"/>
            <p:cNvSpPr/>
            <p:nvPr/>
          </p:nvSpPr>
          <p:spPr>
            <a:xfrm>
              <a:off x="1505965" y="3294697"/>
              <a:ext cx="548005" cy="441959"/>
            </a:xfrm>
            <a:custGeom>
              <a:avLst/>
              <a:gdLst/>
              <a:ahLst/>
              <a:cxnLst/>
              <a:rect l="l" t="t" r="r" b="b"/>
              <a:pathLst>
                <a:path w="548005" h="441960">
                  <a:moveTo>
                    <a:pt x="547890" y="0"/>
                  </a:moveTo>
                  <a:lnTo>
                    <a:pt x="0" y="0"/>
                  </a:lnTo>
                  <a:lnTo>
                    <a:pt x="0" y="441388"/>
                  </a:lnTo>
                  <a:lnTo>
                    <a:pt x="547890" y="441388"/>
                  </a:lnTo>
                  <a:lnTo>
                    <a:pt x="547890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54" name="object 254"/>
            <p:cNvSpPr/>
            <p:nvPr/>
          </p:nvSpPr>
          <p:spPr>
            <a:xfrm>
              <a:off x="2076322" y="3249802"/>
              <a:ext cx="0" cy="486409"/>
            </a:xfrm>
            <a:custGeom>
              <a:avLst/>
              <a:gdLst/>
              <a:ahLst/>
              <a:cxnLst/>
              <a:rect l="l" t="t" r="r" b="b"/>
              <a:pathLst>
                <a:path h="486410">
                  <a:moveTo>
                    <a:pt x="0" y="0"/>
                  </a:moveTo>
                  <a:lnTo>
                    <a:pt x="0" y="486283"/>
                  </a:lnTo>
                </a:path>
              </a:pathLst>
            </a:custGeom>
            <a:ln w="44956">
              <a:solidFill>
                <a:srgbClr val="75A74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55" name="object 255"/>
            <p:cNvSpPr/>
            <p:nvPr/>
          </p:nvSpPr>
          <p:spPr>
            <a:xfrm>
              <a:off x="1505965" y="3272281"/>
              <a:ext cx="593090" cy="0"/>
            </a:xfrm>
            <a:custGeom>
              <a:avLst/>
              <a:gdLst/>
              <a:ahLst/>
              <a:cxnLst/>
              <a:rect l="l" t="t" r="r" b="b"/>
              <a:pathLst>
                <a:path w="593089">
                  <a:moveTo>
                    <a:pt x="0" y="0"/>
                  </a:moveTo>
                  <a:lnTo>
                    <a:pt x="592835" y="0"/>
                  </a:lnTo>
                </a:path>
              </a:pathLst>
            </a:custGeom>
            <a:ln w="44958">
              <a:solidFill>
                <a:srgbClr val="A7D97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56" name="object 256"/>
            <p:cNvSpPr/>
            <p:nvPr/>
          </p:nvSpPr>
          <p:spPr>
            <a:xfrm>
              <a:off x="1505965" y="3249802"/>
              <a:ext cx="593090" cy="486409"/>
            </a:xfrm>
            <a:custGeom>
              <a:avLst/>
              <a:gdLst/>
              <a:ahLst/>
              <a:cxnLst/>
              <a:rect l="l" t="t" r="r" b="b"/>
              <a:pathLst>
                <a:path w="593089" h="486410">
                  <a:moveTo>
                    <a:pt x="0" y="44958"/>
                  </a:moveTo>
                  <a:lnTo>
                    <a:pt x="44958" y="0"/>
                  </a:lnTo>
                  <a:lnTo>
                    <a:pt x="592835" y="0"/>
                  </a:lnTo>
                  <a:lnTo>
                    <a:pt x="592835" y="441452"/>
                  </a:lnTo>
                  <a:lnTo>
                    <a:pt x="547878" y="486283"/>
                  </a:lnTo>
                  <a:lnTo>
                    <a:pt x="0" y="486283"/>
                  </a:lnTo>
                  <a:lnTo>
                    <a:pt x="0" y="44958"/>
                  </a:lnTo>
                  <a:close/>
                </a:path>
              </a:pathLst>
            </a:custGeom>
            <a:ln w="9525">
              <a:solidFill>
                <a:srgbClr val="487CB9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57" name="object 257"/>
            <p:cNvSpPr/>
            <p:nvPr/>
          </p:nvSpPr>
          <p:spPr>
            <a:xfrm>
              <a:off x="1505965" y="3249802"/>
              <a:ext cx="593090" cy="45085"/>
            </a:xfrm>
            <a:custGeom>
              <a:avLst/>
              <a:gdLst/>
              <a:ahLst/>
              <a:cxnLst/>
              <a:rect l="l" t="t" r="r" b="b"/>
              <a:pathLst>
                <a:path w="593089" h="45085">
                  <a:moveTo>
                    <a:pt x="0" y="44958"/>
                  </a:moveTo>
                  <a:lnTo>
                    <a:pt x="547878" y="44958"/>
                  </a:lnTo>
                  <a:lnTo>
                    <a:pt x="592835" y="0"/>
                  </a:lnTo>
                </a:path>
              </a:pathLst>
            </a:custGeom>
            <a:ln w="9523">
              <a:solidFill>
                <a:srgbClr val="487CB9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58" name="object 258"/>
            <p:cNvSpPr/>
            <p:nvPr/>
          </p:nvSpPr>
          <p:spPr>
            <a:xfrm>
              <a:off x="2053844" y="3294760"/>
              <a:ext cx="0" cy="441325"/>
            </a:xfrm>
            <a:custGeom>
              <a:avLst/>
              <a:gdLst/>
              <a:ahLst/>
              <a:cxnLst/>
              <a:rect l="l" t="t" r="r" b="b"/>
              <a:pathLst>
                <a:path h="441325">
                  <a:moveTo>
                    <a:pt x="0" y="0"/>
                  </a:moveTo>
                  <a:lnTo>
                    <a:pt x="0" y="441325"/>
                  </a:lnTo>
                </a:path>
              </a:pathLst>
            </a:custGeom>
            <a:ln w="9525">
              <a:solidFill>
                <a:srgbClr val="487CB9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259" name="object 259"/>
          <p:cNvSpPr txBox="1"/>
          <p:nvPr/>
        </p:nvSpPr>
        <p:spPr>
          <a:xfrm>
            <a:off x="1505966" y="3317239"/>
            <a:ext cx="543560" cy="3613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46050" marR="1905" indent="-131445">
              <a:lnSpc>
                <a:spcPct val="100000"/>
              </a:lnSpc>
              <a:spcBef>
                <a:spcPts val="105"/>
              </a:spcBef>
            </a:pPr>
            <a:r>
              <a:rPr sz="1100" b="1" spc="-125" dirty="0">
                <a:solidFill>
                  <a:srgbClr val="4F6028"/>
                </a:solidFill>
                <a:latin typeface="Arial"/>
                <a:cs typeface="Arial"/>
              </a:rPr>
              <a:t>T</a:t>
            </a:r>
            <a:r>
              <a:rPr sz="1100" b="1" spc="-60" dirty="0">
                <a:solidFill>
                  <a:srgbClr val="4F6028"/>
                </a:solidFill>
                <a:latin typeface="Arial"/>
                <a:cs typeface="Arial"/>
              </a:rPr>
              <a:t>e</a:t>
            </a:r>
            <a:r>
              <a:rPr sz="1100" b="1" spc="-40" dirty="0">
                <a:solidFill>
                  <a:srgbClr val="4F6028"/>
                </a:solidFill>
                <a:latin typeface="Arial"/>
                <a:cs typeface="Arial"/>
              </a:rPr>
              <a:t>r</a:t>
            </a:r>
            <a:r>
              <a:rPr sz="1100" b="1" spc="-80" dirty="0">
                <a:solidFill>
                  <a:srgbClr val="4F6028"/>
                </a:solidFill>
                <a:latin typeface="Arial"/>
                <a:cs typeface="Arial"/>
              </a:rPr>
              <a:t>m</a:t>
            </a:r>
            <a:r>
              <a:rPr sz="1100" b="1" spc="-40" dirty="0">
                <a:solidFill>
                  <a:srgbClr val="4F6028"/>
                </a:solidFill>
                <a:latin typeface="Arial"/>
                <a:cs typeface="Arial"/>
              </a:rPr>
              <a:t>i</a:t>
            </a:r>
            <a:r>
              <a:rPr sz="1100" b="1" spc="-85" dirty="0">
                <a:solidFill>
                  <a:srgbClr val="4F6028"/>
                </a:solidFill>
                <a:latin typeface="Arial"/>
                <a:cs typeface="Arial"/>
              </a:rPr>
              <a:t>n</a:t>
            </a:r>
            <a:r>
              <a:rPr sz="1100" b="1" spc="-75" dirty="0">
                <a:solidFill>
                  <a:srgbClr val="4F6028"/>
                </a:solidFill>
                <a:latin typeface="Arial"/>
                <a:cs typeface="Arial"/>
              </a:rPr>
              <a:t>a</a:t>
            </a:r>
            <a:r>
              <a:rPr sz="1100" b="1" spc="-35" dirty="0">
                <a:solidFill>
                  <a:srgbClr val="4F6028"/>
                </a:solidFill>
                <a:latin typeface="Arial"/>
                <a:cs typeface="Arial"/>
              </a:rPr>
              <a:t>l  </a:t>
            </a:r>
            <a:r>
              <a:rPr sz="1100" b="1" spc="-55" dirty="0">
                <a:solidFill>
                  <a:srgbClr val="4F6028"/>
                </a:solidFill>
                <a:latin typeface="Arial"/>
                <a:cs typeface="Arial"/>
              </a:rPr>
              <a:t>Mux</a:t>
            </a:r>
            <a:endParaRPr sz="1100" dirty="0">
              <a:latin typeface="Arial"/>
              <a:cs typeface="Arial"/>
            </a:endParaRPr>
          </a:p>
        </p:txBody>
      </p:sp>
      <p:grpSp>
        <p:nvGrpSpPr>
          <p:cNvPr id="260" name="object 260"/>
          <p:cNvGrpSpPr/>
          <p:nvPr/>
        </p:nvGrpSpPr>
        <p:grpSpPr>
          <a:xfrm>
            <a:off x="248920" y="3924300"/>
            <a:ext cx="797560" cy="2313940"/>
            <a:chOff x="248920" y="3924300"/>
            <a:chExt cx="797560" cy="2313940"/>
          </a:xfrm>
        </p:grpSpPr>
        <p:sp>
          <p:nvSpPr>
            <p:cNvPr id="261" name="object 261"/>
            <p:cNvSpPr/>
            <p:nvPr/>
          </p:nvSpPr>
          <p:spPr>
            <a:xfrm>
              <a:off x="612140" y="3924300"/>
              <a:ext cx="124458" cy="942339"/>
            </a:xfrm>
            <a:prstGeom prst="rect">
              <a:avLst/>
            </a:prstGeom>
            <a:blipFill>
              <a:blip r:embed="rId4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62" name="object 262"/>
            <p:cNvSpPr/>
            <p:nvPr/>
          </p:nvSpPr>
          <p:spPr>
            <a:xfrm>
              <a:off x="675436" y="3982593"/>
              <a:ext cx="0" cy="570865"/>
            </a:xfrm>
            <a:custGeom>
              <a:avLst/>
              <a:gdLst/>
              <a:ahLst/>
              <a:cxnLst/>
              <a:rect l="l" t="t" r="r" b="b"/>
              <a:pathLst>
                <a:path h="570864">
                  <a:moveTo>
                    <a:pt x="0" y="0"/>
                  </a:moveTo>
                  <a:lnTo>
                    <a:pt x="0" y="570483"/>
                  </a:lnTo>
                </a:path>
              </a:pathLst>
            </a:custGeom>
            <a:ln w="38111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63" name="object 263"/>
            <p:cNvSpPr/>
            <p:nvPr/>
          </p:nvSpPr>
          <p:spPr>
            <a:xfrm>
              <a:off x="621359" y="4948943"/>
              <a:ext cx="106020" cy="919467"/>
            </a:xfrm>
            <a:prstGeom prst="rect">
              <a:avLst/>
            </a:prstGeom>
            <a:blipFill>
              <a:blip r:embed="rId4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64" name="object 264"/>
            <p:cNvSpPr/>
            <p:nvPr/>
          </p:nvSpPr>
          <p:spPr>
            <a:xfrm>
              <a:off x="675271" y="4994528"/>
              <a:ext cx="0" cy="730885"/>
            </a:xfrm>
            <a:custGeom>
              <a:avLst/>
              <a:gdLst/>
              <a:ahLst/>
              <a:cxnLst/>
              <a:rect l="l" t="t" r="r" b="b"/>
              <a:pathLst>
                <a:path h="730885">
                  <a:moveTo>
                    <a:pt x="0" y="0"/>
                  </a:moveTo>
                  <a:lnTo>
                    <a:pt x="0" y="730745"/>
                  </a:lnTo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65" name="object 265"/>
            <p:cNvSpPr/>
            <p:nvPr/>
          </p:nvSpPr>
          <p:spPr>
            <a:xfrm>
              <a:off x="248920" y="5656579"/>
              <a:ext cx="797560" cy="581660"/>
            </a:xfrm>
            <a:prstGeom prst="rect">
              <a:avLst/>
            </a:prstGeom>
            <a:blipFill>
              <a:blip r:embed="rId5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66" name="object 266"/>
            <p:cNvSpPr/>
            <p:nvPr/>
          </p:nvSpPr>
          <p:spPr>
            <a:xfrm>
              <a:off x="296684" y="5725274"/>
              <a:ext cx="657225" cy="441959"/>
            </a:xfrm>
            <a:custGeom>
              <a:avLst/>
              <a:gdLst/>
              <a:ahLst/>
              <a:cxnLst/>
              <a:rect l="l" t="t" r="r" b="b"/>
              <a:pathLst>
                <a:path w="657225" h="441960">
                  <a:moveTo>
                    <a:pt x="656869" y="0"/>
                  </a:moveTo>
                  <a:lnTo>
                    <a:pt x="0" y="0"/>
                  </a:lnTo>
                  <a:lnTo>
                    <a:pt x="0" y="441388"/>
                  </a:lnTo>
                  <a:lnTo>
                    <a:pt x="656869" y="441388"/>
                  </a:lnTo>
                  <a:lnTo>
                    <a:pt x="656869" y="0"/>
                  </a:lnTo>
                  <a:close/>
                </a:path>
              </a:pathLst>
            </a:custGeom>
            <a:solidFill>
              <a:srgbClr val="F0DCDB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67" name="object 267"/>
            <p:cNvSpPr/>
            <p:nvPr/>
          </p:nvSpPr>
          <p:spPr>
            <a:xfrm>
              <a:off x="975995" y="5680367"/>
              <a:ext cx="0" cy="486409"/>
            </a:xfrm>
            <a:custGeom>
              <a:avLst/>
              <a:gdLst/>
              <a:ahLst/>
              <a:cxnLst/>
              <a:rect l="l" t="t" r="r" b="b"/>
              <a:pathLst>
                <a:path h="486410">
                  <a:moveTo>
                    <a:pt x="0" y="0"/>
                  </a:moveTo>
                  <a:lnTo>
                    <a:pt x="0" y="486295"/>
                  </a:lnTo>
                </a:path>
              </a:pathLst>
            </a:custGeom>
            <a:ln w="44894">
              <a:solidFill>
                <a:srgbClr val="C3AFAE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68" name="object 268"/>
            <p:cNvSpPr/>
            <p:nvPr/>
          </p:nvSpPr>
          <p:spPr>
            <a:xfrm>
              <a:off x="296684" y="5702820"/>
              <a:ext cx="702310" cy="0"/>
            </a:xfrm>
            <a:custGeom>
              <a:avLst/>
              <a:gdLst/>
              <a:ahLst/>
              <a:cxnLst/>
              <a:rect l="l" t="t" r="r" b="b"/>
              <a:pathLst>
                <a:path w="702310">
                  <a:moveTo>
                    <a:pt x="0" y="0"/>
                  </a:moveTo>
                  <a:lnTo>
                    <a:pt x="701763" y="0"/>
                  </a:lnTo>
                </a:path>
              </a:pathLst>
            </a:custGeom>
            <a:ln w="44907">
              <a:solidFill>
                <a:srgbClr val="F5E1E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69" name="object 269"/>
            <p:cNvSpPr/>
            <p:nvPr/>
          </p:nvSpPr>
          <p:spPr>
            <a:xfrm>
              <a:off x="296684" y="5680367"/>
              <a:ext cx="702310" cy="486409"/>
            </a:xfrm>
            <a:custGeom>
              <a:avLst/>
              <a:gdLst/>
              <a:ahLst/>
              <a:cxnLst/>
              <a:rect l="l" t="t" r="r" b="b"/>
              <a:pathLst>
                <a:path w="702310" h="486410">
                  <a:moveTo>
                    <a:pt x="0" y="44907"/>
                  </a:moveTo>
                  <a:lnTo>
                    <a:pt x="44894" y="0"/>
                  </a:lnTo>
                  <a:lnTo>
                    <a:pt x="701763" y="0"/>
                  </a:lnTo>
                  <a:lnTo>
                    <a:pt x="701763" y="441388"/>
                  </a:lnTo>
                  <a:lnTo>
                    <a:pt x="656869" y="486295"/>
                  </a:lnTo>
                  <a:lnTo>
                    <a:pt x="0" y="486295"/>
                  </a:lnTo>
                  <a:lnTo>
                    <a:pt x="0" y="44907"/>
                  </a:lnTo>
                  <a:close/>
                </a:path>
              </a:pathLst>
            </a:custGeom>
            <a:ln w="9523">
              <a:solidFill>
                <a:srgbClr val="487CB9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70" name="object 270"/>
            <p:cNvSpPr/>
            <p:nvPr/>
          </p:nvSpPr>
          <p:spPr>
            <a:xfrm>
              <a:off x="296684" y="5680367"/>
              <a:ext cx="702310" cy="486409"/>
            </a:xfrm>
            <a:custGeom>
              <a:avLst/>
              <a:gdLst/>
              <a:ahLst/>
              <a:cxnLst/>
              <a:rect l="l" t="t" r="r" b="b"/>
              <a:pathLst>
                <a:path w="702310" h="486410">
                  <a:moveTo>
                    <a:pt x="0" y="44907"/>
                  </a:moveTo>
                  <a:lnTo>
                    <a:pt x="656869" y="44907"/>
                  </a:lnTo>
                  <a:lnTo>
                    <a:pt x="701763" y="0"/>
                  </a:lnTo>
                </a:path>
                <a:path w="702310" h="486410">
                  <a:moveTo>
                    <a:pt x="656869" y="44907"/>
                  </a:moveTo>
                  <a:lnTo>
                    <a:pt x="656869" y="486295"/>
                  </a:lnTo>
                </a:path>
              </a:pathLst>
            </a:custGeom>
            <a:ln w="9525">
              <a:solidFill>
                <a:srgbClr val="487CB9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271" name="object 271"/>
          <p:cNvSpPr txBox="1"/>
          <p:nvPr/>
        </p:nvSpPr>
        <p:spPr>
          <a:xfrm>
            <a:off x="306298" y="5749239"/>
            <a:ext cx="652145" cy="361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6215" marR="27940" indent="-163195">
              <a:lnSpc>
                <a:spcPct val="100000"/>
              </a:lnSpc>
              <a:spcBef>
                <a:spcPts val="100"/>
              </a:spcBef>
            </a:pPr>
            <a:r>
              <a:rPr sz="1100" b="1" spc="-140" dirty="0">
                <a:solidFill>
                  <a:srgbClr val="006EC0"/>
                </a:solidFill>
                <a:latin typeface="Arial"/>
                <a:cs typeface="Arial"/>
              </a:rPr>
              <a:t>A</a:t>
            </a:r>
            <a:r>
              <a:rPr sz="1100" b="1" spc="-85" dirty="0">
                <a:solidFill>
                  <a:srgbClr val="006EC0"/>
                </a:solidFill>
                <a:latin typeface="Arial"/>
                <a:cs typeface="Arial"/>
              </a:rPr>
              <a:t>dd</a:t>
            </a:r>
            <a:r>
              <a:rPr sz="1100" b="1" spc="165" dirty="0">
                <a:solidFill>
                  <a:srgbClr val="006EC0"/>
                </a:solidFill>
                <a:latin typeface="Arial"/>
                <a:cs typeface="Arial"/>
              </a:rPr>
              <a:t>/</a:t>
            </a:r>
            <a:r>
              <a:rPr sz="1100" b="1" spc="-95" dirty="0">
                <a:solidFill>
                  <a:srgbClr val="006EC0"/>
                </a:solidFill>
                <a:latin typeface="Arial"/>
                <a:cs typeface="Arial"/>
              </a:rPr>
              <a:t>D</a:t>
            </a:r>
            <a:r>
              <a:rPr sz="1100" b="1" spc="-50" dirty="0">
                <a:solidFill>
                  <a:srgbClr val="006EC0"/>
                </a:solidFill>
                <a:latin typeface="Arial"/>
                <a:cs typeface="Arial"/>
              </a:rPr>
              <a:t>r</a:t>
            </a:r>
            <a:r>
              <a:rPr sz="1100" b="1" spc="-85" dirty="0">
                <a:solidFill>
                  <a:srgbClr val="006EC0"/>
                </a:solidFill>
                <a:latin typeface="Arial"/>
                <a:cs typeface="Arial"/>
              </a:rPr>
              <a:t>o</a:t>
            </a:r>
            <a:r>
              <a:rPr sz="1100" b="1" spc="-55" dirty="0">
                <a:solidFill>
                  <a:srgbClr val="006EC0"/>
                </a:solidFill>
                <a:latin typeface="Arial"/>
                <a:cs typeface="Arial"/>
              </a:rPr>
              <a:t>p  Mux</a:t>
            </a:r>
            <a:endParaRPr sz="1100" dirty="0">
              <a:latin typeface="Arial"/>
              <a:cs typeface="Arial"/>
            </a:endParaRPr>
          </a:p>
        </p:txBody>
      </p:sp>
      <p:grpSp>
        <p:nvGrpSpPr>
          <p:cNvPr id="272" name="object 272"/>
          <p:cNvGrpSpPr/>
          <p:nvPr/>
        </p:nvGrpSpPr>
        <p:grpSpPr>
          <a:xfrm>
            <a:off x="264159" y="3472179"/>
            <a:ext cx="797560" cy="581660"/>
            <a:chOff x="264159" y="3472179"/>
            <a:chExt cx="797560" cy="581660"/>
          </a:xfrm>
        </p:grpSpPr>
        <p:sp>
          <p:nvSpPr>
            <p:cNvPr id="273" name="object 273"/>
            <p:cNvSpPr/>
            <p:nvPr/>
          </p:nvSpPr>
          <p:spPr>
            <a:xfrm>
              <a:off x="264159" y="3472179"/>
              <a:ext cx="797560" cy="581660"/>
            </a:xfrm>
            <a:prstGeom prst="rect">
              <a:avLst/>
            </a:prstGeom>
            <a:blipFill>
              <a:blip r:embed="rId5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74" name="object 274"/>
            <p:cNvSpPr/>
            <p:nvPr/>
          </p:nvSpPr>
          <p:spPr>
            <a:xfrm>
              <a:off x="311188" y="3541204"/>
              <a:ext cx="657225" cy="441959"/>
            </a:xfrm>
            <a:custGeom>
              <a:avLst/>
              <a:gdLst/>
              <a:ahLst/>
              <a:cxnLst/>
              <a:rect l="l" t="t" r="r" b="b"/>
              <a:pathLst>
                <a:path w="657225" h="441960">
                  <a:moveTo>
                    <a:pt x="656869" y="0"/>
                  </a:moveTo>
                  <a:lnTo>
                    <a:pt x="0" y="0"/>
                  </a:lnTo>
                  <a:lnTo>
                    <a:pt x="0" y="441388"/>
                  </a:lnTo>
                  <a:lnTo>
                    <a:pt x="656869" y="441388"/>
                  </a:lnTo>
                  <a:lnTo>
                    <a:pt x="656869" y="0"/>
                  </a:lnTo>
                  <a:close/>
                </a:path>
              </a:pathLst>
            </a:custGeom>
            <a:solidFill>
              <a:srgbClr val="F0DCDB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75" name="object 275"/>
            <p:cNvSpPr/>
            <p:nvPr/>
          </p:nvSpPr>
          <p:spPr>
            <a:xfrm>
              <a:off x="990511" y="3496309"/>
              <a:ext cx="0" cy="486409"/>
            </a:xfrm>
            <a:custGeom>
              <a:avLst/>
              <a:gdLst/>
              <a:ahLst/>
              <a:cxnLst/>
              <a:rect l="l" t="t" r="r" b="b"/>
              <a:pathLst>
                <a:path h="486410">
                  <a:moveTo>
                    <a:pt x="0" y="0"/>
                  </a:moveTo>
                  <a:lnTo>
                    <a:pt x="0" y="486282"/>
                  </a:lnTo>
                </a:path>
              </a:pathLst>
            </a:custGeom>
            <a:ln w="44907">
              <a:solidFill>
                <a:srgbClr val="C3AFAE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76" name="object 276"/>
            <p:cNvSpPr/>
            <p:nvPr/>
          </p:nvSpPr>
          <p:spPr>
            <a:xfrm>
              <a:off x="311188" y="3518661"/>
              <a:ext cx="702310" cy="0"/>
            </a:xfrm>
            <a:custGeom>
              <a:avLst/>
              <a:gdLst/>
              <a:ahLst/>
              <a:cxnLst/>
              <a:rect l="l" t="t" r="r" b="b"/>
              <a:pathLst>
                <a:path w="702310">
                  <a:moveTo>
                    <a:pt x="0" y="0"/>
                  </a:moveTo>
                  <a:lnTo>
                    <a:pt x="701776" y="0"/>
                  </a:lnTo>
                </a:path>
              </a:pathLst>
            </a:custGeom>
            <a:ln w="44829">
              <a:solidFill>
                <a:srgbClr val="F5E1E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77" name="object 277"/>
            <p:cNvSpPr/>
            <p:nvPr/>
          </p:nvSpPr>
          <p:spPr>
            <a:xfrm>
              <a:off x="311188" y="3496309"/>
              <a:ext cx="702310" cy="486409"/>
            </a:xfrm>
            <a:custGeom>
              <a:avLst/>
              <a:gdLst/>
              <a:ahLst/>
              <a:cxnLst/>
              <a:rect l="l" t="t" r="r" b="b"/>
              <a:pathLst>
                <a:path w="702310" h="486410">
                  <a:moveTo>
                    <a:pt x="0" y="44830"/>
                  </a:moveTo>
                  <a:lnTo>
                    <a:pt x="44907" y="0"/>
                  </a:lnTo>
                  <a:lnTo>
                    <a:pt x="701776" y="0"/>
                  </a:lnTo>
                  <a:lnTo>
                    <a:pt x="701776" y="441325"/>
                  </a:lnTo>
                  <a:lnTo>
                    <a:pt x="656869" y="486282"/>
                  </a:lnTo>
                  <a:lnTo>
                    <a:pt x="0" y="486282"/>
                  </a:lnTo>
                  <a:lnTo>
                    <a:pt x="0" y="44830"/>
                  </a:lnTo>
                  <a:close/>
                </a:path>
                <a:path w="702310" h="486410">
                  <a:moveTo>
                    <a:pt x="0" y="44830"/>
                  </a:moveTo>
                  <a:lnTo>
                    <a:pt x="656869" y="44830"/>
                  </a:lnTo>
                  <a:lnTo>
                    <a:pt x="701776" y="0"/>
                  </a:lnTo>
                </a:path>
                <a:path w="702310" h="486410">
                  <a:moveTo>
                    <a:pt x="656869" y="44830"/>
                  </a:moveTo>
                  <a:lnTo>
                    <a:pt x="656869" y="486282"/>
                  </a:lnTo>
                </a:path>
              </a:pathLst>
            </a:custGeom>
            <a:ln w="9525">
              <a:solidFill>
                <a:srgbClr val="487CB9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278" name="object 278"/>
          <p:cNvSpPr txBox="1"/>
          <p:nvPr/>
        </p:nvSpPr>
        <p:spPr>
          <a:xfrm>
            <a:off x="306298" y="3563239"/>
            <a:ext cx="652145" cy="3613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10820" marR="10795" indent="-161925">
              <a:lnSpc>
                <a:spcPct val="100000"/>
              </a:lnSpc>
              <a:spcBef>
                <a:spcPts val="105"/>
              </a:spcBef>
            </a:pPr>
            <a:r>
              <a:rPr sz="1100" b="1" spc="-100" dirty="0">
                <a:solidFill>
                  <a:srgbClr val="006EC0"/>
                </a:solidFill>
                <a:latin typeface="Arial"/>
                <a:cs typeface="Arial"/>
              </a:rPr>
              <a:t>Add</a:t>
            </a:r>
            <a:r>
              <a:rPr sz="1100" b="1" spc="165" dirty="0">
                <a:solidFill>
                  <a:srgbClr val="006EC0"/>
                </a:solidFill>
                <a:latin typeface="Arial"/>
                <a:cs typeface="Arial"/>
              </a:rPr>
              <a:t>/</a:t>
            </a:r>
            <a:r>
              <a:rPr sz="1100" b="1" spc="-95" dirty="0">
                <a:solidFill>
                  <a:srgbClr val="006EC0"/>
                </a:solidFill>
                <a:latin typeface="Arial"/>
                <a:cs typeface="Arial"/>
              </a:rPr>
              <a:t>D</a:t>
            </a:r>
            <a:r>
              <a:rPr sz="1100" b="1" spc="-50" dirty="0">
                <a:solidFill>
                  <a:srgbClr val="006EC0"/>
                </a:solidFill>
                <a:latin typeface="Arial"/>
                <a:cs typeface="Arial"/>
              </a:rPr>
              <a:t>r</a:t>
            </a:r>
            <a:r>
              <a:rPr sz="1100" b="1" spc="-90" dirty="0">
                <a:solidFill>
                  <a:srgbClr val="006EC0"/>
                </a:solidFill>
                <a:latin typeface="Arial"/>
                <a:cs typeface="Arial"/>
              </a:rPr>
              <a:t>o</a:t>
            </a:r>
            <a:r>
              <a:rPr sz="1100" b="1" spc="-55" dirty="0">
                <a:solidFill>
                  <a:srgbClr val="006EC0"/>
                </a:solidFill>
                <a:latin typeface="Arial"/>
                <a:cs typeface="Arial"/>
              </a:rPr>
              <a:t>p  Mux</a:t>
            </a:r>
            <a:endParaRPr sz="1100" dirty="0">
              <a:latin typeface="Arial"/>
              <a:cs typeface="Arial"/>
            </a:endParaRPr>
          </a:p>
        </p:txBody>
      </p:sp>
      <p:grpSp>
        <p:nvGrpSpPr>
          <p:cNvPr id="279" name="object 279"/>
          <p:cNvGrpSpPr/>
          <p:nvPr/>
        </p:nvGrpSpPr>
        <p:grpSpPr>
          <a:xfrm>
            <a:off x="264159" y="4483100"/>
            <a:ext cx="797560" cy="581660"/>
            <a:chOff x="264159" y="4483100"/>
            <a:chExt cx="797560" cy="581660"/>
          </a:xfrm>
        </p:grpSpPr>
        <p:sp>
          <p:nvSpPr>
            <p:cNvPr id="280" name="object 280"/>
            <p:cNvSpPr/>
            <p:nvPr/>
          </p:nvSpPr>
          <p:spPr>
            <a:xfrm>
              <a:off x="264159" y="4483100"/>
              <a:ext cx="797560" cy="581660"/>
            </a:xfrm>
            <a:prstGeom prst="rect">
              <a:avLst/>
            </a:prstGeom>
            <a:blipFill>
              <a:blip r:embed="rId5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81" name="object 281"/>
            <p:cNvSpPr/>
            <p:nvPr/>
          </p:nvSpPr>
          <p:spPr>
            <a:xfrm>
              <a:off x="311022" y="4553140"/>
              <a:ext cx="657225" cy="441959"/>
            </a:xfrm>
            <a:custGeom>
              <a:avLst/>
              <a:gdLst/>
              <a:ahLst/>
              <a:cxnLst/>
              <a:rect l="l" t="t" r="r" b="b"/>
              <a:pathLst>
                <a:path w="657225" h="441960">
                  <a:moveTo>
                    <a:pt x="656869" y="0"/>
                  </a:moveTo>
                  <a:lnTo>
                    <a:pt x="0" y="0"/>
                  </a:lnTo>
                  <a:lnTo>
                    <a:pt x="0" y="441388"/>
                  </a:lnTo>
                  <a:lnTo>
                    <a:pt x="656869" y="441388"/>
                  </a:lnTo>
                  <a:lnTo>
                    <a:pt x="656869" y="0"/>
                  </a:lnTo>
                  <a:close/>
                </a:path>
              </a:pathLst>
            </a:custGeom>
            <a:solidFill>
              <a:srgbClr val="F0DCDB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82" name="object 282"/>
            <p:cNvSpPr/>
            <p:nvPr/>
          </p:nvSpPr>
          <p:spPr>
            <a:xfrm>
              <a:off x="990345" y="4508246"/>
              <a:ext cx="0" cy="486409"/>
            </a:xfrm>
            <a:custGeom>
              <a:avLst/>
              <a:gdLst/>
              <a:ahLst/>
              <a:cxnLst/>
              <a:rect l="l" t="t" r="r" b="b"/>
              <a:pathLst>
                <a:path h="486410">
                  <a:moveTo>
                    <a:pt x="0" y="0"/>
                  </a:moveTo>
                  <a:lnTo>
                    <a:pt x="0" y="486282"/>
                  </a:lnTo>
                </a:path>
              </a:pathLst>
            </a:custGeom>
            <a:ln w="44907">
              <a:solidFill>
                <a:srgbClr val="C3AFAE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83" name="object 283"/>
            <p:cNvSpPr/>
            <p:nvPr/>
          </p:nvSpPr>
          <p:spPr>
            <a:xfrm>
              <a:off x="311022" y="4530598"/>
              <a:ext cx="702310" cy="0"/>
            </a:xfrm>
            <a:custGeom>
              <a:avLst/>
              <a:gdLst/>
              <a:ahLst/>
              <a:cxnLst/>
              <a:rect l="l" t="t" r="r" b="b"/>
              <a:pathLst>
                <a:path w="702310">
                  <a:moveTo>
                    <a:pt x="0" y="0"/>
                  </a:moveTo>
                  <a:lnTo>
                    <a:pt x="701776" y="0"/>
                  </a:lnTo>
                </a:path>
              </a:pathLst>
            </a:custGeom>
            <a:ln w="44831">
              <a:solidFill>
                <a:srgbClr val="F5E1E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84" name="object 284"/>
            <p:cNvSpPr/>
            <p:nvPr/>
          </p:nvSpPr>
          <p:spPr>
            <a:xfrm>
              <a:off x="311022" y="4508246"/>
              <a:ext cx="702310" cy="486409"/>
            </a:xfrm>
            <a:custGeom>
              <a:avLst/>
              <a:gdLst/>
              <a:ahLst/>
              <a:cxnLst/>
              <a:rect l="l" t="t" r="r" b="b"/>
              <a:pathLst>
                <a:path w="702310" h="486410">
                  <a:moveTo>
                    <a:pt x="0" y="44830"/>
                  </a:moveTo>
                  <a:lnTo>
                    <a:pt x="44907" y="0"/>
                  </a:lnTo>
                  <a:lnTo>
                    <a:pt x="701776" y="0"/>
                  </a:lnTo>
                  <a:lnTo>
                    <a:pt x="701776" y="441324"/>
                  </a:lnTo>
                  <a:lnTo>
                    <a:pt x="656869" y="486282"/>
                  </a:lnTo>
                  <a:lnTo>
                    <a:pt x="0" y="486282"/>
                  </a:lnTo>
                  <a:lnTo>
                    <a:pt x="0" y="44830"/>
                  </a:lnTo>
                  <a:close/>
                </a:path>
                <a:path w="702310" h="486410">
                  <a:moveTo>
                    <a:pt x="0" y="44830"/>
                  </a:moveTo>
                  <a:lnTo>
                    <a:pt x="656869" y="44830"/>
                  </a:lnTo>
                  <a:lnTo>
                    <a:pt x="701776" y="0"/>
                  </a:lnTo>
                </a:path>
                <a:path w="702310" h="486410">
                  <a:moveTo>
                    <a:pt x="656869" y="44830"/>
                  </a:moveTo>
                  <a:lnTo>
                    <a:pt x="656869" y="486282"/>
                  </a:lnTo>
                </a:path>
              </a:pathLst>
            </a:custGeom>
            <a:ln w="9525">
              <a:solidFill>
                <a:srgbClr val="487CB9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285" name="object 285"/>
          <p:cNvSpPr txBox="1"/>
          <p:nvPr/>
        </p:nvSpPr>
        <p:spPr>
          <a:xfrm>
            <a:off x="306298" y="4576317"/>
            <a:ext cx="652145" cy="361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10185" marR="13970" indent="-163195">
              <a:lnSpc>
                <a:spcPct val="100000"/>
              </a:lnSpc>
              <a:spcBef>
                <a:spcPts val="100"/>
              </a:spcBef>
            </a:pPr>
            <a:r>
              <a:rPr sz="1100" b="1" spc="-140" dirty="0">
                <a:solidFill>
                  <a:srgbClr val="006EC0"/>
                </a:solidFill>
                <a:latin typeface="Arial"/>
                <a:cs typeface="Arial"/>
              </a:rPr>
              <a:t>A</a:t>
            </a:r>
            <a:r>
              <a:rPr sz="1100" b="1" spc="-85" dirty="0">
                <a:solidFill>
                  <a:srgbClr val="006EC0"/>
                </a:solidFill>
                <a:latin typeface="Arial"/>
                <a:cs typeface="Arial"/>
              </a:rPr>
              <a:t>dd</a:t>
            </a:r>
            <a:r>
              <a:rPr sz="1100" b="1" spc="165" dirty="0">
                <a:solidFill>
                  <a:srgbClr val="006EC0"/>
                </a:solidFill>
                <a:latin typeface="Arial"/>
                <a:cs typeface="Arial"/>
              </a:rPr>
              <a:t>/</a:t>
            </a:r>
            <a:r>
              <a:rPr sz="1100" b="1" spc="-95" dirty="0">
                <a:solidFill>
                  <a:srgbClr val="006EC0"/>
                </a:solidFill>
                <a:latin typeface="Arial"/>
                <a:cs typeface="Arial"/>
              </a:rPr>
              <a:t>D</a:t>
            </a:r>
            <a:r>
              <a:rPr sz="1100" b="1" spc="-50" dirty="0">
                <a:solidFill>
                  <a:srgbClr val="006EC0"/>
                </a:solidFill>
                <a:latin typeface="Arial"/>
                <a:cs typeface="Arial"/>
              </a:rPr>
              <a:t>r</a:t>
            </a:r>
            <a:r>
              <a:rPr sz="1100" b="1" spc="-85" dirty="0">
                <a:solidFill>
                  <a:srgbClr val="006EC0"/>
                </a:solidFill>
                <a:latin typeface="Arial"/>
                <a:cs typeface="Arial"/>
              </a:rPr>
              <a:t>o</a:t>
            </a:r>
            <a:r>
              <a:rPr sz="1100" b="1" spc="-55" dirty="0">
                <a:solidFill>
                  <a:srgbClr val="006EC0"/>
                </a:solidFill>
                <a:latin typeface="Arial"/>
                <a:cs typeface="Arial"/>
              </a:rPr>
              <a:t>p  Mux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286" name="object 286"/>
          <p:cNvSpPr txBox="1"/>
          <p:nvPr/>
        </p:nvSpPr>
        <p:spPr>
          <a:xfrm>
            <a:off x="1008380" y="4247134"/>
            <a:ext cx="777875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60960">
              <a:lnSpc>
                <a:spcPct val="100000"/>
              </a:lnSpc>
              <a:spcBef>
                <a:spcPts val="100"/>
              </a:spcBef>
            </a:pPr>
            <a:r>
              <a:rPr sz="1400" b="1" spc="-85" dirty="0">
                <a:latin typeface="Arial"/>
                <a:cs typeface="Arial"/>
              </a:rPr>
              <a:t>Point-to-  poi</a:t>
            </a:r>
            <a:r>
              <a:rPr sz="1400" b="1" spc="-114" dirty="0">
                <a:latin typeface="Arial"/>
                <a:cs typeface="Arial"/>
              </a:rPr>
              <a:t>n</a:t>
            </a:r>
            <a:r>
              <a:rPr sz="1400" b="1" spc="180" dirty="0">
                <a:latin typeface="Arial"/>
                <a:cs typeface="Arial"/>
              </a:rPr>
              <a:t>t</a:t>
            </a:r>
            <a:r>
              <a:rPr sz="1400" b="1" spc="-45" dirty="0">
                <a:latin typeface="Arial"/>
                <a:cs typeface="Arial"/>
              </a:rPr>
              <a:t>li</a:t>
            </a:r>
            <a:r>
              <a:rPr sz="1400" b="1" spc="-110" dirty="0">
                <a:latin typeface="Arial"/>
                <a:cs typeface="Arial"/>
              </a:rPr>
              <a:t>n</a:t>
            </a:r>
            <a:r>
              <a:rPr sz="1400" b="1" spc="-114" dirty="0">
                <a:latin typeface="Arial"/>
                <a:cs typeface="Arial"/>
              </a:rPr>
              <a:t>k</a:t>
            </a:r>
            <a:r>
              <a:rPr sz="1400" b="1" spc="-220" dirty="0">
                <a:latin typeface="Arial"/>
                <a:cs typeface="Arial"/>
              </a:rPr>
              <a:t>s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287" name="object 287"/>
          <p:cNvSpPr txBox="1"/>
          <p:nvPr/>
        </p:nvSpPr>
        <p:spPr>
          <a:xfrm>
            <a:off x="1556130" y="1767077"/>
            <a:ext cx="1059180" cy="6661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5"/>
              </a:spcBef>
            </a:pPr>
            <a:r>
              <a:rPr sz="1400" b="1" spc="-225" dirty="0">
                <a:latin typeface="Arial"/>
                <a:cs typeface="Arial"/>
              </a:rPr>
              <a:t>B</a:t>
            </a:r>
            <a:r>
              <a:rPr sz="1400" b="1" spc="-114" dirty="0">
                <a:latin typeface="Arial"/>
                <a:cs typeface="Arial"/>
              </a:rPr>
              <a:t>ackb</a:t>
            </a:r>
            <a:r>
              <a:rPr sz="1400" b="1" spc="-135" dirty="0">
                <a:latin typeface="Arial"/>
                <a:cs typeface="Arial"/>
              </a:rPr>
              <a:t>o</a:t>
            </a:r>
            <a:r>
              <a:rPr sz="1400" b="1" spc="-114" dirty="0">
                <a:latin typeface="Arial"/>
                <a:cs typeface="Arial"/>
              </a:rPr>
              <a:t>n</a:t>
            </a:r>
            <a:r>
              <a:rPr sz="1400" b="1" spc="90" dirty="0">
                <a:latin typeface="Arial"/>
                <a:cs typeface="Arial"/>
              </a:rPr>
              <a:t>e</a:t>
            </a:r>
            <a:r>
              <a:rPr sz="1400" b="1" spc="-50" dirty="0">
                <a:latin typeface="Arial"/>
                <a:cs typeface="Arial"/>
              </a:rPr>
              <a:t>r</a:t>
            </a:r>
            <a:r>
              <a:rPr sz="1400" b="1" spc="-75" dirty="0">
                <a:latin typeface="Arial"/>
                <a:cs typeface="Arial"/>
              </a:rPr>
              <a:t>in</a:t>
            </a:r>
            <a:r>
              <a:rPr sz="1400" b="1" spc="-125" dirty="0">
                <a:latin typeface="Arial"/>
                <a:cs typeface="Arial"/>
              </a:rPr>
              <a:t>g  </a:t>
            </a:r>
            <a:r>
              <a:rPr sz="1400" b="1" spc="-55" dirty="0">
                <a:latin typeface="Arial"/>
                <a:cs typeface="Arial"/>
              </a:rPr>
              <a:t>(2-4 </a:t>
            </a:r>
            <a:r>
              <a:rPr sz="1400" b="1" spc="-90" dirty="0">
                <a:latin typeface="Arial"/>
                <a:cs typeface="Arial"/>
              </a:rPr>
              <a:t>fibers)  </a:t>
            </a:r>
            <a:r>
              <a:rPr sz="1400" b="1" spc="-105" dirty="0">
                <a:latin typeface="Arial"/>
                <a:cs typeface="Arial"/>
              </a:rPr>
              <a:t>OC-12/OC-48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288" name="object 288"/>
          <p:cNvSpPr txBox="1"/>
          <p:nvPr/>
        </p:nvSpPr>
        <p:spPr>
          <a:xfrm>
            <a:off x="6308852" y="1603628"/>
            <a:ext cx="1059180" cy="6661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5"/>
              </a:spcBef>
            </a:pPr>
            <a:r>
              <a:rPr sz="1400" b="1" spc="-225" dirty="0">
                <a:latin typeface="Arial"/>
                <a:cs typeface="Arial"/>
              </a:rPr>
              <a:t>B</a:t>
            </a:r>
            <a:r>
              <a:rPr sz="1400" b="1" spc="-114" dirty="0">
                <a:latin typeface="Arial"/>
                <a:cs typeface="Arial"/>
              </a:rPr>
              <a:t>ackb</a:t>
            </a:r>
            <a:r>
              <a:rPr sz="1400" b="1" spc="-135" dirty="0">
                <a:latin typeface="Arial"/>
                <a:cs typeface="Arial"/>
              </a:rPr>
              <a:t>o</a:t>
            </a:r>
            <a:r>
              <a:rPr sz="1400" b="1" spc="-114" dirty="0">
                <a:latin typeface="Arial"/>
                <a:cs typeface="Arial"/>
              </a:rPr>
              <a:t>n</a:t>
            </a:r>
            <a:r>
              <a:rPr sz="1400" b="1" spc="90" dirty="0">
                <a:latin typeface="Arial"/>
                <a:cs typeface="Arial"/>
              </a:rPr>
              <a:t>e</a:t>
            </a:r>
            <a:r>
              <a:rPr sz="1400" b="1" spc="-50" dirty="0">
                <a:latin typeface="Arial"/>
                <a:cs typeface="Arial"/>
              </a:rPr>
              <a:t>r</a:t>
            </a:r>
            <a:r>
              <a:rPr sz="1400" b="1" spc="-75" dirty="0">
                <a:latin typeface="Arial"/>
                <a:cs typeface="Arial"/>
              </a:rPr>
              <a:t>in</a:t>
            </a:r>
            <a:r>
              <a:rPr sz="1400" b="1" spc="-125" dirty="0">
                <a:latin typeface="Arial"/>
                <a:cs typeface="Arial"/>
              </a:rPr>
              <a:t>g  </a:t>
            </a:r>
            <a:r>
              <a:rPr sz="1400" b="1" spc="-55" dirty="0">
                <a:latin typeface="Arial"/>
                <a:cs typeface="Arial"/>
              </a:rPr>
              <a:t>(2-4 </a:t>
            </a:r>
            <a:r>
              <a:rPr sz="1400" b="1" spc="-90" dirty="0">
                <a:latin typeface="Arial"/>
                <a:cs typeface="Arial"/>
              </a:rPr>
              <a:t>fibers)  </a:t>
            </a:r>
            <a:r>
              <a:rPr sz="1400" b="1" spc="-105" dirty="0">
                <a:latin typeface="Arial"/>
                <a:cs typeface="Arial"/>
              </a:rPr>
              <a:t>OC-12/OC-48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289" name="object 289"/>
          <p:cNvSpPr txBox="1"/>
          <p:nvPr/>
        </p:nvSpPr>
        <p:spPr>
          <a:xfrm>
            <a:off x="6305550" y="4836033"/>
            <a:ext cx="900430" cy="666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720" marR="39370" algn="ctr">
              <a:lnSpc>
                <a:spcPct val="100000"/>
              </a:lnSpc>
              <a:spcBef>
                <a:spcPts val="100"/>
              </a:spcBef>
            </a:pPr>
            <a:r>
              <a:rPr sz="1400" b="1" spc="-190" dirty="0">
                <a:latin typeface="Arial"/>
                <a:cs typeface="Arial"/>
              </a:rPr>
              <a:t>Access </a:t>
            </a:r>
            <a:r>
              <a:rPr sz="1400" b="1" spc="-100" dirty="0">
                <a:latin typeface="Arial"/>
                <a:cs typeface="Arial"/>
              </a:rPr>
              <a:t>ring  </a:t>
            </a:r>
            <a:r>
              <a:rPr sz="1400" b="1" spc="-55" dirty="0">
                <a:latin typeface="Arial"/>
                <a:cs typeface="Arial"/>
              </a:rPr>
              <a:t>(1</a:t>
            </a:r>
            <a:r>
              <a:rPr sz="1400" b="1" spc="-130" dirty="0">
                <a:latin typeface="Arial"/>
                <a:cs typeface="Arial"/>
              </a:rPr>
              <a:t> </a:t>
            </a:r>
            <a:r>
              <a:rPr sz="1400" b="1" spc="-55" dirty="0">
                <a:latin typeface="Arial"/>
                <a:cs typeface="Arial"/>
              </a:rPr>
              <a:t>fiber)</a:t>
            </a:r>
            <a:endParaRPr sz="14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400" b="1" spc="-155" dirty="0">
                <a:latin typeface="Arial"/>
                <a:cs typeface="Arial"/>
              </a:rPr>
              <a:t>O</a:t>
            </a:r>
            <a:r>
              <a:rPr sz="1400" b="1" spc="-270" dirty="0">
                <a:latin typeface="Arial"/>
                <a:cs typeface="Arial"/>
              </a:rPr>
              <a:t>C</a:t>
            </a:r>
            <a:r>
              <a:rPr sz="1400" b="1" spc="-50" dirty="0">
                <a:latin typeface="Arial"/>
                <a:cs typeface="Arial"/>
              </a:rPr>
              <a:t>-</a:t>
            </a:r>
            <a:r>
              <a:rPr sz="1400" b="1" spc="-90" dirty="0">
                <a:latin typeface="Arial"/>
                <a:cs typeface="Arial"/>
              </a:rPr>
              <a:t>3</a:t>
            </a:r>
            <a:r>
              <a:rPr sz="1400" b="1" spc="204" dirty="0">
                <a:latin typeface="Arial"/>
                <a:cs typeface="Arial"/>
              </a:rPr>
              <a:t>/</a:t>
            </a:r>
            <a:r>
              <a:rPr sz="1400" b="1" spc="-155" dirty="0">
                <a:latin typeface="Arial"/>
                <a:cs typeface="Arial"/>
              </a:rPr>
              <a:t>O</a:t>
            </a:r>
            <a:r>
              <a:rPr sz="1400" b="1" spc="-270" dirty="0">
                <a:latin typeface="Arial"/>
                <a:cs typeface="Arial"/>
              </a:rPr>
              <a:t>C</a:t>
            </a:r>
            <a:r>
              <a:rPr sz="1400" b="1" spc="-50" dirty="0">
                <a:latin typeface="Arial"/>
                <a:cs typeface="Arial"/>
              </a:rPr>
              <a:t>-</a:t>
            </a:r>
            <a:r>
              <a:rPr sz="1400" b="1" spc="-90" dirty="0">
                <a:latin typeface="Arial"/>
                <a:cs typeface="Arial"/>
              </a:rPr>
              <a:t>12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290" name="object 290"/>
          <p:cNvSpPr txBox="1"/>
          <p:nvPr/>
        </p:nvSpPr>
        <p:spPr>
          <a:xfrm>
            <a:off x="5106161" y="3352291"/>
            <a:ext cx="895985" cy="6661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2545" marR="38100" algn="ctr">
              <a:lnSpc>
                <a:spcPct val="100000"/>
              </a:lnSpc>
              <a:spcBef>
                <a:spcPts val="105"/>
              </a:spcBef>
            </a:pPr>
            <a:r>
              <a:rPr sz="1400" b="1" spc="-190" dirty="0">
                <a:latin typeface="Arial"/>
                <a:cs typeface="Arial"/>
              </a:rPr>
              <a:t>Access </a:t>
            </a:r>
            <a:r>
              <a:rPr sz="1400" b="1" spc="-100" dirty="0">
                <a:latin typeface="Arial"/>
                <a:cs typeface="Arial"/>
              </a:rPr>
              <a:t>ring  </a:t>
            </a:r>
            <a:r>
              <a:rPr sz="1400" b="1" spc="-55" dirty="0">
                <a:latin typeface="Arial"/>
                <a:cs typeface="Arial"/>
              </a:rPr>
              <a:t>(1</a:t>
            </a:r>
            <a:r>
              <a:rPr sz="1400" b="1" spc="-130" dirty="0">
                <a:latin typeface="Arial"/>
                <a:cs typeface="Arial"/>
              </a:rPr>
              <a:t> </a:t>
            </a:r>
            <a:r>
              <a:rPr sz="1400" b="1" spc="-55" dirty="0">
                <a:latin typeface="Arial"/>
                <a:cs typeface="Arial"/>
              </a:rPr>
              <a:t>fiber)</a:t>
            </a:r>
            <a:endParaRPr sz="14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400" b="1" spc="-220" dirty="0">
                <a:latin typeface="Arial"/>
                <a:cs typeface="Arial"/>
              </a:rPr>
              <a:t>OC</a:t>
            </a:r>
            <a:r>
              <a:rPr sz="1400" b="1" spc="-50" dirty="0">
                <a:latin typeface="Arial"/>
                <a:cs typeface="Arial"/>
              </a:rPr>
              <a:t>-</a:t>
            </a:r>
            <a:r>
              <a:rPr sz="1400" b="1" spc="-90" dirty="0">
                <a:latin typeface="Arial"/>
                <a:cs typeface="Arial"/>
              </a:rPr>
              <a:t>3</a:t>
            </a:r>
            <a:r>
              <a:rPr sz="1400" b="1" spc="195" dirty="0">
                <a:latin typeface="Arial"/>
                <a:cs typeface="Arial"/>
              </a:rPr>
              <a:t>/</a:t>
            </a:r>
            <a:r>
              <a:rPr sz="1400" b="1" spc="-155" dirty="0">
                <a:latin typeface="Arial"/>
                <a:cs typeface="Arial"/>
              </a:rPr>
              <a:t>O</a:t>
            </a:r>
            <a:r>
              <a:rPr sz="1400" b="1" spc="-285" dirty="0">
                <a:latin typeface="Arial"/>
                <a:cs typeface="Arial"/>
              </a:rPr>
              <a:t>C</a:t>
            </a:r>
            <a:r>
              <a:rPr sz="1400" b="1" spc="-50" dirty="0">
                <a:latin typeface="Arial"/>
                <a:cs typeface="Arial"/>
              </a:rPr>
              <a:t>-</a:t>
            </a:r>
            <a:r>
              <a:rPr sz="1400" b="1" spc="-90" dirty="0">
                <a:latin typeface="Arial"/>
                <a:cs typeface="Arial"/>
              </a:rPr>
              <a:t>12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291" name="object 291"/>
          <p:cNvSpPr txBox="1"/>
          <p:nvPr/>
        </p:nvSpPr>
        <p:spPr>
          <a:xfrm>
            <a:off x="7483602" y="3345307"/>
            <a:ext cx="900430" cy="6661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2545" marR="42545" algn="ctr">
              <a:lnSpc>
                <a:spcPct val="100000"/>
              </a:lnSpc>
              <a:spcBef>
                <a:spcPts val="105"/>
              </a:spcBef>
            </a:pPr>
            <a:r>
              <a:rPr sz="1400" b="1" spc="-190" dirty="0">
                <a:latin typeface="Arial"/>
                <a:cs typeface="Arial"/>
              </a:rPr>
              <a:t>Access </a:t>
            </a:r>
            <a:r>
              <a:rPr sz="1400" b="1" spc="-100" dirty="0">
                <a:latin typeface="Arial"/>
                <a:cs typeface="Arial"/>
              </a:rPr>
              <a:t>ring  </a:t>
            </a:r>
            <a:r>
              <a:rPr sz="1400" b="1" spc="-55" dirty="0">
                <a:latin typeface="Arial"/>
                <a:cs typeface="Arial"/>
              </a:rPr>
              <a:t>(1</a:t>
            </a:r>
            <a:r>
              <a:rPr sz="1400" b="1" spc="-145" dirty="0">
                <a:latin typeface="Arial"/>
                <a:cs typeface="Arial"/>
              </a:rPr>
              <a:t> </a:t>
            </a:r>
            <a:r>
              <a:rPr sz="1400" b="1" spc="-55" dirty="0">
                <a:latin typeface="Arial"/>
                <a:cs typeface="Arial"/>
              </a:rPr>
              <a:t>fiber)</a:t>
            </a:r>
            <a:endParaRPr sz="14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400" b="1" spc="-155" dirty="0">
                <a:latin typeface="Arial"/>
                <a:cs typeface="Arial"/>
              </a:rPr>
              <a:t>O</a:t>
            </a:r>
            <a:r>
              <a:rPr sz="1400" b="1" spc="-270" dirty="0">
                <a:latin typeface="Arial"/>
                <a:cs typeface="Arial"/>
              </a:rPr>
              <a:t>C</a:t>
            </a:r>
            <a:r>
              <a:rPr sz="1400" b="1" spc="-50" dirty="0">
                <a:latin typeface="Arial"/>
                <a:cs typeface="Arial"/>
              </a:rPr>
              <a:t>-</a:t>
            </a:r>
            <a:r>
              <a:rPr sz="1400" b="1" spc="-90" dirty="0">
                <a:latin typeface="Arial"/>
                <a:cs typeface="Arial"/>
              </a:rPr>
              <a:t>3</a:t>
            </a:r>
            <a:r>
              <a:rPr sz="1400" b="1" spc="204" dirty="0">
                <a:latin typeface="Arial"/>
                <a:cs typeface="Arial"/>
              </a:rPr>
              <a:t>/</a:t>
            </a:r>
            <a:r>
              <a:rPr sz="1400" b="1" spc="-155" dirty="0">
                <a:latin typeface="Arial"/>
                <a:cs typeface="Arial"/>
              </a:rPr>
              <a:t>O</a:t>
            </a:r>
            <a:r>
              <a:rPr sz="1400" b="1" spc="-270" dirty="0">
                <a:latin typeface="Arial"/>
                <a:cs typeface="Arial"/>
              </a:rPr>
              <a:t>C</a:t>
            </a:r>
            <a:r>
              <a:rPr sz="1400" b="1" spc="-50" dirty="0">
                <a:latin typeface="Arial"/>
                <a:cs typeface="Arial"/>
              </a:rPr>
              <a:t>-</a:t>
            </a:r>
            <a:r>
              <a:rPr sz="1400" b="1" spc="-90" dirty="0">
                <a:latin typeface="Arial"/>
                <a:cs typeface="Arial"/>
              </a:rPr>
              <a:t>12</a:t>
            </a:r>
            <a:endParaRPr sz="1400" dirty="0">
              <a:latin typeface="Arial"/>
              <a:cs typeface="Arial"/>
            </a:endParaRPr>
          </a:p>
        </p:txBody>
      </p:sp>
      <p:grpSp>
        <p:nvGrpSpPr>
          <p:cNvPr id="292" name="object 292"/>
          <p:cNvGrpSpPr/>
          <p:nvPr/>
        </p:nvGrpSpPr>
        <p:grpSpPr>
          <a:xfrm>
            <a:off x="1241025" y="5294252"/>
            <a:ext cx="744220" cy="714375"/>
            <a:chOff x="1241025" y="5294252"/>
            <a:chExt cx="744220" cy="714375"/>
          </a:xfrm>
        </p:grpSpPr>
        <p:sp>
          <p:nvSpPr>
            <p:cNvPr id="293" name="object 293"/>
            <p:cNvSpPr/>
            <p:nvPr/>
          </p:nvSpPr>
          <p:spPr>
            <a:xfrm>
              <a:off x="1241068" y="5902020"/>
              <a:ext cx="733502" cy="106020"/>
            </a:xfrm>
            <a:prstGeom prst="rect">
              <a:avLst/>
            </a:prstGeom>
            <a:blipFill>
              <a:blip r:embed="rId5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94" name="object 294"/>
            <p:cNvSpPr/>
            <p:nvPr/>
          </p:nvSpPr>
          <p:spPr>
            <a:xfrm>
              <a:off x="1275714" y="5935344"/>
              <a:ext cx="666115" cy="0"/>
            </a:xfrm>
            <a:custGeom>
              <a:avLst/>
              <a:gdLst/>
              <a:ahLst/>
              <a:cxnLst/>
              <a:rect l="l" t="t" r="r" b="b"/>
              <a:pathLst>
                <a:path w="666114">
                  <a:moveTo>
                    <a:pt x="0" y="0"/>
                  </a:moveTo>
                  <a:lnTo>
                    <a:pt x="665734" y="0"/>
                  </a:lnTo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95" name="object 295"/>
            <p:cNvSpPr/>
            <p:nvPr/>
          </p:nvSpPr>
          <p:spPr>
            <a:xfrm>
              <a:off x="1241025" y="5294252"/>
              <a:ext cx="743748" cy="144985"/>
            </a:xfrm>
            <a:prstGeom prst="rect">
              <a:avLst/>
            </a:prstGeom>
            <a:blipFill>
              <a:blip r:embed="rId5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96" name="object 296"/>
            <p:cNvSpPr/>
            <p:nvPr/>
          </p:nvSpPr>
          <p:spPr>
            <a:xfrm>
              <a:off x="1274318" y="5300979"/>
              <a:ext cx="676275" cy="81915"/>
            </a:xfrm>
            <a:custGeom>
              <a:avLst/>
              <a:gdLst/>
              <a:ahLst/>
              <a:cxnLst/>
              <a:rect l="l" t="t" r="r" b="b"/>
              <a:pathLst>
                <a:path w="676275" h="81914">
                  <a:moveTo>
                    <a:pt x="675767" y="25400"/>
                  </a:moveTo>
                  <a:lnTo>
                    <a:pt x="675513" y="0"/>
                  </a:lnTo>
                  <a:lnTo>
                    <a:pt x="0" y="5334"/>
                  </a:lnTo>
                  <a:lnTo>
                    <a:pt x="127" y="30734"/>
                  </a:lnTo>
                  <a:lnTo>
                    <a:pt x="675767" y="25400"/>
                  </a:lnTo>
                  <a:close/>
                </a:path>
                <a:path w="676275" h="81914">
                  <a:moveTo>
                    <a:pt x="676148" y="76200"/>
                  </a:moveTo>
                  <a:lnTo>
                    <a:pt x="675894" y="50800"/>
                  </a:lnTo>
                  <a:lnTo>
                    <a:pt x="381" y="56134"/>
                  </a:lnTo>
                  <a:lnTo>
                    <a:pt x="508" y="81534"/>
                  </a:lnTo>
                  <a:lnTo>
                    <a:pt x="676148" y="76200"/>
                  </a:lnTo>
                  <a:close/>
                </a:path>
              </a:pathLst>
            </a:custGeom>
            <a:solidFill>
              <a:srgbClr val="487CB9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297" name="object 297"/>
          <p:cNvSpPr txBox="1"/>
          <p:nvPr/>
        </p:nvSpPr>
        <p:spPr>
          <a:xfrm>
            <a:off x="1254353" y="5940653"/>
            <a:ext cx="11150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spc="-65" dirty="0">
                <a:solidFill>
                  <a:srgbClr val="FF0000"/>
                </a:solidFill>
                <a:latin typeface="Arial"/>
                <a:cs typeface="Arial"/>
              </a:rPr>
              <a:t>Single-mode</a:t>
            </a:r>
            <a:r>
              <a:rPr sz="1200" spc="-18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FF0000"/>
                </a:solidFill>
                <a:latin typeface="Arial"/>
                <a:cs typeface="Arial"/>
              </a:rPr>
              <a:t>fiber  </a:t>
            </a:r>
            <a:r>
              <a:rPr sz="1200" spc="-65" dirty="0">
                <a:solidFill>
                  <a:srgbClr val="FF0000"/>
                </a:solidFill>
                <a:latin typeface="Arial"/>
                <a:cs typeface="Arial"/>
              </a:rPr>
              <a:t>Simple </a:t>
            </a:r>
            <a:r>
              <a:rPr sz="1200" spc="-10" dirty="0">
                <a:solidFill>
                  <a:srgbClr val="FF0000"/>
                </a:solidFill>
                <a:latin typeface="Arial"/>
                <a:cs typeface="Arial"/>
              </a:rPr>
              <a:t>fiber</a:t>
            </a:r>
            <a:r>
              <a:rPr sz="1200" spc="-2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200" spc="-20" dirty="0">
                <a:solidFill>
                  <a:srgbClr val="FF0000"/>
                </a:solidFill>
                <a:latin typeface="Arial"/>
                <a:cs typeface="Arial"/>
              </a:rPr>
              <a:t>link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298" name="object 298"/>
          <p:cNvSpPr txBox="1"/>
          <p:nvPr/>
        </p:nvSpPr>
        <p:spPr>
          <a:xfrm>
            <a:off x="1253439" y="5369814"/>
            <a:ext cx="111188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spc="-65" dirty="0">
                <a:solidFill>
                  <a:srgbClr val="006EC0"/>
                </a:solidFill>
                <a:latin typeface="Arial"/>
                <a:cs typeface="Arial"/>
              </a:rPr>
              <a:t>Single-mode</a:t>
            </a:r>
            <a:r>
              <a:rPr sz="1200" spc="-204" dirty="0">
                <a:solidFill>
                  <a:srgbClr val="006EC0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006EC0"/>
                </a:solidFill>
                <a:latin typeface="Arial"/>
                <a:cs typeface="Arial"/>
              </a:rPr>
              <a:t>fiber  </a:t>
            </a:r>
            <a:r>
              <a:rPr sz="1200" spc="-55" dirty="0">
                <a:solidFill>
                  <a:srgbClr val="006EC0"/>
                </a:solidFill>
                <a:latin typeface="Arial"/>
                <a:cs typeface="Arial"/>
              </a:rPr>
              <a:t>Double </a:t>
            </a:r>
            <a:r>
              <a:rPr sz="1200" spc="-10" dirty="0">
                <a:solidFill>
                  <a:srgbClr val="006EC0"/>
                </a:solidFill>
                <a:latin typeface="Arial"/>
                <a:cs typeface="Arial"/>
              </a:rPr>
              <a:t>fiber</a:t>
            </a:r>
            <a:r>
              <a:rPr sz="1200" spc="-254" dirty="0">
                <a:solidFill>
                  <a:srgbClr val="006EC0"/>
                </a:solidFill>
                <a:latin typeface="Arial"/>
                <a:cs typeface="Arial"/>
              </a:rPr>
              <a:t> </a:t>
            </a:r>
            <a:r>
              <a:rPr sz="1200" spc="-20" dirty="0">
                <a:solidFill>
                  <a:srgbClr val="006EC0"/>
                </a:solidFill>
                <a:latin typeface="Arial"/>
                <a:cs typeface="Arial"/>
              </a:rPr>
              <a:t>link</a:t>
            </a:r>
            <a:endParaRPr sz="12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85291" y="1691131"/>
            <a:ext cx="7609205" cy="42856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58165" indent="-343535">
              <a:lnSpc>
                <a:spcPct val="100000"/>
              </a:lnSpc>
              <a:spcBef>
                <a:spcPts val="95"/>
              </a:spcBef>
              <a:buClr>
                <a:srgbClr val="006EC0"/>
              </a:buClr>
              <a:buFont typeface="Wingdings"/>
              <a:buChar char=""/>
              <a:tabLst>
                <a:tab pos="355600" algn="l"/>
                <a:tab pos="356235" algn="l"/>
              </a:tabLst>
            </a:pPr>
            <a:r>
              <a:rPr sz="1900" spc="-225" dirty="0">
                <a:latin typeface="Arial"/>
                <a:cs typeface="Arial"/>
              </a:rPr>
              <a:t>Za </a:t>
            </a:r>
            <a:r>
              <a:rPr sz="1900" spc="-85" dirty="0">
                <a:latin typeface="Arial"/>
                <a:cs typeface="Arial"/>
              </a:rPr>
              <a:t>razliku </a:t>
            </a:r>
            <a:r>
              <a:rPr sz="1900" spc="-70" dirty="0">
                <a:latin typeface="Arial"/>
                <a:cs typeface="Arial"/>
              </a:rPr>
              <a:t>od </a:t>
            </a:r>
            <a:r>
              <a:rPr sz="1900" spc="-80" dirty="0">
                <a:latin typeface="Arial"/>
                <a:cs typeface="Arial"/>
              </a:rPr>
              <a:t>1. </a:t>
            </a:r>
            <a:r>
              <a:rPr sz="1900" spc="-95" dirty="0">
                <a:latin typeface="Arial"/>
                <a:cs typeface="Arial"/>
              </a:rPr>
              <a:t>generacije </a:t>
            </a:r>
            <a:r>
              <a:rPr sz="1900" spc="-130" dirty="0">
                <a:latin typeface="Arial"/>
                <a:cs typeface="Arial"/>
              </a:rPr>
              <a:t>mreža </a:t>
            </a:r>
            <a:r>
              <a:rPr sz="1900" spc="-55" dirty="0">
                <a:latin typeface="Arial"/>
                <a:cs typeface="Arial"/>
              </a:rPr>
              <a:t>, </a:t>
            </a:r>
            <a:r>
              <a:rPr sz="1900" spc="-85" dirty="0">
                <a:latin typeface="Arial"/>
                <a:cs typeface="Arial"/>
              </a:rPr>
              <a:t>namjena </a:t>
            </a:r>
            <a:r>
              <a:rPr sz="1900" spc="-45" dirty="0">
                <a:latin typeface="Arial"/>
                <a:cs typeface="Arial"/>
              </a:rPr>
              <a:t>je </a:t>
            </a:r>
            <a:r>
              <a:rPr sz="1900" spc="-110" dirty="0">
                <a:latin typeface="Arial"/>
                <a:cs typeface="Arial"/>
              </a:rPr>
              <a:t>da </a:t>
            </a:r>
            <a:r>
              <a:rPr sz="1900" spc="-165" dirty="0">
                <a:latin typeface="Arial"/>
                <a:cs typeface="Arial"/>
              </a:rPr>
              <a:t>se </a:t>
            </a:r>
            <a:r>
              <a:rPr sz="1900" spc="-60" dirty="0">
                <a:latin typeface="Arial"/>
                <a:cs typeface="Arial"/>
              </a:rPr>
              <a:t>funkcije </a:t>
            </a:r>
            <a:r>
              <a:rPr sz="1900" spc="5" dirty="0">
                <a:latin typeface="Arial"/>
                <a:cs typeface="Arial"/>
              </a:rPr>
              <a:t>“point</a:t>
            </a:r>
            <a:r>
              <a:rPr sz="1900" spc="-225" dirty="0">
                <a:latin typeface="Arial"/>
                <a:cs typeface="Arial"/>
              </a:rPr>
              <a:t> </a:t>
            </a:r>
            <a:r>
              <a:rPr sz="1900" spc="5" dirty="0">
                <a:latin typeface="Arial"/>
                <a:cs typeface="Arial"/>
              </a:rPr>
              <a:t>to  </a:t>
            </a:r>
            <a:r>
              <a:rPr sz="1900" dirty="0">
                <a:latin typeface="Arial"/>
                <a:cs typeface="Arial"/>
              </a:rPr>
              <a:t>point“</a:t>
            </a:r>
            <a:r>
              <a:rPr sz="1900" spc="-380" dirty="0">
                <a:latin typeface="Arial"/>
                <a:cs typeface="Arial"/>
              </a:rPr>
              <a:t> </a:t>
            </a:r>
            <a:r>
              <a:rPr sz="1900" spc="-105" dirty="0">
                <a:latin typeface="Arial"/>
                <a:cs typeface="Arial"/>
              </a:rPr>
              <a:t>prenosa </a:t>
            </a:r>
            <a:r>
              <a:rPr sz="1900" spc="-75" dirty="0">
                <a:latin typeface="Arial"/>
                <a:cs typeface="Arial"/>
              </a:rPr>
              <a:t>realizuju </a:t>
            </a:r>
            <a:r>
              <a:rPr sz="1900" spc="-65" dirty="0">
                <a:latin typeface="Arial"/>
                <a:cs typeface="Arial"/>
              </a:rPr>
              <a:t>u </a:t>
            </a:r>
            <a:r>
              <a:rPr sz="1900" spc="-70" dirty="0">
                <a:latin typeface="Arial"/>
                <a:cs typeface="Arial"/>
              </a:rPr>
              <a:t>optičkom </a:t>
            </a:r>
            <a:r>
              <a:rPr sz="1900" spc="-80" dirty="0">
                <a:latin typeface="Arial"/>
                <a:cs typeface="Arial"/>
              </a:rPr>
              <a:t>domenu:</a:t>
            </a:r>
            <a:endParaRPr sz="1900" dirty="0">
              <a:latin typeface="Arial"/>
              <a:cs typeface="Arial"/>
            </a:endParaRPr>
          </a:p>
          <a:p>
            <a:pPr marL="1155700" lvl="1" indent="-229235">
              <a:lnSpc>
                <a:spcPct val="100000"/>
              </a:lnSpc>
              <a:spcBef>
                <a:spcPts val="405"/>
              </a:spcBef>
              <a:buClr>
                <a:srgbClr val="006EC0"/>
              </a:buClr>
              <a:buFont typeface="Arial"/>
              <a:buChar char="•"/>
              <a:tabLst>
                <a:tab pos="1155700" algn="l"/>
                <a:tab pos="1156335" algn="l"/>
              </a:tabLst>
            </a:pPr>
            <a:r>
              <a:rPr sz="1900" b="1" spc="-140" dirty="0">
                <a:latin typeface="Arial"/>
                <a:cs typeface="Arial"/>
              </a:rPr>
              <a:t>komutacija</a:t>
            </a:r>
            <a:endParaRPr sz="1900" dirty="0">
              <a:latin typeface="Arial"/>
              <a:cs typeface="Arial"/>
            </a:endParaRPr>
          </a:p>
          <a:p>
            <a:pPr marL="1155700" lvl="1" indent="-229235">
              <a:lnSpc>
                <a:spcPct val="100000"/>
              </a:lnSpc>
              <a:spcBef>
                <a:spcPts val="400"/>
              </a:spcBef>
              <a:buClr>
                <a:srgbClr val="006EC0"/>
              </a:buClr>
              <a:buFont typeface="Arial"/>
              <a:buChar char="•"/>
              <a:tabLst>
                <a:tab pos="1155700" algn="l"/>
                <a:tab pos="1156335" algn="l"/>
              </a:tabLst>
            </a:pPr>
            <a:r>
              <a:rPr sz="1900" b="1" spc="-100" dirty="0">
                <a:latin typeface="Arial"/>
                <a:cs typeface="Arial"/>
              </a:rPr>
              <a:t>rutiranje</a:t>
            </a:r>
            <a:endParaRPr sz="1900" dirty="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35"/>
              </a:spcBef>
              <a:buClr>
                <a:srgbClr val="006EC0"/>
              </a:buClr>
              <a:buFont typeface="Arial"/>
              <a:buChar char="•"/>
            </a:pPr>
            <a:endParaRPr sz="1950" dirty="0">
              <a:latin typeface="Arial"/>
              <a:cs typeface="Arial"/>
            </a:endParaRPr>
          </a:p>
          <a:p>
            <a:pPr marL="355600" marR="275590" indent="-343535">
              <a:lnSpc>
                <a:spcPct val="100000"/>
              </a:lnSpc>
              <a:spcBef>
                <a:spcPts val="5"/>
              </a:spcBef>
              <a:buClr>
                <a:srgbClr val="006EC0"/>
              </a:buClr>
              <a:buFont typeface="Wingdings"/>
              <a:buChar char=""/>
              <a:tabLst>
                <a:tab pos="355600" algn="l"/>
                <a:tab pos="356235" algn="l"/>
              </a:tabLst>
            </a:pPr>
            <a:r>
              <a:rPr sz="1900" spc="-145" dirty="0">
                <a:latin typeface="Arial"/>
                <a:cs typeface="Arial"/>
              </a:rPr>
              <a:t>Razvoj</a:t>
            </a:r>
            <a:r>
              <a:rPr sz="1900" spc="-150" dirty="0">
                <a:latin typeface="Arial"/>
                <a:cs typeface="Arial"/>
              </a:rPr>
              <a:t> </a:t>
            </a:r>
            <a:r>
              <a:rPr sz="1900" spc="-75" dirty="0">
                <a:latin typeface="Arial"/>
                <a:cs typeface="Arial"/>
              </a:rPr>
              <a:t>2.</a:t>
            </a:r>
            <a:r>
              <a:rPr sz="1900" spc="-120" dirty="0">
                <a:latin typeface="Arial"/>
                <a:cs typeface="Arial"/>
              </a:rPr>
              <a:t> </a:t>
            </a:r>
            <a:r>
              <a:rPr sz="1900" spc="-85" dirty="0">
                <a:latin typeface="Arial"/>
                <a:cs typeface="Arial"/>
              </a:rPr>
              <a:t>generacije</a:t>
            </a:r>
            <a:r>
              <a:rPr sz="1900" spc="-140" dirty="0">
                <a:latin typeface="Arial"/>
                <a:cs typeface="Arial"/>
              </a:rPr>
              <a:t> </a:t>
            </a:r>
            <a:r>
              <a:rPr sz="1900" spc="-40" dirty="0">
                <a:latin typeface="Arial"/>
                <a:cs typeface="Arial"/>
              </a:rPr>
              <a:t>optičkih</a:t>
            </a:r>
            <a:r>
              <a:rPr sz="1900" spc="-120" dirty="0">
                <a:latin typeface="Arial"/>
                <a:cs typeface="Arial"/>
              </a:rPr>
              <a:t> mreža </a:t>
            </a:r>
            <a:r>
              <a:rPr sz="1900" spc="-90" dirty="0">
                <a:latin typeface="Arial"/>
                <a:cs typeface="Arial"/>
              </a:rPr>
              <a:t>doveo</a:t>
            </a:r>
            <a:r>
              <a:rPr sz="1900" spc="-95" dirty="0">
                <a:latin typeface="Arial"/>
                <a:cs typeface="Arial"/>
              </a:rPr>
              <a:t> </a:t>
            </a:r>
            <a:r>
              <a:rPr sz="1900" spc="-40" dirty="0">
                <a:latin typeface="Arial"/>
                <a:cs typeface="Arial"/>
              </a:rPr>
              <a:t>je</a:t>
            </a:r>
            <a:r>
              <a:rPr sz="1900" spc="-114" dirty="0">
                <a:latin typeface="Arial"/>
                <a:cs typeface="Arial"/>
              </a:rPr>
              <a:t> </a:t>
            </a:r>
            <a:r>
              <a:rPr sz="1900" spc="-65" dirty="0">
                <a:latin typeface="Arial"/>
                <a:cs typeface="Arial"/>
              </a:rPr>
              <a:t>do</a:t>
            </a:r>
            <a:r>
              <a:rPr sz="1900" spc="-114" dirty="0">
                <a:latin typeface="Arial"/>
                <a:cs typeface="Arial"/>
              </a:rPr>
              <a:t> </a:t>
            </a:r>
            <a:r>
              <a:rPr sz="1900" spc="-70" dirty="0">
                <a:latin typeface="Arial"/>
                <a:cs typeface="Arial"/>
              </a:rPr>
              <a:t>uvođenja</a:t>
            </a:r>
            <a:r>
              <a:rPr sz="1900" spc="-125" dirty="0">
                <a:latin typeface="Arial"/>
                <a:cs typeface="Arial"/>
              </a:rPr>
              <a:t> </a:t>
            </a:r>
            <a:r>
              <a:rPr sz="1900" spc="-100" dirty="0">
                <a:latin typeface="Arial"/>
                <a:cs typeface="Arial"/>
              </a:rPr>
              <a:t>novog</a:t>
            </a:r>
            <a:r>
              <a:rPr sz="1900" spc="-110" dirty="0">
                <a:latin typeface="Arial"/>
                <a:cs typeface="Arial"/>
              </a:rPr>
              <a:t> </a:t>
            </a:r>
            <a:r>
              <a:rPr sz="1900" spc="-80" dirty="0">
                <a:latin typeface="Arial"/>
                <a:cs typeface="Arial"/>
              </a:rPr>
              <a:t>nivoa</a:t>
            </a:r>
            <a:r>
              <a:rPr sz="1900" spc="-120" dirty="0">
                <a:latin typeface="Arial"/>
                <a:cs typeface="Arial"/>
              </a:rPr>
              <a:t> </a:t>
            </a:r>
            <a:r>
              <a:rPr sz="1900" spc="-65" dirty="0">
                <a:latin typeface="Arial"/>
                <a:cs typeface="Arial"/>
              </a:rPr>
              <a:t>u  </a:t>
            </a:r>
            <a:r>
              <a:rPr sz="1900" spc="-90" dirty="0">
                <a:latin typeface="Arial"/>
                <a:cs typeface="Arial"/>
              </a:rPr>
              <a:t>mrežnom </a:t>
            </a:r>
            <a:r>
              <a:rPr sz="1900" spc="-60" dirty="0">
                <a:latin typeface="Arial"/>
                <a:cs typeface="Arial"/>
              </a:rPr>
              <a:t>modelu: </a:t>
            </a:r>
            <a:r>
              <a:rPr sz="1900" b="1" spc="-114" dirty="0">
                <a:solidFill>
                  <a:srgbClr val="4F81BC"/>
                </a:solidFill>
                <a:latin typeface="Arial"/>
                <a:cs typeface="Arial"/>
              </a:rPr>
              <a:t>optički</a:t>
            </a:r>
            <a:r>
              <a:rPr sz="1900" b="1" spc="-270" dirty="0">
                <a:solidFill>
                  <a:srgbClr val="4F81BC"/>
                </a:solidFill>
                <a:latin typeface="Arial"/>
                <a:cs typeface="Arial"/>
              </a:rPr>
              <a:t> </a:t>
            </a:r>
            <a:r>
              <a:rPr sz="1900" b="1" spc="-130" dirty="0">
                <a:solidFill>
                  <a:srgbClr val="4F81BC"/>
                </a:solidFill>
                <a:latin typeface="Arial"/>
                <a:cs typeface="Arial"/>
              </a:rPr>
              <a:t>nivo</a:t>
            </a:r>
            <a:endParaRPr sz="1900" dirty="0">
              <a:latin typeface="Arial"/>
              <a:cs typeface="Arial"/>
            </a:endParaRPr>
          </a:p>
          <a:p>
            <a:pPr marL="415290">
              <a:lnSpc>
                <a:spcPct val="100000"/>
              </a:lnSpc>
              <a:spcBef>
                <a:spcPts val="395"/>
              </a:spcBef>
            </a:pPr>
            <a:r>
              <a:rPr sz="1900" spc="-135" dirty="0">
                <a:latin typeface="Arial"/>
                <a:cs typeface="Arial"/>
              </a:rPr>
              <a:t>Ovo </a:t>
            </a:r>
            <a:r>
              <a:rPr sz="1900" spc="-114" dirty="0">
                <a:latin typeface="Arial"/>
                <a:cs typeface="Arial"/>
              </a:rPr>
              <a:t>znači</a:t>
            </a:r>
            <a:r>
              <a:rPr sz="1900" spc="-120" dirty="0">
                <a:latin typeface="Arial"/>
                <a:cs typeface="Arial"/>
              </a:rPr>
              <a:t> </a:t>
            </a:r>
            <a:r>
              <a:rPr sz="1900" spc="-85" dirty="0">
                <a:latin typeface="Arial"/>
                <a:cs typeface="Arial"/>
              </a:rPr>
              <a:t>sljedeće:</a:t>
            </a:r>
            <a:endParaRPr sz="1900" dirty="0">
              <a:latin typeface="Arial"/>
              <a:cs typeface="Arial"/>
            </a:endParaRPr>
          </a:p>
          <a:p>
            <a:pPr marL="698500" indent="-283845">
              <a:lnSpc>
                <a:spcPct val="100000"/>
              </a:lnSpc>
              <a:spcBef>
                <a:spcPts val="1500"/>
              </a:spcBef>
              <a:buClr>
                <a:srgbClr val="006EC0"/>
              </a:buClr>
              <a:buChar char="–"/>
              <a:tabLst>
                <a:tab pos="698500" algn="l"/>
                <a:tab pos="699135" algn="l"/>
              </a:tabLst>
            </a:pPr>
            <a:r>
              <a:rPr sz="1900" spc="-105" dirty="0">
                <a:latin typeface="Arial"/>
                <a:cs typeface="Arial"/>
              </a:rPr>
              <a:t>Smanjenje </a:t>
            </a:r>
            <a:r>
              <a:rPr sz="1900" spc="-55" dirty="0">
                <a:latin typeface="Arial"/>
                <a:cs typeface="Arial"/>
              </a:rPr>
              <a:t>broja </a:t>
            </a:r>
            <a:r>
              <a:rPr sz="1900" spc="-25" dirty="0">
                <a:latin typeface="Arial"/>
                <a:cs typeface="Arial"/>
              </a:rPr>
              <a:t>kritičnih </a:t>
            </a:r>
            <a:r>
              <a:rPr sz="1900" spc="-75" dirty="0">
                <a:latin typeface="Arial"/>
                <a:cs typeface="Arial"/>
              </a:rPr>
              <a:t>mjesta </a:t>
            </a:r>
            <a:r>
              <a:rPr sz="1900" spc="-55" dirty="0">
                <a:latin typeface="Arial"/>
                <a:cs typeface="Arial"/>
              </a:rPr>
              <a:t>("bottlenecks") </a:t>
            </a:r>
            <a:r>
              <a:rPr sz="1900" spc="-65" dirty="0">
                <a:latin typeface="Arial"/>
                <a:cs typeface="Arial"/>
              </a:rPr>
              <a:t>u</a:t>
            </a:r>
            <a:r>
              <a:rPr sz="1900" spc="-275" dirty="0">
                <a:latin typeface="Arial"/>
                <a:cs typeface="Arial"/>
              </a:rPr>
              <a:t> </a:t>
            </a:r>
            <a:r>
              <a:rPr sz="1900" spc="-85" dirty="0">
                <a:latin typeface="Arial"/>
                <a:cs typeface="Arial"/>
              </a:rPr>
              <a:t>mreži:</a:t>
            </a:r>
            <a:endParaRPr sz="1900" dirty="0">
              <a:latin typeface="Arial"/>
              <a:cs typeface="Arial"/>
            </a:endParaRPr>
          </a:p>
          <a:p>
            <a:pPr marL="915035" marR="788670" lvl="1" indent="-102235">
              <a:lnSpc>
                <a:spcPct val="100000"/>
              </a:lnSpc>
              <a:spcBef>
                <a:spcPts val="600"/>
              </a:spcBef>
              <a:buFont typeface="Wingdings"/>
              <a:buChar char=""/>
              <a:tabLst>
                <a:tab pos="976630" algn="l"/>
              </a:tabLst>
            </a:pPr>
            <a:r>
              <a:rPr sz="1900" spc="-65" dirty="0">
                <a:latin typeface="Arial"/>
                <a:cs typeface="Arial"/>
              </a:rPr>
              <a:t>u </a:t>
            </a:r>
            <a:r>
              <a:rPr sz="1900" spc="-75" dirty="0">
                <a:latin typeface="Arial"/>
                <a:cs typeface="Arial"/>
              </a:rPr>
              <a:t>1. generaciji </a:t>
            </a:r>
            <a:r>
              <a:rPr sz="1900" spc="-110" dirty="0">
                <a:latin typeface="Arial"/>
                <a:cs typeface="Arial"/>
              </a:rPr>
              <a:t>mreža, </a:t>
            </a:r>
            <a:r>
              <a:rPr sz="1900" spc="-95" dirty="0">
                <a:latin typeface="Arial"/>
                <a:cs typeface="Arial"/>
              </a:rPr>
              <a:t>povećanje </a:t>
            </a:r>
            <a:r>
              <a:rPr sz="1900" spc="-65" dirty="0">
                <a:latin typeface="Arial"/>
                <a:cs typeface="Arial"/>
              </a:rPr>
              <a:t>linijske </a:t>
            </a:r>
            <a:r>
              <a:rPr sz="1900" spc="-70" dirty="0">
                <a:latin typeface="Arial"/>
                <a:cs typeface="Arial"/>
              </a:rPr>
              <a:t>brzine</a:t>
            </a:r>
            <a:r>
              <a:rPr sz="1900" spc="-265" dirty="0">
                <a:latin typeface="Arial"/>
                <a:cs typeface="Arial"/>
              </a:rPr>
              <a:t> </a:t>
            </a:r>
            <a:r>
              <a:rPr sz="1900" spc="-75" dirty="0">
                <a:latin typeface="Arial"/>
                <a:cs typeface="Arial"/>
              </a:rPr>
              <a:t>komplikovalo  </a:t>
            </a:r>
            <a:r>
              <a:rPr sz="1900" spc="-45" dirty="0">
                <a:latin typeface="Arial"/>
                <a:cs typeface="Arial"/>
              </a:rPr>
              <a:t>je </a:t>
            </a:r>
            <a:r>
              <a:rPr sz="1900" spc="-70" dirty="0">
                <a:latin typeface="Arial"/>
                <a:cs typeface="Arial"/>
              </a:rPr>
              <a:t>obradu </a:t>
            </a:r>
            <a:r>
              <a:rPr sz="1900" spc="-110" dirty="0">
                <a:latin typeface="Arial"/>
                <a:cs typeface="Arial"/>
              </a:rPr>
              <a:t>zaglavlja </a:t>
            </a:r>
            <a:r>
              <a:rPr sz="1900" spc="-65" dirty="0">
                <a:latin typeface="Arial"/>
                <a:cs typeface="Arial"/>
              </a:rPr>
              <a:t>u </a:t>
            </a:r>
            <a:r>
              <a:rPr sz="1900" spc="-70" dirty="0">
                <a:latin typeface="Arial"/>
                <a:cs typeface="Arial"/>
              </a:rPr>
              <a:t>elektronskom</a:t>
            </a:r>
            <a:r>
              <a:rPr sz="1900" spc="-340" dirty="0">
                <a:latin typeface="Arial"/>
                <a:cs typeface="Arial"/>
              </a:rPr>
              <a:t> </a:t>
            </a:r>
            <a:r>
              <a:rPr sz="1900" spc="-75" dirty="0">
                <a:latin typeface="Arial"/>
                <a:cs typeface="Arial"/>
              </a:rPr>
              <a:t>domenu</a:t>
            </a:r>
            <a:endParaRPr sz="1900" dirty="0">
              <a:latin typeface="Arial"/>
              <a:cs typeface="Arial"/>
            </a:endParaRPr>
          </a:p>
          <a:p>
            <a:pPr marL="698500" indent="-283845">
              <a:lnSpc>
                <a:spcPct val="100000"/>
              </a:lnSpc>
              <a:spcBef>
                <a:spcPts val="605"/>
              </a:spcBef>
              <a:buClr>
                <a:srgbClr val="006EC0"/>
              </a:buClr>
              <a:buChar char="–"/>
              <a:tabLst>
                <a:tab pos="698500" algn="l"/>
                <a:tab pos="699135" algn="l"/>
              </a:tabLst>
            </a:pPr>
            <a:r>
              <a:rPr sz="1900" spc="-235" dirty="0">
                <a:latin typeface="Arial"/>
                <a:cs typeface="Arial"/>
              </a:rPr>
              <a:t>To </a:t>
            </a:r>
            <a:r>
              <a:rPr sz="1900" spc="-45" dirty="0">
                <a:latin typeface="Arial"/>
                <a:cs typeface="Arial"/>
              </a:rPr>
              <a:t>je </a:t>
            </a:r>
            <a:r>
              <a:rPr sz="1900" spc="-80" dirty="0">
                <a:latin typeface="Arial"/>
                <a:cs typeface="Arial"/>
              </a:rPr>
              <a:t>servisni </a:t>
            </a:r>
            <a:r>
              <a:rPr sz="1900" spc="-60" dirty="0">
                <a:latin typeface="Arial"/>
                <a:cs typeface="Arial"/>
              </a:rPr>
              <a:t>sloj </a:t>
            </a:r>
            <a:r>
              <a:rPr sz="1900" spc="-45" dirty="0">
                <a:latin typeface="Arial"/>
                <a:cs typeface="Arial"/>
              </a:rPr>
              <a:t>koji </a:t>
            </a:r>
            <a:r>
              <a:rPr sz="1900" spc="-75" dirty="0">
                <a:latin typeface="Arial"/>
                <a:cs typeface="Arial"/>
              </a:rPr>
              <a:t>obezbjeđuje </a:t>
            </a:r>
            <a:r>
              <a:rPr sz="1900" spc="-60" dirty="0">
                <a:latin typeface="Arial"/>
                <a:cs typeface="Arial"/>
              </a:rPr>
              <a:t>"optičke </a:t>
            </a:r>
            <a:r>
              <a:rPr sz="1900" spc="-35" dirty="0">
                <a:latin typeface="Arial"/>
                <a:cs typeface="Arial"/>
              </a:rPr>
              <a:t>putanje” </a:t>
            </a:r>
            <a:r>
              <a:rPr sz="1900" spc="-65" dirty="0">
                <a:latin typeface="Arial"/>
                <a:cs typeface="Arial"/>
              </a:rPr>
              <a:t>do </a:t>
            </a:r>
            <a:r>
              <a:rPr sz="1900" spc="-90" dirty="0">
                <a:latin typeface="Arial"/>
                <a:cs typeface="Arial"/>
              </a:rPr>
              <a:t>korisnika</a:t>
            </a:r>
            <a:r>
              <a:rPr sz="1900" spc="-229" dirty="0">
                <a:latin typeface="Arial"/>
                <a:cs typeface="Arial"/>
              </a:rPr>
              <a:t> </a:t>
            </a:r>
            <a:r>
              <a:rPr sz="1900" spc="-70" dirty="0">
                <a:latin typeface="Arial"/>
                <a:cs typeface="Arial"/>
              </a:rPr>
              <a:t>(ostali</a:t>
            </a:r>
            <a:endParaRPr sz="1900" dirty="0">
              <a:latin typeface="Arial"/>
              <a:cs typeface="Arial"/>
            </a:endParaRPr>
          </a:p>
          <a:p>
            <a:pPr marL="698500">
              <a:lnSpc>
                <a:spcPct val="100000"/>
              </a:lnSpc>
            </a:pPr>
            <a:r>
              <a:rPr sz="1900" spc="-75" dirty="0">
                <a:latin typeface="Arial"/>
                <a:cs typeface="Arial"/>
              </a:rPr>
              <a:t>slojevi </a:t>
            </a:r>
            <a:r>
              <a:rPr sz="1900" spc="-105" dirty="0">
                <a:latin typeface="Arial"/>
                <a:cs typeface="Arial"/>
              </a:rPr>
              <a:t>su: </a:t>
            </a:r>
            <a:r>
              <a:rPr sz="1900" spc="-225" dirty="0">
                <a:latin typeface="Arial"/>
                <a:cs typeface="Arial"/>
              </a:rPr>
              <a:t>SDH, </a:t>
            </a:r>
            <a:r>
              <a:rPr sz="1900" spc="-175" dirty="0">
                <a:latin typeface="Arial"/>
                <a:cs typeface="Arial"/>
              </a:rPr>
              <a:t>ATM, </a:t>
            </a:r>
            <a:r>
              <a:rPr sz="1900" spc="-275" dirty="0">
                <a:latin typeface="Arial"/>
                <a:cs typeface="Arial"/>
              </a:rPr>
              <a:t>ESCON, </a:t>
            </a:r>
            <a:r>
              <a:rPr sz="1900" spc="-180" dirty="0">
                <a:latin typeface="Arial"/>
                <a:cs typeface="Arial"/>
              </a:rPr>
              <a:t>10GbE</a:t>
            </a:r>
            <a:r>
              <a:rPr sz="1900" spc="-335" dirty="0">
                <a:latin typeface="Arial"/>
                <a:cs typeface="Arial"/>
              </a:rPr>
              <a:t> </a:t>
            </a:r>
            <a:r>
              <a:rPr sz="1900" spc="-55" dirty="0">
                <a:latin typeface="Arial"/>
                <a:cs typeface="Arial"/>
              </a:rPr>
              <a:t>...)</a:t>
            </a:r>
            <a:endParaRPr sz="19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406776" y="464311"/>
            <a:ext cx="4132579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95" dirty="0"/>
              <a:t>2. </a:t>
            </a:r>
            <a:r>
              <a:rPr sz="2800" spc="-204" dirty="0"/>
              <a:t>generacija </a:t>
            </a:r>
            <a:r>
              <a:rPr sz="2800" spc="-190" dirty="0"/>
              <a:t>optičkih</a:t>
            </a:r>
            <a:r>
              <a:rPr sz="2800" spc="-135" dirty="0"/>
              <a:t> </a:t>
            </a:r>
            <a:r>
              <a:rPr sz="2800" spc="-200" dirty="0"/>
              <a:t>mreža</a:t>
            </a:r>
            <a:endParaRPr sz="2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482344" y="4887214"/>
            <a:ext cx="6766559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800" b="1" spc="-125" dirty="0">
                <a:solidFill>
                  <a:srgbClr val="006EC0"/>
                </a:solidFill>
                <a:latin typeface="Arial"/>
                <a:cs typeface="Arial"/>
              </a:rPr>
              <a:t>Putanja </a:t>
            </a:r>
            <a:r>
              <a:rPr sz="1800" b="1" spc="-160" dirty="0">
                <a:solidFill>
                  <a:srgbClr val="006EC0"/>
                </a:solidFill>
                <a:latin typeface="Arial"/>
                <a:cs typeface="Arial"/>
              </a:rPr>
              <a:t>svjetlosnog signala </a:t>
            </a:r>
            <a:r>
              <a:rPr sz="1800" spc="-105" dirty="0">
                <a:latin typeface="Arial"/>
                <a:cs typeface="Arial"/>
              </a:rPr>
              <a:t>– </a:t>
            </a:r>
            <a:r>
              <a:rPr sz="1800" b="1" spc="-130" dirty="0">
                <a:latin typeface="Arial"/>
                <a:cs typeface="Arial"/>
              </a:rPr>
              <a:t>optička </a:t>
            </a:r>
            <a:r>
              <a:rPr sz="1800" b="1" spc="-145" dirty="0">
                <a:latin typeface="Arial"/>
                <a:cs typeface="Arial"/>
              </a:rPr>
              <a:t>konekcija </a:t>
            </a:r>
            <a:r>
              <a:rPr sz="1800" b="1" spc="-160" dirty="0">
                <a:latin typeface="Arial"/>
                <a:cs typeface="Arial"/>
              </a:rPr>
              <a:t>“od </a:t>
            </a:r>
            <a:r>
              <a:rPr sz="1800" b="1" spc="-114" dirty="0">
                <a:latin typeface="Arial"/>
                <a:cs typeface="Arial"/>
              </a:rPr>
              <a:t>kraja </a:t>
            </a:r>
            <a:r>
              <a:rPr sz="1800" b="1" spc="-140" dirty="0">
                <a:latin typeface="Arial"/>
                <a:cs typeface="Arial"/>
              </a:rPr>
              <a:t>do </a:t>
            </a:r>
            <a:r>
              <a:rPr sz="1800" b="1" spc="-114" dirty="0">
                <a:latin typeface="Arial"/>
                <a:cs typeface="Arial"/>
              </a:rPr>
              <a:t>kraja” </a:t>
            </a:r>
            <a:r>
              <a:rPr sz="1800" spc="-100" dirty="0">
                <a:latin typeface="Arial"/>
                <a:cs typeface="Arial"/>
              </a:rPr>
              <a:t>na  </a:t>
            </a:r>
            <a:r>
              <a:rPr sz="1800" spc="-55" dirty="0">
                <a:latin typeface="Arial"/>
                <a:cs typeface="Arial"/>
              </a:rPr>
              <a:t>optičkom </a:t>
            </a:r>
            <a:r>
              <a:rPr sz="1800" spc="-60" dirty="0">
                <a:latin typeface="Arial"/>
                <a:cs typeface="Arial"/>
              </a:rPr>
              <a:t>sloju, </a:t>
            </a:r>
            <a:r>
              <a:rPr sz="1800" spc="-100" dirty="0">
                <a:latin typeface="Arial"/>
                <a:cs typeface="Arial"/>
              </a:rPr>
              <a:t>na </a:t>
            </a:r>
            <a:r>
              <a:rPr sz="1800" spc="-95" dirty="0">
                <a:latin typeface="Arial"/>
                <a:cs typeface="Arial"/>
              </a:rPr>
              <a:t>bazi </a:t>
            </a:r>
            <a:r>
              <a:rPr sz="1800" spc="-80" dirty="0">
                <a:latin typeface="Arial"/>
                <a:cs typeface="Arial"/>
              </a:rPr>
              <a:t>specifične </a:t>
            </a:r>
            <a:r>
              <a:rPr sz="1800" spc="-85" dirty="0">
                <a:latin typeface="Arial"/>
                <a:cs typeface="Arial"/>
              </a:rPr>
              <a:t>talasne dužine koja </a:t>
            </a:r>
            <a:r>
              <a:rPr sz="1800" spc="-160" dirty="0">
                <a:latin typeface="Arial"/>
                <a:cs typeface="Arial"/>
              </a:rPr>
              <a:t>se </a:t>
            </a:r>
            <a:r>
              <a:rPr sz="1800" spc="-70" dirty="0">
                <a:latin typeface="Arial"/>
                <a:cs typeface="Arial"/>
              </a:rPr>
              <a:t>prenosi </a:t>
            </a:r>
            <a:r>
              <a:rPr sz="1800" spc="-100" dirty="0">
                <a:latin typeface="Arial"/>
                <a:cs typeface="Arial"/>
              </a:rPr>
              <a:t>duž  </a:t>
            </a:r>
            <a:r>
              <a:rPr sz="1800" spc="-70" dirty="0">
                <a:latin typeface="Arial"/>
                <a:cs typeface="Arial"/>
              </a:rPr>
              <a:t>nekoliko</a:t>
            </a:r>
            <a:r>
              <a:rPr sz="1800" spc="-140" dirty="0">
                <a:latin typeface="Arial"/>
                <a:cs typeface="Arial"/>
              </a:rPr>
              <a:t> </a:t>
            </a:r>
            <a:r>
              <a:rPr sz="1800" spc="-40" dirty="0">
                <a:latin typeface="Arial"/>
                <a:cs typeface="Arial"/>
              </a:rPr>
              <a:t>optičkih</a:t>
            </a:r>
            <a:r>
              <a:rPr sz="1800" spc="-105" dirty="0">
                <a:latin typeface="Arial"/>
                <a:cs typeface="Arial"/>
              </a:rPr>
              <a:t> </a:t>
            </a:r>
            <a:r>
              <a:rPr sz="1800" spc="-75" dirty="0">
                <a:latin typeface="Arial"/>
                <a:cs typeface="Arial"/>
              </a:rPr>
              <a:t>linkova</a:t>
            </a:r>
            <a:r>
              <a:rPr sz="1800" spc="-125" dirty="0">
                <a:latin typeface="Arial"/>
                <a:cs typeface="Arial"/>
              </a:rPr>
              <a:t> </a:t>
            </a:r>
            <a:r>
              <a:rPr sz="1800" spc="10" dirty="0">
                <a:latin typeface="Arial"/>
                <a:cs typeface="Arial"/>
              </a:rPr>
              <a:t>i</a:t>
            </a:r>
            <a:r>
              <a:rPr sz="1800" spc="-100" dirty="0">
                <a:latin typeface="Arial"/>
                <a:cs typeface="Arial"/>
              </a:rPr>
              <a:t> </a:t>
            </a:r>
            <a:r>
              <a:rPr sz="1800" spc="-90" dirty="0">
                <a:latin typeface="Arial"/>
                <a:cs typeface="Arial"/>
              </a:rPr>
              <a:t>kroz</a:t>
            </a:r>
            <a:r>
              <a:rPr sz="1800" spc="-120" dirty="0">
                <a:latin typeface="Arial"/>
                <a:cs typeface="Arial"/>
              </a:rPr>
              <a:t> </a:t>
            </a:r>
            <a:r>
              <a:rPr sz="1800" spc="-60" dirty="0">
                <a:latin typeface="Arial"/>
                <a:cs typeface="Arial"/>
              </a:rPr>
              <a:t>različite</a:t>
            </a:r>
            <a:r>
              <a:rPr sz="1800" spc="-105" dirty="0">
                <a:latin typeface="Arial"/>
                <a:cs typeface="Arial"/>
              </a:rPr>
              <a:t> </a:t>
            </a:r>
            <a:r>
              <a:rPr sz="1800" spc="-85" dirty="0">
                <a:latin typeface="Arial"/>
                <a:cs typeface="Arial"/>
              </a:rPr>
              <a:t>čvorove</a:t>
            </a:r>
            <a:r>
              <a:rPr sz="1800" spc="-135" dirty="0">
                <a:latin typeface="Arial"/>
                <a:cs typeface="Arial"/>
              </a:rPr>
              <a:t> </a:t>
            </a:r>
            <a:r>
              <a:rPr sz="1800" spc="-50" dirty="0">
                <a:latin typeface="Arial"/>
                <a:cs typeface="Arial"/>
              </a:rPr>
              <a:t>.</a:t>
            </a:r>
            <a:endParaRPr sz="1800" dirty="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562100" y="1979665"/>
            <a:ext cx="6667500" cy="2465705"/>
            <a:chOff x="1562100" y="1979665"/>
            <a:chExt cx="6667500" cy="2465705"/>
          </a:xfrm>
        </p:grpSpPr>
        <p:sp>
          <p:nvSpPr>
            <p:cNvPr id="4" name="object 4"/>
            <p:cNvSpPr/>
            <p:nvPr/>
          </p:nvSpPr>
          <p:spPr>
            <a:xfrm>
              <a:off x="7766473" y="2205739"/>
              <a:ext cx="93132" cy="192074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" name="object 5"/>
            <p:cNvSpPr/>
            <p:nvPr/>
          </p:nvSpPr>
          <p:spPr>
            <a:xfrm>
              <a:off x="7812151" y="2491739"/>
              <a:ext cx="0" cy="1584960"/>
            </a:xfrm>
            <a:custGeom>
              <a:avLst/>
              <a:gdLst/>
              <a:ahLst/>
              <a:cxnLst/>
              <a:rect l="l" t="t" r="r" b="b"/>
              <a:pathLst>
                <a:path h="1584960">
                  <a:moveTo>
                    <a:pt x="0" y="0"/>
                  </a:moveTo>
                  <a:lnTo>
                    <a:pt x="0" y="1584960"/>
                  </a:lnTo>
                </a:path>
              </a:pathLst>
            </a:custGeom>
            <a:ln w="25400">
              <a:solidFill>
                <a:srgbClr val="001F5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" name="object 6"/>
            <p:cNvSpPr/>
            <p:nvPr/>
          </p:nvSpPr>
          <p:spPr>
            <a:xfrm>
              <a:off x="6542193" y="2205739"/>
              <a:ext cx="93132" cy="192531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7" name="object 7"/>
            <p:cNvSpPr/>
            <p:nvPr/>
          </p:nvSpPr>
          <p:spPr>
            <a:xfrm>
              <a:off x="6588125" y="2214625"/>
              <a:ext cx="0" cy="1863725"/>
            </a:xfrm>
            <a:custGeom>
              <a:avLst/>
              <a:gdLst/>
              <a:ahLst/>
              <a:cxnLst/>
              <a:rect l="l" t="t" r="r" b="b"/>
              <a:pathLst>
                <a:path h="1863725">
                  <a:moveTo>
                    <a:pt x="0" y="0"/>
                  </a:moveTo>
                  <a:lnTo>
                    <a:pt x="0" y="421894"/>
                  </a:lnTo>
                </a:path>
                <a:path h="1863725">
                  <a:moveTo>
                    <a:pt x="0" y="791210"/>
                  </a:moveTo>
                  <a:lnTo>
                    <a:pt x="0" y="1863598"/>
                  </a:lnTo>
                </a:path>
              </a:pathLst>
            </a:custGeom>
            <a:ln w="25400">
              <a:solidFill>
                <a:srgbClr val="001F5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8" name="object 8"/>
            <p:cNvSpPr/>
            <p:nvPr/>
          </p:nvSpPr>
          <p:spPr>
            <a:xfrm>
              <a:off x="5173133" y="2205739"/>
              <a:ext cx="93133" cy="192074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9" name="object 9"/>
            <p:cNvSpPr/>
            <p:nvPr/>
          </p:nvSpPr>
          <p:spPr>
            <a:xfrm>
              <a:off x="5219700" y="2214625"/>
              <a:ext cx="0" cy="1862455"/>
            </a:xfrm>
            <a:custGeom>
              <a:avLst/>
              <a:gdLst/>
              <a:ahLst/>
              <a:cxnLst/>
              <a:rect l="l" t="t" r="r" b="b"/>
              <a:pathLst>
                <a:path h="1862454">
                  <a:moveTo>
                    <a:pt x="0" y="0"/>
                  </a:moveTo>
                  <a:lnTo>
                    <a:pt x="0" y="421894"/>
                  </a:lnTo>
                </a:path>
                <a:path h="1862454">
                  <a:moveTo>
                    <a:pt x="0" y="791210"/>
                  </a:moveTo>
                  <a:lnTo>
                    <a:pt x="0" y="1862074"/>
                  </a:lnTo>
                </a:path>
              </a:pathLst>
            </a:custGeom>
            <a:ln w="25400">
              <a:solidFill>
                <a:srgbClr val="001F5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0" name="object 10"/>
            <p:cNvSpPr/>
            <p:nvPr/>
          </p:nvSpPr>
          <p:spPr>
            <a:xfrm>
              <a:off x="3651673" y="2053339"/>
              <a:ext cx="93133" cy="192074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1" name="object 11"/>
            <p:cNvSpPr/>
            <p:nvPr/>
          </p:nvSpPr>
          <p:spPr>
            <a:xfrm>
              <a:off x="3697351" y="2142743"/>
              <a:ext cx="0" cy="1781810"/>
            </a:xfrm>
            <a:custGeom>
              <a:avLst/>
              <a:gdLst/>
              <a:ahLst/>
              <a:cxnLst/>
              <a:rect l="l" t="t" r="r" b="b"/>
              <a:pathLst>
                <a:path h="1781810">
                  <a:moveTo>
                    <a:pt x="0" y="0"/>
                  </a:moveTo>
                  <a:lnTo>
                    <a:pt x="0" y="289559"/>
                  </a:lnTo>
                </a:path>
                <a:path h="1781810">
                  <a:moveTo>
                    <a:pt x="0" y="658876"/>
                  </a:moveTo>
                  <a:lnTo>
                    <a:pt x="0" y="854709"/>
                  </a:lnTo>
                </a:path>
                <a:path h="1781810">
                  <a:moveTo>
                    <a:pt x="0" y="1224026"/>
                  </a:moveTo>
                  <a:lnTo>
                    <a:pt x="0" y="1781555"/>
                  </a:lnTo>
                </a:path>
              </a:pathLst>
            </a:custGeom>
            <a:ln w="25400">
              <a:solidFill>
                <a:srgbClr val="001F5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2" name="object 12"/>
            <p:cNvSpPr/>
            <p:nvPr/>
          </p:nvSpPr>
          <p:spPr>
            <a:xfrm>
              <a:off x="2221653" y="1979665"/>
              <a:ext cx="93133" cy="192330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3" name="object 13"/>
            <p:cNvSpPr/>
            <p:nvPr/>
          </p:nvSpPr>
          <p:spPr>
            <a:xfrm>
              <a:off x="2266950" y="2203703"/>
              <a:ext cx="0" cy="1649095"/>
            </a:xfrm>
            <a:custGeom>
              <a:avLst/>
              <a:gdLst/>
              <a:ahLst/>
              <a:cxnLst/>
              <a:rect l="l" t="t" r="r" b="b"/>
              <a:pathLst>
                <a:path h="1649095">
                  <a:moveTo>
                    <a:pt x="0" y="0"/>
                  </a:moveTo>
                  <a:lnTo>
                    <a:pt x="0" y="248158"/>
                  </a:lnTo>
                </a:path>
                <a:path h="1649095">
                  <a:moveTo>
                    <a:pt x="0" y="617474"/>
                  </a:moveTo>
                  <a:lnTo>
                    <a:pt x="0" y="802132"/>
                  </a:lnTo>
                </a:path>
                <a:path h="1649095">
                  <a:moveTo>
                    <a:pt x="0" y="1171448"/>
                  </a:moveTo>
                  <a:lnTo>
                    <a:pt x="0" y="1649095"/>
                  </a:lnTo>
                </a:path>
              </a:pathLst>
            </a:custGeom>
            <a:ln w="25400">
              <a:solidFill>
                <a:srgbClr val="001F5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4" name="object 14"/>
            <p:cNvSpPr/>
            <p:nvPr/>
          </p:nvSpPr>
          <p:spPr>
            <a:xfrm>
              <a:off x="1562100" y="2961639"/>
              <a:ext cx="6667500" cy="148336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5" name="object 15"/>
            <p:cNvSpPr/>
            <p:nvPr/>
          </p:nvSpPr>
          <p:spPr>
            <a:xfrm>
              <a:off x="1619250" y="2997199"/>
              <a:ext cx="6553200" cy="136906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619250" y="2997199"/>
              <a:ext cx="6553200" cy="1368425"/>
            </a:xfrm>
            <a:custGeom>
              <a:avLst/>
              <a:gdLst/>
              <a:ahLst/>
              <a:cxnLst/>
              <a:rect l="l" t="t" r="r" b="b"/>
              <a:pathLst>
                <a:path w="6553200" h="1368425">
                  <a:moveTo>
                    <a:pt x="6553200" y="0"/>
                  </a:moveTo>
                  <a:lnTo>
                    <a:pt x="5868924" y="0"/>
                  </a:lnTo>
                  <a:lnTo>
                    <a:pt x="5868924" y="684276"/>
                  </a:lnTo>
                  <a:lnTo>
                    <a:pt x="0" y="684276"/>
                  </a:lnTo>
                  <a:lnTo>
                    <a:pt x="0" y="1368425"/>
                  </a:lnTo>
                  <a:lnTo>
                    <a:pt x="6553200" y="1368425"/>
                  </a:lnTo>
                  <a:lnTo>
                    <a:pt x="6553200" y="0"/>
                  </a:lnTo>
                  <a:close/>
                </a:path>
              </a:pathLst>
            </a:custGeom>
            <a:ln w="28575">
              <a:solidFill>
                <a:srgbClr val="001F5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4148073" y="3857370"/>
            <a:ext cx="10623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30" dirty="0">
                <a:latin typeface="Arial"/>
                <a:cs typeface="Arial"/>
              </a:rPr>
              <a:t>Optički</a:t>
            </a:r>
            <a:r>
              <a:rPr sz="1800" b="1" spc="-185" dirty="0">
                <a:latin typeface="Arial"/>
                <a:cs typeface="Arial"/>
              </a:rPr>
              <a:t> </a:t>
            </a:r>
            <a:r>
              <a:rPr sz="1800" b="1" spc="-140" dirty="0">
                <a:latin typeface="Arial"/>
                <a:cs typeface="Arial"/>
              </a:rPr>
              <a:t>sloj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823085" y="1560957"/>
            <a:ext cx="86677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5745" marR="5080" indent="-233679">
              <a:lnSpc>
                <a:spcPct val="100000"/>
              </a:lnSpc>
              <a:spcBef>
                <a:spcPts val="100"/>
              </a:spcBef>
            </a:pPr>
            <a:r>
              <a:rPr sz="1800" spc="-195" dirty="0">
                <a:solidFill>
                  <a:srgbClr val="006EC0"/>
                </a:solidFill>
                <a:latin typeface="Arial"/>
                <a:cs typeface="Arial"/>
              </a:rPr>
              <a:t>V</a:t>
            </a:r>
            <a:r>
              <a:rPr sz="1800" spc="-10" dirty="0">
                <a:solidFill>
                  <a:srgbClr val="006EC0"/>
                </a:solidFill>
                <a:latin typeface="Arial"/>
                <a:cs typeface="Arial"/>
              </a:rPr>
              <a:t>i</a:t>
            </a:r>
            <a:r>
              <a:rPr sz="1800" spc="5" dirty="0">
                <a:solidFill>
                  <a:srgbClr val="006EC0"/>
                </a:solidFill>
                <a:latin typeface="Arial"/>
                <a:cs typeface="Arial"/>
              </a:rPr>
              <a:t>r</a:t>
            </a:r>
            <a:r>
              <a:rPr sz="1800" spc="85" dirty="0">
                <a:solidFill>
                  <a:srgbClr val="006EC0"/>
                </a:solidFill>
                <a:latin typeface="Arial"/>
                <a:cs typeface="Arial"/>
              </a:rPr>
              <a:t>t</a:t>
            </a:r>
            <a:r>
              <a:rPr sz="1800" spc="-70" dirty="0">
                <a:solidFill>
                  <a:srgbClr val="006EC0"/>
                </a:solidFill>
                <a:latin typeface="Arial"/>
                <a:cs typeface="Arial"/>
              </a:rPr>
              <a:t>u</a:t>
            </a:r>
            <a:r>
              <a:rPr sz="1800" spc="-120" dirty="0">
                <a:solidFill>
                  <a:srgbClr val="006EC0"/>
                </a:solidFill>
                <a:latin typeface="Arial"/>
                <a:cs typeface="Arial"/>
              </a:rPr>
              <a:t>e</a:t>
            </a:r>
            <a:r>
              <a:rPr sz="1800" spc="-10" dirty="0">
                <a:solidFill>
                  <a:srgbClr val="006EC0"/>
                </a:solidFill>
                <a:latin typeface="Arial"/>
                <a:cs typeface="Arial"/>
              </a:rPr>
              <a:t>l</a:t>
            </a:r>
            <a:r>
              <a:rPr sz="1800" spc="-70" dirty="0">
                <a:solidFill>
                  <a:srgbClr val="006EC0"/>
                </a:solidFill>
                <a:latin typeface="Arial"/>
                <a:cs typeface="Arial"/>
              </a:rPr>
              <a:t>n</a:t>
            </a:r>
            <a:r>
              <a:rPr sz="1800" spc="-95" dirty="0">
                <a:solidFill>
                  <a:srgbClr val="006EC0"/>
                </a:solidFill>
                <a:latin typeface="Arial"/>
                <a:cs typeface="Arial"/>
              </a:rPr>
              <a:t>a  kola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3181857" y="2432291"/>
            <a:ext cx="1008380" cy="369570"/>
          </a:xfrm>
          <a:custGeom>
            <a:avLst/>
            <a:gdLst/>
            <a:ahLst/>
            <a:cxnLst/>
            <a:rect l="l" t="t" r="r" b="b"/>
            <a:pathLst>
              <a:path w="1008379" h="369569">
                <a:moveTo>
                  <a:pt x="1008253" y="0"/>
                </a:moveTo>
                <a:lnTo>
                  <a:pt x="0" y="0"/>
                </a:lnTo>
                <a:lnTo>
                  <a:pt x="0" y="369328"/>
                </a:lnTo>
                <a:lnTo>
                  <a:pt x="1008253" y="369328"/>
                </a:lnTo>
                <a:lnTo>
                  <a:pt x="100825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3151885" y="2442108"/>
            <a:ext cx="1038225" cy="299085"/>
          </a:xfrm>
          <a:prstGeom prst="rect">
            <a:avLst/>
          </a:prstGeom>
          <a:ln w="19050">
            <a:solidFill>
              <a:srgbClr val="001F5F"/>
            </a:solidFill>
          </a:ln>
        </p:spPr>
        <p:txBody>
          <a:bodyPr vert="horz" wrap="square" lIns="0" tIns="6985" rIns="0" bIns="0" rtlCol="0">
            <a:spAutoFit/>
          </a:bodyPr>
          <a:lstStyle/>
          <a:p>
            <a:pPr marL="123825">
              <a:lnSpc>
                <a:spcPct val="100000"/>
              </a:lnSpc>
              <a:spcBef>
                <a:spcPts val="55"/>
              </a:spcBef>
            </a:pPr>
            <a:r>
              <a:rPr sz="1800" spc="-160" dirty="0">
                <a:solidFill>
                  <a:srgbClr val="FF9933"/>
                </a:solidFill>
                <a:latin typeface="Arial"/>
                <a:cs typeface="Arial"/>
              </a:rPr>
              <a:t>IP</a:t>
            </a:r>
            <a:r>
              <a:rPr sz="1800" spc="-170" dirty="0">
                <a:solidFill>
                  <a:srgbClr val="FF9933"/>
                </a:solidFill>
                <a:latin typeface="Arial"/>
                <a:cs typeface="Arial"/>
              </a:rPr>
              <a:t> </a:t>
            </a:r>
            <a:r>
              <a:rPr sz="1800" spc="-20" dirty="0">
                <a:solidFill>
                  <a:srgbClr val="FF9933"/>
                </a:solidFill>
                <a:latin typeface="Arial"/>
                <a:cs typeface="Arial"/>
              </a:rPr>
              <a:t>klijent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280664" y="1777110"/>
            <a:ext cx="9112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25" dirty="0">
                <a:solidFill>
                  <a:srgbClr val="006EC0"/>
                </a:solidFill>
                <a:latin typeface="Arial"/>
                <a:cs typeface="Arial"/>
              </a:rPr>
              <a:t>D</a:t>
            </a:r>
            <a:r>
              <a:rPr sz="1800" spc="-175" dirty="0">
                <a:solidFill>
                  <a:srgbClr val="006EC0"/>
                </a:solidFill>
                <a:latin typeface="Arial"/>
                <a:cs typeface="Arial"/>
              </a:rPr>
              <a:t>a</a:t>
            </a:r>
            <a:r>
              <a:rPr sz="1800" spc="45" dirty="0">
                <a:solidFill>
                  <a:srgbClr val="006EC0"/>
                </a:solidFill>
                <a:latin typeface="Arial"/>
                <a:cs typeface="Arial"/>
              </a:rPr>
              <a:t>t</a:t>
            </a:r>
            <a:r>
              <a:rPr sz="1800" spc="-165" dirty="0">
                <a:solidFill>
                  <a:srgbClr val="006EC0"/>
                </a:solidFill>
                <a:latin typeface="Arial"/>
                <a:cs typeface="Arial"/>
              </a:rPr>
              <a:t>a</a:t>
            </a:r>
            <a:r>
              <a:rPr sz="1800" spc="-175" dirty="0">
                <a:solidFill>
                  <a:srgbClr val="006EC0"/>
                </a:solidFill>
                <a:latin typeface="Arial"/>
                <a:cs typeface="Arial"/>
              </a:rPr>
              <a:t>g</a:t>
            </a:r>
            <a:r>
              <a:rPr sz="1800" spc="-40" dirty="0">
                <a:solidFill>
                  <a:srgbClr val="006EC0"/>
                </a:solidFill>
                <a:latin typeface="Arial"/>
                <a:cs typeface="Arial"/>
              </a:rPr>
              <a:t>r</a:t>
            </a:r>
            <a:r>
              <a:rPr sz="1800" spc="-165" dirty="0">
                <a:solidFill>
                  <a:srgbClr val="006EC0"/>
                </a:solidFill>
                <a:latin typeface="Arial"/>
                <a:cs typeface="Arial"/>
              </a:rPr>
              <a:t>a</a:t>
            </a:r>
            <a:r>
              <a:rPr sz="1800" spc="-65" dirty="0">
                <a:solidFill>
                  <a:srgbClr val="006EC0"/>
                </a:solidFill>
                <a:latin typeface="Arial"/>
                <a:cs typeface="Arial"/>
              </a:rPr>
              <a:t>m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7393940" y="1737740"/>
            <a:ext cx="8667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60" dirty="0">
                <a:solidFill>
                  <a:srgbClr val="006EC0"/>
                </a:solidFill>
                <a:latin typeface="Arial"/>
                <a:cs typeface="Arial"/>
              </a:rPr>
              <a:t>Virtuelna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7627111" y="2012060"/>
            <a:ext cx="3987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60" dirty="0">
                <a:solidFill>
                  <a:srgbClr val="006EC0"/>
                </a:solidFill>
                <a:latin typeface="Arial"/>
                <a:cs typeface="Arial"/>
              </a:rPr>
              <a:t>k</a:t>
            </a:r>
            <a:r>
              <a:rPr sz="1800" spc="-70" dirty="0">
                <a:solidFill>
                  <a:srgbClr val="006EC0"/>
                </a:solidFill>
                <a:latin typeface="Arial"/>
                <a:cs typeface="Arial"/>
              </a:rPr>
              <a:t>o</a:t>
            </a:r>
            <a:r>
              <a:rPr sz="1800" spc="-10" dirty="0">
                <a:solidFill>
                  <a:srgbClr val="006EC0"/>
                </a:solidFill>
                <a:latin typeface="Arial"/>
                <a:cs typeface="Arial"/>
              </a:rPr>
              <a:t>l</a:t>
            </a:r>
            <a:r>
              <a:rPr sz="1800" spc="-140" dirty="0">
                <a:solidFill>
                  <a:srgbClr val="006EC0"/>
                </a:solidFill>
                <a:latin typeface="Arial"/>
                <a:cs typeface="Arial"/>
              </a:rPr>
              <a:t>a</a:t>
            </a:r>
            <a:endParaRPr sz="1800" dirty="0">
              <a:latin typeface="Arial"/>
              <a:cs typeface="Arial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4507229" y="2626982"/>
            <a:ext cx="1370965" cy="388620"/>
            <a:chOff x="4507229" y="2626982"/>
            <a:chExt cx="1370965" cy="388620"/>
          </a:xfrm>
        </p:grpSpPr>
        <p:sp>
          <p:nvSpPr>
            <p:cNvPr id="25" name="object 25"/>
            <p:cNvSpPr/>
            <p:nvPr/>
          </p:nvSpPr>
          <p:spPr>
            <a:xfrm>
              <a:off x="4516754" y="2636507"/>
              <a:ext cx="1351915" cy="369570"/>
            </a:xfrm>
            <a:custGeom>
              <a:avLst/>
              <a:gdLst/>
              <a:ahLst/>
              <a:cxnLst/>
              <a:rect l="l" t="t" r="r" b="b"/>
              <a:pathLst>
                <a:path w="1351914" h="369569">
                  <a:moveTo>
                    <a:pt x="1351534" y="0"/>
                  </a:moveTo>
                  <a:lnTo>
                    <a:pt x="0" y="0"/>
                  </a:lnTo>
                  <a:lnTo>
                    <a:pt x="0" y="369328"/>
                  </a:lnTo>
                  <a:lnTo>
                    <a:pt x="1351534" y="369328"/>
                  </a:lnTo>
                  <a:lnTo>
                    <a:pt x="135153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6" name="object 26"/>
            <p:cNvSpPr/>
            <p:nvPr/>
          </p:nvSpPr>
          <p:spPr>
            <a:xfrm>
              <a:off x="4516754" y="2636507"/>
              <a:ext cx="1351915" cy="369570"/>
            </a:xfrm>
            <a:custGeom>
              <a:avLst/>
              <a:gdLst/>
              <a:ahLst/>
              <a:cxnLst/>
              <a:rect l="l" t="t" r="r" b="b"/>
              <a:pathLst>
                <a:path w="1351914" h="369569">
                  <a:moveTo>
                    <a:pt x="0" y="369328"/>
                  </a:moveTo>
                  <a:lnTo>
                    <a:pt x="1351534" y="369328"/>
                  </a:lnTo>
                  <a:lnTo>
                    <a:pt x="1351534" y="0"/>
                  </a:lnTo>
                  <a:lnTo>
                    <a:pt x="0" y="0"/>
                  </a:lnTo>
                  <a:lnTo>
                    <a:pt x="0" y="369328"/>
                  </a:lnTo>
                  <a:close/>
                </a:path>
              </a:pathLst>
            </a:custGeom>
            <a:ln w="19050">
              <a:solidFill>
                <a:srgbClr val="001F5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4526279" y="2640584"/>
            <a:ext cx="13328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3825">
              <a:lnSpc>
                <a:spcPct val="100000"/>
              </a:lnSpc>
              <a:spcBef>
                <a:spcPts val="100"/>
              </a:spcBef>
            </a:pPr>
            <a:r>
              <a:rPr sz="1800" spc="-200" dirty="0">
                <a:solidFill>
                  <a:srgbClr val="FF9933"/>
                </a:solidFill>
                <a:latin typeface="Arial"/>
                <a:cs typeface="Arial"/>
              </a:rPr>
              <a:t>ATM</a:t>
            </a:r>
            <a:r>
              <a:rPr sz="1800" spc="-204" dirty="0">
                <a:solidFill>
                  <a:srgbClr val="FF9933"/>
                </a:solidFill>
                <a:latin typeface="Arial"/>
                <a:cs typeface="Arial"/>
              </a:rPr>
              <a:t> </a:t>
            </a:r>
            <a:r>
              <a:rPr sz="1800" spc="-20" dirty="0">
                <a:solidFill>
                  <a:srgbClr val="FF9933"/>
                </a:solidFill>
                <a:latin typeface="Arial"/>
                <a:cs typeface="Arial"/>
              </a:rPr>
              <a:t>klijent</a:t>
            </a:r>
            <a:endParaRPr sz="1800" dirty="0">
              <a:latin typeface="Arial"/>
              <a:cs typeface="Arial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1654175" y="2996298"/>
            <a:ext cx="1199515" cy="388620"/>
            <a:chOff x="1654175" y="2996298"/>
            <a:chExt cx="1199515" cy="388620"/>
          </a:xfrm>
        </p:grpSpPr>
        <p:sp>
          <p:nvSpPr>
            <p:cNvPr id="29" name="object 29"/>
            <p:cNvSpPr/>
            <p:nvPr/>
          </p:nvSpPr>
          <p:spPr>
            <a:xfrm>
              <a:off x="1663700" y="3005823"/>
              <a:ext cx="1180465" cy="369570"/>
            </a:xfrm>
            <a:custGeom>
              <a:avLst/>
              <a:gdLst/>
              <a:ahLst/>
              <a:cxnLst/>
              <a:rect l="l" t="t" r="r" b="b"/>
              <a:pathLst>
                <a:path w="1180464" h="369570">
                  <a:moveTo>
                    <a:pt x="1179906" y="0"/>
                  </a:moveTo>
                  <a:lnTo>
                    <a:pt x="0" y="0"/>
                  </a:lnTo>
                  <a:lnTo>
                    <a:pt x="0" y="369328"/>
                  </a:lnTo>
                  <a:lnTo>
                    <a:pt x="1179906" y="369328"/>
                  </a:lnTo>
                  <a:lnTo>
                    <a:pt x="117990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0" name="object 30"/>
            <p:cNvSpPr/>
            <p:nvPr/>
          </p:nvSpPr>
          <p:spPr>
            <a:xfrm>
              <a:off x="1663700" y="3005823"/>
              <a:ext cx="1180465" cy="369570"/>
            </a:xfrm>
            <a:custGeom>
              <a:avLst/>
              <a:gdLst/>
              <a:ahLst/>
              <a:cxnLst/>
              <a:rect l="l" t="t" r="r" b="b"/>
              <a:pathLst>
                <a:path w="1180464" h="369570">
                  <a:moveTo>
                    <a:pt x="0" y="369328"/>
                  </a:moveTo>
                  <a:lnTo>
                    <a:pt x="1179906" y="369328"/>
                  </a:lnTo>
                  <a:lnTo>
                    <a:pt x="1179906" y="0"/>
                  </a:lnTo>
                  <a:lnTo>
                    <a:pt x="0" y="0"/>
                  </a:lnTo>
                  <a:lnTo>
                    <a:pt x="0" y="369328"/>
                  </a:lnTo>
                  <a:close/>
                </a:path>
              </a:pathLst>
            </a:custGeom>
            <a:ln w="19050">
              <a:solidFill>
                <a:srgbClr val="001F5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31" name="object 31"/>
          <p:cNvSpPr txBox="1"/>
          <p:nvPr/>
        </p:nvSpPr>
        <p:spPr>
          <a:xfrm>
            <a:off x="1654958" y="3010280"/>
            <a:ext cx="11791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8580">
              <a:lnSpc>
                <a:spcPct val="100000"/>
              </a:lnSpc>
              <a:spcBef>
                <a:spcPts val="100"/>
              </a:spcBef>
            </a:pPr>
            <a:r>
              <a:rPr sz="1800" spc="-260" dirty="0">
                <a:solidFill>
                  <a:srgbClr val="FF9933"/>
                </a:solidFill>
                <a:latin typeface="Arial"/>
                <a:cs typeface="Arial"/>
              </a:rPr>
              <a:t>SDH</a:t>
            </a:r>
            <a:r>
              <a:rPr sz="1800" spc="-155" dirty="0">
                <a:solidFill>
                  <a:srgbClr val="FF9933"/>
                </a:solidFill>
                <a:latin typeface="Arial"/>
                <a:cs typeface="Arial"/>
              </a:rPr>
              <a:t> </a:t>
            </a:r>
            <a:r>
              <a:rPr sz="1800" spc="-20" dirty="0">
                <a:solidFill>
                  <a:srgbClr val="FF9933"/>
                </a:solidFill>
                <a:latin typeface="Arial"/>
                <a:cs typeface="Arial"/>
              </a:rPr>
              <a:t>klijent</a:t>
            </a:r>
            <a:endParaRPr sz="1800" dirty="0">
              <a:latin typeface="Arial"/>
              <a:cs typeface="Arial"/>
            </a:endParaRPr>
          </a:p>
        </p:txBody>
      </p:sp>
      <p:grpSp>
        <p:nvGrpSpPr>
          <p:cNvPr id="32" name="object 32"/>
          <p:cNvGrpSpPr/>
          <p:nvPr/>
        </p:nvGrpSpPr>
        <p:grpSpPr>
          <a:xfrm>
            <a:off x="1629536" y="2432519"/>
            <a:ext cx="1223645" cy="389255"/>
            <a:chOff x="1629536" y="2432519"/>
            <a:chExt cx="1223645" cy="389255"/>
          </a:xfrm>
        </p:grpSpPr>
        <p:sp>
          <p:nvSpPr>
            <p:cNvPr id="33" name="object 33"/>
            <p:cNvSpPr/>
            <p:nvPr/>
          </p:nvSpPr>
          <p:spPr>
            <a:xfrm>
              <a:off x="1663699" y="2451849"/>
              <a:ext cx="1180465" cy="369570"/>
            </a:xfrm>
            <a:custGeom>
              <a:avLst/>
              <a:gdLst/>
              <a:ahLst/>
              <a:cxnLst/>
              <a:rect l="l" t="t" r="r" b="b"/>
              <a:pathLst>
                <a:path w="1180464" h="369569">
                  <a:moveTo>
                    <a:pt x="1179906" y="0"/>
                  </a:moveTo>
                  <a:lnTo>
                    <a:pt x="0" y="0"/>
                  </a:lnTo>
                  <a:lnTo>
                    <a:pt x="0" y="369328"/>
                  </a:lnTo>
                  <a:lnTo>
                    <a:pt x="1179906" y="369328"/>
                  </a:lnTo>
                  <a:lnTo>
                    <a:pt x="117990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4" name="object 34"/>
            <p:cNvSpPr/>
            <p:nvPr/>
          </p:nvSpPr>
          <p:spPr>
            <a:xfrm>
              <a:off x="1639061" y="2442044"/>
              <a:ext cx="1204595" cy="318770"/>
            </a:xfrm>
            <a:custGeom>
              <a:avLst/>
              <a:gdLst/>
              <a:ahLst/>
              <a:cxnLst/>
              <a:rect l="l" t="t" r="r" b="b"/>
              <a:pathLst>
                <a:path w="1204595" h="318769">
                  <a:moveTo>
                    <a:pt x="0" y="318681"/>
                  </a:moveTo>
                  <a:lnTo>
                    <a:pt x="1204595" y="318681"/>
                  </a:lnTo>
                  <a:lnTo>
                    <a:pt x="1204595" y="0"/>
                  </a:lnTo>
                  <a:lnTo>
                    <a:pt x="0" y="0"/>
                  </a:lnTo>
                  <a:lnTo>
                    <a:pt x="0" y="318681"/>
                  </a:lnTo>
                  <a:close/>
                </a:path>
              </a:pathLst>
            </a:custGeom>
            <a:ln w="19050">
              <a:solidFill>
                <a:srgbClr val="001F5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35" name="object 35"/>
          <p:cNvSpPr txBox="1"/>
          <p:nvPr/>
        </p:nvSpPr>
        <p:spPr>
          <a:xfrm>
            <a:off x="1639061" y="2442044"/>
            <a:ext cx="1204595" cy="318770"/>
          </a:xfrm>
          <a:prstGeom prst="rect">
            <a:avLst/>
          </a:prstGeom>
          <a:ln w="19050">
            <a:solidFill>
              <a:srgbClr val="001F5F"/>
            </a:solidFill>
          </a:ln>
        </p:spPr>
        <p:txBody>
          <a:bodyPr vert="horz" wrap="square" lIns="0" tIns="26670" rIns="0" bIns="0" rtlCol="0">
            <a:spAutoFit/>
          </a:bodyPr>
          <a:lstStyle/>
          <a:p>
            <a:pPr marL="123825">
              <a:lnSpc>
                <a:spcPct val="100000"/>
              </a:lnSpc>
              <a:spcBef>
                <a:spcPts val="210"/>
              </a:spcBef>
            </a:pPr>
            <a:r>
              <a:rPr sz="1800" spc="-200" dirty="0">
                <a:solidFill>
                  <a:srgbClr val="FF9933"/>
                </a:solidFill>
                <a:latin typeface="Arial"/>
                <a:cs typeface="Arial"/>
              </a:rPr>
              <a:t>ATM</a:t>
            </a:r>
            <a:r>
              <a:rPr sz="1800" spc="-225" dirty="0">
                <a:solidFill>
                  <a:srgbClr val="FF9933"/>
                </a:solidFill>
                <a:latin typeface="Arial"/>
                <a:cs typeface="Arial"/>
              </a:rPr>
              <a:t> </a:t>
            </a:r>
            <a:r>
              <a:rPr sz="1800" spc="-20" dirty="0">
                <a:solidFill>
                  <a:srgbClr val="FF9933"/>
                </a:solidFill>
                <a:latin typeface="Arial"/>
                <a:cs typeface="Arial"/>
              </a:rPr>
              <a:t>klijent</a:t>
            </a:r>
            <a:endParaRPr sz="1800" dirty="0">
              <a:latin typeface="Arial"/>
              <a:cs typeface="Arial"/>
            </a:endParaRPr>
          </a:p>
        </p:txBody>
      </p:sp>
      <p:grpSp>
        <p:nvGrpSpPr>
          <p:cNvPr id="36" name="object 36"/>
          <p:cNvGrpSpPr/>
          <p:nvPr/>
        </p:nvGrpSpPr>
        <p:grpSpPr>
          <a:xfrm>
            <a:off x="6074790" y="2626982"/>
            <a:ext cx="1082675" cy="388620"/>
            <a:chOff x="6074790" y="2626982"/>
            <a:chExt cx="1082675" cy="388620"/>
          </a:xfrm>
        </p:grpSpPr>
        <p:sp>
          <p:nvSpPr>
            <p:cNvPr id="37" name="object 37"/>
            <p:cNvSpPr/>
            <p:nvPr/>
          </p:nvSpPr>
          <p:spPr>
            <a:xfrm>
              <a:off x="6084315" y="2636507"/>
              <a:ext cx="1063625" cy="369570"/>
            </a:xfrm>
            <a:custGeom>
              <a:avLst/>
              <a:gdLst/>
              <a:ahLst/>
              <a:cxnLst/>
              <a:rect l="l" t="t" r="r" b="b"/>
              <a:pathLst>
                <a:path w="1063625" h="369569">
                  <a:moveTo>
                    <a:pt x="1063497" y="0"/>
                  </a:moveTo>
                  <a:lnTo>
                    <a:pt x="0" y="0"/>
                  </a:lnTo>
                  <a:lnTo>
                    <a:pt x="0" y="369328"/>
                  </a:lnTo>
                  <a:lnTo>
                    <a:pt x="1063497" y="369328"/>
                  </a:lnTo>
                  <a:lnTo>
                    <a:pt x="106349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8" name="object 38"/>
            <p:cNvSpPr/>
            <p:nvPr/>
          </p:nvSpPr>
          <p:spPr>
            <a:xfrm>
              <a:off x="6084315" y="2636507"/>
              <a:ext cx="1063625" cy="369570"/>
            </a:xfrm>
            <a:custGeom>
              <a:avLst/>
              <a:gdLst/>
              <a:ahLst/>
              <a:cxnLst/>
              <a:rect l="l" t="t" r="r" b="b"/>
              <a:pathLst>
                <a:path w="1063625" h="369569">
                  <a:moveTo>
                    <a:pt x="0" y="369328"/>
                  </a:moveTo>
                  <a:lnTo>
                    <a:pt x="1063497" y="369328"/>
                  </a:lnTo>
                  <a:lnTo>
                    <a:pt x="1063497" y="0"/>
                  </a:lnTo>
                  <a:lnTo>
                    <a:pt x="0" y="0"/>
                  </a:lnTo>
                  <a:lnTo>
                    <a:pt x="0" y="369328"/>
                  </a:lnTo>
                  <a:close/>
                </a:path>
              </a:pathLst>
            </a:custGeom>
            <a:ln w="19048">
              <a:solidFill>
                <a:srgbClr val="001F5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39" name="object 39"/>
          <p:cNvSpPr txBox="1"/>
          <p:nvPr/>
        </p:nvSpPr>
        <p:spPr>
          <a:xfrm>
            <a:off x="6093840" y="2640584"/>
            <a:ext cx="10445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3825">
              <a:lnSpc>
                <a:spcPct val="100000"/>
              </a:lnSpc>
              <a:spcBef>
                <a:spcPts val="100"/>
              </a:spcBef>
            </a:pPr>
            <a:r>
              <a:rPr sz="1800" spc="-160" dirty="0">
                <a:solidFill>
                  <a:srgbClr val="FF9933"/>
                </a:solidFill>
                <a:latin typeface="Arial"/>
                <a:cs typeface="Arial"/>
              </a:rPr>
              <a:t>IP</a:t>
            </a:r>
            <a:r>
              <a:rPr sz="1800" spc="-180" dirty="0">
                <a:solidFill>
                  <a:srgbClr val="FF9933"/>
                </a:solidFill>
                <a:latin typeface="Arial"/>
                <a:cs typeface="Arial"/>
              </a:rPr>
              <a:t> </a:t>
            </a:r>
            <a:r>
              <a:rPr sz="1800" spc="-20" dirty="0">
                <a:solidFill>
                  <a:srgbClr val="FF9933"/>
                </a:solidFill>
                <a:latin typeface="Arial"/>
                <a:cs typeface="Arial"/>
              </a:rPr>
              <a:t>klijent</a:t>
            </a:r>
            <a:endParaRPr sz="1800" dirty="0">
              <a:latin typeface="Arial"/>
              <a:cs typeface="Arial"/>
            </a:endParaRPr>
          </a:p>
        </p:txBody>
      </p:sp>
      <p:grpSp>
        <p:nvGrpSpPr>
          <p:cNvPr id="40" name="object 40"/>
          <p:cNvGrpSpPr/>
          <p:nvPr/>
        </p:nvGrpSpPr>
        <p:grpSpPr>
          <a:xfrm>
            <a:off x="3122041" y="2987916"/>
            <a:ext cx="1188720" cy="388620"/>
            <a:chOff x="3122041" y="2987916"/>
            <a:chExt cx="1188720" cy="388620"/>
          </a:xfrm>
        </p:grpSpPr>
        <p:sp>
          <p:nvSpPr>
            <p:cNvPr id="41" name="object 41"/>
            <p:cNvSpPr/>
            <p:nvPr/>
          </p:nvSpPr>
          <p:spPr>
            <a:xfrm>
              <a:off x="3131566" y="2997441"/>
              <a:ext cx="1169670" cy="369570"/>
            </a:xfrm>
            <a:custGeom>
              <a:avLst/>
              <a:gdLst/>
              <a:ahLst/>
              <a:cxnLst/>
              <a:rect l="l" t="t" r="r" b="b"/>
              <a:pathLst>
                <a:path w="1169670" h="369570">
                  <a:moveTo>
                    <a:pt x="1169060" y="0"/>
                  </a:moveTo>
                  <a:lnTo>
                    <a:pt x="0" y="0"/>
                  </a:lnTo>
                  <a:lnTo>
                    <a:pt x="0" y="369328"/>
                  </a:lnTo>
                  <a:lnTo>
                    <a:pt x="1169060" y="369328"/>
                  </a:lnTo>
                  <a:lnTo>
                    <a:pt x="116906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2" name="object 42"/>
            <p:cNvSpPr/>
            <p:nvPr/>
          </p:nvSpPr>
          <p:spPr>
            <a:xfrm>
              <a:off x="3131566" y="2997441"/>
              <a:ext cx="1169670" cy="369570"/>
            </a:xfrm>
            <a:custGeom>
              <a:avLst/>
              <a:gdLst/>
              <a:ahLst/>
              <a:cxnLst/>
              <a:rect l="l" t="t" r="r" b="b"/>
              <a:pathLst>
                <a:path w="1169670" h="369570">
                  <a:moveTo>
                    <a:pt x="0" y="369328"/>
                  </a:moveTo>
                  <a:lnTo>
                    <a:pt x="1169060" y="369328"/>
                  </a:lnTo>
                  <a:lnTo>
                    <a:pt x="1169060" y="0"/>
                  </a:lnTo>
                  <a:lnTo>
                    <a:pt x="0" y="0"/>
                  </a:lnTo>
                  <a:lnTo>
                    <a:pt x="0" y="369328"/>
                  </a:lnTo>
                  <a:close/>
                </a:path>
              </a:pathLst>
            </a:custGeom>
            <a:ln w="19050">
              <a:solidFill>
                <a:srgbClr val="001F5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43" name="object 43"/>
          <p:cNvSpPr txBox="1"/>
          <p:nvPr/>
        </p:nvSpPr>
        <p:spPr>
          <a:xfrm>
            <a:off x="3141091" y="3002026"/>
            <a:ext cx="11506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0480">
              <a:lnSpc>
                <a:spcPct val="100000"/>
              </a:lnSpc>
              <a:spcBef>
                <a:spcPts val="100"/>
              </a:spcBef>
            </a:pPr>
            <a:r>
              <a:rPr sz="1800" spc="-254" dirty="0">
                <a:solidFill>
                  <a:srgbClr val="FF9933"/>
                </a:solidFill>
                <a:latin typeface="Arial"/>
                <a:cs typeface="Arial"/>
              </a:rPr>
              <a:t>SDH</a:t>
            </a:r>
            <a:r>
              <a:rPr sz="1800" spc="-135" dirty="0">
                <a:solidFill>
                  <a:srgbClr val="FF9933"/>
                </a:solidFill>
                <a:latin typeface="Arial"/>
                <a:cs typeface="Arial"/>
              </a:rPr>
              <a:t> </a:t>
            </a:r>
            <a:r>
              <a:rPr sz="1800" spc="-20" dirty="0">
                <a:solidFill>
                  <a:srgbClr val="FF9933"/>
                </a:solidFill>
                <a:latin typeface="Arial"/>
                <a:cs typeface="Arial"/>
              </a:rPr>
              <a:t>klijent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620979" y="2501265"/>
            <a:ext cx="703580" cy="58801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 indent="172085">
              <a:lnSpc>
                <a:spcPts val="2270"/>
              </a:lnSpc>
              <a:spcBef>
                <a:spcPts val="80"/>
              </a:spcBef>
            </a:pPr>
            <a:r>
              <a:rPr sz="1800" spc="-105" dirty="0">
                <a:latin typeface="Arial"/>
                <a:cs typeface="Arial"/>
              </a:rPr>
              <a:t>Sloj  </a:t>
            </a:r>
            <a:r>
              <a:rPr sz="1800" spc="-50" dirty="0">
                <a:latin typeface="Arial"/>
                <a:cs typeface="Arial"/>
              </a:rPr>
              <a:t>k</a:t>
            </a:r>
            <a:r>
              <a:rPr sz="1800" spc="-35" dirty="0">
                <a:latin typeface="Arial"/>
                <a:cs typeface="Arial"/>
              </a:rPr>
              <a:t>l</a:t>
            </a:r>
            <a:r>
              <a:rPr sz="1800" spc="5" dirty="0">
                <a:latin typeface="Arial"/>
                <a:cs typeface="Arial"/>
              </a:rPr>
              <a:t>i</a:t>
            </a:r>
            <a:r>
              <a:rPr sz="1800" spc="-30" dirty="0">
                <a:latin typeface="Arial"/>
                <a:cs typeface="Arial"/>
              </a:rPr>
              <a:t>j</a:t>
            </a:r>
            <a:r>
              <a:rPr sz="1800" spc="-55" dirty="0">
                <a:latin typeface="Arial"/>
                <a:cs typeface="Arial"/>
              </a:rPr>
              <a:t>e</a:t>
            </a:r>
            <a:r>
              <a:rPr sz="1800" spc="-70" dirty="0">
                <a:latin typeface="Arial"/>
                <a:cs typeface="Arial"/>
              </a:rPr>
              <a:t>n</a:t>
            </a:r>
            <a:r>
              <a:rPr sz="1800" spc="70" dirty="0">
                <a:latin typeface="Arial"/>
                <a:cs typeface="Arial"/>
              </a:rPr>
              <a:t>t</a:t>
            </a:r>
            <a:r>
              <a:rPr sz="1800" spc="-140" dirty="0">
                <a:latin typeface="Arial"/>
                <a:cs typeface="Arial"/>
              </a:rPr>
              <a:t>a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632561" y="3724478"/>
            <a:ext cx="702310" cy="5886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100"/>
              </a:spcBef>
            </a:pPr>
            <a:r>
              <a:rPr sz="1800" spc="-110" dirty="0">
                <a:latin typeface="Arial"/>
                <a:cs typeface="Arial"/>
              </a:rPr>
              <a:t>Sloj</a:t>
            </a:r>
            <a:endParaRPr sz="18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110"/>
              </a:spcBef>
            </a:pPr>
            <a:r>
              <a:rPr sz="1800" spc="-210" dirty="0">
                <a:latin typeface="Arial"/>
                <a:cs typeface="Arial"/>
              </a:rPr>
              <a:t>s</a:t>
            </a:r>
            <a:r>
              <a:rPr sz="1800" spc="-120" dirty="0">
                <a:latin typeface="Arial"/>
                <a:cs typeface="Arial"/>
              </a:rPr>
              <a:t>e</a:t>
            </a:r>
            <a:r>
              <a:rPr sz="1800" spc="-25" dirty="0">
                <a:latin typeface="Arial"/>
                <a:cs typeface="Arial"/>
              </a:rPr>
              <a:t>r</a:t>
            </a:r>
            <a:r>
              <a:rPr sz="1800" spc="-65" dirty="0">
                <a:latin typeface="Arial"/>
                <a:cs typeface="Arial"/>
              </a:rPr>
              <a:t>v</a:t>
            </a:r>
            <a:r>
              <a:rPr sz="1800" spc="-120" dirty="0">
                <a:latin typeface="Arial"/>
                <a:cs typeface="Arial"/>
              </a:rPr>
              <a:t>e</a:t>
            </a:r>
            <a:r>
              <a:rPr sz="1800" spc="-30" dirty="0">
                <a:latin typeface="Arial"/>
                <a:cs typeface="Arial"/>
              </a:rPr>
              <a:t>r</a:t>
            </a:r>
            <a:r>
              <a:rPr sz="1800" spc="-140" dirty="0">
                <a:latin typeface="Arial"/>
                <a:cs typeface="Arial"/>
              </a:rPr>
              <a:t>a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46" name="object 46"/>
          <p:cNvSpPr txBox="1">
            <a:spLocks noGrp="1"/>
          </p:cNvSpPr>
          <p:nvPr>
            <p:ph type="title"/>
          </p:nvPr>
        </p:nvSpPr>
        <p:spPr>
          <a:xfrm>
            <a:off x="2406776" y="464311"/>
            <a:ext cx="4132579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95" dirty="0"/>
              <a:t>2. </a:t>
            </a:r>
            <a:r>
              <a:rPr sz="2800" spc="-204" dirty="0"/>
              <a:t>generacija </a:t>
            </a:r>
            <a:r>
              <a:rPr sz="2800" spc="-190" dirty="0"/>
              <a:t>optičkih</a:t>
            </a:r>
            <a:r>
              <a:rPr sz="2800" spc="-135" dirty="0"/>
              <a:t> </a:t>
            </a:r>
            <a:r>
              <a:rPr sz="2800" spc="-200" dirty="0"/>
              <a:t>mreža</a:t>
            </a:r>
            <a:endParaRPr sz="2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13277" y="461264"/>
            <a:ext cx="3345179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82270">
              <a:lnSpc>
                <a:spcPct val="100000"/>
              </a:lnSpc>
              <a:spcBef>
                <a:spcPts val="100"/>
              </a:spcBef>
            </a:pPr>
            <a:r>
              <a:rPr sz="2400" spc="-160" dirty="0"/>
              <a:t>Slojevita </a:t>
            </a:r>
            <a:r>
              <a:rPr sz="2400" spc="-120" dirty="0"/>
              <a:t>arhitektura  </a:t>
            </a:r>
            <a:r>
              <a:rPr sz="2400" spc="-165" dirty="0"/>
              <a:t>telekomunikacionih</a:t>
            </a:r>
            <a:r>
              <a:rPr sz="2400" spc="-215" dirty="0"/>
              <a:t> </a:t>
            </a:r>
            <a:r>
              <a:rPr sz="2400" spc="-170" dirty="0"/>
              <a:t>mreža</a:t>
            </a:r>
            <a:endParaRPr sz="2400" dirty="0"/>
          </a:p>
        </p:txBody>
      </p:sp>
      <p:grpSp>
        <p:nvGrpSpPr>
          <p:cNvPr id="3" name="object 3"/>
          <p:cNvGrpSpPr/>
          <p:nvPr/>
        </p:nvGrpSpPr>
        <p:grpSpPr>
          <a:xfrm>
            <a:off x="2388617" y="1556000"/>
            <a:ext cx="4727575" cy="4696460"/>
            <a:chOff x="2388617" y="1556000"/>
            <a:chExt cx="4727575" cy="4696460"/>
          </a:xfrm>
        </p:grpSpPr>
        <p:sp>
          <p:nvSpPr>
            <p:cNvPr id="4" name="object 4"/>
            <p:cNvSpPr/>
            <p:nvPr/>
          </p:nvSpPr>
          <p:spPr>
            <a:xfrm>
              <a:off x="2429257" y="3189230"/>
              <a:ext cx="4549644" cy="15006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" name="object 5"/>
            <p:cNvSpPr/>
            <p:nvPr/>
          </p:nvSpPr>
          <p:spPr>
            <a:xfrm>
              <a:off x="2462276" y="3205226"/>
              <a:ext cx="4483100" cy="14224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" name="object 6"/>
            <p:cNvSpPr/>
            <p:nvPr/>
          </p:nvSpPr>
          <p:spPr>
            <a:xfrm>
              <a:off x="2462276" y="3205226"/>
              <a:ext cx="4483100" cy="1422400"/>
            </a:xfrm>
            <a:custGeom>
              <a:avLst/>
              <a:gdLst/>
              <a:ahLst/>
              <a:cxnLst/>
              <a:rect l="l" t="t" r="r" b="b"/>
              <a:pathLst>
                <a:path w="4483100" h="1422400">
                  <a:moveTo>
                    <a:pt x="0" y="1422400"/>
                  </a:moveTo>
                  <a:lnTo>
                    <a:pt x="1127506" y="0"/>
                  </a:lnTo>
                  <a:lnTo>
                    <a:pt x="4483100" y="0"/>
                  </a:lnTo>
                  <a:lnTo>
                    <a:pt x="3355466" y="1422400"/>
                  </a:lnTo>
                  <a:lnTo>
                    <a:pt x="0" y="1422400"/>
                  </a:lnTo>
                  <a:close/>
                </a:path>
              </a:pathLst>
            </a:custGeom>
            <a:ln w="9525">
              <a:solidFill>
                <a:srgbClr val="487CB9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7" name="object 7"/>
            <p:cNvSpPr/>
            <p:nvPr/>
          </p:nvSpPr>
          <p:spPr>
            <a:xfrm>
              <a:off x="5364988" y="3276549"/>
              <a:ext cx="803275" cy="462280"/>
            </a:xfrm>
            <a:custGeom>
              <a:avLst/>
              <a:gdLst/>
              <a:ahLst/>
              <a:cxnLst/>
              <a:rect l="l" t="t" r="r" b="b"/>
              <a:pathLst>
                <a:path w="803275" h="462279">
                  <a:moveTo>
                    <a:pt x="802665" y="0"/>
                  </a:moveTo>
                  <a:lnTo>
                    <a:pt x="0" y="0"/>
                  </a:lnTo>
                  <a:lnTo>
                    <a:pt x="0" y="461695"/>
                  </a:lnTo>
                  <a:lnTo>
                    <a:pt x="802665" y="461695"/>
                  </a:lnTo>
                  <a:lnTo>
                    <a:pt x="802665" y="0"/>
                  </a:lnTo>
                  <a:close/>
                </a:path>
              </a:pathLst>
            </a:custGeom>
            <a:solidFill>
              <a:srgbClr val="FFFFCC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8" name="object 8"/>
            <p:cNvSpPr/>
            <p:nvPr/>
          </p:nvSpPr>
          <p:spPr>
            <a:xfrm>
              <a:off x="2388617" y="4751330"/>
              <a:ext cx="4549644" cy="15006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9" name="object 9"/>
            <p:cNvSpPr/>
            <p:nvPr/>
          </p:nvSpPr>
          <p:spPr>
            <a:xfrm>
              <a:off x="2422525" y="4767389"/>
              <a:ext cx="4481576" cy="142227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0" name="object 10"/>
            <p:cNvSpPr/>
            <p:nvPr/>
          </p:nvSpPr>
          <p:spPr>
            <a:xfrm>
              <a:off x="2422525" y="4767326"/>
              <a:ext cx="4481830" cy="1422400"/>
            </a:xfrm>
            <a:custGeom>
              <a:avLst/>
              <a:gdLst/>
              <a:ahLst/>
              <a:cxnLst/>
              <a:rect l="l" t="t" r="r" b="b"/>
              <a:pathLst>
                <a:path w="4481830" h="1422400">
                  <a:moveTo>
                    <a:pt x="0" y="1422336"/>
                  </a:moveTo>
                  <a:lnTo>
                    <a:pt x="1127505" y="0"/>
                  </a:lnTo>
                  <a:lnTo>
                    <a:pt x="4481576" y="0"/>
                  </a:lnTo>
                  <a:lnTo>
                    <a:pt x="3353942" y="1422336"/>
                  </a:lnTo>
                  <a:lnTo>
                    <a:pt x="0" y="1422336"/>
                  </a:lnTo>
                  <a:close/>
                </a:path>
              </a:pathLst>
            </a:custGeom>
            <a:ln w="9523">
              <a:solidFill>
                <a:srgbClr val="487CB9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1" name="object 11"/>
            <p:cNvSpPr/>
            <p:nvPr/>
          </p:nvSpPr>
          <p:spPr>
            <a:xfrm>
              <a:off x="2530348" y="1556000"/>
              <a:ext cx="4585716" cy="1508258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2" name="object 12"/>
            <p:cNvSpPr/>
            <p:nvPr/>
          </p:nvSpPr>
          <p:spPr>
            <a:xfrm>
              <a:off x="2560701" y="1571624"/>
              <a:ext cx="4521200" cy="1430401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3" name="object 13"/>
            <p:cNvSpPr/>
            <p:nvPr/>
          </p:nvSpPr>
          <p:spPr>
            <a:xfrm>
              <a:off x="2560701" y="1571624"/>
              <a:ext cx="4521200" cy="1430655"/>
            </a:xfrm>
            <a:custGeom>
              <a:avLst/>
              <a:gdLst/>
              <a:ahLst/>
              <a:cxnLst/>
              <a:rect l="l" t="t" r="r" b="b"/>
              <a:pathLst>
                <a:path w="4521200" h="1430655">
                  <a:moveTo>
                    <a:pt x="0" y="1430401"/>
                  </a:moveTo>
                  <a:lnTo>
                    <a:pt x="1135379" y="0"/>
                  </a:lnTo>
                  <a:lnTo>
                    <a:pt x="4521200" y="0"/>
                  </a:lnTo>
                  <a:lnTo>
                    <a:pt x="3385693" y="1430401"/>
                  </a:lnTo>
                  <a:lnTo>
                    <a:pt x="0" y="1430401"/>
                  </a:lnTo>
                  <a:close/>
                </a:path>
              </a:pathLst>
            </a:custGeom>
            <a:ln w="9525">
              <a:solidFill>
                <a:srgbClr val="487CB9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5364988" y="3276600"/>
            <a:ext cx="803275" cy="462280"/>
          </a:xfrm>
          <a:prstGeom prst="rect">
            <a:avLst/>
          </a:prstGeom>
          <a:ln w="9525">
            <a:solidFill>
              <a:srgbClr val="4F81BB"/>
            </a:solidFill>
          </a:ln>
        </p:spPr>
        <p:txBody>
          <a:bodyPr vert="horz" wrap="square" lIns="0" tIns="27940" rIns="0" bIns="0" rtlCol="0">
            <a:spAutoFit/>
          </a:bodyPr>
          <a:lstStyle/>
          <a:p>
            <a:pPr marL="162560" marR="154940" indent="34925">
              <a:lnSpc>
                <a:spcPct val="100000"/>
              </a:lnSpc>
              <a:spcBef>
                <a:spcPts val="220"/>
              </a:spcBef>
            </a:pPr>
            <a:r>
              <a:rPr sz="1200" spc="-50" dirty="0">
                <a:latin typeface="Arial"/>
                <a:cs typeface="Arial"/>
              </a:rPr>
              <a:t>Future  </a:t>
            </a:r>
            <a:r>
              <a:rPr sz="1200" spc="-25" dirty="0">
                <a:latin typeface="Arial"/>
                <a:cs typeface="Arial"/>
              </a:rPr>
              <a:t>f</a:t>
            </a:r>
            <a:r>
              <a:rPr sz="1200" spc="-35" dirty="0">
                <a:latin typeface="Arial"/>
                <a:cs typeface="Arial"/>
              </a:rPr>
              <a:t>o</a:t>
            </a:r>
            <a:r>
              <a:rPr sz="1200" spc="-15" dirty="0">
                <a:latin typeface="Arial"/>
                <a:cs typeface="Arial"/>
              </a:rPr>
              <a:t>rm</a:t>
            </a:r>
            <a:r>
              <a:rPr sz="1200" spc="-120" dirty="0">
                <a:latin typeface="Arial"/>
                <a:cs typeface="Arial"/>
              </a:rPr>
              <a:t>a</a:t>
            </a:r>
            <a:r>
              <a:rPr sz="1200" spc="-30" dirty="0">
                <a:latin typeface="Arial"/>
                <a:cs typeface="Arial"/>
              </a:rPr>
              <a:t>ts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214876" y="1634108"/>
            <a:ext cx="1104265" cy="304165"/>
          </a:xfrm>
          <a:prstGeom prst="rect">
            <a:avLst/>
          </a:prstGeom>
          <a:solidFill>
            <a:srgbClr val="FFFFCC"/>
          </a:solidFill>
          <a:ln w="9525">
            <a:solidFill>
              <a:srgbClr val="4F81BB"/>
            </a:solidFill>
          </a:ln>
        </p:spPr>
        <p:txBody>
          <a:bodyPr vert="horz" wrap="square" lIns="0" tIns="24765" rIns="0" bIns="0" rtlCol="0">
            <a:spAutoFit/>
          </a:bodyPr>
          <a:lstStyle/>
          <a:p>
            <a:pPr marL="260985">
              <a:lnSpc>
                <a:spcPct val="100000"/>
              </a:lnSpc>
              <a:spcBef>
                <a:spcPts val="195"/>
              </a:spcBef>
            </a:pPr>
            <a:r>
              <a:rPr sz="1400" spc="-35" dirty="0">
                <a:latin typeface="Arial"/>
                <a:cs typeface="Arial"/>
              </a:rPr>
              <a:t>Internet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953097" y="2546604"/>
            <a:ext cx="672465" cy="304165"/>
          </a:xfrm>
          <a:prstGeom prst="rect">
            <a:avLst/>
          </a:prstGeom>
          <a:solidFill>
            <a:srgbClr val="FFFFCC"/>
          </a:solidFill>
          <a:ln w="9525">
            <a:solidFill>
              <a:srgbClr val="4F81BB"/>
            </a:solidFill>
          </a:ln>
        </p:spPr>
        <p:txBody>
          <a:bodyPr vert="horz" wrap="square" lIns="0" tIns="24765" rIns="0" bIns="0" rtlCol="0">
            <a:spAutoFit/>
          </a:bodyPr>
          <a:lstStyle/>
          <a:p>
            <a:pPr marL="120014">
              <a:lnSpc>
                <a:spcPct val="100000"/>
              </a:lnSpc>
              <a:spcBef>
                <a:spcPts val="195"/>
              </a:spcBef>
            </a:pPr>
            <a:r>
              <a:rPr sz="1400" spc="-100" dirty="0">
                <a:latin typeface="Arial"/>
                <a:cs typeface="Arial"/>
              </a:rPr>
              <a:t>Voice</a:t>
            </a:r>
            <a:endParaRPr sz="1400" dirty="0">
              <a:latin typeface="Arial"/>
              <a:cs typeface="Arial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3385820" y="3711638"/>
            <a:ext cx="2600960" cy="2549525"/>
            <a:chOff x="3385820" y="3711638"/>
            <a:chExt cx="2600960" cy="2549525"/>
          </a:xfrm>
        </p:grpSpPr>
        <p:sp>
          <p:nvSpPr>
            <p:cNvPr id="18" name="object 18"/>
            <p:cNvSpPr/>
            <p:nvPr/>
          </p:nvSpPr>
          <p:spPr>
            <a:xfrm>
              <a:off x="4373880" y="4813300"/>
              <a:ext cx="439420" cy="429259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9" name="object 19"/>
            <p:cNvSpPr/>
            <p:nvPr/>
          </p:nvSpPr>
          <p:spPr>
            <a:xfrm>
              <a:off x="4421251" y="4838700"/>
              <a:ext cx="344805" cy="333375"/>
            </a:xfrm>
            <a:custGeom>
              <a:avLst/>
              <a:gdLst/>
              <a:ahLst/>
              <a:cxnLst/>
              <a:rect l="l" t="t" r="r" b="b"/>
              <a:pathLst>
                <a:path w="344804" h="333375">
                  <a:moveTo>
                    <a:pt x="344487" y="0"/>
                  </a:moveTo>
                  <a:lnTo>
                    <a:pt x="0" y="0"/>
                  </a:lnTo>
                  <a:lnTo>
                    <a:pt x="0" y="333375"/>
                  </a:lnTo>
                  <a:lnTo>
                    <a:pt x="344487" y="333375"/>
                  </a:lnTo>
                  <a:lnTo>
                    <a:pt x="344487" y="0"/>
                  </a:lnTo>
                  <a:close/>
                </a:path>
              </a:pathLst>
            </a:custGeom>
            <a:solidFill>
              <a:srgbClr val="FFFFCC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0" name="object 20"/>
            <p:cNvSpPr/>
            <p:nvPr/>
          </p:nvSpPr>
          <p:spPr>
            <a:xfrm>
              <a:off x="4421251" y="4838700"/>
              <a:ext cx="344805" cy="333375"/>
            </a:xfrm>
            <a:custGeom>
              <a:avLst/>
              <a:gdLst/>
              <a:ahLst/>
              <a:cxnLst/>
              <a:rect l="l" t="t" r="r" b="b"/>
              <a:pathLst>
                <a:path w="344804" h="333375">
                  <a:moveTo>
                    <a:pt x="0" y="333375"/>
                  </a:moveTo>
                  <a:lnTo>
                    <a:pt x="344487" y="333375"/>
                  </a:lnTo>
                  <a:lnTo>
                    <a:pt x="344487" y="0"/>
                  </a:lnTo>
                  <a:lnTo>
                    <a:pt x="0" y="0"/>
                  </a:lnTo>
                  <a:lnTo>
                    <a:pt x="0" y="333375"/>
                  </a:lnTo>
                  <a:close/>
                </a:path>
              </a:pathLst>
            </a:custGeom>
            <a:ln w="9525">
              <a:solidFill>
                <a:srgbClr val="487CB9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1" name="object 21"/>
            <p:cNvSpPr/>
            <p:nvPr/>
          </p:nvSpPr>
          <p:spPr>
            <a:xfrm>
              <a:off x="4424680" y="4884420"/>
              <a:ext cx="337820" cy="111760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2" name="object 22"/>
            <p:cNvSpPr/>
            <p:nvPr/>
          </p:nvSpPr>
          <p:spPr>
            <a:xfrm>
              <a:off x="4468876" y="4919726"/>
              <a:ext cx="250825" cy="0"/>
            </a:xfrm>
            <a:custGeom>
              <a:avLst/>
              <a:gdLst/>
              <a:ahLst/>
              <a:cxnLst/>
              <a:rect l="l" t="t" r="r" b="b"/>
              <a:pathLst>
                <a:path w="250825">
                  <a:moveTo>
                    <a:pt x="204724" y="0"/>
                  </a:moveTo>
                  <a:lnTo>
                    <a:pt x="250825" y="0"/>
                  </a:lnTo>
                </a:path>
                <a:path w="250825">
                  <a:moveTo>
                    <a:pt x="0" y="0"/>
                  </a:moveTo>
                  <a:lnTo>
                    <a:pt x="49149" y="0"/>
                  </a:lnTo>
                </a:path>
              </a:pathLst>
            </a:custGeom>
            <a:ln w="25400">
              <a:solidFill>
                <a:srgbClr val="4F81BB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3" name="object 23"/>
            <p:cNvSpPr/>
            <p:nvPr/>
          </p:nvSpPr>
          <p:spPr>
            <a:xfrm>
              <a:off x="4424680" y="5069840"/>
              <a:ext cx="337820" cy="111760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4" name="object 24"/>
            <p:cNvSpPr/>
            <p:nvPr/>
          </p:nvSpPr>
          <p:spPr>
            <a:xfrm>
              <a:off x="4468876" y="5107051"/>
              <a:ext cx="250825" cy="0"/>
            </a:xfrm>
            <a:custGeom>
              <a:avLst/>
              <a:gdLst/>
              <a:ahLst/>
              <a:cxnLst/>
              <a:rect l="l" t="t" r="r" b="b"/>
              <a:pathLst>
                <a:path w="250825">
                  <a:moveTo>
                    <a:pt x="204724" y="0"/>
                  </a:moveTo>
                  <a:lnTo>
                    <a:pt x="250825" y="0"/>
                  </a:lnTo>
                </a:path>
                <a:path w="250825">
                  <a:moveTo>
                    <a:pt x="0" y="0"/>
                  </a:moveTo>
                  <a:lnTo>
                    <a:pt x="49149" y="0"/>
                  </a:lnTo>
                </a:path>
              </a:pathLst>
            </a:custGeom>
            <a:ln w="25400">
              <a:solidFill>
                <a:srgbClr val="4F81BB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5" name="object 25"/>
            <p:cNvSpPr/>
            <p:nvPr/>
          </p:nvSpPr>
          <p:spPr>
            <a:xfrm>
              <a:off x="4475480" y="4859020"/>
              <a:ext cx="241300" cy="347980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6" name="object 26"/>
            <p:cNvSpPr/>
            <p:nvPr/>
          </p:nvSpPr>
          <p:spPr>
            <a:xfrm>
              <a:off x="4465320" y="4880038"/>
              <a:ext cx="261620" cy="299021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7" name="object 27"/>
            <p:cNvSpPr/>
            <p:nvPr/>
          </p:nvSpPr>
          <p:spPr>
            <a:xfrm>
              <a:off x="4518025" y="4919726"/>
              <a:ext cx="155575" cy="187325"/>
            </a:xfrm>
            <a:custGeom>
              <a:avLst/>
              <a:gdLst/>
              <a:ahLst/>
              <a:cxnLst/>
              <a:rect l="l" t="t" r="r" b="b"/>
              <a:pathLst>
                <a:path w="155575" h="187325">
                  <a:moveTo>
                    <a:pt x="0" y="0"/>
                  </a:moveTo>
                  <a:lnTo>
                    <a:pt x="155575" y="187325"/>
                  </a:lnTo>
                </a:path>
              </a:pathLst>
            </a:custGeom>
            <a:ln w="25400">
              <a:solidFill>
                <a:srgbClr val="4F81BB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8" name="object 28"/>
            <p:cNvSpPr/>
            <p:nvPr/>
          </p:nvSpPr>
          <p:spPr>
            <a:xfrm>
              <a:off x="4465320" y="4889500"/>
              <a:ext cx="261620" cy="289560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9" name="object 29"/>
            <p:cNvSpPr/>
            <p:nvPr/>
          </p:nvSpPr>
          <p:spPr>
            <a:xfrm>
              <a:off x="4518025" y="4919726"/>
              <a:ext cx="155575" cy="187325"/>
            </a:xfrm>
            <a:custGeom>
              <a:avLst/>
              <a:gdLst/>
              <a:ahLst/>
              <a:cxnLst/>
              <a:rect l="l" t="t" r="r" b="b"/>
              <a:pathLst>
                <a:path w="155575" h="187325">
                  <a:moveTo>
                    <a:pt x="155575" y="0"/>
                  </a:moveTo>
                  <a:lnTo>
                    <a:pt x="0" y="187325"/>
                  </a:lnTo>
                </a:path>
              </a:pathLst>
            </a:custGeom>
            <a:ln w="25400">
              <a:solidFill>
                <a:srgbClr val="4F81BB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0" name="object 30"/>
            <p:cNvSpPr/>
            <p:nvPr/>
          </p:nvSpPr>
          <p:spPr>
            <a:xfrm>
              <a:off x="4856480" y="5618480"/>
              <a:ext cx="439420" cy="426719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1" name="object 31"/>
            <p:cNvSpPr/>
            <p:nvPr/>
          </p:nvSpPr>
          <p:spPr>
            <a:xfrm>
              <a:off x="4903851" y="5643562"/>
              <a:ext cx="344805" cy="332105"/>
            </a:xfrm>
            <a:custGeom>
              <a:avLst/>
              <a:gdLst/>
              <a:ahLst/>
              <a:cxnLst/>
              <a:rect l="l" t="t" r="r" b="b"/>
              <a:pathLst>
                <a:path w="344804" h="332104">
                  <a:moveTo>
                    <a:pt x="344487" y="0"/>
                  </a:moveTo>
                  <a:lnTo>
                    <a:pt x="0" y="0"/>
                  </a:lnTo>
                  <a:lnTo>
                    <a:pt x="0" y="331787"/>
                  </a:lnTo>
                  <a:lnTo>
                    <a:pt x="344487" y="331787"/>
                  </a:lnTo>
                  <a:lnTo>
                    <a:pt x="344487" y="0"/>
                  </a:lnTo>
                  <a:close/>
                </a:path>
              </a:pathLst>
            </a:custGeom>
            <a:solidFill>
              <a:srgbClr val="FFFFCC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2" name="object 32"/>
            <p:cNvSpPr/>
            <p:nvPr/>
          </p:nvSpPr>
          <p:spPr>
            <a:xfrm>
              <a:off x="4903851" y="5643562"/>
              <a:ext cx="344805" cy="332105"/>
            </a:xfrm>
            <a:custGeom>
              <a:avLst/>
              <a:gdLst/>
              <a:ahLst/>
              <a:cxnLst/>
              <a:rect l="l" t="t" r="r" b="b"/>
              <a:pathLst>
                <a:path w="344804" h="332104">
                  <a:moveTo>
                    <a:pt x="0" y="331787"/>
                  </a:moveTo>
                  <a:lnTo>
                    <a:pt x="344487" y="331787"/>
                  </a:lnTo>
                  <a:lnTo>
                    <a:pt x="344487" y="0"/>
                  </a:lnTo>
                  <a:lnTo>
                    <a:pt x="0" y="0"/>
                  </a:lnTo>
                  <a:lnTo>
                    <a:pt x="0" y="331787"/>
                  </a:lnTo>
                  <a:close/>
                </a:path>
              </a:pathLst>
            </a:custGeom>
            <a:ln w="9525">
              <a:solidFill>
                <a:srgbClr val="487CB9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3" name="object 33"/>
            <p:cNvSpPr/>
            <p:nvPr/>
          </p:nvSpPr>
          <p:spPr>
            <a:xfrm>
              <a:off x="4907280" y="5689601"/>
              <a:ext cx="337820" cy="111758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4" name="object 34"/>
            <p:cNvSpPr/>
            <p:nvPr/>
          </p:nvSpPr>
          <p:spPr>
            <a:xfrm>
              <a:off x="4951476" y="5724525"/>
              <a:ext cx="250825" cy="0"/>
            </a:xfrm>
            <a:custGeom>
              <a:avLst/>
              <a:gdLst/>
              <a:ahLst/>
              <a:cxnLst/>
              <a:rect l="l" t="t" r="r" b="b"/>
              <a:pathLst>
                <a:path w="250825">
                  <a:moveTo>
                    <a:pt x="204724" y="0"/>
                  </a:moveTo>
                  <a:lnTo>
                    <a:pt x="250825" y="0"/>
                  </a:lnTo>
                </a:path>
                <a:path w="250825">
                  <a:moveTo>
                    <a:pt x="0" y="0"/>
                  </a:moveTo>
                  <a:lnTo>
                    <a:pt x="49149" y="0"/>
                  </a:lnTo>
                </a:path>
              </a:pathLst>
            </a:custGeom>
            <a:ln w="25400">
              <a:solidFill>
                <a:srgbClr val="4F81BB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5" name="object 35"/>
            <p:cNvSpPr/>
            <p:nvPr/>
          </p:nvSpPr>
          <p:spPr>
            <a:xfrm>
              <a:off x="4907280" y="5875021"/>
              <a:ext cx="337820" cy="111758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6" name="object 36"/>
            <p:cNvSpPr/>
            <p:nvPr/>
          </p:nvSpPr>
          <p:spPr>
            <a:xfrm>
              <a:off x="4951476" y="5910262"/>
              <a:ext cx="250825" cy="0"/>
            </a:xfrm>
            <a:custGeom>
              <a:avLst/>
              <a:gdLst/>
              <a:ahLst/>
              <a:cxnLst/>
              <a:rect l="l" t="t" r="r" b="b"/>
              <a:pathLst>
                <a:path w="250825">
                  <a:moveTo>
                    <a:pt x="204724" y="0"/>
                  </a:moveTo>
                  <a:lnTo>
                    <a:pt x="250825" y="0"/>
                  </a:lnTo>
                </a:path>
                <a:path w="250825">
                  <a:moveTo>
                    <a:pt x="0" y="0"/>
                  </a:moveTo>
                  <a:lnTo>
                    <a:pt x="49149" y="0"/>
                  </a:lnTo>
                </a:path>
              </a:pathLst>
            </a:custGeom>
            <a:ln w="25400">
              <a:solidFill>
                <a:srgbClr val="4F81BB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7" name="object 37"/>
            <p:cNvSpPr/>
            <p:nvPr/>
          </p:nvSpPr>
          <p:spPr>
            <a:xfrm>
              <a:off x="4958080" y="5664200"/>
              <a:ext cx="241300" cy="347980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8" name="object 38"/>
            <p:cNvSpPr/>
            <p:nvPr/>
          </p:nvSpPr>
          <p:spPr>
            <a:xfrm>
              <a:off x="4947920" y="5684837"/>
              <a:ext cx="261620" cy="296862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9" name="object 39"/>
            <p:cNvSpPr/>
            <p:nvPr/>
          </p:nvSpPr>
          <p:spPr>
            <a:xfrm>
              <a:off x="5000625" y="5724525"/>
              <a:ext cx="155575" cy="186055"/>
            </a:xfrm>
            <a:custGeom>
              <a:avLst/>
              <a:gdLst/>
              <a:ahLst/>
              <a:cxnLst/>
              <a:rect l="l" t="t" r="r" b="b"/>
              <a:pathLst>
                <a:path w="155575" h="186054">
                  <a:moveTo>
                    <a:pt x="0" y="0"/>
                  </a:moveTo>
                  <a:lnTo>
                    <a:pt x="155575" y="185737"/>
                  </a:lnTo>
                </a:path>
              </a:pathLst>
            </a:custGeom>
            <a:ln w="25400">
              <a:solidFill>
                <a:srgbClr val="4F81BB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0" name="object 40"/>
            <p:cNvSpPr/>
            <p:nvPr/>
          </p:nvSpPr>
          <p:spPr>
            <a:xfrm>
              <a:off x="4947920" y="5692140"/>
              <a:ext cx="261620" cy="289559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1" name="object 41"/>
            <p:cNvSpPr/>
            <p:nvPr/>
          </p:nvSpPr>
          <p:spPr>
            <a:xfrm>
              <a:off x="5000625" y="5724525"/>
              <a:ext cx="155575" cy="186055"/>
            </a:xfrm>
            <a:custGeom>
              <a:avLst/>
              <a:gdLst/>
              <a:ahLst/>
              <a:cxnLst/>
              <a:rect l="l" t="t" r="r" b="b"/>
              <a:pathLst>
                <a:path w="155575" h="186054">
                  <a:moveTo>
                    <a:pt x="155575" y="0"/>
                  </a:moveTo>
                  <a:lnTo>
                    <a:pt x="0" y="185737"/>
                  </a:lnTo>
                </a:path>
              </a:pathLst>
            </a:custGeom>
            <a:ln w="25400">
              <a:solidFill>
                <a:srgbClr val="4F81BB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2" name="object 42"/>
            <p:cNvSpPr/>
            <p:nvPr/>
          </p:nvSpPr>
          <p:spPr>
            <a:xfrm>
              <a:off x="3728720" y="4970780"/>
              <a:ext cx="741679" cy="416559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3" name="object 43"/>
            <p:cNvSpPr/>
            <p:nvPr/>
          </p:nvSpPr>
          <p:spPr>
            <a:xfrm>
              <a:off x="3778250" y="5005451"/>
              <a:ext cx="643255" cy="306705"/>
            </a:xfrm>
            <a:custGeom>
              <a:avLst/>
              <a:gdLst/>
              <a:ahLst/>
              <a:cxnLst/>
              <a:rect l="l" t="t" r="r" b="b"/>
              <a:pathLst>
                <a:path w="643254" h="306704">
                  <a:moveTo>
                    <a:pt x="0" y="306324"/>
                  </a:moveTo>
                  <a:lnTo>
                    <a:pt x="643001" y="0"/>
                  </a:lnTo>
                </a:path>
              </a:pathLst>
            </a:custGeom>
            <a:ln w="25400">
              <a:solidFill>
                <a:srgbClr val="4F81BB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4" name="object 44"/>
            <p:cNvSpPr/>
            <p:nvPr/>
          </p:nvSpPr>
          <p:spPr>
            <a:xfrm>
              <a:off x="3723640" y="5283200"/>
              <a:ext cx="408939" cy="807720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5" name="object 45"/>
            <p:cNvSpPr/>
            <p:nvPr/>
          </p:nvSpPr>
          <p:spPr>
            <a:xfrm>
              <a:off x="3778250" y="5311775"/>
              <a:ext cx="298450" cy="711200"/>
            </a:xfrm>
            <a:custGeom>
              <a:avLst/>
              <a:gdLst/>
              <a:ahLst/>
              <a:cxnLst/>
              <a:rect l="l" t="t" r="r" b="b"/>
              <a:pathLst>
                <a:path w="298450" h="711200">
                  <a:moveTo>
                    <a:pt x="0" y="0"/>
                  </a:moveTo>
                  <a:lnTo>
                    <a:pt x="298450" y="711200"/>
                  </a:lnTo>
                </a:path>
              </a:pathLst>
            </a:custGeom>
            <a:ln w="25400">
              <a:solidFill>
                <a:srgbClr val="4F81BB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6" name="object 46"/>
            <p:cNvSpPr/>
            <p:nvPr/>
          </p:nvSpPr>
          <p:spPr>
            <a:xfrm>
              <a:off x="4373880" y="5775960"/>
              <a:ext cx="579120" cy="322579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7" name="object 47"/>
            <p:cNvSpPr/>
            <p:nvPr/>
          </p:nvSpPr>
          <p:spPr>
            <a:xfrm>
              <a:off x="4421251" y="5810250"/>
              <a:ext cx="482600" cy="212725"/>
            </a:xfrm>
            <a:custGeom>
              <a:avLst/>
              <a:gdLst/>
              <a:ahLst/>
              <a:cxnLst/>
              <a:rect l="l" t="t" r="r" b="b"/>
              <a:pathLst>
                <a:path w="482600" h="212725">
                  <a:moveTo>
                    <a:pt x="0" y="212725"/>
                  </a:moveTo>
                  <a:lnTo>
                    <a:pt x="482600" y="0"/>
                  </a:lnTo>
                </a:path>
              </a:pathLst>
            </a:custGeom>
            <a:ln w="25400">
              <a:solidFill>
                <a:srgbClr val="4F81BB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8" name="object 48"/>
            <p:cNvSpPr/>
            <p:nvPr/>
          </p:nvSpPr>
          <p:spPr>
            <a:xfrm>
              <a:off x="4196080" y="5113020"/>
              <a:ext cx="454660" cy="812800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9" name="object 49"/>
            <p:cNvSpPr/>
            <p:nvPr/>
          </p:nvSpPr>
          <p:spPr>
            <a:xfrm>
              <a:off x="4249801" y="5141976"/>
              <a:ext cx="347980" cy="714375"/>
            </a:xfrm>
            <a:custGeom>
              <a:avLst/>
              <a:gdLst/>
              <a:ahLst/>
              <a:cxnLst/>
              <a:rect l="l" t="t" r="r" b="b"/>
              <a:pathLst>
                <a:path w="347979" h="714375">
                  <a:moveTo>
                    <a:pt x="0" y="714311"/>
                  </a:moveTo>
                  <a:lnTo>
                    <a:pt x="347599" y="0"/>
                  </a:lnTo>
                </a:path>
              </a:pathLst>
            </a:custGeom>
            <a:ln w="25400">
              <a:solidFill>
                <a:srgbClr val="4F81BB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0" name="object 50"/>
            <p:cNvSpPr/>
            <p:nvPr/>
          </p:nvSpPr>
          <p:spPr>
            <a:xfrm>
              <a:off x="4719320" y="4978400"/>
              <a:ext cx="922020" cy="337819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1" name="object 51"/>
            <p:cNvSpPr/>
            <p:nvPr/>
          </p:nvSpPr>
          <p:spPr>
            <a:xfrm>
              <a:off x="4765675" y="5013325"/>
              <a:ext cx="828675" cy="228600"/>
            </a:xfrm>
            <a:custGeom>
              <a:avLst/>
              <a:gdLst/>
              <a:ahLst/>
              <a:cxnLst/>
              <a:rect l="l" t="t" r="r" b="b"/>
              <a:pathLst>
                <a:path w="828675" h="228600">
                  <a:moveTo>
                    <a:pt x="0" y="0"/>
                  </a:moveTo>
                  <a:lnTo>
                    <a:pt x="828675" y="228600"/>
                  </a:lnTo>
                </a:path>
              </a:pathLst>
            </a:custGeom>
            <a:ln w="25400">
              <a:solidFill>
                <a:srgbClr val="4F81BB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2" name="object 52"/>
            <p:cNvSpPr/>
            <p:nvPr/>
          </p:nvSpPr>
          <p:spPr>
            <a:xfrm>
              <a:off x="3538220" y="4196080"/>
              <a:ext cx="111760" cy="1026160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3" name="object 53"/>
            <p:cNvSpPr/>
            <p:nvPr/>
          </p:nvSpPr>
          <p:spPr>
            <a:xfrm>
              <a:off x="3594100" y="4244721"/>
              <a:ext cx="0" cy="902335"/>
            </a:xfrm>
            <a:custGeom>
              <a:avLst/>
              <a:gdLst/>
              <a:ahLst/>
              <a:cxnLst/>
              <a:rect l="l" t="t" r="r" b="b"/>
              <a:pathLst>
                <a:path h="902335">
                  <a:moveTo>
                    <a:pt x="0" y="0"/>
                  </a:moveTo>
                  <a:lnTo>
                    <a:pt x="0" y="901953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4" name="object 54"/>
            <p:cNvSpPr/>
            <p:nvPr/>
          </p:nvSpPr>
          <p:spPr>
            <a:xfrm>
              <a:off x="5709920" y="3716020"/>
              <a:ext cx="114300" cy="1463039"/>
            </a:xfrm>
            <a:prstGeom prst="rect">
              <a:avLst/>
            </a:prstGeom>
            <a:blipFill>
              <a:blip r:embed="rId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5" name="object 55"/>
            <p:cNvSpPr/>
            <p:nvPr/>
          </p:nvSpPr>
          <p:spPr>
            <a:xfrm>
              <a:off x="5767324" y="3725926"/>
              <a:ext cx="0" cy="1349375"/>
            </a:xfrm>
            <a:custGeom>
              <a:avLst/>
              <a:gdLst/>
              <a:ahLst/>
              <a:cxnLst/>
              <a:rect l="l" t="t" r="r" b="b"/>
              <a:pathLst>
                <a:path h="1349375">
                  <a:moveTo>
                    <a:pt x="0" y="0"/>
                  </a:moveTo>
                  <a:lnTo>
                    <a:pt x="0" y="1349248"/>
                  </a:lnTo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6" name="object 56"/>
            <p:cNvSpPr/>
            <p:nvPr/>
          </p:nvSpPr>
          <p:spPr>
            <a:xfrm>
              <a:off x="5547360" y="5049520"/>
              <a:ext cx="439420" cy="429259"/>
            </a:xfrm>
            <a:prstGeom prst="rect">
              <a:avLst/>
            </a:prstGeom>
            <a:blipFill>
              <a:blip r:embed="rId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7" name="object 57"/>
            <p:cNvSpPr/>
            <p:nvPr/>
          </p:nvSpPr>
          <p:spPr>
            <a:xfrm>
              <a:off x="5594350" y="5075237"/>
              <a:ext cx="344805" cy="332105"/>
            </a:xfrm>
            <a:custGeom>
              <a:avLst/>
              <a:gdLst/>
              <a:ahLst/>
              <a:cxnLst/>
              <a:rect l="l" t="t" r="r" b="b"/>
              <a:pathLst>
                <a:path w="344804" h="332104">
                  <a:moveTo>
                    <a:pt x="344487" y="0"/>
                  </a:moveTo>
                  <a:lnTo>
                    <a:pt x="0" y="0"/>
                  </a:lnTo>
                  <a:lnTo>
                    <a:pt x="0" y="331787"/>
                  </a:lnTo>
                  <a:lnTo>
                    <a:pt x="344487" y="331787"/>
                  </a:lnTo>
                  <a:lnTo>
                    <a:pt x="344487" y="0"/>
                  </a:lnTo>
                  <a:close/>
                </a:path>
              </a:pathLst>
            </a:custGeom>
            <a:solidFill>
              <a:srgbClr val="FFFFCC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8" name="object 58"/>
            <p:cNvSpPr/>
            <p:nvPr/>
          </p:nvSpPr>
          <p:spPr>
            <a:xfrm>
              <a:off x="5594350" y="5075237"/>
              <a:ext cx="344805" cy="332105"/>
            </a:xfrm>
            <a:custGeom>
              <a:avLst/>
              <a:gdLst/>
              <a:ahLst/>
              <a:cxnLst/>
              <a:rect l="l" t="t" r="r" b="b"/>
              <a:pathLst>
                <a:path w="344804" h="332104">
                  <a:moveTo>
                    <a:pt x="0" y="331787"/>
                  </a:moveTo>
                  <a:lnTo>
                    <a:pt x="344487" y="331787"/>
                  </a:lnTo>
                  <a:lnTo>
                    <a:pt x="344487" y="0"/>
                  </a:lnTo>
                  <a:lnTo>
                    <a:pt x="0" y="0"/>
                  </a:lnTo>
                  <a:lnTo>
                    <a:pt x="0" y="331787"/>
                  </a:lnTo>
                  <a:close/>
                </a:path>
              </a:pathLst>
            </a:custGeom>
            <a:ln w="9525">
              <a:solidFill>
                <a:srgbClr val="487CB9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9" name="object 59"/>
            <p:cNvSpPr/>
            <p:nvPr/>
          </p:nvSpPr>
          <p:spPr>
            <a:xfrm>
              <a:off x="5598160" y="5120640"/>
              <a:ext cx="337820" cy="111760"/>
            </a:xfrm>
            <a:prstGeom prst="rect">
              <a:avLst/>
            </a:prstGeom>
            <a:blipFill>
              <a:blip r:embed="rId2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0" name="object 60"/>
            <p:cNvSpPr/>
            <p:nvPr/>
          </p:nvSpPr>
          <p:spPr>
            <a:xfrm>
              <a:off x="5641975" y="5156200"/>
              <a:ext cx="250825" cy="0"/>
            </a:xfrm>
            <a:custGeom>
              <a:avLst/>
              <a:gdLst/>
              <a:ahLst/>
              <a:cxnLst/>
              <a:rect l="l" t="t" r="r" b="b"/>
              <a:pathLst>
                <a:path w="250825">
                  <a:moveTo>
                    <a:pt x="204850" y="0"/>
                  </a:moveTo>
                  <a:lnTo>
                    <a:pt x="250825" y="0"/>
                  </a:lnTo>
                </a:path>
                <a:path w="250825">
                  <a:moveTo>
                    <a:pt x="0" y="0"/>
                  </a:moveTo>
                  <a:lnTo>
                    <a:pt x="49275" y="0"/>
                  </a:lnTo>
                </a:path>
              </a:pathLst>
            </a:custGeom>
            <a:ln w="25400">
              <a:solidFill>
                <a:srgbClr val="4F81BB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1" name="object 61"/>
            <p:cNvSpPr/>
            <p:nvPr/>
          </p:nvSpPr>
          <p:spPr>
            <a:xfrm>
              <a:off x="5598160" y="5306061"/>
              <a:ext cx="337820" cy="111758"/>
            </a:xfrm>
            <a:prstGeom prst="rect">
              <a:avLst/>
            </a:prstGeom>
            <a:blipFill>
              <a:blip r:embed="rId2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2" name="object 62"/>
            <p:cNvSpPr/>
            <p:nvPr/>
          </p:nvSpPr>
          <p:spPr>
            <a:xfrm>
              <a:off x="5641975" y="5342001"/>
              <a:ext cx="250825" cy="0"/>
            </a:xfrm>
            <a:custGeom>
              <a:avLst/>
              <a:gdLst/>
              <a:ahLst/>
              <a:cxnLst/>
              <a:rect l="l" t="t" r="r" b="b"/>
              <a:pathLst>
                <a:path w="250825">
                  <a:moveTo>
                    <a:pt x="204850" y="0"/>
                  </a:moveTo>
                  <a:lnTo>
                    <a:pt x="250825" y="0"/>
                  </a:lnTo>
                </a:path>
                <a:path w="250825">
                  <a:moveTo>
                    <a:pt x="0" y="0"/>
                  </a:moveTo>
                  <a:lnTo>
                    <a:pt x="49275" y="0"/>
                  </a:lnTo>
                </a:path>
              </a:pathLst>
            </a:custGeom>
            <a:ln w="25400">
              <a:solidFill>
                <a:srgbClr val="4F81BB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3" name="object 63"/>
            <p:cNvSpPr/>
            <p:nvPr/>
          </p:nvSpPr>
          <p:spPr>
            <a:xfrm>
              <a:off x="5648960" y="5095240"/>
              <a:ext cx="241300" cy="347980"/>
            </a:xfrm>
            <a:prstGeom prst="rect">
              <a:avLst/>
            </a:prstGeom>
            <a:blipFill>
              <a:blip r:embed="rId2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4" name="object 64"/>
            <p:cNvSpPr/>
            <p:nvPr/>
          </p:nvSpPr>
          <p:spPr>
            <a:xfrm>
              <a:off x="5638800" y="5116576"/>
              <a:ext cx="261620" cy="296164"/>
            </a:xfrm>
            <a:prstGeom prst="rect">
              <a:avLst/>
            </a:prstGeom>
            <a:blipFill>
              <a:blip r:embed="rId2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5" name="object 65"/>
            <p:cNvSpPr/>
            <p:nvPr/>
          </p:nvSpPr>
          <p:spPr>
            <a:xfrm>
              <a:off x="5691251" y="5156200"/>
              <a:ext cx="155575" cy="186055"/>
            </a:xfrm>
            <a:custGeom>
              <a:avLst/>
              <a:gdLst/>
              <a:ahLst/>
              <a:cxnLst/>
              <a:rect l="l" t="t" r="r" b="b"/>
              <a:pathLst>
                <a:path w="155575" h="186054">
                  <a:moveTo>
                    <a:pt x="0" y="0"/>
                  </a:moveTo>
                  <a:lnTo>
                    <a:pt x="155575" y="185800"/>
                  </a:lnTo>
                </a:path>
              </a:pathLst>
            </a:custGeom>
            <a:ln w="25400">
              <a:solidFill>
                <a:srgbClr val="4F81BB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6" name="object 66"/>
            <p:cNvSpPr/>
            <p:nvPr/>
          </p:nvSpPr>
          <p:spPr>
            <a:xfrm>
              <a:off x="5638800" y="5125720"/>
              <a:ext cx="261620" cy="287020"/>
            </a:xfrm>
            <a:prstGeom prst="rect">
              <a:avLst/>
            </a:prstGeom>
            <a:blipFill>
              <a:blip r:embed="rId3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7" name="object 67"/>
            <p:cNvSpPr/>
            <p:nvPr/>
          </p:nvSpPr>
          <p:spPr>
            <a:xfrm>
              <a:off x="5691251" y="5156200"/>
              <a:ext cx="155575" cy="186055"/>
            </a:xfrm>
            <a:custGeom>
              <a:avLst/>
              <a:gdLst/>
              <a:ahLst/>
              <a:cxnLst/>
              <a:rect l="l" t="t" r="r" b="b"/>
              <a:pathLst>
                <a:path w="155575" h="186054">
                  <a:moveTo>
                    <a:pt x="155575" y="0"/>
                  </a:moveTo>
                  <a:lnTo>
                    <a:pt x="0" y="185800"/>
                  </a:lnTo>
                </a:path>
              </a:pathLst>
            </a:custGeom>
            <a:ln w="25400">
              <a:solidFill>
                <a:srgbClr val="4F81BB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8" name="object 68"/>
            <p:cNvSpPr/>
            <p:nvPr/>
          </p:nvSpPr>
          <p:spPr>
            <a:xfrm>
              <a:off x="3385820" y="5120640"/>
              <a:ext cx="439420" cy="429260"/>
            </a:xfrm>
            <a:prstGeom prst="rect">
              <a:avLst/>
            </a:prstGeom>
            <a:blipFill>
              <a:blip r:embed="rId3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9" name="object 69"/>
            <p:cNvSpPr/>
            <p:nvPr/>
          </p:nvSpPr>
          <p:spPr>
            <a:xfrm>
              <a:off x="3433826" y="5146738"/>
              <a:ext cx="344805" cy="332105"/>
            </a:xfrm>
            <a:custGeom>
              <a:avLst/>
              <a:gdLst/>
              <a:ahLst/>
              <a:cxnLst/>
              <a:rect l="l" t="t" r="r" b="b"/>
              <a:pathLst>
                <a:path w="344804" h="332104">
                  <a:moveTo>
                    <a:pt x="344487" y="0"/>
                  </a:moveTo>
                  <a:lnTo>
                    <a:pt x="0" y="0"/>
                  </a:lnTo>
                  <a:lnTo>
                    <a:pt x="0" y="331787"/>
                  </a:lnTo>
                  <a:lnTo>
                    <a:pt x="344487" y="331787"/>
                  </a:lnTo>
                  <a:lnTo>
                    <a:pt x="344487" y="0"/>
                  </a:lnTo>
                  <a:close/>
                </a:path>
              </a:pathLst>
            </a:custGeom>
            <a:solidFill>
              <a:srgbClr val="FFFFCC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70" name="object 70"/>
            <p:cNvSpPr/>
            <p:nvPr/>
          </p:nvSpPr>
          <p:spPr>
            <a:xfrm>
              <a:off x="3433826" y="5146738"/>
              <a:ext cx="344805" cy="332105"/>
            </a:xfrm>
            <a:custGeom>
              <a:avLst/>
              <a:gdLst/>
              <a:ahLst/>
              <a:cxnLst/>
              <a:rect l="l" t="t" r="r" b="b"/>
              <a:pathLst>
                <a:path w="344804" h="332104">
                  <a:moveTo>
                    <a:pt x="0" y="331787"/>
                  </a:moveTo>
                  <a:lnTo>
                    <a:pt x="344487" y="331787"/>
                  </a:lnTo>
                  <a:lnTo>
                    <a:pt x="344487" y="0"/>
                  </a:lnTo>
                  <a:lnTo>
                    <a:pt x="0" y="0"/>
                  </a:lnTo>
                  <a:lnTo>
                    <a:pt x="0" y="331787"/>
                  </a:lnTo>
                  <a:close/>
                </a:path>
              </a:pathLst>
            </a:custGeom>
            <a:ln w="9525">
              <a:solidFill>
                <a:srgbClr val="487CB9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71" name="object 71"/>
            <p:cNvSpPr/>
            <p:nvPr/>
          </p:nvSpPr>
          <p:spPr>
            <a:xfrm>
              <a:off x="3439160" y="5191760"/>
              <a:ext cx="335279" cy="111760"/>
            </a:xfrm>
            <a:prstGeom prst="rect">
              <a:avLst/>
            </a:prstGeom>
            <a:blipFill>
              <a:blip r:embed="rId3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72" name="object 72"/>
            <p:cNvSpPr/>
            <p:nvPr/>
          </p:nvSpPr>
          <p:spPr>
            <a:xfrm>
              <a:off x="3481451" y="5227701"/>
              <a:ext cx="250825" cy="0"/>
            </a:xfrm>
            <a:custGeom>
              <a:avLst/>
              <a:gdLst/>
              <a:ahLst/>
              <a:cxnLst/>
              <a:rect l="l" t="t" r="r" b="b"/>
              <a:pathLst>
                <a:path w="250825">
                  <a:moveTo>
                    <a:pt x="204724" y="0"/>
                  </a:moveTo>
                  <a:lnTo>
                    <a:pt x="250825" y="0"/>
                  </a:lnTo>
                </a:path>
                <a:path w="250825">
                  <a:moveTo>
                    <a:pt x="0" y="0"/>
                  </a:moveTo>
                  <a:lnTo>
                    <a:pt x="49149" y="0"/>
                  </a:lnTo>
                </a:path>
              </a:pathLst>
            </a:custGeom>
            <a:ln w="25400">
              <a:solidFill>
                <a:srgbClr val="4F81BB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73" name="object 73"/>
            <p:cNvSpPr/>
            <p:nvPr/>
          </p:nvSpPr>
          <p:spPr>
            <a:xfrm>
              <a:off x="3439160" y="5377181"/>
              <a:ext cx="335279" cy="111758"/>
            </a:xfrm>
            <a:prstGeom prst="rect">
              <a:avLst/>
            </a:prstGeom>
            <a:blipFill>
              <a:blip r:embed="rId3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74" name="object 74"/>
            <p:cNvSpPr/>
            <p:nvPr/>
          </p:nvSpPr>
          <p:spPr>
            <a:xfrm>
              <a:off x="3481451" y="5413375"/>
              <a:ext cx="250825" cy="0"/>
            </a:xfrm>
            <a:custGeom>
              <a:avLst/>
              <a:gdLst/>
              <a:ahLst/>
              <a:cxnLst/>
              <a:rect l="l" t="t" r="r" b="b"/>
              <a:pathLst>
                <a:path w="250825">
                  <a:moveTo>
                    <a:pt x="204724" y="0"/>
                  </a:moveTo>
                  <a:lnTo>
                    <a:pt x="250825" y="0"/>
                  </a:lnTo>
                </a:path>
                <a:path w="250825">
                  <a:moveTo>
                    <a:pt x="0" y="0"/>
                  </a:moveTo>
                  <a:lnTo>
                    <a:pt x="49149" y="0"/>
                  </a:lnTo>
                </a:path>
              </a:pathLst>
            </a:custGeom>
            <a:ln w="25400">
              <a:solidFill>
                <a:srgbClr val="4F81BB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75" name="object 75"/>
            <p:cNvSpPr/>
            <p:nvPr/>
          </p:nvSpPr>
          <p:spPr>
            <a:xfrm>
              <a:off x="3487420" y="5168900"/>
              <a:ext cx="241300" cy="345440"/>
            </a:xfrm>
            <a:prstGeom prst="rect">
              <a:avLst/>
            </a:prstGeom>
            <a:blipFill>
              <a:blip r:embed="rId3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76" name="object 76"/>
            <p:cNvSpPr/>
            <p:nvPr/>
          </p:nvSpPr>
          <p:spPr>
            <a:xfrm>
              <a:off x="3477260" y="5187950"/>
              <a:ext cx="261620" cy="295909"/>
            </a:xfrm>
            <a:prstGeom prst="rect">
              <a:avLst/>
            </a:prstGeom>
            <a:blipFill>
              <a:blip r:embed="rId3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77" name="object 77"/>
            <p:cNvSpPr/>
            <p:nvPr/>
          </p:nvSpPr>
          <p:spPr>
            <a:xfrm>
              <a:off x="3530600" y="5227701"/>
              <a:ext cx="155575" cy="186055"/>
            </a:xfrm>
            <a:custGeom>
              <a:avLst/>
              <a:gdLst/>
              <a:ahLst/>
              <a:cxnLst/>
              <a:rect l="l" t="t" r="r" b="b"/>
              <a:pathLst>
                <a:path w="155575" h="186054">
                  <a:moveTo>
                    <a:pt x="0" y="0"/>
                  </a:moveTo>
                  <a:lnTo>
                    <a:pt x="155575" y="185674"/>
                  </a:lnTo>
                </a:path>
              </a:pathLst>
            </a:custGeom>
            <a:ln w="25400">
              <a:solidFill>
                <a:srgbClr val="4F81BB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78" name="object 78"/>
            <p:cNvSpPr/>
            <p:nvPr/>
          </p:nvSpPr>
          <p:spPr>
            <a:xfrm>
              <a:off x="3477260" y="5196840"/>
              <a:ext cx="261620" cy="287020"/>
            </a:xfrm>
            <a:prstGeom prst="rect">
              <a:avLst/>
            </a:prstGeom>
            <a:blipFill>
              <a:blip r:embed="rId3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79" name="object 79"/>
            <p:cNvSpPr/>
            <p:nvPr/>
          </p:nvSpPr>
          <p:spPr>
            <a:xfrm>
              <a:off x="3530600" y="5227701"/>
              <a:ext cx="155575" cy="186055"/>
            </a:xfrm>
            <a:custGeom>
              <a:avLst/>
              <a:gdLst/>
              <a:ahLst/>
              <a:cxnLst/>
              <a:rect l="l" t="t" r="r" b="b"/>
              <a:pathLst>
                <a:path w="155575" h="186054">
                  <a:moveTo>
                    <a:pt x="155575" y="0"/>
                  </a:moveTo>
                  <a:lnTo>
                    <a:pt x="0" y="185674"/>
                  </a:lnTo>
                </a:path>
              </a:pathLst>
            </a:custGeom>
            <a:ln w="25400">
              <a:solidFill>
                <a:srgbClr val="4F81BB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80" name="object 80"/>
            <p:cNvSpPr/>
            <p:nvPr/>
          </p:nvSpPr>
          <p:spPr>
            <a:xfrm>
              <a:off x="4196080" y="3769360"/>
              <a:ext cx="137160" cy="2192020"/>
            </a:xfrm>
            <a:prstGeom prst="rect">
              <a:avLst/>
            </a:prstGeom>
            <a:blipFill>
              <a:blip r:embed="rId3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81" name="object 81"/>
            <p:cNvSpPr/>
            <p:nvPr/>
          </p:nvSpPr>
          <p:spPr>
            <a:xfrm>
              <a:off x="4264025" y="3809238"/>
              <a:ext cx="0" cy="2103120"/>
            </a:xfrm>
            <a:custGeom>
              <a:avLst/>
              <a:gdLst/>
              <a:ahLst/>
              <a:cxnLst/>
              <a:rect l="l" t="t" r="r" b="b"/>
              <a:pathLst>
                <a:path h="2103120">
                  <a:moveTo>
                    <a:pt x="0" y="0"/>
                  </a:moveTo>
                  <a:lnTo>
                    <a:pt x="0" y="2102612"/>
                  </a:lnTo>
                </a:path>
              </a:pathLst>
            </a:custGeom>
            <a:ln w="508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82" name="object 82"/>
            <p:cNvSpPr/>
            <p:nvPr/>
          </p:nvSpPr>
          <p:spPr>
            <a:xfrm>
              <a:off x="4632960" y="4315460"/>
              <a:ext cx="111760" cy="586739"/>
            </a:xfrm>
            <a:prstGeom prst="rect">
              <a:avLst/>
            </a:prstGeom>
            <a:blipFill>
              <a:blip r:embed="rId3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83" name="object 83"/>
            <p:cNvSpPr/>
            <p:nvPr/>
          </p:nvSpPr>
          <p:spPr>
            <a:xfrm>
              <a:off x="4689475" y="4380357"/>
              <a:ext cx="0" cy="458470"/>
            </a:xfrm>
            <a:custGeom>
              <a:avLst/>
              <a:gdLst/>
              <a:ahLst/>
              <a:cxnLst/>
              <a:rect l="l" t="t" r="r" b="b"/>
              <a:pathLst>
                <a:path h="458470">
                  <a:moveTo>
                    <a:pt x="0" y="0"/>
                  </a:moveTo>
                  <a:lnTo>
                    <a:pt x="0" y="458343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84" name="object 84"/>
            <p:cNvSpPr/>
            <p:nvPr/>
          </p:nvSpPr>
          <p:spPr>
            <a:xfrm>
              <a:off x="5021580" y="4485640"/>
              <a:ext cx="111760" cy="1221740"/>
            </a:xfrm>
            <a:prstGeom prst="rect">
              <a:avLst/>
            </a:prstGeom>
            <a:blipFill>
              <a:blip r:embed="rId3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85" name="object 85"/>
            <p:cNvSpPr/>
            <p:nvPr/>
          </p:nvSpPr>
          <p:spPr>
            <a:xfrm>
              <a:off x="5076825" y="4508500"/>
              <a:ext cx="0" cy="1135380"/>
            </a:xfrm>
            <a:custGeom>
              <a:avLst/>
              <a:gdLst/>
              <a:ahLst/>
              <a:cxnLst/>
              <a:rect l="l" t="t" r="r" b="b"/>
              <a:pathLst>
                <a:path h="1135379">
                  <a:moveTo>
                    <a:pt x="0" y="1135062"/>
                  </a:moveTo>
                  <a:lnTo>
                    <a:pt x="0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86" name="object 86"/>
            <p:cNvSpPr/>
            <p:nvPr/>
          </p:nvSpPr>
          <p:spPr>
            <a:xfrm>
              <a:off x="4028440" y="5831840"/>
              <a:ext cx="441960" cy="429259"/>
            </a:xfrm>
            <a:prstGeom prst="rect">
              <a:avLst/>
            </a:prstGeom>
            <a:blipFill>
              <a:blip r:embed="rId4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87" name="object 87"/>
            <p:cNvSpPr/>
            <p:nvPr/>
          </p:nvSpPr>
          <p:spPr>
            <a:xfrm>
              <a:off x="4076700" y="5856287"/>
              <a:ext cx="344805" cy="333375"/>
            </a:xfrm>
            <a:custGeom>
              <a:avLst/>
              <a:gdLst/>
              <a:ahLst/>
              <a:cxnLst/>
              <a:rect l="l" t="t" r="r" b="b"/>
              <a:pathLst>
                <a:path w="344804" h="333375">
                  <a:moveTo>
                    <a:pt x="344487" y="0"/>
                  </a:moveTo>
                  <a:lnTo>
                    <a:pt x="0" y="0"/>
                  </a:lnTo>
                  <a:lnTo>
                    <a:pt x="0" y="333375"/>
                  </a:lnTo>
                  <a:lnTo>
                    <a:pt x="344487" y="333375"/>
                  </a:lnTo>
                  <a:lnTo>
                    <a:pt x="344487" y="0"/>
                  </a:lnTo>
                  <a:close/>
                </a:path>
              </a:pathLst>
            </a:custGeom>
            <a:solidFill>
              <a:srgbClr val="FFFFCC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88" name="object 88"/>
            <p:cNvSpPr/>
            <p:nvPr/>
          </p:nvSpPr>
          <p:spPr>
            <a:xfrm>
              <a:off x="4076700" y="5856287"/>
              <a:ext cx="344805" cy="333375"/>
            </a:xfrm>
            <a:custGeom>
              <a:avLst/>
              <a:gdLst/>
              <a:ahLst/>
              <a:cxnLst/>
              <a:rect l="l" t="t" r="r" b="b"/>
              <a:pathLst>
                <a:path w="344804" h="333375">
                  <a:moveTo>
                    <a:pt x="0" y="333375"/>
                  </a:moveTo>
                  <a:lnTo>
                    <a:pt x="344487" y="333375"/>
                  </a:lnTo>
                  <a:lnTo>
                    <a:pt x="344487" y="0"/>
                  </a:lnTo>
                  <a:lnTo>
                    <a:pt x="0" y="0"/>
                  </a:lnTo>
                  <a:lnTo>
                    <a:pt x="0" y="333375"/>
                  </a:lnTo>
                  <a:close/>
                </a:path>
              </a:pathLst>
            </a:custGeom>
            <a:ln w="9525">
              <a:solidFill>
                <a:srgbClr val="487CB9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89" name="object 89"/>
            <p:cNvSpPr/>
            <p:nvPr/>
          </p:nvSpPr>
          <p:spPr>
            <a:xfrm>
              <a:off x="4081780" y="5900421"/>
              <a:ext cx="337820" cy="111758"/>
            </a:xfrm>
            <a:prstGeom prst="rect">
              <a:avLst/>
            </a:prstGeom>
            <a:blipFill>
              <a:blip r:embed="rId4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90" name="object 90"/>
            <p:cNvSpPr/>
            <p:nvPr/>
          </p:nvSpPr>
          <p:spPr>
            <a:xfrm>
              <a:off x="4124325" y="5937250"/>
              <a:ext cx="250825" cy="0"/>
            </a:xfrm>
            <a:custGeom>
              <a:avLst/>
              <a:gdLst/>
              <a:ahLst/>
              <a:cxnLst/>
              <a:rect l="l" t="t" r="r" b="b"/>
              <a:pathLst>
                <a:path w="250825">
                  <a:moveTo>
                    <a:pt x="204850" y="0"/>
                  </a:moveTo>
                  <a:lnTo>
                    <a:pt x="250825" y="0"/>
                  </a:lnTo>
                </a:path>
                <a:path w="250825">
                  <a:moveTo>
                    <a:pt x="0" y="0"/>
                  </a:moveTo>
                  <a:lnTo>
                    <a:pt x="49275" y="0"/>
                  </a:lnTo>
                </a:path>
              </a:pathLst>
            </a:custGeom>
            <a:ln w="25400">
              <a:solidFill>
                <a:srgbClr val="4F81BB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91" name="object 91"/>
            <p:cNvSpPr/>
            <p:nvPr/>
          </p:nvSpPr>
          <p:spPr>
            <a:xfrm>
              <a:off x="4081780" y="6088381"/>
              <a:ext cx="337820" cy="111758"/>
            </a:xfrm>
            <a:prstGeom prst="rect">
              <a:avLst/>
            </a:prstGeom>
            <a:blipFill>
              <a:blip r:embed="rId4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92" name="object 92"/>
            <p:cNvSpPr/>
            <p:nvPr/>
          </p:nvSpPr>
          <p:spPr>
            <a:xfrm>
              <a:off x="4124325" y="6124575"/>
              <a:ext cx="250825" cy="0"/>
            </a:xfrm>
            <a:custGeom>
              <a:avLst/>
              <a:gdLst/>
              <a:ahLst/>
              <a:cxnLst/>
              <a:rect l="l" t="t" r="r" b="b"/>
              <a:pathLst>
                <a:path w="250825">
                  <a:moveTo>
                    <a:pt x="204850" y="0"/>
                  </a:moveTo>
                  <a:lnTo>
                    <a:pt x="250825" y="0"/>
                  </a:lnTo>
                </a:path>
                <a:path w="250825">
                  <a:moveTo>
                    <a:pt x="0" y="0"/>
                  </a:moveTo>
                  <a:lnTo>
                    <a:pt x="49275" y="0"/>
                  </a:lnTo>
                </a:path>
              </a:pathLst>
            </a:custGeom>
            <a:ln w="25400">
              <a:solidFill>
                <a:srgbClr val="4F81BB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93" name="object 93"/>
            <p:cNvSpPr/>
            <p:nvPr/>
          </p:nvSpPr>
          <p:spPr>
            <a:xfrm>
              <a:off x="4130040" y="5877560"/>
              <a:ext cx="241300" cy="347979"/>
            </a:xfrm>
            <a:prstGeom prst="rect">
              <a:avLst/>
            </a:prstGeom>
            <a:blipFill>
              <a:blip r:embed="rId4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94" name="object 94"/>
            <p:cNvSpPr/>
            <p:nvPr/>
          </p:nvSpPr>
          <p:spPr>
            <a:xfrm>
              <a:off x="4119880" y="5897562"/>
              <a:ext cx="261620" cy="297497"/>
            </a:xfrm>
            <a:prstGeom prst="rect">
              <a:avLst/>
            </a:prstGeom>
            <a:blipFill>
              <a:blip r:embed="rId4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95" name="object 95"/>
            <p:cNvSpPr/>
            <p:nvPr/>
          </p:nvSpPr>
          <p:spPr>
            <a:xfrm>
              <a:off x="4173601" y="5937250"/>
              <a:ext cx="155575" cy="187325"/>
            </a:xfrm>
            <a:custGeom>
              <a:avLst/>
              <a:gdLst/>
              <a:ahLst/>
              <a:cxnLst/>
              <a:rect l="l" t="t" r="r" b="b"/>
              <a:pathLst>
                <a:path w="155575" h="187325">
                  <a:moveTo>
                    <a:pt x="0" y="0"/>
                  </a:moveTo>
                  <a:lnTo>
                    <a:pt x="155575" y="187325"/>
                  </a:lnTo>
                </a:path>
              </a:pathLst>
            </a:custGeom>
            <a:ln w="25400">
              <a:solidFill>
                <a:srgbClr val="4F81BB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96" name="object 96"/>
            <p:cNvSpPr/>
            <p:nvPr/>
          </p:nvSpPr>
          <p:spPr>
            <a:xfrm>
              <a:off x="4119880" y="5905500"/>
              <a:ext cx="261620" cy="289559"/>
            </a:xfrm>
            <a:prstGeom prst="rect">
              <a:avLst/>
            </a:prstGeom>
            <a:blipFill>
              <a:blip r:embed="rId4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97" name="object 97"/>
            <p:cNvSpPr/>
            <p:nvPr/>
          </p:nvSpPr>
          <p:spPr>
            <a:xfrm>
              <a:off x="4173601" y="5937250"/>
              <a:ext cx="155575" cy="187325"/>
            </a:xfrm>
            <a:custGeom>
              <a:avLst/>
              <a:gdLst/>
              <a:ahLst/>
              <a:cxnLst/>
              <a:rect l="l" t="t" r="r" b="b"/>
              <a:pathLst>
                <a:path w="155575" h="187325">
                  <a:moveTo>
                    <a:pt x="155575" y="0"/>
                  </a:moveTo>
                  <a:lnTo>
                    <a:pt x="0" y="187325"/>
                  </a:lnTo>
                </a:path>
              </a:pathLst>
            </a:custGeom>
            <a:ln w="25400">
              <a:solidFill>
                <a:srgbClr val="4F81BB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98" name="object 98"/>
            <p:cNvSpPr/>
            <p:nvPr/>
          </p:nvSpPr>
          <p:spPr>
            <a:xfrm>
              <a:off x="4949063" y="4185716"/>
              <a:ext cx="542290" cy="307975"/>
            </a:xfrm>
            <a:custGeom>
              <a:avLst/>
              <a:gdLst/>
              <a:ahLst/>
              <a:cxnLst/>
              <a:rect l="l" t="t" r="r" b="b"/>
              <a:pathLst>
                <a:path w="542289" h="307975">
                  <a:moveTo>
                    <a:pt x="541896" y="0"/>
                  </a:moveTo>
                  <a:lnTo>
                    <a:pt x="0" y="0"/>
                  </a:lnTo>
                  <a:lnTo>
                    <a:pt x="0" y="307797"/>
                  </a:lnTo>
                  <a:lnTo>
                    <a:pt x="541896" y="307797"/>
                  </a:lnTo>
                  <a:lnTo>
                    <a:pt x="541896" y="0"/>
                  </a:lnTo>
                  <a:close/>
                </a:path>
              </a:pathLst>
            </a:custGeom>
            <a:solidFill>
              <a:srgbClr val="FFFFCC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99" name="object 99"/>
            <p:cNvSpPr/>
            <p:nvPr/>
          </p:nvSpPr>
          <p:spPr>
            <a:xfrm>
              <a:off x="4949063" y="4185666"/>
              <a:ext cx="559435" cy="307975"/>
            </a:xfrm>
            <a:custGeom>
              <a:avLst/>
              <a:gdLst/>
              <a:ahLst/>
              <a:cxnLst/>
              <a:rect l="l" t="t" r="r" b="b"/>
              <a:pathLst>
                <a:path w="559435" h="307975">
                  <a:moveTo>
                    <a:pt x="0" y="307974"/>
                  </a:moveTo>
                  <a:lnTo>
                    <a:pt x="559435" y="307974"/>
                  </a:lnTo>
                  <a:lnTo>
                    <a:pt x="559435" y="0"/>
                  </a:lnTo>
                  <a:lnTo>
                    <a:pt x="0" y="0"/>
                  </a:lnTo>
                  <a:lnTo>
                    <a:pt x="0" y="307974"/>
                  </a:lnTo>
                  <a:close/>
                </a:path>
              </a:pathLst>
            </a:custGeom>
            <a:ln w="9525">
              <a:solidFill>
                <a:srgbClr val="4F81BB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00" name="object 100"/>
          <p:cNvSpPr txBox="1"/>
          <p:nvPr/>
        </p:nvSpPr>
        <p:spPr>
          <a:xfrm>
            <a:off x="4906327" y="4198746"/>
            <a:ext cx="59372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8590">
              <a:lnSpc>
                <a:spcPct val="100000"/>
              </a:lnSpc>
              <a:spcBef>
                <a:spcPts val="100"/>
              </a:spcBef>
            </a:pPr>
            <a:r>
              <a:rPr sz="1400" spc="-150" dirty="0">
                <a:latin typeface="Arial"/>
                <a:cs typeface="Arial"/>
              </a:rPr>
              <a:t>ATM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101" name="object 101"/>
          <p:cNvSpPr txBox="1"/>
          <p:nvPr/>
        </p:nvSpPr>
        <p:spPr>
          <a:xfrm>
            <a:off x="5177028" y="1997836"/>
            <a:ext cx="1313815" cy="304165"/>
          </a:xfrm>
          <a:prstGeom prst="rect">
            <a:avLst/>
          </a:prstGeom>
          <a:solidFill>
            <a:srgbClr val="FFFFCC"/>
          </a:solidFill>
          <a:ln w="9525">
            <a:solidFill>
              <a:srgbClr val="4F81BB"/>
            </a:solidFill>
          </a:ln>
        </p:spPr>
        <p:txBody>
          <a:bodyPr vert="horz" wrap="square" lIns="0" tIns="24765" rIns="0" bIns="0" rtlCol="0">
            <a:spAutoFit/>
          </a:bodyPr>
          <a:lstStyle/>
          <a:p>
            <a:pPr marL="106045">
              <a:lnSpc>
                <a:spcPct val="100000"/>
              </a:lnSpc>
              <a:spcBef>
                <a:spcPts val="195"/>
              </a:spcBef>
            </a:pPr>
            <a:r>
              <a:rPr sz="1400" spc="-65" dirty="0">
                <a:latin typeface="Arial"/>
                <a:cs typeface="Arial"/>
              </a:rPr>
              <a:t>Future</a:t>
            </a:r>
            <a:r>
              <a:rPr sz="1400" spc="-114" dirty="0">
                <a:latin typeface="Arial"/>
                <a:cs typeface="Arial"/>
              </a:rPr>
              <a:t> </a:t>
            </a:r>
            <a:r>
              <a:rPr sz="1400" spc="-95" dirty="0">
                <a:latin typeface="Arial"/>
                <a:cs typeface="Arial"/>
              </a:rPr>
              <a:t>Services</a:t>
            </a:r>
            <a:endParaRPr sz="1400" dirty="0">
              <a:latin typeface="Arial"/>
              <a:cs typeface="Arial"/>
            </a:endParaRPr>
          </a:p>
        </p:txBody>
      </p:sp>
      <p:grpSp>
        <p:nvGrpSpPr>
          <p:cNvPr id="102" name="object 102"/>
          <p:cNvGrpSpPr/>
          <p:nvPr/>
        </p:nvGrpSpPr>
        <p:grpSpPr>
          <a:xfrm>
            <a:off x="3257677" y="2120417"/>
            <a:ext cx="1034415" cy="1735455"/>
            <a:chOff x="3257677" y="2120417"/>
            <a:chExt cx="1034415" cy="1735455"/>
          </a:xfrm>
        </p:grpSpPr>
        <p:sp>
          <p:nvSpPr>
            <p:cNvPr id="103" name="object 103"/>
            <p:cNvSpPr/>
            <p:nvPr/>
          </p:nvSpPr>
          <p:spPr>
            <a:xfrm>
              <a:off x="3545840" y="2268220"/>
              <a:ext cx="119378" cy="1587499"/>
            </a:xfrm>
            <a:prstGeom prst="rect">
              <a:avLst/>
            </a:prstGeom>
            <a:blipFill>
              <a:blip r:embed="rId4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04" name="object 104"/>
            <p:cNvSpPr/>
            <p:nvPr/>
          </p:nvSpPr>
          <p:spPr>
            <a:xfrm>
              <a:off x="3606038" y="2424049"/>
              <a:ext cx="0" cy="1359535"/>
            </a:xfrm>
            <a:custGeom>
              <a:avLst/>
              <a:gdLst/>
              <a:ahLst/>
              <a:cxnLst/>
              <a:rect l="l" t="t" r="r" b="b"/>
              <a:pathLst>
                <a:path h="1359535">
                  <a:moveTo>
                    <a:pt x="0" y="0"/>
                  </a:moveTo>
                  <a:lnTo>
                    <a:pt x="0" y="1359027"/>
                  </a:lnTo>
                </a:path>
              </a:pathLst>
            </a:custGeom>
            <a:ln w="33274">
              <a:solidFill>
                <a:srgbClr val="80000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05" name="object 105"/>
            <p:cNvSpPr/>
            <p:nvPr/>
          </p:nvSpPr>
          <p:spPr>
            <a:xfrm>
              <a:off x="3257677" y="2120417"/>
              <a:ext cx="1034415" cy="304165"/>
            </a:xfrm>
            <a:custGeom>
              <a:avLst/>
              <a:gdLst/>
              <a:ahLst/>
              <a:cxnLst/>
              <a:rect l="l" t="t" r="r" b="b"/>
              <a:pathLst>
                <a:path w="1034414" h="304164">
                  <a:moveTo>
                    <a:pt x="1034326" y="0"/>
                  </a:moveTo>
                  <a:lnTo>
                    <a:pt x="0" y="0"/>
                  </a:lnTo>
                  <a:lnTo>
                    <a:pt x="0" y="303631"/>
                  </a:lnTo>
                  <a:lnTo>
                    <a:pt x="1034326" y="303631"/>
                  </a:lnTo>
                  <a:lnTo>
                    <a:pt x="1034326" y="0"/>
                  </a:lnTo>
                  <a:close/>
                </a:path>
              </a:pathLst>
            </a:custGeom>
            <a:solidFill>
              <a:srgbClr val="FFFFCC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06" name="object 106"/>
          <p:cNvSpPr txBox="1"/>
          <p:nvPr/>
        </p:nvSpPr>
        <p:spPr>
          <a:xfrm>
            <a:off x="3257677" y="2120392"/>
            <a:ext cx="1025525" cy="304165"/>
          </a:xfrm>
          <a:prstGeom prst="rect">
            <a:avLst/>
          </a:prstGeom>
          <a:ln w="9525">
            <a:solidFill>
              <a:srgbClr val="4F81BB"/>
            </a:solidFill>
          </a:ln>
        </p:spPr>
        <p:txBody>
          <a:bodyPr vert="horz" wrap="square" lIns="0" tIns="24765" rIns="0" bIns="0" rtlCol="0">
            <a:spAutoFit/>
          </a:bodyPr>
          <a:lstStyle/>
          <a:p>
            <a:pPr marL="97790">
              <a:lnSpc>
                <a:spcPct val="100000"/>
              </a:lnSpc>
              <a:spcBef>
                <a:spcPts val="195"/>
              </a:spcBef>
            </a:pPr>
            <a:r>
              <a:rPr sz="1400" spc="-20" dirty="0">
                <a:latin typeface="Arial"/>
                <a:cs typeface="Arial"/>
              </a:rPr>
              <a:t>Multimedia</a:t>
            </a:r>
            <a:endParaRPr sz="1400" dirty="0">
              <a:latin typeface="Arial"/>
              <a:cs typeface="Arial"/>
            </a:endParaRPr>
          </a:p>
        </p:txBody>
      </p:sp>
      <p:grpSp>
        <p:nvGrpSpPr>
          <p:cNvPr id="107" name="object 107"/>
          <p:cNvGrpSpPr/>
          <p:nvPr/>
        </p:nvGrpSpPr>
        <p:grpSpPr>
          <a:xfrm>
            <a:off x="3983735" y="1922779"/>
            <a:ext cx="1851025" cy="2319020"/>
            <a:chOff x="3983735" y="1922779"/>
            <a:chExt cx="1851025" cy="2319020"/>
          </a:xfrm>
        </p:grpSpPr>
        <p:sp>
          <p:nvSpPr>
            <p:cNvPr id="108" name="object 108"/>
            <p:cNvSpPr/>
            <p:nvPr/>
          </p:nvSpPr>
          <p:spPr>
            <a:xfrm>
              <a:off x="5031739" y="2674619"/>
              <a:ext cx="111760" cy="1567179"/>
            </a:xfrm>
            <a:prstGeom prst="rect">
              <a:avLst/>
            </a:prstGeom>
            <a:blipFill>
              <a:blip r:embed="rId4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09" name="object 109"/>
            <p:cNvSpPr/>
            <p:nvPr/>
          </p:nvSpPr>
          <p:spPr>
            <a:xfrm>
              <a:off x="5086349" y="2720466"/>
              <a:ext cx="0" cy="1459865"/>
            </a:xfrm>
            <a:custGeom>
              <a:avLst/>
              <a:gdLst/>
              <a:ahLst/>
              <a:cxnLst/>
              <a:rect l="l" t="t" r="r" b="b"/>
              <a:pathLst>
                <a:path h="1459864">
                  <a:moveTo>
                    <a:pt x="0" y="0"/>
                  </a:moveTo>
                  <a:lnTo>
                    <a:pt x="0" y="1459484"/>
                  </a:lnTo>
                </a:path>
              </a:pathLst>
            </a:custGeom>
            <a:ln w="25400">
              <a:solidFill>
                <a:srgbClr val="80000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10" name="object 110"/>
            <p:cNvSpPr/>
            <p:nvPr/>
          </p:nvSpPr>
          <p:spPr>
            <a:xfrm>
              <a:off x="5722619" y="2278379"/>
              <a:ext cx="111760" cy="1061720"/>
            </a:xfrm>
            <a:prstGeom prst="rect">
              <a:avLst/>
            </a:prstGeom>
            <a:blipFill>
              <a:blip r:embed="rId4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11" name="object 111"/>
            <p:cNvSpPr/>
            <p:nvPr/>
          </p:nvSpPr>
          <p:spPr>
            <a:xfrm>
              <a:off x="5778500" y="2301874"/>
              <a:ext cx="0" cy="974725"/>
            </a:xfrm>
            <a:custGeom>
              <a:avLst/>
              <a:gdLst/>
              <a:ahLst/>
              <a:cxnLst/>
              <a:rect l="l" t="t" r="r" b="b"/>
              <a:pathLst>
                <a:path h="974725">
                  <a:moveTo>
                    <a:pt x="0" y="974725"/>
                  </a:moveTo>
                  <a:lnTo>
                    <a:pt x="0" y="0"/>
                  </a:lnTo>
                </a:path>
              </a:pathLst>
            </a:custGeom>
            <a:ln w="25400">
              <a:solidFill>
                <a:srgbClr val="80000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12" name="object 112"/>
            <p:cNvSpPr/>
            <p:nvPr/>
          </p:nvSpPr>
          <p:spPr>
            <a:xfrm>
              <a:off x="4638039" y="1922779"/>
              <a:ext cx="111760" cy="2204720"/>
            </a:xfrm>
            <a:prstGeom prst="rect">
              <a:avLst/>
            </a:prstGeom>
            <a:blipFill>
              <a:blip r:embed="rId4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13" name="object 113"/>
            <p:cNvSpPr/>
            <p:nvPr/>
          </p:nvSpPr>
          <p:spPr>
            <a:xfrm>
              <a:off x="4694300" y="1946274"/>
              <a:ext cx="0" cy="2117725"/>
            </a:xfrm>
            <a:custGeom>
              <a:avLst/>
              <a:gdLst/>
              <a:ahLst/>
              <a:cxnLst/>
              <a:rect l="l" t="t" r="r" b="b"/>
              <a:pathLst>
                <a:path h="2117725">
                  <a:moveTo>
                    <a:pt x="0" y="2117725"/>
                  </a:moveTo>
                  <a:lnTo>
                    <a:pt x="0" y="0"/>
                  </a:lnTo>
                </a:path>
              </a:pathLst>
            </a:custGeom>
            <a:ln w="25400">
              <a:solidFill>
                <a:srgbClr val="80000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14" name="object 114"/>
            <p:cNvSpPr/>
            <p:nvPr/>
          </p:nvSpPr>
          <p:spPr>
            <a:xfrm>
              <a:off x="3983735" y="3347542"/>
              <a:ext cx="666115" cy="462280"/>
            </a:xfrm>
            <a:custGeom>
              <a:avLst/>
              <a:gdLst/>
              <a:ahLst/>
              <a:cxnLst/>
              <a:rect l="l" t="t" r="r" b="b"/>
              <a:pathLst>
                <a:path w="666114" h="462279">
                  <a:moveTo>
                    <a:pt x="665810" y="0"/>
                  </a:moveTo>
                  <a:lnTo>
                    <a:pt x="0" y="0"/>
                  </a:lnTo>
                  <a:lnTo>
                    <a:pt x="0" y="461695"/>
                  </a:lnTo>
                  <a:lnTo>
                    <a:pt x="665810" y="461695"/>
                  </a:lnTo>
                  <a:lnTo>
                    <a:pt x="665810" y="0"/>
                  </a:lnTo>
                  <a:close/>
                </a:path>
              </a:pathLst>
            </a:custGeom>
            <a:solidFill>
              <a:srgbClr val="FFFFCC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15" name="object 115"/>
          <p:cNvSpPr txBox="1"/>
          <p:nvPr/>
        </p:nvSpPr>
        <p:spPr>
          <a:xfrm>
            <a:off x="3953097" y="3347592"/>
            <a:ext cx="672465" cy="448945"/>
          </a:xfrm>
          <a:prstGeom prst="rect">
            <a:avLst/>
          </a:prstGeom>
          <a:ln w="9525">
            <a:solidFill>
              <a:srgbClr val="4F81BB"/>
            </a:solidFill>
          </a:ln>
        </p:spPr>
        <p:txBody>
          <a:bodyPr vert="horz" wrap="square" lIns="0" tIns="27940" rIns="0" bIns="0" rtlCol="0">
            <a:spAutoFit/>
          </a:bodyPr>
          <a:lstStyle/>
          <a:p>
            <a:pPr marL="205104">
              <a:lnSpc>
                <a:spcPct val="100000"/>
              </a:lnSpc>
              <a:spcBef>
                <a:spcPts val="220"/>
              </a:spcBef>
            </a:pPr>
            <a:r>
              <a:rPr sz="1200" spc="-95" dirty="0">
                <a:latin typeface="Arial"/>
                <a:cs typeface="Arial"/>
              </a:rPr>
              <a:t>SDH/</a:t>
            </a:r>
            <a:endParaRPr sz="1200" dirty="0">
              <a:latin typeface="Arial"/>
              <a:cs typeface="Arial"/>
            </a:endParaRPr>
          </a:p>
          <a:p>
            <a:pPr marL="153670">
              <a:lnSpc>
                <a:spcPct val="100000"/>
              </a:lnSpc>
              <a:spcBef>
                <a:spcPts val="5"/>
              </a:spcBef>
            </a:pPr>
            <a:r>
              <a:rPr sz="1200" spc="-175" dirty="0">
                <a:latin typeface="Arial"/>
                <a:cs typeface="Arial"/>
              </a:rPr>
              <a:t>SONET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116" name="object 116"/>
          <p:cNvSpPr/>
          <p:nvPr/>
        </p:nvSpPr>
        <p:spPr>
          <a:xfrm>
            <a:off x="3147822" y="3783025"/>
            <a:ext cx="780415" cy="462280"/>
          </a:xfrm>
          <a:custGeom>
            <a:avLst/>
            <a:gdLst/>
            <a:ahLst/>
            <a:cxnLst/>
            <a:rect l="l" t="t" r="r" b="b"/>
            <a:pathLst>
              <a:path w="780414" h="462279">
                <a:moveTo>
                  <a:pt x="780084" y="0"/>
                </a:moveTo>
                <a:lnTo>
                  <a:pt x="0" y="0"/>
                </a:lnTo>
                <a:lnTo>
                  <a:pt x="0" y="461695"/>
                </a:lnTo>
                <a:lnTo>
                  <a:pt x="780084" y="461695"/>
                </a:lnTo>
                <a:lnTo>
                  <a:pt x="780084" y="0"/>
                </a:lnTo>
                <a:close/>
              </a:path>
            </a:pathLst>
          </a:custGeom>
          <a:solidFill>
            <a:srgbClr val="FFFF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7" name="object 117"/>
          <p:cNvSpPr txBox="1"/>
          <p:nvPr/>
        </p:nvSpPr>
        <p:spPr>
          <a:xfrm>
            <a:off x="3147822" y="3796474"/>
            <a:ext cx="805815" cy="448945"/>
          </a:xfrm>
          <a:prstGeom prst="rect">
            <a:avLst/>
          </a:prstGeom>
          <a:ln w="9525">
            <a:solidFill>
              <a:srgbClr val="4F81BB"/>
            </a:solidFill>
          </a:ln>
        </p:spPr>
        <p:txBody>
          <a:bodyPr vert="horz" wrap="square" lIns="0" tIns="15240" rIns="0" bIns="0" rtlCol="0">
            <a:spAutoFit/>
          </a:bodyPr>
          <a:lstStyle/>
          <a:p>
            <a:pPr marL="155575">
              <a:lnSpc>
                <a:spcPct val="100000"/>
              </a:lnSpc>
              <a:spcBef>
                <a:spcPts val="120"/>
              </a:spcBef>
            </a:pPr>
            <a:r>
              <a:rPr sz="1200" spc="-70" dirty="0">
                <a:latin typeface="Arial"/>
                <a:cs typeface="Arial"/>
              </a:rPr>
              <a:t>Existing</a:t>
            </a:r>
            <a:endParaRPr sz="1200" dirty="0">
              <a:latin typeface="Arial"/>
              <a:cs typeface="Arial"/>
            </a:endParaRPr>
          </a:p>
          <a:p>
            <a:pPr marL="151130">
              <a:lnSpc>
                <a:spcPct val="100000"/>
              </a:lnSpc>
            </a:pPr>
            <a:r>
              <a:rPr sz="1200" spc="-40" dirty="0">
                <a:latin typeface="Arial"/>
                <a:cs typeface="Arial"/>
              </a:rPr>
              <a:t>formats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118" name="object 118"/>
          <p:cNvSpPr/>
          <p:nvPr/>
        </p:nvSpPr>
        <p:spPr>
          <a:xfrm>
            <a:off x="4490720" y="4072559"/>
            <a:ext cx="376555" cy="307975"/>
          </a:xfrm>
          <a:custGeom>
            <a:avLst/>
            <a:gdLst/>
            <a:ahLst/>
            <a:cxnLst/>
            <a:rect l="l" t="t" r="r" b="b"/>
            <a:pathLst>
              <a:path w="376554" h="307975">
                <a:moveTo>
                  <a:pt x="376085" y="0"/>
                </a:moveTo>
                <a:lnTo>
                  <a:pt x="0" y="0"/>
                </a:lnTo>
                <a:lnTo>
                  <a:pt x="0" y="307797"/>
                </a:lnTo>
                <a:lnTo>
                  <a:pt x="376085" y="307797"/>
                </a:lnTo>
                <a:lnTo>
                  <a:pt x="376085" y="0"/>
                </a:lnTo>
                <a:close/>
              </a:path>
            </a:pathLst>
          </a:custGeom>
          <a:solidFill>
            <a:srgbClr val="FFFF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9" name="object 119"/>
          <p:cNvSpPr txBox="1"/>
          <p:nvPr/>
        </p:nvSpPr>
        <p:spPr>
          <a:xfrm>
            <a:off x="4490720" y="4072509"/>
            <a:ext cx="376555" cy="307975"/>
          </a:xfrm>
          <a:prstGeom prst="rect">
            <a:avLst/>
          </a:prstGeom>
          <a:ln w="9525">
            <a:solidFill>
              <a:srgbClr val="4F81BB"/>
            </a:solidFill>
          </a:ln>
        </p:spPr>
        <p:txBody>
          <a:bodyPr vert="horz" wrap="square" lIns="0" tIns="26034" rIns="0" bIns="0" rtlCol="0">
            <a:spAutoFit/>
          </a:bodyPr>
          <a:lstStyle/>
          <a:p>
            <a:pPr marL="120650">
              <a:lnSpc>
                <a:spcPct val="100000"/>
              </a:lnSpc>
              <a:spcBef>
                <a:spcPts val="204"/>
              </a:spcBef>
            </a:pPr>
            <a:r>
              <a:rPr sz="1400" spc="-135" dirty="0">
                <a:latin typeface="Arial"/>
                <a:cs typeface="Arial"/>
              </a:rPr>
              <a:t>IP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120" name="object 120"/>
          <p:cNvSpPr/>
          <p:nvPr/>
        </p:nvSpPr>
        <p:spPr>
          <a:xfrm>
            <a:off x="4863846" y="2416835"/>
            <a:ext cx="661670" cy="304165"/>
          </a:xfrm>
          <a:custGeom>
            <a:avLst/>
            <a:gdLst/>
            <a:ahLst/>
            <a:cxnLst/>
            <a:rect l="l" t="t" r="r" b="b"/>
            <a:pathLst>
              <a:path w="661670" h="304164">
                <a:moveTo>
                  <a:pt x="661288" y="0"/>
                </a:moveTo>
                <a:lnTo>
                  <a:pt x="0" y="0"/>
                </a:lnTo>
                <a:lnTo>
                  <a:pt x="0" y="303631"/>
                </a:lnTo>
                <a:lnTo>
                  <a:pt x="661288" y="303631"/>
                </a:lnTo>
                <a:lnTo>
                  <a:pt x="661288" y="0"/>
                </a:lnTo>
                <a:close/>
              </a:path>
            </a:pathLst>
          </a:custGeom>
          <a:solidFill>
            <a:srgbClr val="FFFF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1" name="object 121"/>
          <p:cNvSpPr txBox="1"/>
          <p:nvPr/>
        </p:nvSpPr>
        <p:spPr>
          <a:xfrm>
            <a:off x="4901565" y="2416810"/>
            <a:ext cx="598170" cy="304165"/>
          </a:xfrm>
          <a:prstGeom prst="rect">
            <a:avLst/>
          </a:prstGeom>
          <a:ln w="9525">
            <a:solidFill>
              <a:srgbClr val="4F81BB"/>
            </a:solidFill>
          </a:ln>
        </p:spPr>
        <p:txBody>
          <a:bodyPr vert="horz" wrap="square" lIns="0" tIns="24765" rIns="0" bIns="0" rtlCol="0">
            <a:spAutoFit/>
          </a:bodyPr>
          <a:lstStyle/>
          <a:p>
            <a:pPr marL="125730">
              <a:lnSpc>
                <a:spcPct val="100000"/>
              </a:lnSpc>
              <a:spcBef>
                <a:spcPts val="195"/>
              </a:spcBef>
            </a:pPr>
            <a:r>
              <a:rPr sz="1400" spc="-90" dirty="0">
                <a:latin typeface="Arial"/>
                <a:cs typeface="Arial"/>
              </a:rPr>
              <a:t>Data</a:t>
            </a:r>
            <a:endParaRPr sz="1400" dirty="0">
              <a:latin typeface="Arial"/>
              <a:cs typeface="Arial"/>
            </a:endParaRPr>
          </a:p>
        </p:txBody>
      </p:sp>
      <p:grpSp>
        <p:nvGrpSpPr>
          <p:cNvPr id="122" name="object 122"/>
          <p:cNvGrpSpPr/>
          <p:nvPr/>
        </p:nvGrpSpPr>
        <p:grpSpPr>
          <a:xfrm>
            <a:off x="4236720" y="2827020"/>
            <a:ext cx="111760" cy="586740"/>
            <a:chOff x="4236720" y="2827020"/>
            <a:chExt cx="111760" cy="586740"/>
          </a:xfrm>
        </p:grpSpPr>
        <p:sp>
          <p:nvSpPr>
            <p:cNvPr id="123" name="object 123"/>
            <p:cNvSpPr/>
            <p:nvPr/>
          </p:nvSpPr>
          <p:spPr>
            <a:xfrm>
              <a:off x="4236720" y="2827020"/>
              <a:ext cx="111760" cy="586739"/>
            </a:xfrm>
            <a:prstGeom prst="rect">
              <a:avLst/>
            </a:prstGeom>
            <a:blipFill>
              <a:blip r:embed="rId4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24" name="object 124"/>
            <p:cNvSpPr/>
            <p:nvPr/>
          </p:nvSpPr>
          <p:spPr>
            <a:xfrm>
              <a:off x="4292600" y="2849626"/>
              <a:ext cx="0" cy="501650"/>
            </a:xfrm>
            <a:custGeom>
              <a:avLst/>
              <a:gdLst/>
              <a:ahLst/>
              <a:cxnLst/>
              <a:rect l="l" t="t" r="r" b="b"/>
              <a:pathLst>
                <a:path h="501650">
                  <a:moveTo>
                    <a:pt x="0" y="501650"/>
                  </a:moveTo>
                  <a:lnTo>
                    <a:pt x="0" y="0"/>
                  </a:lnTo>
                </a:path>
              </a:pathLst>
            </a:custGeom>
            <a:ln w="25400">
              <a:solidFill>
                <a:srgbClr val="80000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25" name="object 125"/>
          <p:cNvSpPr txBox="1"/>
          <p:nvPr/>
        </p:nvSpPr>
        <p:spPr>
          <a:xfrm>
            <a:off x="1381125" y="1841118"/>
            <a:ext cx="84328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4450" marR="5080" indent="-32384">
              <a:lnSpc>
                <a:spcPct val="100000"/>
              </a:lnSpc>
              <a:spcBef>
                <a:spcPts val="95"/>
              </a:spcBef>
            </a:pPr>
            <a:r>
              <a:rPr sz="1600" spc="-280" dirty="0">
                <a:solidFill>
                  <a:srgbClr val="6E2E9F"/>
                </a:solidFill>
                <a:latin typeface="Arial"/>
                <a:cs typeface="Arial"/>
              </a:rPr>
              <a:t>K</a:t>
            </a:r>
            <a:r>
              <a:rPr sz="1600" spc="-65" dirty="0">
                <a:solidFill>
                  <a:srgbClr val="6E2E9F"/>
                </a:solidFill>
                <a:latin typeface="Arial"/>
                <a:cs typeface="Arial"/>
              </a:rPr>
              <a:t>o</a:t>
            </a:r>
            <a:r>
              <a:rPr sz="1600" dirty="0">
                <a:solidFill>
                  <a:srgbClr val="6E2E9F"/>
                </a:solidFill>
                <a:latin typeface="Arial"/>
                <a:cs typeface="Arial"/>
              </a:rPr>
              <a:t>ri</a:t>
            </a:r>
            <a:r>
              <a:rPr sz="1600" spc="-195" dirty="0">
                <a:solidFill>
                  <a:srgbClr val="6E2E9F"/>
                </a:solidFill>
                <a:latin typeface="Arial"/>
                <a:cs typeface="Arial"/>
              </a:rPr>
              <a:t>s</a:t>
            </a:r>
            <a:r>
              <a:rPr sz="1600" spc="-70" dirty="0">
                <a:solidFill>
                  <a:srgbClr val="6E2E9F"/>
                </a:solidFill>
                <a:latin typeface="Arial"/>
                <a:cs typeface="Arial"/>
              </a:rPr>
              <a:t>n</a:t>
            </a:r>
            <a:r>
              <a:rPr sz="1600" dirty="0">
                <a:solidFill>
                  <a:srgbClr val="6E2E9F"/>
                </a:solidFill>
                <a:latin typeface="Arial"/>
                <a:cs typeface="Arial"/>
              </a:rPr>
              <a:t>i</a:t>
            </a:r>
            <a:r>
              <a:rPr sz="1600" spc="-145" dirty="0">
                <a:solidFill>
                  <a:srgbClr val="6E2E9F"/>
                </a:solidFill>
                <a:latin typeface="Arial"/>
                <a:cs typeface="Arial"/>
              </a:rPr>
              <a:t>č</a:t>
            </a:r>
            <a:r>
              <a:rPr sz="1600" spc="-140" dirty="0">
                <a:solidFill>
                  <a:srgbClr val="6E2E9F"/>
                </a:solidFill>
                <a:latin typeface="Arial"/>
                <a:cs typeface="Arial"/>
              </a:rPr>
              <a:t>k</a:t>
            </a:r>
            <a:r>
              <a:rPr sz="1600" spc="-65" dirty="0">
                <a:solidFill>
                  <a:srgbClr val="6E2E9F"/>
                </a:solidFill>
                <a:latin typeface="Arial"/>
                <a:cs typeface="Arial"/>
              </a:rPr>
              <a:t>e  </a:t>
            </a:r>
            <a:r>
              <a:rPr sz="1600" spc="-70" dirty="0">
                <a:solidFill>
                  <a:srgbClr val="6E2E9F"/>
                </a:solidFill>
                <a:latin typeface="Arial"/>
                <a:cs typeface="Arial"/>
              </a:rPr>
              <a:t>aplikacije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126" name="object 126"/>
          <p:cNvSpPr txBox="1"/>
          <p:nvPr/>
        </p:nvSpPr>
        <p:spPr>
          <a:xfrm>
            <a:off x="1313814" y="5388965"/>
            <a:ext cx="915669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65" dirty="0">
                <a:solidFill>
                  <a:srgbClr val="006EC0"/>
                </a:solidFill>
                <a:latin typeface="Arial"/>
                <a:cs typeface="Arial"/>
              </a:rPr>
              <a:t>Optički</a:t>
            </a:r>
            <a:r>
              <a:rPr sz="1600" spc="-145" dirty="0">
                <a:solidFill>
                  <a:srgbClr val="006EC0"/>
                </a:solidFill>
                <a:latin typeface="Arial"/>
                <a:cs typeface="Arial"/>
              </a:rPr>
              <a:t> </a:t>
            </a:r>
            <a:r>
              <a:rPr sz="1600" spc="-60" dirty="0">
                <a:solidFill>
                  <a:srgbClr val="006EC0"/>
                </a:solidFill>
                <a:latin typeface="Arial"/>
                <a:cs typeface="Arial"/>
              </a:rPr>
              <a:t>sloj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127" name="object 127"/>
          <p:cNvSpPr txBox="1"/>
          <p:nvPr/>
        </p:nvSpPr>
        <p:spPr>
          <a:xfrm>
            <a:off x="2700273" y="5726683"/>
            <a:ext cx="8051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100"/>
              </a:spcBef>
            </a:pPr>
            <a:r>
              <a:rPr sz="1200" spc="-65" dirty="0">
                <a:solidFill>
                  <a:srgbClr val="FFFFFF"/>
                </a:solidFill>
                <a:latin typeface="Arial"/>
                <a:cs typeface="Arial"/>
              </a:rPr>
              <a:t>WDM</a:t>
            </a:r>
            <a:endParaRPr sz="12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200" spc="-55" dirty="0">
                <a:solidFill>
                  <a:srgbClr val="FFFFFF"/>
                </a:solidFill>
                <a:latin typeface="Arial"/>
                <a:cs typeface="Arial"/>
              </a:rPr>
              <a:t>transmission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128" name="object 128"/>
          <p:cNvSpPr txBox="1"/>
          <p:nvPr/>
        </p:nvSpPr>
        <p:spPr>
          <a:xfrm>
            <a:off x="5279897" y="5387085"/>
            <a:ext cx="86423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03835">
              <a:lnSpc>
                <a:spcPct val="100000"/>
              </a:lnSpc>
              <a:spcBef>
                <a:spcPts val="100"/>
              </a:spcBef>
            </a:pPr>
            <a:r>
              <a:rPr sz="1200" spc="-45" dirty="0">
                <a:solidFill>
                  <a:srgbClr val="FFFFFF"/>
                </a:solidFill>
                <a:latin typeface="Arial"/>
                <a:cs typeface="Arial"/>
              </a:rPr>
              <a:t>Optical  </a:t>
            </a:r>
            <a:r>
              <a:rPr sz="1200" spc="-114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200" spc="-35" dirty="0">
                <a:solidFill>
                  <a:srgbClr val="FFFFFF"/>
                </a:solidFill>
                <a:latin typeface="Arial"/>
                <a:cs typeface="Arial"/>
              </a:rPr>
              <a:t>ro</a:t>
            </a:r>
            <a:r>
              <a:rPr sz="1200" spc="-150" dirty="0">
                <a:solidFill>
                  <a:srgbClr val="FFFFFF"/>
                </a:solidFill>
                <a:latin typeface="Arial"/>
                <a:cs typeface="Arial"/>
              </a:rPr>
              <a:t>ss</a:t>
            </a:r>
            <a:r>
              <a:rPr sz="1200" spc="-45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1200" spc="-15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200" spc="-3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200" spc="-4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200" spc="-3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200" spc="-8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200" spc="6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200" spc="-13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129" name="object 129"/>
          <p:cNvSpPr txBox="1"/>
          <p:nvPr/>
        </p:nvSpPr>
        <p:spPr>
          <a:xfrm>
            <a:off x="1137615" y="3592448"/>
            <a:ext cx="123888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80" dirty="0">
                <a:latin typeface="Arial"/>
                <a:cs typeface="Arial"/>
              </a:rPr>
              <a:t>Elektronski</a:t>
            </a:r>
            <a:r>
              <a:rPr sz="1600" spc="-125" dirty="0">
                <a:latin typeface="Arial"/>
                <a:cs typeface="Arial"/>
              </a:rPr>
              <a:t> </a:t>
            </a:r>
            <a:r>
              <a:rPr sz="1600" spc="-60" dirty="0">
                <a:latin typeface="Arial"/>
                <a:cs typeface="Arial"/>
              </a:rPr>
              <a:t>sloj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130" name="object 130"/>
          <p:cNvSpPr txBox="1"/>
          <p:nvPr/>
        </p:nvSpPr>
        <p:spPr>
          <a:xfrm>
            <a:off x="6349365" y="2591816"/>
            <a:ext cx="80835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5240" marR="5080" indent="-3175">
              <a:lnSpc>
                <a:spcPct val="100000"/>
              </a:lnSpc>
              <a:spcBef>
                <a:spcPts val="95"/>
              </a:spcBef>
            </a:pPr>
            <a:r>
              <a:rPr sz="1600" spc="-95" dirty="0">
                <a:solidFill>
                  <a:srgbClr val="800000"/>
                </a:solidFill>
                <a:latin typeface="Arial"/>
                <a:cs typeface="Arial"/>
              </a:rPr>
              <a:t>Pri</a:t>
            </a:r>
            <a:r>
              <a:rPr sz="1600" spc="-125" dirty="0">
                <a:solidFill>
                  <a:srgbClr val="800000"/>
                </a:solidFill>
                <a:latin typeface="Arial"/>
                <a:cs typeface="Arial"/>
              </a:rPr>
              <a:t>s</a:t>
            </a:r>
            <a:r>
              <a:rPr sz="1600" spc="90" dirty="0">
                <a:solidFill>
                  <a:srgbClr val="800000"/>
                </a:solidFill>
                <a:latin typeface="Arial"/>
                <a:cs typeface="Arial"/>
              </a:rPr>
              <a:t>t</a:t>
            </a:r>
            <a:r>
              <a:rPr sz="1600" spc="-70" dirty="0">
                <a:solidFill>
                  <a:srgbClr val="800000"/>
                </a:solidFill>
                <a:latin typeface="Arial"/>
                <a:cs typeface="Arial"/>
              </a:rPr>
              <a:t>u</a:t>
            </a:r>
            <a:r>
              <a:rPr sz="1600" spc="-60" dirty="0">
                <a:solidFill>
                  <a:srgbClr val="800000"/>
                </a:solidFill>
                <a:latin typeface="Arial"/>
                <a:cs typeface="Arial"/>
              </a:rPr>
              <a:t>p</a:t>
            </a:r>
            <a:r>
              <a:rPr sz="1600" spc="-65" dirty="0">
                <a:solidFill>
                  <a:srgbClr val="800000"/>
                </a:solidFill>
                <a:latin typeface="Arial"/>
                <a:cs typeface="Arial"/>
              </a:rPr>
              <a:t>n</a:t>
            </a:r>
            <a:r>
              <a:rPr sz="1600" spc="-85" dirty="0">
                <a:solidFill>
                  <a:srgbClr val="800000"/>
                </a:solidFill>
                <a:latin typeface="Arial"/>
                <a:cs typeface="Arial"/>
              </a:rPr>
              <a:t>a  </a:t>
            </a:r>
            <a:r>
              <a:rPr sz="1600" spc="-100" dirty="0">
                <a:solidFill>
                  <a:srgbClr val="800000"/>
                </a:solidFill>
                <a:latin typeface="Arial"/>
                <a:cs typeface="Arial"/>
              </a:rPr>
              <a:t>mreža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131" name="object 131"/>
          <p:cNvSpPr txBox="1"/>
          <p:nvPr/>
        </p:nvSpPr>
        <p:spPr>
          <a:xfrm>
            <a:off x="6039358" y="4256023"/>
            <a:ext cx="136525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43535" marR="5080" indent="-331470">
              <a:lnSpc>
                <a:spcPct val="100000"/>
              </a:lnSpc>
              <a:spcBef>
                <a:spcPts val="95"/>
              </a:spcBef>
            </a:pPr>
            <a:r>
              <a:rPr sz="1600" spc="-70" dirty="0">
                <a:latin typeface="Arial"/>
                <a:cs typeface="Arial"/>
              </a:rPr>
              <a:t>Pristupna </a:t>
            </a:r>
            <a:r>
              <a:rPr sz="1600" spc="-85" dirty="0">
                <a:latin typeface="Arial"/>
                <a:cs typeface="Arial"/>
              </a:rPr>
              <a:t>tačka  </a:t>
            </a:r>
            <a:r>
              <a:rPr sz="1600" spc="-90" dirty="0">
                <a:latin typeface="Arial"/>
                <a:cs typeface="Arial"/>
              </a:rPr>
              <a:t>usluge</a:t>
            </a:r>
            <a:r>
              <a:rPr sz="1600" spc="-215" dirty="0">
                <a:latin typeface="Arial"/>
                <a:cs typeface="Arial"/>
              </a:rPr>
              <a:t> </a:t>
            </a:r>
            <a:r>
              <a:rPr sz="1600" spc="-170" dirty="0">
                <a:latin typeface="Arial"/>
                <a:cs typeface="Arial"/>
              </a:rPr>
              <a:t>(SAP)</a:t>
            </a:r>
            <a:endParaRPr sz="16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026353" y="2157780"/>
            <a:ext cx="3756025" cy="2400935"/>
            <a:chOff x="3026353" y="2157780"/>
            <a:chExt cx="3756025" cy="2400935"/>
          </a:xfrm>
        </p:grpSpPr>
        <p:sp>
          <p:nvSpPr>
            <p:cNvPr id="3" name="object 3"/>
            <p:cNvSpPr/>
            <p:nvPr/>
          </p:nvSpPr>
          <p:spPr>
            <a:xfrm>
              <a:off x="3026353" y="2418398"/>
              <a:ext cx="3755038" cy="213978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" name="object 4"/>
            <p:cNvSpPr/>
            <p:nvPr/>
          </p:nvSpPr>
          <p:spPr>
            <a:xfrm>
              <a:off x="4499990" y="2157780"/>
              <a:ext cx="2282190" cy="585470"/>
            </a:xfrm>
            <a:custGeom>
              <a:avLst/>
              <a:gdLst/>
              <a:ahLst/>
              <a:cxnLst/>
              <a:rect l="l" t="t" r="r" b="b"/>
              <a:pathLst>
                <a:path w="2282190" h="585469">
                  <a:moveTo>
                    <a:pt x="2281809" y="0"/>
                  </a:moveTo>
                  <a:lnTo>
                    <a:pt x="0" y="0"/>
                  </a:lnTo>
                  <a:lnTo>
                    <a:pt x="0" y="585419"/>
                  </a:lnTo>
                  <a:lnTo>
                    <a:pt x="2281809" y="585419"/>
                  </a:lnTo>
                  <a:lnTo>
                    <a:pt x="228180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1410716" y="1560957"/>
            <a:ext cx="6626859" cy="117538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>
              <a:lnSpc>
                <a:spcPct val="101099"/>
              </a:lnSpc>
              <a:spcBef>
                <a:spcPts val="75"/>
              </a:spcBef>
            </a:pPr>
            <a:r>
              <a:rPr sz="1800" spc="-114" dirty="0">
                <a:latin typeface="Arial"/>
                <a:cs typeface="Arial"/>
              </a:rPr>
              <a:t>Različite </a:t>
            </a:r>
            <a:r>
              <a:rPr sz="1800" spc="-70" dirty="0">
                <a:latin typeface="Arial"/>
                <a:cs typeface="Arial"/>
              </a:rPr>
              <a:t>putanje </a:t>
            </a:r>
            <a:r>
              <a:rPr sz="1800" spc="-100" dirty="0">
                <a:latin typeface="Arial"/>
                <a:cs typeface="Arial"/>
              </a:rPr>
              <a:t>svjetlosnog </a:t>
            </a:r>
            <a:r>
              <a:rPr sz="1800" spc="-120" dirty="0">
                <a:latin typeface="Arial"/>
                <a:cs typeface="Arial"/>
              </a:rPr>
              <a:t>signala </a:t>
            </a:r>
            <a:r>
              <a:rPr sz="1800" spc="-100" dirty="0">
                <a:latin typeface="Arial"/>
                <a:cs typeface="Arial"/>
              </a:rPr>
              <a:t>mogu </a:t>
            </a:r>
            <a:r>
              <a:rPr sz="1800" spc="-45" dirty="0">
                <a:latin typeface="Arial"/>
                <a:cs typeface="Arial"/>
              </a:rPr>
              <a:t>koristiti </a:t>
            </a:r>
            <a:r>
              <a:rPr sz="1800" spc="-65" dirty="0">
                <a:latin typeface="Arial"/>
                <a:cs typeface="Arial"/>
              </a:rPr>
              <a:t>istu </a:t>
            </a:r>
            <a:r>
              <a:rPr sz="1800" spc="-95" dirty="0">
                <a:latin typeface="Arial"/>
                <a:cs typeface="Arial"/>
              </a:rPr>
              <a:t>talasnu </a:t>
            </a:r>
            <a:r>
              <a:rPr sz="1800" spc="-90" dirty="0">
                <a:latin typeface="Arial"/>
                <a:cs typeface="Arial"/>
              </a:rPr>
              <a:t>dužinu </a:t>
            </a:r>
            <a:r>
              <a:rPr sz="1800" spc="-160" dirty="0">
                <a:latin typeface="Arial"/>
                <a:cs typeface="Arial"/>
              </a:rPr>
              <a:t>sve  </a:t>
            </a:r>
            <a:r>
              <a:rPr sz="1800" spc="-85" dirty="0">
                <a:latin typeface="Arial"/>
                <a:cs typeface="Arial"/>
              </a:rPr>
              <a:t>dok </a:t>
            </a:r>
            <a:r>
              <a:rPr sz="1800" spc="-95" dirty="0">
                <a:latin typeface="Arial"/>
                <a:cs typeface="Arial"/>
              </a:rPr>
              <a:t>ne </a:t>
            </a:r>
            <a:r>
              <a:rPr sz="1800" spc="-60" dirty="0">
                <a:latin typeface="Arial"/>
                <a:cs typeface="Arial"/>
              </a:rPr>
              <a:t>dijele </a:t>
            </a:r>
            <a:r>
              <a:rPr sz="1800" spc="-45" dirty="0">
                <a:latin typeface="Arial"/>
                <a:cs typeface="Arial"/>
              </a:rPr>
              <a:t>isti </a:t>
            </a:r>
            <a:r>
              <a:rPr sz="1800" spc="-55" dirty="0">
                <a:latin typeface="Arial"/>
                <a:cs typeface="Arial"/>
              </a:rPr>
              <a:t>optički </a:t>
            </a:r>
            <a:r>
              <a:rPr sz="1800" spc="-50" dirty="0">
                <a:latin typeface="Arial"/>
                <a:cs typeface="Arial"/>
              </a:rPr>
              <a:t>link </a:t>
            </a:r>
            <a:r>
              <a:rPr sz="1800" dirty="0">
                <a:latin typeface="Symbol"/>
                <a:cs typeface="Symbol"/>
              </a:rPr>
              <a:t>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b="1" spc="-130" dirty="0">
                <a:latin typeface="Arial"/>
                <a:cs typeface="Arial"/>
              </a:rPr>
              <a:t>Optical </a:t>
            </a:r>
            <a:r>
              <a:rPr sz="1800" b="1" spc="-114" dirty="0">
                <a:latin typeface="Arial"/>
                <a:cs typeface="Arial"/>
              </a:rPr>
              <a:t>continuity</a:t>
            </a:r>
            <a:r>
              <a:rPr sz="1800" b="1" spc="-360" dirty="0">
                <a:latin typeface="Arial"/>
                <a:cs typeface="Arial"/>
              </a:rPr>
              <a:t> </a:t>
            </a:r>
            <a:r>
              <a:rPr sz="1800" b="1" spc="-135" dirty="0">
                <a:latin typeface="Arial"/>
                <a:cs typeface="Arial"/>
              </a:rPr>
              <a:t>constraint</a:t>
            </a:r>
            <a:endParaRPr sz="1800" dirty="0">
              <a:latin typeface="Arial"/>
              <a:cs typeface="Arial"/>
            </a:endParaRPr>
          </a:p>
          <a:p>
            <a:pPr marL="3423285">
              <a:lnSpc>
                <a:spcPct val="100000"/>
              </a:lnSpc>
              <a:spcBef>
                <a:spcPts val="385"/>
              </a:spcBef>
            </a:pPr>
            <a:r>
              <a:rPr sz="1800" spc="-55" dirty="0">
                <a:latin typeface="Arial"/>
                <a:cs typeface="Arial"/>
              </a:rPr>
              <a:t>putanje</a:t>
            </a:r>
            <a:r>
              <a:rPr sz="1800" spc="-110" dirty="0">
                <a:latin typeface="Arial"/>
                <a:cs typeface="Arial"/>
              </a:rPr>
              <a:t> </a:t>
            </a:r>
            <a:r>
              <a:rPr sz="1800" spc="-85" dirty="0">
                <a:latin typeface="Arial"/>
                <a:cs typeface="Arial"/>
              </a:rPr>
              <a:t>svjetlosnog</a:t>
            </a:r>
            <a:endParaRPr sz="1800" dirty="0">
              <a:latin typeface="Arial"/>
              <a:cs typeface="Arial"/>
            </a:endParaRPr>
          </a:p>
          <a:p>
            <a:pPr marL="3423285">
              <a:lnSpc>
                <a:spcPct val="100000"/>
              </a:lnSpc>
            </a:pPr>
            <a:r>
              <a:rPr sz="1800" spc="-110" dirty="0">
                <a:latin typeface="Arial"/>
                <a:cs typeface="Arial"/>
              </a:rPr>
              <a:t>signala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447546" y="4710429"/>
            <a:ext cx="6955790" cy="15640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100" dirty="0">
                <a:latin typeface="Arial"/>
                <a:cs typeface="Arial"/>
              </a:rPr>
              <a:t>Putanje svjetlosnog </a:t>
            </a:r>
            <a:r>
              <a:rPr sz="1800" spc="-120" dirty="0">
                <a:latin typeface="Arial"/>
                <a:cs typeface="Arial"/>
              </a:rPr>
              <a:t>signala </a:t>
            </a:r>
            <a:r>
              <a:rPr sz="1800" spc="-160" dirty="0">
                <a:latin typeface="Arial"/>
                <a:cs typeface="Arial"/>
              </a:rPr>
              <a:t>se </a:t>
            </a:r>
            <a:r>
              <a:rPr sz="1800" spc="-25" dirty="0">
                <a:latin typeface="Arial"/>
                <a:cs typeface="Arial"/>
              </a:rPr>
              <a:t>rutiraju </a:t>
            </a:r>
            <a:r>
              <a:rPr sz="1800" spc="-100" dirty="0">
                <a:latin typeface="Arial"/>
                <a:cs typeface="Arial"/>
              </a:rPr>
              <a:t>kroz </a:t>
            </a:r>
            <a:r>
              <a:rPr sz="1800" spc="-95" dirty="0">
                <a:latin typeface="Arial"/>
                <a:cs typeface="Arial"/>
              </a:rPr>
              <a:t>posredničke </a:t>
            </a:r>
            <a:r>
              <a:rPr sz="1800" spc="-55" dirty="0">
                <a:latin typeface="Arial"/>
                <a:cs typeface="Arial"/>
              </a:rPr>
              <a:t>(intermediate)  </a:t>
            </a:r>
            <a:r>
              <a:rPr sz="1800" spc="-95" dirty="0">
                <a:latin typeface="Arial"/>
                <a:cs typeface="Arial"/>
              </a:rPr>
              <a:t>čvorove </a:t>
            </a:r>
            <a:r>
              <a:rPr sz="1800" spc="-85" dirty="0">
                <a:latin typeface="Arial"/>
                <a:cs typeface="Arial"/>
              </a:rPr>
              <a:t>prema </a:t>
            </a:r>
            <a:r>
              <a:rPr sz="1800" spc="-60" dirty="0">
                <a:latin typeface="Arial"/>
                <a:cs typeface="Arial"/>
              </a:rPr>
              <a:t>drugim </a:t>
            </a:r>
            <a:r>
              <a:rPr sz="1800" spc="-80" dirty="0">
                <a:latin typeface="Arial"/>
                <a:cs typeface="Arial"/>
              </a:rPr>
              <a:t>linkovma, </a:t>
            </a:r>
            <a:r>
              <a:rPr sz="1800" spc="-105" dirty="0">
                <a:latin typeface="Arial"/>
                <a:cs typeface="Arial"/>
              </a:rPr>
              <a:t>na </a:t>
            </a:r>
            <a:r>
              <a:rPr sz="1800" spc="-75" dirty="0">
                <a:latin typeface="Arial"/>
                <a:cs typeface="Arial"/>
              </a:rPr>
              <a:t>kojima </a:t>
            </a:r>
            <a:r>
              <a:rPr sz="1800" spc="-85" dirty="0">
                <a:latin typeface="Arial"/>
                <a:cs typeface="Arial"/>
              </a:rPr>
              <a:t>dolazi </a:t>
            </a:r>
            <a:r>
              <a:rPr sz="1800" spc="-60" dirty="0">
                <a:latin typeface="Arial"/>
                <a:cs typeface="Arial"/>
              </a:rPr>
              <a:t>do </a:t>
            </a:r>
            <a:r>
              <a:rPr sz="1800" spc="-85" dirty="0">
                <a:latin typeface="Arial"/>
                <a:cs typeface="Arial"/>
              </a:rPr>
              <a:t>kombinovanja </a:t>
            </a:r>
            <a:r>
              <a:rPr sz="1800" spc="-75" dirty="0">
                <a:latin typeface="Arial"/>
                <a:cs typeface="Arial"/>
              </a:rPr>
              <a:t>talasnih  </a:t>
            </a:r>
            <a:r>
              <a:rPr sz="1800" spc="-95" dirty="0">
                <a:latin typeface="Arial"/>
                <a:cs typeface="Arial"/>
              </a:rPr>
              <a:t>dužina </a:t>
            </a:r>
            <a:r>
              <a:rPr sz="1800" spc="-65" dirty="0">
                <a:latin typeface="Arial"/>
                <a:cs typeface="Arial"/>
              </a:rPr>
              <a:t>(wavelength-routing</a:t>
            </a:r>
            <a:r>
              <a:rPr sz="1800" spc="60" dirty="0">
                <a:latin typeface="Arial"/>
                <a:cs typeface="Arial"/>
              </a:rPr>
              <a:t> </a:t>
            </a:r>
            <a:r>
              <a:rPr sz="1800" spc="-50" dirty="0">
                <a:latin typeface="Arial"/>
                <a:cs typeface="Arial"/>
              </a:rPr>
              <a:t>network).</a:t>
            </a:r>
            <a:endParaRPr sz="1800" dirty="0">
              <a:latin typeface="Arial"/>
              <a:cs typeface="Arial"/>
            </a:endParaRPr>
          </a:p>
          <a:p>
            <a:pPr marL="12700" marR="514984">
              <a:lnSpc>
                <a:spcPct val="100000"/>
              </a:lnSpc>
              <a:spcBef>
                <a:spcPts val="1305"/>
              </a:spcBef>
            </a:pPr>
            <a:r>
              <a:rPr sz="1800" spc="-60" dirty="0">
                <a:latin typeface="Arial"/>
                <a:cs typeface="Arial"/>
              </a:rPr>
              <a:t>Optički </a:t>
            </a:r>
            <a:r>
              <a:rPr sz="1800" spc="-55" dirty="0">
                <a:latin typeface="Arial"/>
                <a:cs typeface="Arial"/>
              </a:rPr>
              <a:t>sloj </a:t>
            </a:r>
            <a:r>
              <a:rPr sz="1800" spc="-65" dirty="0">
                <a:latin typeface="Arial"/>
                <a:cs typeface="Arial"/>
              </a:rPr>
              <a:t>obezbjeđuje </a:t>
            </a:r>
            <a:r>
              <a:rPr sz="1800" spc="-55" dirty="0">
                <a:latin typeface="Arial"/>
                <a:cs typeface="Arial"/>
              </a:rPr>
              <a:t>putanje </a:t>
            </a:r>
            <a:r>
              <a:rPr sz="1800" spc="-85" dirty="0">
                <a:latin typeface="Arial"/>
                <a:cs typeface="Arial"/>
              </a:rPr>
              <a:t>svjetlosnog </a:t>
            </a:r>
            <a:r>
              <a:rPr sz="1800" spc="-110" dirty="0">
                <a:latin typeface="Arial"/>
                <a:cs typeface="Arial"/>
              </a:rPr>
              <a:t>signala </a:t>
            </a:r>
            <a:r>
              <a:rPr sz="1800" spc="-140" dirty="0">
                <a:latin typeface="Arial"/>
                <a:cs typeface="Arial"/>
              </a:rPr>
              <a:t>ka </a:t>
            </a:r>
            <a:r>
              <a:rPr sz="1800" spc="-80" dirty="0">
                <a:latin typeface="Arial"/>
                <a:cs typeface="Arial"/>
              </a:rPr>
              <a:t>višim</a:t>
            </a:r>
            <a:r>
              <a:rPr sz="1800" spc="-310" dirty="0">
                <a:latin typeface="Arial"/>
                <a:cs typeface="Arial"/>
              </a:rPr>
              <a:t> </a:t>
            </a:r>
            <a:r>
              <a:rPr sz="1800" spc="-80" dirty="0">
                <a:latin typeface="Arial"/>
                <a:cs typeface="Arial"/>
              </a:rPr>
              <a:t>slojevima  </a:t>
            </a:r>
            <a:r>
              <a:rPr sz="1800" spc="-85" dirty="0">
                <a:latin typeface="Arial"/>
                <a:cs typeface="Arial"/>
              </a:rPr>
              <a:t>preko </a:t>
            </a:r>
            <a:r>
              <a:rPr sz="1800" spc="-285" dirty="0">
                <a:latin typeface="Arial"/>
                <a:cs typeface="Arial"/>
              </a:rPr>
              <a:t>SAP </a:t>
            </a:r>
            <a:r>
              <a:rPr sz="1800" spc="-85" dirty="0">
                <a:latin typeface="Arial"/>
                <a:cs typeface="Arial"/>
              </a:rPr>
              <a:t>(service </a:t>
            </a:r>
            <a:r>
              <a:rPr sz="1800" spc="-155" dirty="0">
                <a:latin typeface="Arial"/>
                <a:cs typeface="Arial"/>
              </a:rPr>
              <a:t>access</a:t>
            </a:r>
            <a:r>
              <a:rPr sz="1800" spc="-229" dirty="0">
                <a:latin typeface="Arial"/>
                <a:cs typeface="Arial"/>
              </a:rPr>
              <a:t> </a:t>
            </a:r>
            <a:r>
              <a:rPr sz="1800" spc="-40" dirty="0">
                <a:latin typeface="Arial"/>
                <a:cs typeface="Arial"/>
              </a:rPr>
              <a:t>point).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559176" y="515873"/>
            <a:ext cx="4132579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95" dirty="0"/>
              <a:t>2. </a:t>
            </a:r>
            <a:r>
              <a:rPr sz="2800" spc="-204" dirty="0"/>
              <a:t>generacija </a:t>
            </a:r>
            <a:r>
              <a:rPr sz="2800" spc="-190" dirty="0"/>
              <a:t>optičkih</a:t>
            </a:r>
            <a:r>
              <a:rPr sz="2800" spc="-135" dirty="0"/>
              <a:t> </a:t>
            </a:r>
            <a:r>
              <a:rPr sz="2800" spc="-200" dirty="0"/>
              <a:t>mreža</a:t>
            </a:r>
            <a:endParaRPr sz="2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275582" y="1136903"/>
            <a:ext cx="5595620" cy="5422900"/>
            <a:chOff x="3275582" y="1136903"/>
            <a:chExt cx="5595620" cy="5422900"/>
          </a:xfrm>
        </p:grpSpPr>
        <p:sp>
          <p:nvSpPr>
            <p:cNvPr id="3" name="object 3"/>
            <p:cNvSpPr/>
            <p:nvPr/>
          </p:nvSpPr>
          <p:spPr>
            <a:xfrm>
              <a:off x="3275582" y="1136903"/>
              <a:ext cx="5595115" cy="542239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" name="object 4"/>
            <p:cNvSpPr/>
            <p:nvPr/>
          </p:nvSpPr>
          <p:spPr>
            <a:xfrm>
              <a:off x="3308858" y="1155064"/>
              <a:ext cx="5528310" cy="5346700"/>
            </a:xfrm>
            <a:custGeom>
              <a:avLst/>
              <a:gdLst/>
              <a:ahLst/>
              <a:cxnLst/>
              <a:rect l="l" t="t" r="r" b="b"/>
              <a:pathLst>
                <a:path w="5528309" h="5346700">
                  <a:moveTo>
                    <a:pt x="5528183" y="2324100"/>
                  </a:moveTo>
                  <a:lnTo>
                    <a:pt x="5527548" y="2273300"/>
                  </a:lnTo>
                  <a:lnTo>
                    <a:pt x="5526278" y="2235200"/>
                  </a:lnTo>
                  <a:lnTo>
                    <a:pt x="5524119" y="2184400"/>
                  </a:lnTo>
                  <a:lnTo>
                    <a:pt x="5517642" y="2095500"/>
                  </a:lnTo>
                  <a:lnTo>
                    <a:pt x="5513324" y="2057400"/>
                  </a:lnTo>
                  <a:lnTo>
                    <a:pt x="5508117" y="2019300"/>
                  </a:lnTo>
                  <a:lnTo>
                    <a:pt x="5502148" y="1968500"/>
                  </a:lnTo>
                  <a:lnTo>
                    <a:pt x="5495544" y="1930400"/>
                  </a:lnTo>
                  <a:lnTo>
                    <a:pt x="5488051" y="1879600"/>
                  </a:lnTo>
                  <a:lnTo>
                    <a:pt x="5479796" y="1841500"/>
                  </a:lnTo>
                  <a:lnTo>
                    <a:pt x="5470779" y="1803400"/>
                  </a:lnTo>
                  <a:lnTo>
                    <a:pt x="5460873" y="1752600"/>
                  </a:lnTo>
                  <a:lnTo>
                    <a:pt x="5450332" y="1714500"/>
                  </a:lnTo>
                  <a:lnTo>
                    <a:pt x="5439029" y="1676400"/>
                  </a:lnTo>
                  <a:lnTo>
                    <a:pt x="5426837" y="1625600"/>
                  </a:lnTo>
                  <a:lnTo>
                    <a:pt x="5413883" y="1587500"/>
                  </a:lnTo>
                  <a:lnTo>
                    <a:pt x="5400167" y="1549400"/>
                  </a:lnTo>
                  <a:lnTo>
                    <a:pt x="5385562" y="1511300"/>
                  </a:lnTo>
                  <a:lnTo>
                    <a:pt x="5370322" y="1460500"/>
                  </a:lnTo>
                  <a:lnTo>
                    <a:pt x="5354193" y="1422400"/>
                  </a:lnTo>
                  <a:lnTo>
                    <a:pt x="5337302" y="1384300"/>
                  </a:lnTo>
                  <a:lnTo>
                    <a:pt x="5319649" y="1346200"/>
                  </a:lnTo>
                  <a:lnTo>
                    <a:pt x="5301107" y="1308100"/>
                  </a:lnTo>
                  <a:lnTo>
                    <a:pt x="5281803" y="1270000"/>
                  </a:lnTo>
                  <a:lnTo>
                    <a:pt x="5261737" y="1231900"/>
                  </a:lnTo>
                  <a:lnTo>
                    <a:pt x="5240782" y="1193800"/>
                  </a:lnTo>
                  <a:lnTo>
                    <a:pt x="5219065" y="1155700"/>
                  </a:lnTo>
                  <a:lnTo>
                    <a:pt x="5196586" y="1117600"/>
                  </a:lnTo>
                  <a:lnTo>
                    <a:pt x="5173218" y="1079500"/>
                  </a:lnTo>
                  <a:lnTo>
                    <a:pt x="5149088" y="1041400"/>
                  </a:lnTo>
                  <a:lnTo>
                    <a:pt x="5124069" y="1003300"/>
                  </a:lnTo>
                  <a:lnTo>
                    <a:pt x="5098288" y="965200"/>
                  </a:lnTo>
                  <a:lnTo>
                    <a:pt x="5071745" y="927100"/>
                  </a:lnTo>
                  <a:lnTo>
                    <a:pt x="5044313" y="889000"/>
                  </a:lnTo>
                  <a:lnTo>
                    <a:pt x="5016246" y="850900"/>
                  </a:lnTo>
                  <a:lnTo>
                    <a:pt x="4987544" y="825500"/>
                  </a:lnTo>
                  <a:lnTo>
                    <a:pt x="4958207" y="787400"/>
                  </a:lnTo>
                  <a:lnTo>
                    <a:pt x="4928362" y="749300"/>
                  </a:lnTo>
                  <a:lnTo>
                    <a:pt x="4898009" y="723900"/>
                  </a:lnTo>
                  <a:lnTo>
                    <a:pt x="4867021" y="685800"/>
                  </a:lnTo>
                  <a:lnTo>
                    <a:pt x="4835525" y="660400"/>
                  </a:lnTo>
                  <a:lnTo>
                    <a:pt x="4803521" y="635000"/>
                  </a:lnTo>
                  <a:lnTo>
                    <a:pt x="4771009" y="596900"/>
                  </a:lnTo>
                  <a:lnTo>
                    <a:pt x="4737989" y="571500"/>
                  </a:lnTo>
                  <a:lnTo>
                    <a:pt x="4704461" y="546100"/>
                  </a:lnTo>
                  <a:lnTo>
                    <a:pt x="4670425" y="520700"/>
                  </a:lnTo>
                  <a:lnTo>
                    <a:pt x="4635881" y="495300"/>
                  </a:lnTo>
                  <a:lnTo>
                    <a:pt x="4600956" y="457200"/>
                  </a:lnTo>
                  <a:lnTo>
                    <a:pt x="4565523" y="431800"/>
                  </a:lnTo>
                  <a:lnTo>
                    <a:pt x="4529709" y="419100"/>
                  </a:lnTo>
                  <a:lnTo>
                    <a:pt x="4456684" y="368300"/>
                  </a:lnTo>
                  <a:lnTo>
                    <a:pt x="4381881" y="317500"/>
                  </a:lnTo>
                  <a:lnTo>
                    <a:pt x="4344035" y="304800"/>
                  </a:lnTo>
                  <a:lnTo>
                    <a:pt x="4266946" y="254000"/>
                  </a:lnTo>
                  <a:lnTo>
                    <a:pt x="4188333" y="228600"/>
                  </a:lnTo>
                  <a:lnTo>
                    <a:pt x="4148582" y="203200"/>
                  </a:lnTo>
                  <a:lnTo>
                    <a:pt x="4067937" y="177800"/>
                  </a:lnTo>
                  <a:lnTo>
                    <a:pt x="4027170" y="152400"/>
                  </a:lnTo>
                  <a:lnTo>
                    <a:pt x="3733546" y="63500"/>
                  </a:lnTo>
                  <a:lnTo>
                    <a:pt x="3690620" y="63500"/>
                  </a:lnTo>
                  <a:lnTo>
                    <a:pt x="3603879" y="38100"/>
                  </a:lnTo>
                  <a:lnTo>
                    <a:pt x="3560191" y="38100"/>
                  </a:lnTo>
                  <a:lnTo>
                    <a:pt x="3516376" y="25400"/>
                  </a:lnTo>
                  <a:lnTo>
                    <a:pt x="3472307" y="25400"/>
                  </a:lnTo>
                  <a:lnTo>
                    <a:pt x="3428111" y="12700"/>
                  </a:lnTo>
                  <a:lnTo>
                    <a:pt x="3339211" y="12700"/>
                  </a:lnTo>
                  <a:lnTo>
                    <a:pt x="3294380" y="0"/>
                  </a:lnTo>
                  <a:lnTo>
                    <a:pt x="2932430" y="0"/>
                  </a:lnTo>
                  <a:lnTo>
                    <a:pt x="2886710" y="12700"/>
                  </a:lnTo>
                  <a:lnTo>
                    <a:pt x="2795270" y="12700"/>
                  </a:lnTo>
                  <a:lnTo>
                    <a:pt x="2749550" y="25400"/>
                  </a:lnTo>
                  <a:lnTo>
                    <a:pt x="2703703" y="25400"/>
                  </a:lnTo>
                  <a:lnTo>
                    <a:pt x="2657983" y="38100"/>
                  </a:lnTo>
                  <a:lnTo>
                    <a:pt x="2612136" y="38100"/>
                  </a:lnTo>
                  <a:lnTo>
                    <a:pt x="2474722" y="76200"/>
                  </a:lnTo>
                  <a:lnTo>
                    <a:pt x="2429002" y="76200"/>
                  </a:lnTo>
                  <a:lnTo>
                    <a:pt x="2201164" y="139700"/>
                  </a:lnTo>
                  <a:lnTo>
                    <a:pt x="2155825" y="165100"/>
                  </a:lnTo>
                  <a:lnTo>
                    <a:pt x="2065528" y="190500"/>
                  </a:lnTo>
                  <a:lnTo>
                    <a:pt x="2020443" y="215900"/>
                  </a:lnTo>
                  <a:lnTo>
                    <a:pt x="1930908" y="241300"/>
                  </a:lnTo>
                  <a:lnTo>
                    <a:pt x="1842008" y="292100"/>
                  </a:lnTo>
                  <a:lnTo>
                    <a:pt x="1797685" y="304800"/>
                  </a:lnTo>
                  <a:lnTo>
                    <a:pt x="1709801" y="355600"/>
                  </a:lnTo>
                  <a:lnTo>
                    <a:pt x="1666240" y="368300"/>
                  </a:lnTo>
                  <a:lnTo>
                    <a:pt x="1451356" y="495300"/>
                  </a:lnTo>
                  <a:lnTo>
                    <a:pt x="1409065" y="533400"/>
                  </a:lnTo>
                  <a:lnTo>
                    <a:pt x="1325499" y="584200"/>
                  </a:lnTo>
                  <a:lnTo>
                    <a:pt x="1284097" y="622300"/>
                  </a:lnTo>
                  <a:lnTo>
                    <a:pt x="1202182" y="673100"/>
                  </a:lnTo>
                  <a:lnTo>
                    <a:pt x="1161923" y="711200"/>
                  </a:lnTo>
                  <a:lnTo>
                    <a:pt x="1122299" y="749300"/>
                  </a:lnTo>
                  <a:lnTo>
                    <a:pt x="1083310" y="774700"/>
                  </a:lnTo>
                  <a:lnTo>
                    <a:pt x="1044956" y="812800"/>
                  </a:lnTo>
                  <a:lnTo>
                    <a:pt x="1007237" y="838200"/>
                  </a:lnTo>
                  <a:lnTo>
                    <a:pt x="970153" y="876300"/>
                  </a:lnTo>
                  <a:lnTo>
                    <a:pt x="933831" y="914400"/>
                  </a:lnTo>
                  <a:lnTo>
                    <a:pt x="898144" y="952500"/>
                  </a:lnTo>
                  <a:lnTo>
                    <a:pt x="863092" y="977900"/>
                  </a:lnTo>
                  <a:lnTo>
                    <a:pt x="828802" y="1016000"/>
                  </a:lnTo>
                  <a:lnTo>
                    <a:pt x="795147" y="1054100"/>
                  </a:lnTo>
                  <a:lnTo>
                    <a:pt x="762127" y="1092200"/>
                  </a:lnTo>
                  <a:lnTo>
                    <a:pt x="729742" y="1130300"/>
                  </a:lnTo>
                  <a:lnTo>
                    <a:pt x="697992" y="1168400"/>
                  </a:lnTo>
                  <a:lnTo>
                    <a:pt x="667004" y="1206500"/>
                  </a:lnTo>
                  <a:lnTo>
                    <a:pt x="636778" y="1244600"/>
                  </a:lnTo>
                  <a:lnTo>
                    <a:pt x="607060" y="1282700"/>
                  </a:lnTo>
                  <a:lnTo>
                    <a:pt x="578104" y="1320800"/>
                  </a:lnTo>
                  <a:lnTo>
                    <a:pt x="549910" y="1358900"/>
                  </a:lnTo>
                  <a:lnTo>
                    <a:pt x="522224" y="1397000"/>
                  </a:lnTo>
                  <a:lnTo>
                    <a:pt x="495427" y="1435100"/>
                  </a:lnTo>
                  <a:lnTo>
                    <a:pt x="469138" y="1473200"/>
                  </a:lnTo>
                  <a:lnTo>
                    <a:pt x="443611" y="1524000"/>
                  </a:lnTo>
                  <a:lnTo>
                    <a:pt x="418846" y="1562100"/>
                  </a:lnTo>
                  <a:lnTo>
                    <a:pt x="394716" y="1600200"/>
                  </a:lnTo>
                  <a:lnTo>
                    <a:pt x="371221" y="1638300"/>
                  </a:lnTo>
                  <a:lnTo>
                    <a:pt x="348488" y="1689100"/>
                  </a:lnTo>
                  <a:lnTo>
                    <a:pt x="326517" y="1727200"/>
                  </a:lnTo>
                  <a:lnTo>
                    <a:pt x="305181" y="1765300"/>
                  </a:lnTo>
                  <a:lnTo>
                    <a:pt x="284480" y="1803400"/>
                  </a:lnTo>
                  <a:lnTo>
                    <a:pt x="264541" y="1854200"/>
                  </a:lnTo>
                  <a:lnTo>
                    <a:pt x="245364" y="1892300"/>
                  </a:lnTo>
                  <a:lnTo>
                    <a:pt x="226822" y="1930400"/>
                  </a:lnTo>
                  <a:lnTo>
                    <a:pt x="209042" y="1981200"/>
                  </a:lnTo>
                  <a:lnTo>
                    <a:pt x="191897" y="2019300"/>
                  </a:lnTo>
                  <a:lnTo>
                    <a:pt x="175641" y="2070100"/>
                  </a:lnTo>
                  <a:lnTo>
                    <a:pt x="159893" y="2108200"/>
                  </a:lnTo>
                  <a:lnTo>
                    <a:pt x="145034" y="2146300"/>
                  </a:lnTo>
                  <a:lnTo>
                    <a:pt x="130810" y="2197100"/>
                  </a:lnTo>
                  <a:lnTo>
                    <a:pt x="117221" y="2235200"/>
                  </a:lnTo>
                  <a:lnTo>
                    <a:pt x="104521" y="2286000"/>
                  </a:lnTo>
                  <a:lnTo>
                    <a:pt x="92456" y="2324100"/>
                  </a:lnTo>
                  <a:lnTo>
                    <a:pt x="81153" y="2374900"/>
                  </a:lnTo>
                  <a:lnTo>
                    <a:pt x="70612" y="2413000"/>
                  </a:lnTo>
                  <a:lnTo>
                    <a:pt x="60706" y="2463800"/>
                  </a:lnTo>
                  <a:lnTo>
                    <a:pt x="51562" y="2501900"/>
                  </a:lnTo>
                  <a:lnTo>
                    <a:pt x="43180" y="2552700"/>
                  </a:lnTo>
                  <a:lnTo>
                    <a:pt x="35560" y="2590800"/>
                  </a:lnTo>
                  <a:lnTo>
                    <a:pt x="28702" y="2628900"/>
                  </a:lnTo>
                  <a:lnTo>
                    <a:pt x="22479" y="2679700"/>
                  </a:lnTo>
                  <a:lnTo>
                    <a:pt x="17018" y="2717800"/>
                  </a:lnTo>
                  <a:lnTo>
                    <a:pt x="12319" y="2768600"/>
                  </a:lnTo>
                  <a:lnTo>
                    <a:pt x="8382" y="2806700"/>
                  </a:lnTo>
                  <a:lnTo>
                    <a:pt x="2794" y="2895600"/>
                  </a:lnTo>
                  <a:lnTo>
                    <a:pt x="127" y="2984500"/>
                  </a:lnTo>
                  <a:lnTo>
                    <a:pt x="0" y="3035300"/>
                  </a:lnTo>
                  <a:lnTo>
                    <a:pt x="622" y="3073400"/>
                  </a:lnTo>
                  <a:lnTo>
                    <a:pt x="1905" y="3124200"/>
                  </a:lnTo>
                  <a:lnTo>
                    <a:pt x="6845" y="3213100"/>
                  </a:lnTo>
                  <a:lnTo>
                    <a:pt x="10541" y="3251200"/>
                  </a:lnTo>
                  <a:lnTo>
                    <a:pt x="14846" y="3289300"/>
                  </a:lnTo>
                  <a:lnTo>
                    <a:pt x="20066" y="3340100"/>
                  </a:lnTo>
                  <a:lnTo>
                    <a:pt x="26035" y="3378200"/>
                  </a:lnTo>
                  <a:lnTo>
                    <a:pt x="32639" y="3429000"/>
                  </a:lnTo>
                  <a:lnTo>
                    <a:pt x="40132" y="3467100"/>
                  </a:lnTo>
                  <a:lnTo>
                    <a:pt x="48387" y="3505200"/>
                  </a:lnTo>
                  <a:lnTo>
                    <a:pt x="57404" y="3556000"/>
                  </a:lnTo>
                  <a:lnTo>
                    <a:pt x="67310" y="3594100"/>
                  </a:lnTo>
                  <a:lnTo>
                    <a:pt x="77851" y="3632200"/>
                  </a:lnTo>
                  <a:lnTo>
                    <a:pt x="89154" y="3683000"/>
                  </a:lnTo>
                  <a:lnTo>
                    <a:pt x="101346" y="3721100"/>
                  </a:lnTo>
                  <a:lnTo>
                    <a:pt x="114300" y="3759200"/>
                  </a:lnTo>
                  <a:lnTo>
                    <a:pt x="128016" y="3797300"/>
                  </a:lnTo>
                  <a:lnTo>
                    <a:pt x="142621" y="3848100"/>
                  </a:lnTo>
                  <a:lnTo>
                    <a:pt x="157861" y="3886200"/>
                  </a:lnTo>
                  <a:lnTo>
                    <a:pt x="173990" y="3924300"/>
                  </a:lnTo>
                  <a:lnTo>
                    <a:pt x="190881" y="3962400"/>
                  </a:lnTo>
                  <a:lnTo>
                    <a:pt x="208534" y="4000500"/>
                  </a:lnTo>
                  <a:lnTo>
                    <a:pt x="227076" y="4051300"/>
                  </a:lnTo>
                  <a:lnTo>
                    <a:pt x="246380" y="4089400"/>
                  </a:lnTo>
                  <a:lnTo>
                    <a:pt x="266446" y="4127500"/>
                  </a:lnTo>
                  <a:lnTo>
                    <a:pt x="287401" y="4165600"/>
                  </a:lnTo>
                  <a:lnTo>
                    <a:pt x="309118" y="4203700"/>
                  </a:lnTo>
                  <a:lnTo>
                    <a:pt x="331597" y="4241800"/>
                  </a:lnTo>
                  <a:lnTo>
                    <a:pt x="354965" y="4279900"/>
                  </a:lnTo>
                  <a:lnTo>
                    <a:pt x="379095" y="4318000"/>
                  </a:lnTo>
                  <a:lnTo>
                    <a:pt x="404114" y="4356100"/>
                  </a:lnTo>
                  <a:lnTo>
                    <a:pt x="429895" y="4381500"/>
                  </a:lnTo>
                  <a:lnTo>
                    <a:pt x="456438" y="4419600"/>
                  </a:lnTo>
                  <a:lnTo>
                    <a:pt x="483870" y="4457649"/>
                  </a:lnTo>
                  <a:lnTo>
                    <a:pt x="511937" y="4495749"/>
                  </a:lnTo>
                  <a:lnTo>
                    <a:pt x="540766" y="4533849"/>
                  </a:lnTo>
                  <a:lnTo>
                    <a:pt x="569976" y="4559249"/>
                  </a:lnTo>
                  <a:lnTo>
                    <a:pt x="599821" y="4597349"/>
                  </a:lnTo>
                  <a:lnTo>
                    <a:pt x="630301" y="4622749"/>
                  </a:lnTo>
                  <a:lnTo>
                    <a:pt x="661162" y="4660849"/>
                  </a:lnTo>
                  <a:lnTo>
                    <a:pt x="692658" y="4686249"/>
                  </a:lnTo>
                  <a:lnTo>
                    <a:pt x="724662" y="4724349"/>
                  </a:lnTo>
                  <a:lnTo>
                    <a:pt x="757174" y="4749749"/>
                  </a:lnTo>
                  <a:lnTo>
                    <a:pt x="790321" y="4775149"/>
                  </a:lnTo>
                  <a:lnTo>
                    <a:pt x="823849" y="4813249"/>
                  </a:lnTo>
                  <a:lnTo>
                    <a:pt x="857758" y="4838649"/>
                  </a:lnTo>
                  <a:lnTo>
                    <a:pt x="927227" y="4889449"/>
                  </a:lnTo>
                  <a:lnTo>
                    <a:pt x="998601" y="4940249"/>
                  </a:lnTo>
                  <a:lnTo>
                    <a:pt x="1071626" y="4991049"/>
                  </a:lnTo>
                  <a:lnTo>
                    <a:pt x="1108710" y="5003749"/>
                  </a:lnTo>
                  <a:lnTo>
                    <a:pt x="1184275" y="5054549"/>
                  </a:lnTo>
                  <a:lnTo>
                    <a:pt x="1222629" y="5067249"/>
                  </a:lnTo>
                  <a:lnTo>
                    <a:pt x="1261364" y="5092649"/>
                  </a:lnTo>
                  <a:lnTo>
                    <a:pt x="1300480" y="5105349"/>
                  </a:lnTo>
                  <a:lnTo>
                    <a:pt x="1339850" y="5130749"/>
                  </a:lnTo>
                  <a:lnTo>
                    <a:pt x="1379728" y="5143449"/>
                  </a:lnTo>
                  <a:lnTo>
                    <a:pt x="1419860" y="5168849"/>
                  </a:lnTo>
                  <a:lnTo>
                    <a:pt x="1460246" y="5181549"/>
                  </a:lnTo>
                  <a:lnTo>
                    <a:pt x="1837690" y="5295849"/>
                  </a:lnTo>
                  <a:lnTo>
                    <a:pt x="1880870" y="5295849"/>
                  </a:lnTo>
                  <a:lnTo>
                    <a:pt x="1967992" y="5321249"/>
                  </a:lnTo>
                  <a:lnTo>
                    <a:pt x="2011807" y="5321249"/>
                  </a:lnTo>
                  <a:lnTo>
                    <a:pt x="2055876" y="5333949"/>
                  </a:lnTo>
                  <a:lnTo>
                    <a:pt x="2144522" y="5333949"/>
                  </a:lnTo>
                  <a:lnTo>
                    <a:pt x="2189099" y="5346649"/>
                  </a:lnTo>
                  <a:lnTo>
                    <a:pt x="2641473" y="5346649"/>
                  </a:lnTo>
                  <a:lnTo>
                    <a:pt x="2687193" y="5333949"/>
                  </a:lnTo>
                  <a:lnTo>
                    <a:pt x="2778633" y="5333949"/>
                  </a:lnTo>
                  <a:lnTo>
                    <a:pt x="2824480" y="5321249"/>
                  </a:lnTo>
                  <a:lnTo>
                    <a:pt x="2870327" y="5321249"/>
                  </a:lnTo>
                  <a:lnTo>
                    <a:pt x="2961894" y="5295849"/>
                  </a:lnTo>
                  <a:lnTo>
                    <a:pt x="3007741" y="5295849"/>
                  </a:lnTo>
                  <a:lnTo>
                    <a:pt x="3417570" y="5181549"/>
                  </a:lnTo>
                  <a:lnTo>
                    <a:pt x="3462655" y="5156149"/>
                  </a:lnTo>
                  <a:lnTo>
                    <a:pt x="3507740" y="5143449"/>
                  </a:lnTo>
                  <a:lnTo>
                    <a:pt x="3552571" y="5118049"/>
                  </a:lnTo>
                  <a:lnTo>
                    <a:pt x="3597275" y="5105349"/>
                  </a:lnTo>
                  <a:lnTo>
                    <a:pt x="3641852" y="5079949"/>
                  </a:lnTo>
                  <a:lnTo>
                    <a:pt x="3686175" y="5067249"/>
                  </a:lnTo>
                  <a:lnTo>
                    <a:pt x="3774440" y="5016449"/>
                  </a:lnTo>
                  <a:lnTo>
                    <a:pt x="3818382" y="5003749"/>
                  </a:lnTo>
                  <a:lnTo>
                    <a:pt x="4076827" y="4851349"/>
                  </a:lnTo>
                  <a:lnTo>
                    <a:pt x="4119118" y="4825949"/>
                  </a:lnTo>
                  <a:lnTo>
                    <a:pt x="4161028" y="4787849"/>
                  </a:lnTo>
                  <a:lnTo>
                    <a:pt x="4244086" y="4737049"/>
                  </a:lnTo>
                  <a:lnTo>
                    <a:pt x="4285234" y="4698949"/>
                  </a:lnTo>
                  <a:lnTo>
                    <a:pt x="4326001" y="4673549"/>
                  </a:lnTo>
                  <a:lnTo>
                    <a:pt x="4366260" y="4635449"/>
                  </a:lnTo>
                  <a:lnTo>
                    <a:pt x="4405884" y="4610049"/>
                  </a:lnTo>
                  <a:lnTo>
                    <a:pt x="4444873" y="4571949"/>
                  </a:lnTo>
                  <a:lnTo>
                    <a:pt x="4483227" y="4546549"/>
                  </a:lnTo>
                  <a:lnTo>
                    <a:pt x="4520946" y="4508449"/>
                  </a:lnTo>
                  <a:lnTo>
                    <a:pt x="4557903" y="4470349"/>
                  </a:lnTo>
                  <a:lnTo>
                    <a:pt x="4594352" y="4444949"/>
                  </a:lnTo>
                  <a:lnTo>
                    <a:pt x="4630039" y="4406900"/>
                  </a:lnTo>
                  <a:lnTo>
                    <a:pt x="4665091" y="4368800"/>
                  </a:lnTo>
                  <a:lnTo>
                    <a:pt x="4699381" y="4330700"/>
                  </a:lnTo>
                  <a:lnTo>
                    <a:pt x="4733036" y="4292600"/>
                  </a:lnTo>
                  <a:lnTo>
                    <a:pt x="4766056" y="4254500"/>
                  </a:lnTo>
                  <a:lnTo>
                    <a:pt x="4798441" y="4216400"/>
                  </a:lnTo>
                  <a:lnTo>
                    <a:pt x="4830191" y="4178300"/>
                  </a:lnTo>
                  <a:lnTo>
                    <a:pt x="4861179" y="4140200"/>
                  </a:lnTo>
                  <a:lnTo>
                    <a:pt x="4891405" y="4102100"/>
                  </a:lnTo>
                  <a:lnTo>
                    <a:pt x="4921123" y="4064000"/>
                  </a:lnTo>
                  <a:lnTo>
                    <a:pt x="4950079" y="4025900"/>
                  </a:lnTo>
                  <a:lnTo>
                    <a:pt x="4978273" y="3987800"/>
                  </a:lnTo>
                  <a:lnTo>
                    <a:pt x="5005959" y="3949700"/>
                  </a:lnTo>
                  <a:lnTo>
                    <a:pt x="5032756" y="3911600"/>
                  </a:lnTo>
                  <a:lnTo>
                    <a:pt x="5059045" y="3873500"/>
                  </a:lnTo>
                  <a:lnTo>
                    <a:pt x="5084572" y="3835400"/>
                  </a:lnTo>
                  <a:lnTo>
                    <a:pt x="5109337" y="3797300"/>
                  </a:lnTo>
                  <a:lnTo>
                    <a:pt x="5133467" y="3746500"/>
                  </a:lnTo>
                  <a:lnTo>
                    <a:pt x="5156962" y="3708400"/>
                  </a:lnTo>
                  <a:lnTo>
                    <a:pt x="5179695" y="3670300"/>
                  </a:lnTo>
                  <a:lnTo>
                    <a:pt x="5201666" y="3632200"/>
                  </a:lnTo>
                  <a:lnTo>
                    <a:pt x="5223002" y="3581400"/>
                  </a:lnTo>
                  <a:lnTo>
                    <a:pt x="5243703" y="3543300"/>
                  </a:lnTo>
                  <a:lnTo>
                    <a:pt x="5263642" y="3505200"/>
                  </a:lnTo>
                  <a:lnTo>
                    <a:pt x="5282819" y="3454400"/>
                  </a:lnTo>
                  <a:lnTo>
                    <a:pt x="5301361" y="3416300"/>
                  </a:lnTo>
                  <a:lnTo>
                    <a:pt x="5319141" y="3378200"/>
                  </a:lnTo>
                  <a:lnTo>
                    <a:pt x="5336286" y="3327400"/>
                  </a:lnTo>
                  <a:lnTo>
                    <a:pt x="5352542" y="3289300"/>
                  </a:lnTo>
                  <a:lnTo>
                    <a:pt x="5368290" y="3238500"/>
                  </a:lnTo>
                  <a:lnTo>
                    <a:pt x="5383149" y="3200400"/>
                  </a:lnTo>
                  <a:lnTo>
                    <a:pt x="5397373" y="3149600"/>
                  </a:lnTo>
                  <a:lnTo>
                    <a:pt x="5410962" y="3111500"/>
                  </a:lnTo>
                  <a:lnTo>
                    <a:pt x="5423662" y="3073400"/>
                  </a:lnTo>
                  <a:lnTo>
                    <a:pt x="5435727" y="3022600"/>
                  </a:lnTo>
                  <a:lnTo>
                    <a:pt x="5447030" y="2984500"/>
                  </a:lnTo>
                  <a:lnTo>
                    <a:pt x="5457571" y="2933700"/>
                  </a:lnTo>
                  <a:lnTo>
                    <a:pt x="5467477" y="2895600"/>
                  </a:lnTo>
                  <a:lnTo>
                    <a:pt x="5476621" y="2844800"/>
                  </a:lnTo>
                  <a:lnTo>
                    <a:pt x="5485003" y="2806700"/>
                  </a:lnTo>
                  <a:lnTo>
                    <a:pt x="5492623" y="2755900"/>
                  </a:lnTo>
                  <a:lnTo>
                    <a:pt x="5499481" y="2717800"/>
                  </a:lnTo>
                  <a:lnTo>
                    <a:pt x="5505704" y="2667000"/>
                  </a:lnTo>
                  <a:lnTo>
                    <a:pt x="5511165" y="2628900"/>
                  </a:lnTo>
                  <a:lnTo>
                    <a:pt x="5515864" y="2578100"/>
                  </a:lnTo>
                  <a:lnTo>
                    <a:pt x="5519801" y="2540000"/>
                  </a:lnTo>
                  <a:lnTo>
                    <a:pt x="5525389" y="2451100"/>
                  </a:lnTo>
                  <a:lnTo>
                    <a:pt x="5527040" y="2413000"/>
                  </a:lnTo>
                  <a:lnTo>
                    <a:pt x="5528056" y="2362200"/>
                  </a:lnTo>
                  <a:lnTo>
                    <a:pt x="5528183" y="2324100"/>
                  </a:lnTo>
                  <a:close/>
                </a:path>
              </a:pathLst>
            </a:custGeom>
            <a:solidFill>
              <a:srgbClr val="FFFFCC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276727" y="503682"/>
            <a:ext cx="257238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250" dirty="0"/>
              <a:t>Javne </a:t>
            </a:r>
            <a:r>
              <a:rPr sz="2400" spc="-165" dirty="0"/>
              <a:t>optičke</a:t>
            </a:r>
            <a:r>
              <a:rPr sz="2400" spc="-85" dirty="0"/>
              <a:t> </a:t>
            </a:r>
            <a:r>
              <a:rPr sz="2400" spc="-165" dirty="0"/>
              <a:t>mreže</a:t>
            </a:r>
            <a:endParaRPr sz="2400" dirty="0"/>
          </a:p>
        </p:txBody>
      </p:sp>
      <p:sp>
        <p:nvSpPr>
          <p:cNvPr id="6" name="object 6"/>
          <p:cNvSpPr txBox="1"/>
          <p:nvPr/>
        </p:nvSpPr>
        <p:spPr>
          <a:xfrm>
            <a:off x="4350258" y="6025692"/>
            <a:ext cx="1350010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b="1" spc="-80" dirty="0">
                <a:solidFill>
                  <a:srgbClr val="336600"/>
                </a:solidFill>
                <a:latin typeface="Arial"/>
                <a:cs typeface="Arial"/>
              </a:rPr>
              <a:t>Interoffice</a:t>
            </a:r>
            <a:r>
              <a:rPr sz="1300" b="1" spc="-90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1300" b="1" spc="-70" dirty="0">
                <a:solidFill>
                  <a:srgbClr val="336600"/>
                </a:solidFill>
                <a:latin typeface="Arial"/>
                <a:cs typeface="Arial"/>
              </a:rPr>
              <a:t>Network</a:t>
            </a:r>
            <a:endParaRPr sz="1300" dirty="0">
              <a:latin typeface="Arial"/>
              <a:cs typeface="Aria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1172171" y="1742439"/>
            <a:ext cx="7360920" cy="4264660"/>
            <a:chOff x="1172171" y="1742439"/>
            <a:chExt cx="7360920" cy="4264660"/>
          </a:xfrm>
        </p:grpSpPr>
        <p:sp>
          <p:nvSpPr>
            <p:cNvPr id="8" name="object 8"/>
            <p:cNvSpPr/>
            <p:nvPr/>
          </p:nvSpPr>
          <p:spPr>
            <a:xfrm>
              <a:off x="3809238" y="1742439"/>
              <a:ext cx="76200" cy="1143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9" name="object 9"/>
            <p:cNvSpPr/>
            <p:nvPr/>
          </p:nvSpPr>
          <p:spPr>
            <a:xfrm>
              <a:off x="1172171" y="1742439"/>
              <a:ext cx="2751455" cy="114300"/>
            </a:xfrm>
            <a:custGeom>
              <a:avLst/>
              <a:gdLst/>
              <a:ahLst/>
              <a:cxnLst/>
              <a:rect l="l" t="t" r="r" b="b"/>
              <a:pathLst>
                <a:path w="2751454" h="114300">
                  <a:moveTo>
                    <a:pt x="2637066" y="38100"/>
                  </a:moveTo>
                  <a:lnTo>
                    <a:pt x="114338" y="38100"/>
                  </a:lnTo>
                  <a:lnTo>
                    <a:pt x="114338" y="0"/>
                  </a:lnTo>
                  <a:lnTo>
                    <a:pt x="0" y="57150"/>
                  </a:lnTo>
                  <a:lnTo>
                    <a:pt x="114338" y="114300"/>
                  </a:lnTo>
                  <a:lnTo>
                    <a:pt x="114338" y="76200"/>
                  </a:lnTo>
                  <a:lnTo>
                    <a:pt x="2637066" y="76200"/>
                  </a:lnTo>
                  <a:lnTo>
                    <a:pt x="2637066" y="38100"/>
                  </a:lnTo>
                  <a:close/>
                </a:path>
                <a:path w="2751454" h="114300">
                  <a:moveTo>
                    <a:pt x="2751366" y="57150"/>
                  </a:moveTo>
                  <a:lnTo>
                    <a:pt x="2713266" y="38100"/>
                  </a:lnTo>
                  <a:lnTo>
                    <a:pt x="2656116" y="38100"/>
                  </a:lnTo>
                  <a:lnTo>
                    <a:pt x="2656116" y="76200"/>
                  </a:lnTo>
                  <a:lnTo>
                    <a:pt x="2713266" y="76200"/>
                  </a:lnTo>
                  <a:lnTo>
                    <a:pt x="2751366" y="57150"/>
                  </a:lnTo>
                  <a:close/>
                </a:path>
              </a:pathLst>
            </a:custGeom>
            <a:solidFill>
              <a:srgbClr val="FF9966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0" name="object 10"/>
            <p:cNvSpPr/>
            <p:nvPr/>
          </p:nvSpPr>
          <p:spPr>
            <a:xfrm>
              <a:off x="1172171" y="5892698"/>
              <a:ext cx="114935" cy="114300"/>
            </a:xfrm>
            <a:custGeom>
              <a:avLst/>
              <a:gdLst/>
              <a:ahLst/>
              <a:cxnLst/>
              <a:rect l="l" t="t" r="r" b="b"/>
              <a:pathLst>
                <a:path w="114934" h="114300">
                  <a:moveTo>
                    <a:pt x="114338" y="0"/>
                  </a:moveTo>
                  <a:lnTo>
                    <a:pt x="0" y="57149"/>
                  </a:lnTo>
                  <a:lnTo>
                    <a:pt x="114338" y="114299"/>
                  </a:lnTo>
                  <a:lnTo>
                    <a:pt x="114338" y="76199"/>
                  </a:lnTo>
                  <a:lnTo>
                    <a:pt x="95250" y="76199"/>
                  </a:lnTo>
                  <a:lnTo>
                    <a:pt x="95250" y="38099"/>
                  </a:lnTo>
                  <a:lnTo>
                    <a:pt x="114338" y="38099"/>
                  </a:lnTo>
                  <a:lnTo>
                    <a:pt x="114338" y="0"/>
                  </a:lnTo>
                  <a:close/>
                </a:path>
              </a:pathLst>
            </a:custGeom>
            <a:solidFill>
              <a:srgbClr val="996633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1" name="object 11"/>
            <p:cNvSpPr/>
            <p:nvPr/>
          </p:nvSpPr>
          <p:spPr>
            <a:xfrm>
              <a:off x="3582035" y="5892698"/>
              <a:ext cx="76200" cy="11430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2" name="object 12"/>
            <p:cNvSpPr/>
            <p:nvPr/>
          </p:nvSpPr>
          <p:spPr>
            <a:xfrm>
              <a:off x="1267421" y="5930798"/>
              <a:ext cx="2429510" cy="38100"/>
            </a:xfrm>
            <a:custGeom>
              <a:avLst/>
              <a:gdLst/>
              <a:ahLst/>
              <a:cxnLst/>
              <a:rect l="l" t="t" r="r" b="b"/>
              <a:pathLst>
                <a:path w="2429510" h="38100">
                  <a:moveTo>
                    <a:pt x="2314613" y="0"/>
                  </a:moveTo>
                  <a:lnTo>
                    <a:pt x="19088" y="0"/>
                  </a:lnTo>
                  <a:lnTo>
                    <a:pt x="0" y="0"/>
                  </a:lnTo>
                  <a:lnTo>
                    <a:pt x="0" y="38100"/>
                  </a:lnTo>
                  <a:lnTo>
                    <a:pt x="19088" y="38100"/>
                  </a:lnTo>
                  <a:lnTo>
                    <a:pt x="2314613" y="38100"/>
                  </a:lnTo>
                  <a:lnTo>
                    <a:pt x="2314613" y="0"/>
                  </a:lnTo>
                  <a:close/>
                </a:path>
                <a:path w="2429510" h="38100">
                  <a:moveTo>
                    <a:pt x="2428913" y="19050"/>
                  </a:moveTo>
                  <a:lnTo>
                    <a:pt x="2390813" y="0"/>
                  </a:lnTo>
                  <a:lnTo>
                    <a:pt x="2333663" y="0"/>
                  </a:lnTo>
                  <a:lnTo>
                    <a:pt x="2333663" y="38100"/>
                  </a:lnTo>
                  <a:lnTo>
                    <a:pt x="2390813" y="38100"/>
                  </a:lnTo>
                  <a:lnTo>
                    <a:pt x="2428913" y="19050"/>
                  </a:lnTo>
                  <a:close/>
                </a:path>
              </a:pathLst>
            </a:custGeom>
            <a:solidFill>
              <a:srgbClr val="996633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3" name="object 13"/>
            <p:cNvSpPr/>
            <p:nvPr/>
          </p:nvSpPr>
          <p:spPr>
            <a:xfrm>
              <a:off x="3773297" y="5892698"/>
              <a:ext cx="114300" cy="114300"/>
            </a:xfrm>
            <a:custGeom>
              <a:avLst/>
              <a:gdLst/>
              <a:ahLst/>
              <a:cxnLst/>
              <a:rect l="l" t="t" r="r" b="b"/>
              <a:pathLst>
                <a:path w="114300" h="114300">
                  <a:moveTo>
                    <a:pt x="114300" y="0"/>
                  </a:moveTo>
                  <a:lnTo>
                    <a:pt x="0" y="57149"/>
                  </a:lnTo>
                  <a:lnTo>
                    <a:pt x="114300" y="114299"/>
                  </a:lnTo>
                  <a:lnTo>
                    <a:pt x="114300" y="76199"/>
                  </a:lnTo>
                  <a:lnTo>
                    <a:pt x="95250" y="76199"/>
                  </a:lnTo>
                  <a:lnTo>
                    <a:pt x="95250" y="38099"/>
                  </a:lnTo>
                  <a:lnTo>
                    <a:pt x="114300" y="38099"/>
                  </a:lnTo>
                  <a:lnTo>
                    <a:pt x="114300" y="0"/>
                  </a:lnTo>
                  <a:close/>
                </a:path>
              </a:pathLst>
            </a:custGeom>
            <a:solidFill>
              <a:srgbClr val="8000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4" name="object 14"/>
            <p:cNvSpPr/>
            <p:nvPr/>
          </p:nvSpPr>
          <p:spPr>
            <a:xfrm>
              <a:off x="6336157" y="5892698"/>
              <a:ext cx="76200" cy="11430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5" name="object 15"/>
            <p:cNvSpPr/>
            <p:nvPr/>
          </p:nvSpPr>
          <p:spPr>
            <a:xfrm>
              <a:off x="3868547" y="5930798"/>
              <a:ext cx="2581910" cy="38100"/>
            </a:xfrm>
            <a:custGeom>
              <a:avLst/>
              <a:gdLst/>
              <a:ahLst/>
              <a:cxnLst/>
              <a:rect l="l" t="t" r="r" b="b"/>
              <a:pathLst>
                <a:path w="2581910" h="38100">
                  <a:moveTo>
                    <a:pt x="2467610" y="0"/>
                  </a:moveTo>
                  <a:lnTo>
                    <a:pt x="19050" y="0"/>
                  </a:lnTo>
                  <a:lnTo>
                    <a:pt x="0" y="0"/>
                  </a:lnTo>
                  <a:lnTo>
                    <a:pt x="0" y="38100"/>
                  </a:lnTo>
                  <a:lnTo>
                    <a:pt x="19050" y="38100"/>
                  </a:lnTo>
                  <a:lnTo>
                    <a:pt x="2467610" y="38100"/>
                  </a:lnTo>
                  <a:lnTo>
                    <a:pt x="2467610" y="0"/>
                  </a:lnTo>
                  <a:close/>
                </a:path>
                <a:path w="2581910" h="38100">
                  <a:moveTo>
                    <a:pt x="2581910" y="19050"/>
                  </a:moveTo>
                  <a:lnTo>
                    <a:pt x="2543810" y="0"/>
                  </a:lnTo>
                  <a:lnTo>
                    <a:pt x="2486660" y="0"/>
                  </a:lnTo>
                  <a:lnTo>
                    <a:pt x="2486660" y="38100"/>
                  </a:lnTo>
                  <a:lnTo>
                    <a:pt x="2543810" y="38100"/>
                  </a:lnTo>
                  <a:lnTo>
                    <a:pt x="2581910" y="19050"/>
                  </a:lnTo>
                  <a:close/>
                </a:path>
              </a:pathLst>
            </a:custGeom>
            <a:solidFill>
              <a:srgbClr val="8000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8418068" y="2080259"/>
              <a:ext cx="76835" cy="38100"/>
            </a:xfrm>
            <a:custGeom>
              <a:avLst/>
              <a:gdLst/>
              <a:ahLst/>
              <a:cxnLst/>
              <a:rect l="l" t="t" r="r" b="b"/>
              <a:pathLst>
                <a:path w="76834" h="38100">
                  <a:moveTo>
                    <a:pt x="76580" y="0"/>
                  </a:moveTo>
                  <a:lnTo>
                    <a:pt x="126" y="0"/>
                  </a:lnTo>
                  <a:lnTo>
                    <a:pt x="0" y="38100"/>
                  </a:lnTo>
                  <a:lnTo>
                    <a:pt x="76580" y="0"/>
                  </a:lnTo>
                  <a:close/>
                </a:path>
              </a:pathLst>
            </a:custGeom>
            <a:solidFill>
              <a:srgbClr val="FF0066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7" name="object 17"/>
            <p:cNvSpPr/>
            <p:nvPr/>
          </p:nvSpPr>
          <p:spPr>
            <a:xfrm>
              <a:off x="6234302" y="1999995"/>
              <a:ext cx="114426" cy="11430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8" name="object 18"/>
            <p:cNvSpPr/>
            <p:nvPr/>
          </p:nvSpPr>
          <p:spPr>
            <a:xfrm>
              <a:off x="6329426" y="2004059"/>
              <a:ext cx="2203450" cy="76200"/>
            </a:xfrm>
            <a:custGeom>
              <a:avLst/>
              <a:gdLst/>
              <a:ahLst/>
              <a:cxnLst/>
              <a:rect l="l" t="t" r="r" b="b"/>
              <a:pathLst>
                <a:path w="2203450" h="76200">
                  <a:moveTo>
                    <a:pt x="2203069" y="57404"/>
                  </a:moveTo>
                  <a:lnTo>
                    <a:pt x="2088896" y="0"/>
                  </a:lnTo>
                  <a:lnTo>
                    <a:pt x="2088769" y="38100"/>
                  </a:lnTo>
                  <a:lnTo>
                    <a:pt x="19177" y="34036"/>
                  </a:lnTo>
                  <a:lnTo>
                    <a:pt x="127" y="34036"/>
                  </a:lnTo>
                  <a:lnTo>
                    <a:pt x="0" y="72136"/>
                  </a:lnTo>
                  <a:lnTo>
                    <a:pt x="19177" y="72136"/>
                  </a:lnTo>
                  <a:lnTo>
                    <a:pt x="2088769" y="76200"/>
                  </a:lnTo>
                  <a:lnTo>
                    <a:pt x="2107819" y="76200"/>
                  </a:lnTo>
                  <a:lnTo>
                    <a:pt x="2165223" y="76200"/>
                  </a:lnTo>
                  <a:lnTo>
                    <a:pt x="2203069" y="57404"/>
                  </a:lnTo>
                  <a:close/>
                </a:path>
              </a:pathLst>
            </a:custGeom>
            <a:solidFill>
              <a:srgbClr val="FF0066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9" name="object 19"/>
            <p:cNvSpPr/>
            <p:nvPr/>
          </p:nvSpPr>
          <p:spPr>
            <a:xfrm>
              <a:off x="6234302" y="4152900"/>
              <a:ext cx="1774825" cy="933450"/>
            </a:xfrm>
            <a:custGeom>
              <a:avLst/>
              <a:gdLst/>
              <a:ahLst/>
              <a:cxnLst/>
              <a:rect l="l" t="t" r="r" b="b"/>
              <a:pathLst>
                <a:path w="1774825" h="933450">
                  <a:moveTo>
                    <a:pt x="0" y="466470"/>
                  </a:moveTo>
                  <a:lnTo>
                    <a:pt x="8127" y="403098"/>
                  </a:lnTo>
                  <a:lnTo>
                    <a:pt x="31750" y="342392"/>
                  </a:lnTo>
                  <a:lnTo>
                    <a:pt x="69723" y="284861"/>
                  </a:lnTo>
                  <a:lnTo>
                    <a:pt x="121158" y="231012"/>
                  </a:lnTo>
                  <a:lnTo>
                    <a:pt x="151511" y="205612"/>
                  </a:lnTo>
                  <a:lnTo>
                    <a:pt x="184912" y="181356"/>
                  </a:lnTo>
                  <a:lnTo>
                    <a:pt x="220980" y="158369"/>
                  </a:lnTo>
                  <a:lnTo>
                    <a:pt x="259842" y="136651"/>
                  </a:lnTo>
                  <a:lnTo>
                    <a:pt x="301244" y="116205"/>
                  </a:lnTo>
                  <a:lnTo>
                    <a:pt x="345058" y="97155"/>
                  </a:lnTo>
                  <a:lnTo>
                    <a:pt x="391160" y="79629"/>
                  </a:lnTo>
                  <a:lnTo>
                    <a:pt x="439420" y="63626"/>
                  </a:lnTo>
                  <a:lnTo>
                    <a:pt x="489712" y="49275"/>
                  </a:lnTo>
                  <a:lnTo>
                    <a:pt x="541908" y="36702"/>
                  </a:lnTo>
                  <a:lnTo>
                    <a:pt x="595756" y="25781"/>
                  </a:lnTo>
                  <a:lnTo>
                    <a:pt x="651382" y="16637"/>
                  </a:lnTo>
                  <a:lnTo>
                    <a:pt x="708405" y="9525"/>
                  </a:lnTo>
                  <a:lnTo>
                    <a:pt x="766826" y="4318"/>
                  </a:lnTo>
                  <a:lnTo>
                    <a:pt x="826516" y="1016"/>
                  </a:lnTo>
                  <a:lnTo>
                    <a:pt x="887222" y="0"/>
                  </a:lnTo>
                  <a:lnTo>
                    <a:pt x="947927" y="1016"/>
                  </a:lnTo>
                  <a:lnTo>
                    <a:pt x="1007618" y="4318"/>
                  </a:lnTo>
                  <a:lnTo>
                    <a:pt x="1066038" y="9525"/>
                  </a:lnTo>
                  <a:lnTo>
                    <a:pt x="1123061" y="16637"/>
                  </a:lnTo>
                  <a:lnTo>
                    <a:pt x="1178687" y="25781"/>
                  </a:lnTo>
                  <a:lnTo>
                    <a:pt x="1232535" y="36702"/>
                  </a:lnTo>
                  <a:lnTo>
                    <a:pt x="1284731" y="49275"/>
                  </a:lnTo>
                  <a:lnTo>
                    <a:pt x="1335024" y="63626"/>
                  </a:lnTo>
                  <a:lnTo>
                    <a:pt x="1383283" y="79629"/>
                  </a:lnTo>
                  <a:lnTo>
                    <a:pt x="1429385" y="97155"/>
                  </a:lnTo>
                  <a:lnTo>
                    <a:pt x="1473200" y="116205"/>
                  </a:lnTo>
                  <a:lnTo>
                    <a:pt x="1514602" y="136651"/>
                  </a:lnTo>
                  <a:lnTo>
                    <a:pt x="1553464" y="158369"/>
                  </a:lnTo>
                  <a:lnTo>
                    <a:pt x="1589531" y="181356"/>
                  </a:lnTo>
                  <a:lnTo>
                    <a:pt x="1622932" y="205612"/>
                  </a:lnTo>
                  <a:lnTo>
                    <a:pt x="1653286" y="231012"/>
                  </a:lnTo>
                  <a:lnTo>
                    <a:pt x="1704721" y="284861"/>
                  </a:lnTo>
                  <a:lnTo>
                    <a:pt x="1742694" y="342392"/>
                  </a:lnTo>
                  <a:lnTo>
                    <a:pt x="1766316" y="403098"/>
                  </a:lnTo>
                  <a:lnTo>
                    <a:pt x="1774444" y="466470"/>
                  </a:lnTo>
                  <a:lnTo>
                    <a:pt x="1772412" y="498348"/>
                  </a:lnTo>
                  <a:lnTo>
                    <a:pt x="1756410" y="560451"/>
                  </a:lnTo>
                  <a:lnTo>
                    <a:pt x="1725422" y="619632"/>
                  </a:lnTo>
                  <a:lnTo>
                    <a:pt x="1680591" y="675386"/>
                  </a:lnTo>
                  <a:lnTo>
                    <a:pt x="1622932" y="727201"/>
                  </a:lnTo>
                  <a:lnTo>
                    <a:pt x="1589531" y="751458"/>
                  </a:lnTo>
                  <a:lnTo>
                    <a:pt x="1553464" y="774573"/>
                  </a:lnTo>
                  <a:lnTo>
                    <a:pt x="1514602" y="796289"/>
                  </a:lnTo>
                  <a:lnTo>
                    <a:pt x="1473200" y="816737"/>
                  </a:lnTo>
                  <a:lnTo>
                    <a:pt x="1429385" y="835787"/>
                  </a:lnTo>
                  <a:lnTo>
                    <a:pt x="1383283" y="853313"/>
                  </a:lnTo>
                  <a:lnTo>
                    <a:pt x="1335024" y="869188"/>
                  </a:lnTo>
                  <a:lnTo>
                    <a:pt x="1284731" y="883538"/>
                  </a:lnTo>
                  <a:lnTo>
                    <a:pt x="1232535" y="896238"/>
                  </a:lnTo>
                  <a:lnTo>
                    <a:pt x="1178687" y="907161"/>
                  </a:lnTo>
                  <a:lnTo>
                    <a:pt x="1123061" y="916305"/>
                  </a:lnTo>
                  <a:lnTo>
                    <a:pt x="1066038" y="923417"/>
                  </a:lnTo>
                  <a:lnTo>
                    <a:pt x="1007618" y="928624"/>
                  </a:lnTo>
                  <a:lnTo>
                    <a:pt x="947927" y="931926"/>
                  </a:lnTo>
                  <a:lnTo>
                    <a:pt x="887222" y="932942"/>
                  </a:lnTo>
                  <a:lnTo>
                    <a:pt x="826516" y="931926"/>
                  </a:lnTo>
                  <a:lnTo>
                    <a:pt x="766826" y="928624"/>
                  </a:lnTo>
                  <a:lnTo>
                    <a:pt x="708405" y="923417"/>
                  </a:lnTo>
                  <a:lnTo>
                    <a:pt x="651382" y="916305"/>
                  </a:lnTo>
                  <a:lnTo>
                    <a:pt x="595756" y="907161"/>
                  </a:lnTo>
                  <a:lnTo>
                    <a:pt x="541908" y="896238"/>
                  </a:lnTo>
                  <a:lnTo>
                    <a:pt x="489712" y="883538"/>
                  </a:lnTo>
                  <a:lnTo>
                    <a:pt x="439420" y="869188"/>
                  </a:lnTo>
                  <a:lnTo>
                    <a:pt x="391160" y="853313"/>
                  </a:lnTo>
                  <a:lnTo>
                    <a:pt x="345058" y="835787"/>
                  </a:lnTo>
                  <a:lnTo>
                    <a:pt x="301244" y="816737"/>
                  </a:lnTo>
                  <a:lnTo>
                    <a:pt x="259842" y="796289"/>
                  </a:lnTo>
                  <a:lnTo>
                    <a:pt x="220980" y="774573"/>
                  </a:lnTo>
                  <a:lnTo>
                    <a:pt x="184912" y="751458"/>
                  </a:lnTo>
                  <a:lnTo>
                    <a:pt x="151511" y="727201"/>
                  </a:lnTo>
                  <a:lnTo>
                    <a:pt x="121158" y="701929"/>
                  </a:lnTo>
                  <a:lnTo>
                    <a:pt x="69723" y="647954"/>
                  </a:lnTo>
                  <a:lnTo>
                    <a:pt x="31750" y="590423"/>
                  </a:lnTo>
                  <a:lnTo>
                    <a:pt x="8127" y="529717"/>
                  </a:lnTo>
                  <a:lnTo>
                    <a:pt x="0" y="466470"/>
                  </a:lnTo>
                  <a:close/>
                </a:path>
              </a:pathLst>
            </a:custGeom>
            <a:ln w="28573">
              <a:solidFill>
                <a:srgbClr val="33660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0" name="object 20"/>
            <p:cNvSpPr/>
            <p:nvPr/>
          </p:nvSpPr>
          <p:spPr>
            <a:xfrm>
              <a:off x="7375525" y="2821330"/>
              <a:ext cx="868908" cy="800963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1" name="object 21"/>
            <p:cNvSpPr/>
            <p:nvPr/>
          </p:nvSpPr>
          <p:spPr>
            <a:xfrm>
              <a:off x="6662546" y="2302941"/>
              <a:ext cx="866940" cy="79916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2" name="object 22"/>
            <p:cNvSpPr/>
            <p:nvPr/>
          </p:nvSpPr>
          <p:spPr>
            <a:xfrm>
              <a:off x="2477007" y="1914016"/>
              <a:ext cx="1234567" cy="1234439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3" name="object 23"/>
            <p:cNvSpPr/>
            <p:nvPr/>
          </p:nvSpPr>
          <p:spPr>
            <a:xfrm>
              <a:off x="3685539" y="3013709"/>
              <a:ext cx="2765425" cy="1742439"/>
            </a:xfrm>
            <a:custGeom>
              <a:avLst/>
              <a:gdLst/>
              <a:ahLst/>
              <a:cxnLst/>
              <a:rect l="l" t="t" r="r" b="b"/>
              <a:pathLst>
                <a:path w="2765425" h="1742439">
                  <a:moveTo>
                    <a:pt x="0" y="870965"/>
                  </a:moveTo>
                  <a:lnTo>
                    <a:pt x="4825" y="797687"/>
                  </a:lnTo>
                  <a:lnTo>
                    <a:pt x="19050" y="726185"/>
                  </a:lnTo>
                  <a:lnTo>
                    <a:pt x="42163" y="656589"/>
                  </a:lnTo>
                  <a:lnTo>
                    <a:pt x="74040" y="589026"/>
                  </a:lnTo>
                  <a:lnTo>
                    <a:pt x="114046" y="524001"/>
                  </a:lnTo>
                  <a:lnTo>
                    <a:pt x="137033" y="492378"/>
                  </a:lnTo>
                  <a:lnTo>
                    <a:pt x="161925" y="461517"/>
                  </a:lnTo>
                  <a:lnTo>
                    <a:pt x="188722" y="431418"/>
                  </a:lnTo>
                  <a:lnTo>
                    <a:pt x="217297" y="401954"/>
                  </a:lnTo>
                  <a:lnTo>
                    <a:pt x="247650" y="373379"/>
                  </a:lnTo>
                  <a:lnTo>
                    <a:pt x="279781" y="345566"/>
                  </a:lnTo>
                  <a:lnTo>
                    <a:pt x="313563" y="318642"/>
                  </a:lnTo>
                  <a:lnTo>
                    <a:pt x="348869" y="292607"/>
                  </a:lnTo>
                  <a:lnTo>
                    <a:pt x="385825" y="267335"/>
                  </a:lnTo>
                  <a:lnTo>
                    <a:pt x="424434" y="243077"/>
                  </a:lnTo>
                  <a:lnTo>
                    <a:pt x="464312" y="219837"/>
                  </a:lnTo>
                  <a:lnTo>
                    <a:pt x="505713" y="197485"/>
                  </a:lnTo>
                  <a:lnTo>
                    <a:pt x="548513" y="176275"/>
                  </a:lnTo>
                  <a:lnTo>
                    <a:pt x="592709" y="156082"/>
                  </a:lnTo>
                  <a:lnTo>
                    <a:pt x="638048" y="136905"/>
                  </a:lnTo>
                  <a:lnTo>
                    <a:pt x="684784" y="118872"/>
                  </a:lnTo>
                  <a:lnTo>
                    <a:pt x="732663" y="102107"/>
                  </a:lnTo>
                  <a:lnTo>
                    <a:pt x="781558" y="86360"/>
                  </a:lnTo>
                  <a:lnTo>
                    <a:pt x="831723" y="71881"/>
                  </a:lnTo>
                  <a:lnTo>
                    <a:pt x="882904" y="58674"/>
                  </a:lnTo>
                  <a:lnTo>
                    <a:pt x="934974" y="46609"/>
                  </a:lnTo>
                  <a:lnTo>
                    <a:pt x="988060" y="35940"/>
                  </a:lnTo>
                  <a:lnTo>
                    <a:pt x="1042162" y="26542"/>
                  </a:lnTo>
                  <a:lnTo>
                    <a:pt x="1097026" y="18541"/>
                  </a:lnTo>
                  <a:lnTo>
                    <a:pt x="1152652" y="11937"/>
                  </a:lnTo>
                  <a:lnTo>
                    <a:pt x="1209167" y="6730"/>
                  </a:lnTo>
                  <a:lnTo>
                    <a:pt x="1266317" y="3048"/>
                  </a:lnTo>
                  <a:lnTo>
                    <a:pt x="1324102" y="762"/>
                  </a:lnTo>
                  <a:lnTo>
                    <a:pt x="1382522" y="0"/>
                  </a:lnTo>
                  <a:lnTo>
                    <a:pt x="1440942" y="762"/>
                  </a:lnTo>
                  <a:lnTo>
                    <a:pt x="1498727" y="3048"/>
                  </a:lnTo>
                  <a:lnTo>
                    <a:pt x="1555877" y="6730"/>
                  </a:lnTo>
                  <a:lnTo>
                    <a:pt x="1612392" y="11937"/>
                  </a:lnTo>
                  <a:lnTo>
                    <a:pt x="1668018" y="18541"/>
                  </a:lnTo>
                  <a:lnTo>
                    <a:pt x="1722882" y="26542"/>
                  </a:lnTo>
                  <a:lnTo>
                    <a:pt x="1776984" y="35940"/>
                  </a:lnTo>
                  <a:lnTo>
                    <a:pt x="1830070" y="46609"/>
                  </a:lnTo>
                  <a:lnTo>
                    <a:pt x="1882139" y="58674"/>
                  </a:lnTo>
                  <a:lnTo>
                    <a:pt x="1933321" y="71881"/>
                  </a:lnTo>
                  <a:lnTo>
                    <a:pt x="1983359" y="86360"/>
                  </a:lnTo>
                  <a:lnTo>
                    <a:pt x="2032381" y="102107"/>
                  </a:lnTo>
                  <a:lnTo>
                    <a:pt x="2080260" y="118872"/>
                  </a:lnTo>
                  <a:lnTo>
                    <a:pt x="2126869" y="136905"/>
                  </a:lnTo>
                  <a:lnTo>
                    <a:pt x="2172335" y="156082"/>
                  </a:lnTo>
                  <a:lnTo>
                    <a:pt x="2216404" y="176275"/>
                  </a:lnTo>
                  <a:lnTo>
                    <a:pt x="2259203" y="197485"/>
                  </a:lnTo>
                  <a:lnTo>
                    <a:pt x="2300605" y="219837"/>
                  </a:lnTo>
                  <a:lnTo>
                    <a:pt x="2340610" y="243077"/>
                  </a:lnTo>
                  <a:lnTo>
                    <a:pt x="2379091" y="267335"/>
                  </a:lnTo>
                  <a:lnTo>
                    <a:pt x="2416048" y="292607"/>
                  </a:lnTo>
                  <a:lnTo>
                    <a:pt x="2451481" y="318642"/>
                  </a:lnTo>
                  <a:lnTo>
                    <a:pt x="2485136" y="345566"/>
                  </a:lnTo>
                  <a:lnTo>
                    <a:pt x="2517267" y="373379"/>
                  </a:lnTo>
                  <a:lnTo>
                    <a:pt x="2547620" y="401954"/>
                  </a:lnTo>
                  <a:lnTo>
                    <a:pt x="2576195" y="431418"/>
                  </a:lnTo>
                  <a:lnTo>
                    <a:pt x="2602992" y="461517"/>
                  </a:lnTo>
                  <a:lnTo>
                    <a:pt x="2627884" y="492378"/>
                  </a:lnTo>
                  <a:lnTo>
                    <a:pt x="2650871" y="524001"/>
                  </a:lnTo>
                  <a:lnTo>
                    <a:pt x="2671826" y="556260"/>
                  </a:lnTo>
                  <a:lnTo>
                    <a:pt x="2707894" y="622553"/>
                  </a:lnTo>
                  <a:lnTo>
                    <a:pt x="2735453" y="691133"/>
                  </a:lnTo>
                  <a:lnTo>
                    <a:pt x="2754122" y="761745"/>
                  </a:lnTo>
                  <a:lnTo>
                    <a:pt x="2763647" y="834135"/>
                  </a:lnTo>
                  <a:lnTo>
                    <a:pt x="2764917" y="870965"/>
                  </a:lnTo>
                  <a:lnTo>
                    <a:pt x="2763647" y="907795"/>
                  </a:lnTo>
                  <a:lnTo>
                    <a:pt x="2754122" y="980185"/>
                  </a:lnTo>
                  <a:lnTo>
                    <a:pt x="2735453" y="1050925"/>
                  </a:lnTo>
                  <a:lnTo>
                    <a:pt x="2707894" y="1119504"/>
                  </a:lnTo>
                  <a:lnTo>
                    <a:pt x="2671826" y="1185798"/>
                  </a:lnTo>
                  <a:lnTo>
                    <a:pt x="2650871" y="1218057"/>
                  </a:lnTo>
                  <a:lnTo>
                    <a:pt x="2627884" y="1249552"/>
                  </a:lnTo>
                  <a:lnTo>
                    <a:pt x="2602992" y="1280414"/>
                  </a:lnTo>
                  <a:lnTo>
                    <a:pt x="2576195" y="1310639"/>
                  </a:lnTo>
                  <a:lnTo>
                    <a:pt x="2547620" y="1339977"/>
                  </a:lnTo>
                  <a:lnTo>
                    <a:pt x="2517267" y="1368678"/>
                  </a:lnTo>
                  <a:lnTo>
                    <a:pt x="2485136" y="1396491"/>
                  </a:lnTo>
                  <a:lnTo>
                    <a:pt x="2451481" y="1423415"/>
                  </a:lnTo>
                  <a:lnTo>
                    <a:pt x="2416048" y="1449451"/>
                  </a:lnTo>
                  <a:lnTo>
                    <a:pt x="2379091" y="1474723"/>
                  </a:lnTo>
                  <a:lnTo>
                    <a:pt x="2340610" y="1498981"/>
                  </a:lnTo>
                  <a:lnTo>
                    <a:pt x="2300605" y="1522221"/>
                  </a:lnTo>
                  <a:lnTo>
                    <a:pt x="2259203" y="1544446"/>
                  </a:lnTo>
                  <a:lnTo>
                    <a:pt x="2216404" y="1565783"/>
                  </a:lnTo>
                  <a:lnTo>
                    <a:pt x="2172335" y="1585976"/>
                  </a:lnTo>
                  <a:lnTo>
                    <a:pt x="2126869" y="1605152"/>
                  </a:lnTo>
                  <a:lnTo>
                    <a:pt x="2080260" y="1623187"/>
                  </a:lnTo>
                  <a:lnTo>
                    <a:pt x="2032381" y="1639951"/>
                  </a:lnTo>
                  <a:lnTo>
                    <a:pt x="1983359" y="1655698"/>
                  </a:lnTo>
                  <a:lnTo>
                    <a:pt x="1933321" y="1670177"/>
                  </a:lnTo>
                  <a:lnTo>
                    <a:pt x="1882139" y="1683384"/>
                  </a:lnTo>
                  <a:lnTo>
                    <a:pt x="1830070" y="1695450"/>
                  </a:lnTo>
                  <a:lnTo>
                    <a:pt x="1776984" y="1706117"/>
                  </a:lnTo>
                  <a:lnTo>
                    <a:pt x="1722882" y="1715515"/>
                  </a:lnTo>
                  <a:lnTo>
                    <a:pt x="1668018" y="1723516"/>
                  </a:lnTo>
                  <a:lnTo>
                    <a:pt x="1612392" y="1730120"/>
                  </a:lnTo>
                  <a:lnTo>
                    <a:pt x="1555877" y="1735327"/>
                  </a:lnTo>
                  <a:lnTo>
                    <a:pt x="1498727" y="1739010"/>
                  </a:lnTo>
                  <a:lnTo>
                    <a:pt x="1440942" y="1741296"/>
                  </a:lnTo>
                  <a:lnTo>
                    <a:pt x="1382522" y="1742058"/>
                  </a:lnTo>
                  <a:lnTo>
                    <a:pt x="1324102" y="1741296"/>
                  </a:lnTo>
                  <a:lnTo>
                    <a:pt x="1266317" y="1739010"/>
                  </a:lnTo>
                  <a:lnTo>
                    <a:pt x="1209167" y="1735327"/>
                  </a:lnTo>
                  <a:lnTo>
                    <a:pt x="1152652" y="1730120"/>
                  </a:lnTo>
                  <a:lnTo>
                    <a:pt x="1097026" y="1723516"/>
                  </a:lnTo>
                  <a:lnTo>
                    <a:pt x="1042162" y="1715515"/>
                  </a:lnTo>
                  <a:lnTo>
                    <a:pt x="988060" y="1706117"/>
                  </a:lnTo>
                  <a:lnTo>
                    <a:pt x="934974" y="1695450"/>
                  </a:lnTo>
                  <a:lnTo>
                    <a:pt x="882904" y="1683384"/>
                  </a:lnTo>
                  <a:lnTo>
                    <a:pt x="831723" y="1670177"/>
                  </a:lnTo>
                  <a:lnTo>
                    <a:pt x="781558" y="1655698"/>
                  </a:lnTo>
                  <a:lnTo>
                    <a:pt x="732663" y="1639951"/>
                  </a:lnTo>
                  <a:lnTo>
                    <a:pt x="684784" y="1623187"/>
                  </a:lnTo>
                  <a:lnTo>
                    <a:pt x="638048" y="1605152"/>
                  </a:lnTo>
                  <a:lnTo>
                    <a:pt x="592709" y="1585976"/>
                  </a:lnTo>
                  <a:lnTo>
                    <a:pt x="548513" y="1565783"/>
                  </a:lnTo>
                  <a:lnTo>
                    <a:pt x="505713" y="1544446"/>
                  </a:lnTo>
                  <a:lnTo>
                    <a:pt x="464312" y="1522221"/>
                  </a:lnTo>
                  <a:lnTo>
                    <a:pt x="424434" y="1498981"/>
                  </a:lnTo>
                  <a:lnTo>
                    <a:pt x="385825" y="1474723"/>
                  </a:lnTo>
                  <a:lnTo>
                    <a:pt x="348869" y="1449451"/>
                  </a:lnTo>
                  <a:lnTo>
                    <a:pt x="313563" y="1423415"/>
                  </a:lnTo>
                  <a:lnTo>
                    <a:pt x="279781" y="1396491"/>
                  </a:lnTo>
                  <a:lnTo>
                    <a:pt x="247650" y="1368678"/>
                  </a:lnTo>
                  <a:lnTo>
                    <a:pt x="217297" y="1339977"/>
                  </a:lnTo>
                  <a:lnTo>
                    <a:pt x="188722" y="1310639"/>
                  </a:lnTo>
                  <a:lnTo>
                    <a:pt x="161925" y="1280414"/>
                  </a:lnTo>
                  <a:lnTo>
                    <a:pt x="137033" y="1249552"/>
                  </a:lnTo>
                  <a:lnTo>
                    <a:pt x="114046" y="1218057"/>
                  </a:lnTo>
                  <a:lnTo>
                    <a:pt x="93090" y="1185798"/>
                  </a:lnTo>
                  <a:lnTo>
                    <a:pt x="57023" y="1119504"/>
                  </a:lnTo>
                  <a:lnTo>
                    <a:pt x="29463" y="1050925"/>
                  </a:lnTo>
                  <a:lnTo>
                    <a:pt x="10795" y="980185"/>
                  </a:lnTo>
                  <a:lnTo>
                    <a:pt x="1270" y="907795"/>
                  </a:lnTo>
                  <a:lnTo>
                    <a:pt x="0" y="870965"/>
                  </a:lnTo>
                  <a:close/>
                </a:path>
              </a:pathLst>
            </a:custGeom>
            <a:ln w="57148">
              <a:solidFill>
                <a:srgbClr val="FF330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4" name="object 24"/>
            <p:cNvSpPr/>
            <p:nvPr/>
          </p:nvSpPr>
          <p:spPr>
            <a:xfrm>
              <a:off x="2019553" y="3013709"/>
              <a:ext cx="1449705" cy="2053589"/>
            </a:xfrm>
            <a:custGeom>
              <a:avLst/>
              <a:gdLst/>
              <a:ahLst/>
              <a:cxnLst/>
              <a:rect l="l" t="t" r="r" b="b"/>
              <a:pathLst>
                <a:path w="1449704" h="2053589">
                  <a:moveTo>
                    <a:pt x="1449196" y="1306448"/>
                  </a:moveTo>
                  <a:lnTo>
                    <a:pt x="1015491" y="0"/>
                  </a:lnTo>
                </a:path>
                <a:path w="1449704" h="2053589">
                  <a:moveTo>
                    <a:pt x="1014348" y="0"/>
                  </a:moveTo>
                  <a:lnTo>
                    <a:pt x="0" y="696087"/>
                  </a:lnTo>
                </a:path>
                <a:path w="1449704" h="2053589">
                  <a:moveTo>
                    <a:pt x="1143" y="696087"/>
                  </a:moveTo>
                  <a:lnTo>
                    <a:pt x="852804" y="2053082"/>
                  </a:lnTo>
                </a:path>
                <a:path w="1449704" h="2053589">
                  <a:moveTo>
                    <a:pt x="852804" y="2053082"/>
                  </a:moveTo>
                  <a:lnTo>
                    <a:pt x="1449196" y="1306448"/>
                  </a:lnTo>
                </a:path>
                <a:path w="1449704" h="2053589">
                  <a:moveTo>
                    <a:pt x="1449196" y="1306448"/>
                  </a:moveTo>
                  <a:lnTo>
                    <a:pt x="1143" y="696087"/>
                  </a:lnTo>
                </a:path>
                <a:path w="1449704" h="2053589">
                  <a:moveTo>
                    <a:pt x="852804" y="1990852"/>
                  </a:moveTo>
                  <a:lnTo>
                    <a:pt x="1015491" y="0"/>
                  </a:lnTo>
                </a:path>
              </a:pathLst>
            </a:custGeom>
            <a:ln w="57150">
              <a:solidFill>
                <a:srgbClr val="3333CC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5" name="object 25"/>
            <p:cNvSpPr/>
            <p:nvPr/>
          </p:nvSpPr>
          <p:spPr>
            <a:xfrm>
              <a:off x="6721602" y="3438905"/>
              <a:ext cx="937894" cy="570230"/>
            </a:xfrm>
            <a:custGeom>
              <a:avLst/>
              <a:gdLst/>
              <a:ahLst/>
              <a:cxnLst/>
              <a:rect l="l" t="t" r="r" b="b"/>
              <a:pathLst>
                <a:path w="937895" h="570229">
                  <a:moveTo>
                    <a:pt x="0" y="570230"/>
                  </a:moveTo>
                  <a:lnTo>
                    <a:pt x="937387" y="0"/>
                  </a:lnTo>
                </a:path>
              </a:pathLst>
            </a:custGeom>
            <a:ln w="28575">
              <a:solidFill>
                <a:srgbClr val="33660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1962657" y="1471421"/>
            <a:ext cx="131064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80" dirty="0">
                <a:solidFill>
                  <a:srgbClr val="FF3300"/>
                </a:solidFill>
                <a:latin typeface="Arial"/>
                <a:cs typeface="Arial"/>
              </a:rPr>
              <a:t>Longhaul</a:t>
            </a:r>
            <a:r>
              <a:rPr sz="1400" spc="-170" dirty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1400" spc="-35" dirty="0">
                <a:solidFill>
                  <a:srgbClr val="FF3300"/>
                </a:solidFill>
                <a:latin typeface="Arial"/>
                <a:cs typeface="Arial"/>
              </a:rPr>
              <a:t>network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651761" y="6025997"/>
            <a:ext cx="1572895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b="1" spc="-110" dirty="0">
                <a:solidFill>
                  <a:srgbClr val="336600"/>
                </a:solidFill>
                <a:latin typeface="Arial"/>
                <a:cs typeface="Arial"/>
              </a:rPr>
              <a:t>Interexchange</a:t>
            </a:r>
            <a:r>
              <a:rPr sz="1300" b="1" spc="-150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1300" b="1" spc="-75" dirty="0">
                <a:solidFill>
                  <a:srgbClr val="336600"/>
                </a:solidFill>
                <a:latin typeface="Arial"/>
                <a:cs typeface="Arial"/>
              </a:rPr>
              <a:t>network</a:t>
            </a:r>
            <a:endParaRPr sz="1300" dirty="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6743192" y="1701164"/>
            <a:ext cx="112966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125" dirty="0">
                <a:solidFill>
                  <a:srgbClr val="FF3300"/>
                </a:solidFill>
                <a:latin typeface="Arial"/>
                <a:cs typeface="Arial"/>
              </a:rPr>
              <a:t>Access</a:t>
            </a:r>
            <a:r>
              <a:rPr sz="1400" spc="-215" dirty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1400" spc="-35" dirty="0">
                <a:solidFill>
                  <a:srgbClr val="FF3300"/>
                </a:solidFill>
                <a:latin typeface="Arial"/>
                <a:cs typeface="Arial"/>
              </a:rPr>
              <a:t>network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5406897" y="2272411"/>
            <a:ext cx="42672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40" dirty="0">
                <a:latin typeface="Arial"/>
                <a:cs typeface="Arial"/>
              </a:rPr>
              <a:t>o</a:t>
            </a:r>
            <a:r>
              <a:rPr sz="1400" spc="-10" dirty="0">
                <a:latin typeface="Arial"/>
                <a:cs typeface="Arial"/>
              </a:rPr>
              <a:t>f</a:t>
            </a:r>
            <a:r>
              <a:rPr sz="1400" spc="25" dirty="0">
                <a:latin typeface="Arial"/>
                <a:cs typeface="Arial"/>
              </a:rPr>
              <a:t>f</a:t>
            </a:r>
            <a:r>
              <a:rPr sz="1400" spc="-30" dirty="0">
                <a:latin typeface="Arial"/>
                <a:cs typeface="Arial"/>
              </a:rPr>
              <a:t>i</a:t>
            </a:r>
            <a:r>
              <a:rPr sz="1400" spc="-75" dirty="0">
                <a:latin typeface="Arial"/>
                <a:cs typeface="Arial"/>
              </a:rPr>
              <a:t>c</a:t>
            </a:r>
            <a:r>
              <a:rPr sz="1400" spc="-80" dirty="0">
                <a:latin typeface="Arial"/>
                <a:cs typeface="Arial"/>
              </a:rPr>
              <a:t>e</a:t>
            </a:r>
            <a:endParaRPr sz="1400" dirty="0">
              <a:latin typeface="Arial"/>
              <a:cs typeface="Arial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1166812" y="2535351"/>
            <a:ext cx="6948805" cy="3270885"/>
            <a:chOff x="1166812" y="2535351"/>
            <a:chExt cx="6948805" cy="3270885"/>
          </a:xfrm>
        </p:grpSpPr>
        <p:sp>
          <p:nvSpPr>
            <p:cNvPr id="31" name="object 31"/>
            <p:cNvSpPr/>
            <p:nvPr/>
          </p:nvSpPr>
          <p:spPr>
            <a:xfrm>
              <a:off x="6721602" y="3013710"/>
              <a:ext cx="247650" cy="808990"/>
            </a:xfrm>
            <a:custGeom>
              <a:avLst/>
              <a:gdLst/>
              <a:ahLst/>
              <a:cxnLst/>
              <a:rect l="l" t="t" r="r" b="b"/>
              <a:pathLst>
                <a:path w="247650" h="808989">
                  <a:moveTo>
                    <a:pt x="0" y="808735"/>
                  </a:moveTo>
                  <a:lnTo>
                    <a:pt x="247269" y="0"/>
                  </a:lnTo>
                </a:path>
              </a:pathLst>
            </a:custGeom>
            <a:ln w="28575">
              <a:solidFill>
                <a:srgbClr val="33660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2" name="object 32"/>
            <p:cNvSpPr/>
            <p:nvPr/>
          </p:nvSpPr>
          <p:spPr>
            <a:xfrm>
              <a:off x="4583684" y="2535351"/>
              <a:ext cx="1036256" cy="1036142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3" name="object 33"/>
            <p:cNvSpPr/>
            <p:nvPr/>
          </p:nvSpPr>
          <p:spPr>
            <a:xfrm>
              <a:off x="7068820" y="4866639"/>
              <a:ext cx="1046479" cy="822960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4" name="object 34"/>
            <p:cNvSpPr/>
            <p:nvPr/>
          </p:nvSpPr>
          <p:spPr>
            <a:xfrm>
              <a:off x="7113142" y="4887722"/>
              <a:ext cx="958215" cy="735965"/>
            </a:xfrm>
            <a:custGeom>
              <a:avLst/>
              <a:gdLst/>
              <a:ahLst/>
              <a:cxnLst/>
              <a:rect l="l" t="t" r="r" b="b"/>
              <a:pathLst>
                <a:path w="958215" h="735964">
                  <a:moveTo>
                    <a:pt x="488823" y="0"/>
                  </a:moveTo>
                  <a:lnTo>
                    <a:pt x="0" y="413511"/>
                  </a:lnTo>
                  <a:lnTo>
                    <a:pt x="469391" y="735456"/>
                  </a:lnTo>
                  <a:lnTo>
                    <a:pt x="958087" y="321817"/>
                  </a:lnTo>
                  <a:lnTo>
                    <a:pt x="488823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5" name="object 35"/>
            <p:cNvSpPr/>
            <p:nvPr/>
          </p:nvSpPr>
          <p:spPr>
            <a:xfrm>
              <a:off x="7183373" y="4750498"/>
              <a:ext cx="825398" cy="825309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6" name="object 36"/>
            <p:cNvSpPr/>
            <p:nvPr/>
          </p:nvSpPr>
          <p:spPr>
            <a:xfrm>
              <a:off x="5672709" y="4376686"/>
              <a:ext cx="1378839" cy="1378712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7" name="object 37"/>
            <p:cNvSpPr/>
            <p:nvPr/>
          </p:nvSpPr>
          <p:spPr>
            <a:xfrm>
              <a:off x="5972936" y="3457625"/>
              <a:ext cx="1036256" cy="1036142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8" name="object 38"/>
            <p:cNvSpPr/>
            <p:nvPr/>
          </p:nvSpPr>
          <p:spPr>
            <a:xfrm>
              <a:off x="3421888" y="3728643"/>
              <a:ext cx="1036256" cy="1036142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9" name="object 39"/>
            <p:cNvSpPr/>
            <p:nvPr/>
          </p:nvSpPr>
          <p:spPr>
            <a:xfrm>
              <a:off x="1166812" y="2721991"/>
              <a:ext cx="1234566" cy="1234440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0" name="object 40"/>
            <p:cNvSpPr/>
            <p:nvPr/>
          </p:nvSpPr>
          <p:spPr>
            <a:xfrm>
              <a:off x="2060828" y="4571390"/>
              <a:ext cx="1234567" cy="1234440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1" name="object 41"/>
            <p:cNvSpPr/>
            <p:nvPr/>
          </p:nvSpPr>
          <p:spPr>
            <a:xfrm>
              <a:off x="7018020" y="3959860"/>
              <a:ext cx="1046479" cy="82295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2" name="object 42"/>
            <p:cNvSpPr/>
            <p:nvPr/>
          </p:nvSpPr>
          <p:spPr>
            <a:xfrm>
              <a:off x="7060946" y="3979163"/>
              <a:ext cx="959485" cy="736600"/>
            </a:xfrm>
            <a:custGeom>
              <a:avLst/>
              <a:gdLst/>
              <a:ahLst/>
              <a:cxnLst/>
              <a:rect l="l" t="t" r="r" b="b"/>
              <a:pathLst>
                <a:path w="959484" h="736600">
                  <a:moveTo>
                    <a:pt x="488823" y="0"/>
                  </a:moveTo>
                  <a:lnTo>
                    <a:pt x="0" y="413638"/>
                  </a:lnTo>
                  <a:lnTo>
                    <a:pt x="470534" y="736346"/>
                  </a:lnTo>
                  <a:lnTo>
                    <a:pt x="959357" y="322834"/>
                  </a:lnTo>
                  <a:lnTo>
                    <a:pt x="488823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3" name="object 43"/>
            <p:cNvSpPr/>
            <p:nvPr/>
          </p:nvSpPr>
          <p:spPr>
            <a:xfrm>
              <a:off x="7133463" y="3841559"/>
              <a:ext cx="825398" cy="825309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44" name="object 44"/>
          <p:cNvSpPr txBox="1"/>
          <p:nvPr/>
        </p:nvSpPr>
        <p:spPr>
          <a:xfrm>
            <a:off x="7575931" y="2200148"/>
            <a:ext cx="671195" cy="4527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160020">
              <a:lnSpc>
                <a:spcPct val="100000"/>
              </a:lnSpc>
              <a:spcBef>
                <a:spcPts val="105"/>
              </a:spcBef>
            </a:pPr>
            <a:r>
              <a:rPr sz="1400" spc="-80" dirty="0">
                <a:latin typeface="Arial"/>
                <a:cs typeface="Arial"/>
              </a:rPr>
              <a:t>User  </a:t>
            </a:r>
            <a:r>
              <a:rPr sz="1400" spc="-55" dirty="0">
                <a:latin typeface="Arial"/>
                <a:cs typeface="Arial"/>
              </a:rPr>
              <a:t>p</a:t>
            </a:r>
            <a:r>
              <a:rPr sz="1400" spc="-40" dirty="0">
                <a:latin typeface="Arial"/>
                <a:cs typeface="Arial"/>
              </a:rPr>
              <a:t>r</a:t>
            </a:r>
            <a:r>
              <a:rPr sz="1400" spc="-50" dirty="0">
                <a:latin typeface="Arial"/>
                <a:cs typeface="Arial"/>
              </a:rPr>
              <a:t>e</a:t>
            </a:r>
            <a:r>
              <a:rPr sz="1400" spc="-85" dirty="0">
                <a:latin typeface="Arial"/>
                <a:cs typeface="Arial"/>
              </a:rPr>
              <a:t>m</a:t>
            </a:r>
            <a:r>
              <a:rPr sz="1400" spc="10" dirty="0">
                <a:latin typeface="Arial"/>
                <a:cs typeface="Arial"/>
              </a:rPr>
              <a:t>i</a:t>
            </a:r>
            <a:r>
              <a:rPr sz="1400" spc="-165" dirty="0">
                <a:latin typeface="Arial"/>
                <a:cs typeface="Arial"/>
              </a:rPr>
              <a:t>s</a:t>
            </a:r>
            <a:r>
              <a:rPr sz="1400" spc="-125" dirty="0">
                <a:latin typeface="Arial"/>
                <a:cs typeface="Arial"/>
              </a:rPr>
              <a:t>es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8098028" y="4369689"/>
            <a:ext cx="671195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60020">
              <a:lnSpc>
                <a:spcPct val="100000"/>
              </a:lnSpc>
              <a:spcBef>
                <a:spcPts val="100"/>
              </a:spcBef>
            </a:pPr>
            <a:r>
              <a:rPr sz="1400" spc="-80" dirty="0">
                <a:latin typeface="Arial"/>
                <a:cs typeface="Arial"/>
              </a:rPr>
              <a:t>User  </a:t>
            </a:r>
            <a:r>
              <a:rPr sz="1400" spc="-55" dirty="0">
                <a:latin typeface="Arial"/>
                <a:cs typeface="Arial"/>
              </a:rPr>
              <a:t>p</a:t>
            </a:r>
            <a:r>
              <a:rPr sz="1400" spc="-40" dirty="0">
                <a:latin typeface="Arial"/>
                <a:cs typeface="Arial"/>
              </a:rPr>
              <a:t>r</a:t>
            </a:r>
            <a:r>
              <a:rPr sz="1400" spc="-50" dirty="0">
                <a:latin typeface="Arial"/>
                <a:cs typeface="Arial"/>
              </a:rPr>
              <a:t>e</a:t>
            </a:r>
            <a:r>
              <a:rPr sz="1400" spc="-85" dirty="0">
                <a:latin typeface="Arial"/>
                <a:cs typeface="Arial"/>
              </a:rPr>
              <a:t>m</a:t>
            </a:r>
            <a:r>
              <a:rPr sz="1400" spc="10" dirty="0">
                <a:latin typeface="Arial"/>
                <a:cs typeface="Arial"/>
              </a:rPr>
              <a:t>i</a:t>
            </a:r>
            <a:r>
              <a:rPr sz="1400" spc="-165" dirty="0">
                <a:latin typeface="Arial"/>
                <a:cs typeface="Arial"/>
              </a:rPr>
              <a:t>s</a:t>
            </a:r>
            <a:r>
              <a:rPr sz="1400" spc="-125" dirty="0">
                <a:latin typeface="Arial"/>
                <a:cs typeface="Arial"/>
              </a:rPr>
              <a:t>es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5071998" y="4871415"/>
            <a:ext cx="675005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7305">
              <a:lnSpc>
                <a:spcPct val="100000"/>
              </a:lnSpc>
              <a:spcBef>
                <a:spcPts val="105"/>
              </a:spcBef>
            </a:pPr>
            <a:r>
              <a:rPr sz="1400" spc="-100" dirty="0">
                <a:latin typeface="Arial"/>
                <a:cs typeface="Arial"/>
              </a:rPr>
              <a:t>Business</a:t>
            </a:r>
            <a:endParaRPr sz="14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400" spc="-55" dirty="0">
                <a:latin typeface="Arial"/>
                <a:cs typeface="Arial"/>
              </a:rPr>
              <a:t>bu</a:t>
            </a:r>
            <a:r>
              <a:rPr sz="1400" spc="-10" dirty="0">
                <a:latin typeface="Arial"/>
                <a:cs typeface="Arial"/>
              </a:rPr>
              <a:t>ildi</a:t>
            </a:r>
            <a:r>
              <a:rPr sz="1400" spc="-30" dirty="0">
                <a:latin typeface="Arial"/>
                <a:cs typeface="Arial"/>
              </a:rPr>
              <a:t>n</a:t>
            </a:r>
            <a:r>
              <a:rPr sz="1400" spc="-135" dirty="0">
                <a:latin typeface="Arial"/>
                <a:cs typeface="Arial"/>
              </a:rPr>
              <a:t>gs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4314190" y="3884421"/>
            <a:ext cx="53594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8580" marR="5080" indent="-56515">
              <a:lnSpc>
                <a:spcPct val="100000"/>
              </a:lnSpc>
              <a:spcBef>
                <a:spcPts val="100"/>
              </a:spcBef>
            </a:pPr>
            <a:r>
              <a:rPr sz="1400" spc="-285" dirty="0">
                <a:latin typeface="Arial"/>
                <a:cs typeface="Arial"/>
              </a:rPr>
              <a:t>C</a:t>
            </a:r>
            <a:r>
              <a:rPr sz="1400" spc="-85" dirty="0">
                <a:latin typeface="Arial"/>
                <a:cs typeface="Arial"/>
              </a:rPr>
              <a:t>e</a:t>
            </a:r>
            <a:r>
              <a:rPr sz="1400" spc="-75" dirty="0">
                <a:latin typeface="Arial"/>
                <a:cs typeface="Arial"/>
              </a:rPr>
              <a:t>n</a:t>
            </a:r>
            <a:r>
              <a:rPr sz="1400" spc="65" dirty="0">
                <a:latin typeface="Arial"/>
                <a:cs typeface="Arial"/>
              </a:rPr>
              <a:t>t</a:t>
            </a:r>
            <a:r>
              <a:rPr sz="1400" spc="-40" dirty="0">
                <a:latin typeface="Arial"/>
                <a:cs typeface="Arial"/>
              </a:rPr>
              <a:t>r</a:t>
            </a:r>
            <a:r>
              <a:rPr sz="1400" spc="-114" dirty="0">
                <a:latin typeface="Arial"/>
                <a:cs typeface="Arial"/>
              </a:rPr>
              <a:t>a</a:t>
            </a:r>
            <a:r>
              <a:rPr sz="1400" spc="10" dirty="0">
                <a:latin typeface="Arial"/>
                <a:cs typeface="Arial"/>
              </a:rPr>
              <a:t>l  </a:t>
            </a:r>
            <a:r>
              <a:rPr sz="1400" spc="-35" dirty="0">
                <a:latin typeface="Arial"/>
                <a:cs typeface="Arial"/>
              </a:rPr>
              <a:t>office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4803394" y="1626488"/>
            <a:ext cx="113157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1600" b="1" spc="-80" dirty="0">
                <a:solidFill>
                  <a:srgbClr val="FF3300"/>
                </a:solidFill>
                <a:latin typeface="Arial"/>
                <a:cs typeface="Arial"/>
              </a:rPr>
              <a:t>Metropolitan</a:t>
            </a:r>
            <a:endParaRPr sz="1600" dirty="0">
              <a:latin typeface="Arial"/>
              <a:cs typeface="Arial"/>
            </a:endParaRPr>
          </a:p>
          <a:p>
            <a:pPr marL="3175" algn="ctr">
              <a:lnSpc>
                <a:spcPct val="100000"/>
              </a:lnSpc>
              <a:spcBef>
                <a:spcPts val="5"/>
              </a:spcBef>
            </a:pPr>
            <a:r>
              <a:rPr sz="1600" b="1" spc="-95" dirty="0">
                <a:solidFill>
                  <a:srgbClr val="FF3300"/>
                </a:solidFill>
                <a:latin typeface="Arial"/>
                <a:cs typeface="Arial"/>
              </a:rPr>
              <a:t>network</a:t>
            </a:r>
            <a:endParaRPr sz="16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98873" y="4461636"/>
            <a:ext cx="352425" cy="419734"/>
            <a:chOff x="298873" y="4461636"/>
            <a:chExt cx="352425" cy="419734"/>
          </a:xfrm>
        </p:grpSpPr>
        <p:sp>
          <p:nvSpPr>
            <p:cNvPr id="3" name="object 3"/>
            <p:cNvSpPr/>
            <p:nvPr/>
          </p:nvSpPr>
          <p:spPr>
            <a:xfrm>
              <a:off x="433323" y="4484083"/>
              <a:ext cx="96012" cy="39681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" name="object 4"/>
            <p:cNvSpPr/>
            <p:nvPr/>
          </p:nvSpPr>
          <p:spPr>
            <a:xfrm>
              <a:off x="480428" y="4493894"/>
              <a:ext cx="1905" cy="336550"/>
            </a:xfrm>
            <a:custGeom>
              <a:avLst/>
              <a:gdLst/>
              <a:ahLst/>
              <a:cxnLst/>
              <a:rect l="l" t="t" r="r" b="b"/>
              <a:pathLst>
                <a:path w="1904" h="336550">
                  <a:moveTo>
                    <a:pt x="0" y="336549"/>
                  </a:moveTo>
                  <a:lnTo>
                    <a:pt x="1752" y="0"/>
                  </a:lnTo>
                </a:path>
              </a:pathLst>
            </a:custGeom>
            <a:ln w="25400">
              <a:solidFill>
                <a:srgbClr val="FF9933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" name="object 5"/>
            <p:cNvSpPr/>
            <p:nvPr/>
          </p:nvSpPr>
          <p:spPr>
            <a:xfrm>
              <a:off x="298873" y="4463763"/>
              <a:ext cx="93133" cy="40137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" name="object 6"/>
            <p:cNvSpPr/>
            <p:nvPr/>
          </p:nvSpPr>
          <p:spPr>
            <a:xfrm>
              <a:off x="344360" y="4474336"/>
              <a:ext cx="1905" cy="336550"/>
            </a:xfrm>
            <a:custGeom>
              <a:avLst/>
              <a:gdLst/>
              <a:ahLst/>
              <a:cxnLst/>
              <a:rect l="l" t="t" r="r" b="b"/>
              <a:pathLst>
                <a:path w="1904" h="336550">
                  <a:moveTo>
                    <a:pt x="0" y="336550"/>
                  </a:moveTo>
                  <a:lnTo>
                    <a:pt x="1752" y="0"/>
                  </a:lnTo>
                </a:path>
              </a:pathLst>
            </a:custGeom>
            <a:ln w="25400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7" name="object 7"/>
            <p:cNvSpPr/>
            <p:nvPr/>
          </p:nvSpPr>
          <p:spPr>
            <a:xfrm>
              <a:off x="555243" y="4466303"/>
              <a:ext cx="96012" cy="39681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8" name="object 8"/>
            <p:cNvSpPr/>
            <p:nvPr/>
          </p:nvSpPr>
          <p:spPr>
            <a:xfrm>
              <a:off x="602183" y="4476622"/>
              <a:ext cx="1905" cy="336550"/>
            </a:xfrm>
            <a:custGeom>
              <a:avLst/>
              <a:gdLst/>
              <a:ahLst/>
              <a:cxnLst/>
              <a:rect l="l" t="t" r="r" b="b"/>
              <a:pathLst>
                <a:path w="1904" h="336550">
                  <a:moveTo>
                    <a:pt x="0" y="336550"/>
                  </a:moveTo>
                  <a:lnTo>
                    <a:pt x="1765" y="0"/>
                  </a:lnTo>
                </a:path>
              </a:pathLst>
            </a:custGeom>
            <a:ln w="25400">
              <a:solidFill>
                <a:srgbClr val="6E2E9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1134533" y="5070094"/>
            <a:ext cx="230504" cy="405130"/>
            <a:chOff x="1134533" y="5070094"/>
            <a:chExt cx="230504" cy="405130"/>
          </a:xfrm>
        </p:grpSpPr>
        <p:sp>
          <p:nvSpPr>
            <p:cNvPr id="10" name="object 10"/>
            <p:cNvSpPr/>
            <p:nvPr/>
          </p:nvSpPr>
          <p:spPr>
            <a:xfrm>
              <a:off x="1134533" y="5073429"/>
              <a:ext cx="93132" cy="39872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1" name="object 11"/>
            <p:cNvSpPr/>
            <p:nvPr/>
          </p:nvSpPr>
          <p:spPr>
            <a:xfrm>
              <a:off x="1180388" y="5082794"/>
              <a:ext cx="1905" cy="336550"/>
            </a:xfrm>
            <a:custGeom>
              <a:avLst/>
              <a:gdLst/>
              <a:ahLst/>
              <a:cxnLst/>
              <a:rect l="l" t="t" r="r" b="b"/>
              <a:pathLst>
                <a:path w="1905" h="336550">
                  <a:moveTo>
                    <a:pt x="0" y="336549"/>
                  </a:moveTo>
                  <a:lnTo>
                    <a:pt x="1765" y="0"/>
                  </a:lnTo>
                </a:path>
              </a:pathLst>
            </a:custGeom>
            <a:ln w="25400">
              <a:solidFill>
                <a:srgbClr val="00FF0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2" name="object 12"/>
            <p:cNvSpPr/>
            <p:nvPr/>
          </p:nvSpPr>
          <p:spPr>
            <a:xfrm>
              <a:off x="1268984" y="5075969"/>
              <a:ext cx="96012" cy="398724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3" name="object 13"/>
            <p:cNvSpPr/>
            <p:nvPr/>
          </p:nvSpPr>
          <p:spPr>
            <a:xfrm>
              <a:off x="1316101" y="5085080"/>
              <a:ext cx="1905" cy="336550"/>
            </a:xfrm>
            <a:custGeom>
              <a:avLst/>
              <a:gdLst/>
              <a:ahLst/>
              <a:cxnLst/>
              <a:rect l="l" t="t" r="r" b="b"/>
              <a:pathLst>
                <a:path w="1905" h="336550">
                  <a:moveTo>
                    <a:pt x="0" y="336550"/>
                  </a:moveTo>
                  <a:lnTo>
                    <a:pt x="1778" y="0"/>
                  </a:lnTo>
                </a:path>
              </a:pathLst>
            </a:custGeom>
            <a:ln w="25400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14" name="object 14"/>
          <p:cNvGrpSpPr/>
          <p:nvPr/>
        </p:nvGrpSpPr>
        <p:grpSpPr>
          <a:xfrm>
            <a:off x="1594273" y="3771772"/>
            <a:ext cx="230504" cy="405130"/>
            <a:chOff x="1594273" y="3771772"/>
            <a:chExt cx="230504" cy="405130"/>
          </a:xfrm>
        </p:grpSpPr>
        <p:sp>
          <p:nvSpPr>
            <p:cNvPr id="15" name="object 15"/>
            <p:cNvSpPr/>
            <p:nvPr/>
          </p:nvSpPr>
          <p:spPr>
            <a:xfrm>
              <a:off x="1594273" y="3775489"/>
              <a:ext cx="93132" cy="398724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640205" y="3784472"/>
              <a:ext cx="1905" cy="336550"/>
            </a:xfrm>
            <a:custGeom>
              <a:avLst/>
              <a:gdLst/>
              <a:ahLst/>
              <a:cxnLst/>
              <a:rect l="l" t="t" r="r" b="b"/>
              <a:pathLst>
                <a:path w="1905" h="336550">
                  <a:moveTo>
                    <a:pt x="0" y="336422"/>
                  </a:moveTo>
                  <a:lnTo>
                    <a:pt x="1777" y="0"/>
                  </a:lnTo>
                </a:path>
              </a:pathLst>
            </a:custGeom>
            <a:ln w="254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7" name="object 17"/>
            <p:cNvSpPr/>
            <p:nvPr/>
          </p:nvSpPr>
          <p:spPr>
            <a:xfrm>
              <a:off x="1728723" y="3778029"/>
              <a:ext cx="96012" cy="398724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8" name="object 18"/>
            <p:cNvSpPr/>
            <p:nvPr/>
          </p:nvSpPr>
          <p:spPr>
            <a:xfrm>
              <a:off x="1775840" y="3786758"/>
              <a:ext cx="1905" cy="336550"/>
            </a:xfrm>
            <a:custGeom>
              <a:avLst/>
              <a:gdLst/>
              <a:ahLst/>
              <a:cxnLst/>
              <a:rect l="l" t="t" r="r" b="b"/>
              <a:pathLst>
                <a:path w="1905" h="336550">
                  <a:moveTo>
                    <a:pt x="0" y="336423"/>
                  </a:moveTo>
                  <a:lnTo>
                    <a:pt x="1777" y="0"/>
                  </a:lnTo>
                </a:path>
              </a:pathLst>
            </a:custGeom>
            <a:ln w="25400">
              <a:solidFill>
                <a:srgbClr val="0066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19" name="object 19"/>
          <p:cNvGrpSpPr/>
          <p:nvPr/>
        </p:nvGrpSpPr>
        <p:grpSpPr>
          <a:xfrm>
            <a:off x="2495295" y="4803394"/>
            <a:ext cx="340360" cy="405130"/>
            <a:chOff x="2495295" y="4803394"/>
            <a:chExt cx="340360" cy="405130"/>
          </a:xfrm>
        </p:grpSpPr>
        <p:sp>
          <p:nvSpPr>
            <p:cNvPr id="20" name="object 20"/>
            <p:cNvSpPr/>
            <p:nvPr/>
          </p:nvSpPr>
          <p:spPr>
            <a:xfrm>
              <a:off x="2495295" y="4809269"/>
              <a:ext cx="91439" cy="398724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1" name="object 21"/>
            <p:cNvSpPr/>
            <p:nvPr/>
          </p:nvSpPr>
          <p:spPr>
            <a:xfrm>
              <a:off x="2538475" y="4818380"/>
              <a:ext cx="2540" cy="336550"/>
            </a:xfrm>
            <a:custGeom>
              <a:avLst/>
              <a:gdLst/>
              <a:ahLst/>
              <a:cxnLst/>
              <a:rect l="l" t="t" r="r" b="b"/>
              <a:pathLst>
                <a:path w="2539" h="336550">
                  <a:moveTo>
                    <a:pt x="0" y="336423"/>
                  </a:moveTo>
                  <a:lnTo>
                    <a:pt x="2412" y="0"/>
                  </a:lnTo>
                </a:path>
              </a:pathLst>
            </a:custGeom>
            <a:ln w="25400">
              <a:solidFill>
                <a:srgbClr val="00FF0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2" name="object 22"/>
            <p:cNvSpPr/>
            <p:nvPr/>
          </p:nvSpPr>
          <p:spPr>
            <a:xfrm>
              <a:off x="2609595" y="4806729"/>
              <a:ext cx="91439" cy="398724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3" name="object 23"/>
            <p:cNvSpPr/>
            <p:nvPr/>
          </p:nvSpPr>
          <p:spPr>
            <a:xfrm>
              <a:off x="2652521" y="4816094"/>
              <a:ext cx="1905" cy="336550"/>
            </a:xfrm>
            <a:custGeom>
              <a:avLst/>
              <a:gdLst/>
              <a:ahLst/>
              <a:cxnLst/>
              <a:rect l="l" t="t" r="r" b="b"/>
              <a:pathLst>
                <a:path w="1905" h="336550">
                  <a:moveTo>
                    <a:pt x="0" y="336422"/>
                  </a:moveTo>
                  <a:lnTo>
                    <a:pt x="1777" y="0"/>
                  </a:lnTo>
                </a:path>
              </a:pathLst>
            </a:custGeom>
            <a:ln w="254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4" name="object 24"/>
            <p:cNvSpPr/>
            <p:nvPr/>
          </p:nvSpPr>
          <p:spPr>
            <a:xfrm>
              <a:off x="2742353" y="4809269"/>
              <a:ext cx="93133" cy="39872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5" name="object 25"/>
            <p:cNvSpPr/>
            <p:nvPr/>
          </p:nvSpPr>
          <p:spPr>
            <a:xfrm>
              <a:off x="2788157" y="4818380"/>
              <a:ext cx="1905" cy="336550"/>
            </a:xfrm>
            <a:custGeom>
              <a:avLst/>
              <a:gdLst/>
              <a:ahLst/>
              <a:cxnLst/>
              <a:rect l="l" t="t" r="r" b="b"/>
              <a:pathLst>
                <a:path w="1905" h="336550">
                  <a:moveTo>
                    <a:pt x="0" y="336423"/>
                  </a:moveTo>
                  <a:lnTo>
                    <a:pt x="1778" y="0"/>
                  </a:lnTo>
                </a:path>
              </a:pathLst>
            </a:custGeom>
            <a:ln w="25400">
              <a:solidFill>
                <a:srgbClr val="0066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26" name="object 26"/>
          <p:cNvGrpSpPr/>
          <p:nvPr/>
        </p:nvGrpSpPr>
        <p:grpSpPr>
          <a:xfrm>
            <a:off x="5119623" y="5458205"/>
            <a:ext cx="479425" cy="423545"/>
            <a:chOff x="5119623" y="5458205"/>
            <a:chExt cx="479425" cy="423545"/>
          </a:xfrm>
        </p:grpSpPr>
        <p:sp>
          <p:nvSpPr>
            <p:cNvPr id="27" name="object 27"/>
            <p:cNvSpPr/>
            <p:nvPr/>
          </p:nvSpPr>
          <p:spPr>
            <a:xfrm>
              <a:off x="5119623" y="5484843"/>
              <a:ext cx="96011" cy="396813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8" name="object 28"/>
            <p:cNvSpPr/>
            <p:nvPr/>
          </p:nvSpPr>
          <p:spPr>
            <a:xfrm>
              <a:off x="5166232" y="5494400"/>
              <a:ext cx="2540" cy="336550"/>
            </a:xfrm>
            <a:custGeom>
              <a:avLst/>
              <a:gdLst/>
              <a:ahLst/>
              <a:cxnLst/>
              <a:rect l="l" t="t" r="r" b="b"/>
              <a:pathLst>
                <a:path w="2539" h="336550">
                  <a:moveTo>
                    <a:pt x="0" y="336486"/>
                  </a:moveTo>
                  <a:lnTo>
                    <a:pt x="2286" y="0"/>
                  </a:lnTo>
                </a:path>
              </a:pathLst>
            </a:custGeom>
            <a:ln w="25398">
              <a:solidFill>
                <a:srgbClr val="6E2E9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9" name="object 29"/>
            <p:cNvSpPr/>
            <p:nvPr/>
          </p:nvSpPr>
          <p:spPr>
            <a:xfrm>
              <a:off x="5258815" y="5462049"/>
              <a:ext cx="91439" cy="398724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0" name="object 30"/>
            <p:cNvSpPr/>
            <p:nvPr/>
          </p:nvSpPr>
          <p:spPr>
            <a:xfrm>
              <a:off x="5301868" y="5470905"/>
              <a:ext cx="2540" cy="336550"/>
            </a:xfrm>
            <a:custGeom>
              <a:avLst/>
              <a:gdLst/>
              <a:ahLst/>
              <a:cxnLst/>
              <a:rect l="l" t="t" r="r" b="b"/>
              <a:pathLst>
                <a:path w="2539" h="336550">
                  <a:moveTo>
                    <a:pt x="0" y="336511"/>
                  </a:moveTo>
                  <a:lnTo>
                    <a:pt x="2412" y="0"/>
                  </a:lnTo>
                </a:path>
              </a:pathLst>
            </a:custGeom>
            <a:ln w="25400">
              <a:solidFill>
                <a:srgbClr val="0066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1" name="object 31"/>
            <p:cNvSpPr/>
            <p:nvPr/>
          </p:nvSpPr>
          <p:spPr>
            <a:xfrm>
              <a:off x="5373115" y="5477223"/>
              <a:ext cx="91439" cy="396813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2" name="object 32"/>
            <p:cNvSpPr/>
            <p:nvPr/>
          </p:nvSpPr>
          <p:spPr>
            <a:xfrm>
              <a:off x="5415914" y="5486907"/>
              <a:ext cx="1905" cy="336550"/>
            </a:xfrm>
            <a:custGeom>
              <a:avLst/>
              <a:gdLst/>
              <a:ahLst/>
              <a:cxnLst/>
              <a:rect l="l" t="t" r="r" b="b"/>
              <a:pathLst>
                <a:path w="1904" h="336550">
                  <a:moveTo>
                    <a:pt x="0" y="336499"/>
                  </a:moveTo>
                  <a:lnTo>
                    <a:pt x="1777" y="0"/>
                  </a:lnTo>
                </a:path>
              </a:pathLst>
            </a:custGeom>
            <a:ln w="254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3" name="object 33"/>
            <p:cNvSpPr/>
            <p:nvPr/>
          </p:nvSpPr>
          <p:spPr>
            <a:xfrm>
              <a:off x="5505873" y="5462049"/>
              <a:ext cx="93133" cy="398724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4" name="object 34"/>
            <p:cNvSpPr/>
            <p:nvPr/>
          </p:nvSpPr>
          <p:spPr>
            <a:xfrm>
              <a:off x="5551550" y="5470905"/>
              <a:ext cx="1905" cy="336550"/>
            </a:xfrm>
            <a:custGeom>
              <a:avLst/>
              <a:gdLst/>
              <a:ahLst/>
              <a:cxnLst/>
              <a:rect l="l" t="t" r="r" b="b"/>
              <a:pathLst>
                <a:path w="1904" h="336550">
                  <a:moveTo>
                    <a:pt x="0" y="336511"/>
                  </a:moveTo>
                  <a:lnTo>
                    <a:pt x="1777" y="0"/>
                  </a:lnTo>
                </a:path>
              </a:pathLst>
            </a:custGeom>
            <a:ln w="25400">
              <a:solidFill>
                <a:srgbClr val="00FF0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35" name="object 35"/>
          <p:cNvGrpSpPr/>
          <p:nvPr/>
        </p:nvGrpSpPr>
        <p:grpSpPr>
          <a:xfrm>
            <a:off x="4034535" y="5811469"/>
            <a:ext cx="340360" cy="405130"/>
            <a:chOff x="4034535" y="5811469"/>
            <a:chExt cx="340360" cy="405130"/>
          </a:xfrm>
        </p:grpSpPr>
        <p:sp>
          <p:nvSpPr>
            <p:cNvPr id="36" name="object 36"/>
            <p:cNvSpPr/>
            <p:nvPr/>
          </p:nvSpPr>
          <p:spPr>
            <a:xfrm>
              <a:off x="4034535" y="5817649"/>
              <a:ext cx="91439" cy="398724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7" name="object 37"/>
            <p:cNvSpPr/>
            <p:nvPr/>
          </p:nvSpPr>
          <p:spPr>
            <a:xfrm>
              <a:off x="4077715" y="5826455"/>
              <a:ext cx="2540" cy="336550"/>
            </a:xfrm>
            <a:custGeom>
              <a:avLst/>
              <a:gdLst/>
              <a:ahLst/>
              <a:cxnLst/>
              <a:rect l="l" t="t" r="r" b="b"/>
              <a:pathLst>
                <a:path w="2539" h="336550">
                  <a:moveTo>
                    <a:pt x="0" y="336499"/>
                  </a:moveTo>
                  <a:lnTo>
                    <a:pt x="2412" y="0"/>
                  </a:lnTo>
                </a:path>
              </a:pathLst>
            </a:custGeom>
            <a:ln w="25400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8" name="object 38"/>
            <p:cNvSpPr/>
            <p:nvPr/>
          </p:nvSpPr>
          <p:spPr>
            <a:xfrm>
              <a:off x="4148835" y="5815109"/>
              <a:ext cx="91439" cy="398724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9" name="object 39"/>
            <p:cNvSpPr/>
            <p:nvPr/>
          </p:nvSpPr>
          <p:spPr>
            <a:xfrm>
              <a:off x="4191761" y="5824169"/>
              <a:ext cx="1905" cy="336550"/>
            </a:xfrm>
            <a:custGeom>
              <a:avLst/>
              <a:gdLst/>
              <a:ahLst/>
              <a:cxnLst/>
              <a:rect l="l" t="t" r="r" b="b"/>
              <a:pathLst>
                <a:path w="1904" h="336550">
                  <a:moveTo>
                    <a:pt x="0" y="336511"/>
                  </a:moveTo>
                  <a:lnTo>
                    <a:pt x="1777" y="0"/>
                  </a:lnTo>
                </a:path>
              </a:pathLst>
            </a:custGeom>
            <a:ln w="254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0" name="object 40"/>
            <p:cNvSpPr/>
            <p:nvPr/>
          </p:nvSpPr>
          <p:spPr>
            <a:xfrm>
              <a:off x="4281593" y="5817649"/>
              <a:ext cx="93133" cy="398724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1" name="object 41"/>
            <p:cNvSpPr/>
            <p:nvPr/>
          </p:nvSpPr>
          <p:spPr>
            <a:xfrm>
              <a:off x="4327397" y="5826455"/>
              <a:ext cx="1905" cy="336550"/>
            </a:xfrm>
            <a:custGeom>
              <a:avLst/>
              <a:gdLst/>
              <a:ahLst/>
              <a:cxnLst/>
              <a:rect l="l" t="t" r="r" b="b"/>
              <a:pathLst>
                <a:path w="1904" h="336550">
                  <a:moveTo>
                    <a:pt x="0" y="336499"/>
                  </a:moveTo>
                  <a:lnTo>
                    <a:pt x="1777" y="0"/>
                  </a:lnTo>
                </a:path>
              </a:pathLst>
            </a:custGeom>
            <a:ln w="25400">
              <a:solidFill>
                <a:srgbClr val="0066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42" name="object 42"/>
          <p:cNvGrpSpPr/>
          <p:nvPr/>
        </p:nvGrpSpPr>
        <p:grpSpPr>
          <a:xfrm>
            <a:off x="6440423" y="5872950"/>
            <a:ext cx="231140" cy="427990"/>
            <a:chOff x="6440423" y="5872950"/>
            <a:chExt cx="231140" cy="427990"/>
          </a:xfrm>
        </p:grpSpPr>
        <p:sp>
          <p:nvSpPr>
            <p:cNvPr id="43" name="object 43"/>
            <p:cNvSpPr/>
            <p:nvPr/>
          </p:nvSpPr>
          <p:spPr>
            <a:xfrm>
              <a:off x="6440423" y="5876003"/>
              <a:ext cx="96010" cy="396813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4" name="object 44"/>
            <p:cNvSpPr/>
            <p:nvPr/>
          </p:nvSpPr>
          <p:spPr>
            <a:xfrm>
              <a:off x="6486525" y="5885649"/>
              <a:ext cx="2540" cy="336550"/>
            </a:xfrm>
            <a:custGeom>
              <a:avLst/>
              <a:gdLst/>
              <a:ahLst/>
              <a:cxnLst/>
              <a:rect l="l" t="t" r="r" b="b"/>
              <a:pathLst>
                <a:path w="2539" h="336550">
                  <a:moveTo>
                    <a:pt x="0" y="336499"/>
                  </a:moveTo>
                  <a:lnTo>
                    <a:pt x="2286" y="0"/>
                  </a:lnTo>
                </a:path>
              </a:pathLst>
            </a:custGeom>
            <a:ln w="2539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5" name="object 45"/>
            <p:cNvSpPr/>
            <p:nvPr/>
          </p:nvSpPr>
          <p:spPr>
            <a:xfrm>
              <a:off x="6575043" y="5903943"/>
              <a:ext cx="96010" cy="396813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6" name="object 46"/>
            <p:cNvSpPr/>
            <p:nvPr/>
          </p:nvSpPr>
          <p:spPr>
            <a:xfrm>
              <a:off x="6622161" y="5913691"/>
              <a:ext cx="2540" cy="336550"/>
            </a:xfrm>
            <a:custGeom>
              <a:avLst/>
              <a:gdLst/>
              <a:ahLst/>
              <a:cxnLst/>
              <a:rect l="l" t="t" r="r" b="b"/>
              <a:pathLst>
                <a:path w="2540" h="336550">
                  <a:moveTo>
                    <a:pt x="0" y="336499"/>
                  </a:moveTo>
                  <a:lnTo>
                    <a:pt x="2413" y="0"/>
                  </a:lnTo>
                </a:path>
              </a:pathLst>
            </a:custGeom>
            <a:ln w="25400">
              <a:solidFill>
                <a:srgbClr val="00FF0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47" name="object 47"/>
          <p:cNvGrpSpPr/>
          <p:nvPr/>
        </p:nvGrpSpPr>
        <p:grpSpPr>
          <a:xfrm>
            <a:off x="660400" y="3627120"/>
            <a:ext cx="1978660" cy="1506220"/>
            <a:chOff x="660400" y="3627120"/>
            <a:chExt cx="1978660" cy="1506220"/>
          </a:xfrm>
        </p:grpSpPr>
        <p:sp>
          <p:nvSpPr>
            <p:cNvPr id="48" name="object 48"/>
            <p:cNvSpPr/>
            <p:nvPr/>
          </p:nvSpPr>
          <p:spPr>
            <a:xfrm>
              <a:off x="660400" y="3627120"/>
              <a:ext cx="1978660" cy="1506220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9" name="object 49"/>
            <p:cNvSpPr/>
            <p:nvPr/>
          </p:nvSpPr>
          <p:spPr>
            <a:xfrm>
              <a:off x="731837" y="3678682"/>
              <a:ext cx="1835785" cy="1363980"/>
            </a:xfrm>
            <a:custGeom>
              <a:avLst/>
              <a:gdLst/>
              <a:ahLst/>
              <a:cxnLst/>
              <a:rect l="l" t="t" r="r" b="b"/>
              <a:pathLst>
                <a:path w="1835785" h="1363979">
                  <a:moveTo>
                    <a:pt x="0" y="681990"/>
                  </a:moveTo>
                  <a:lnTo>
                    <a:pt x="1676" y="640461"/>
                  </a:lnTo>
                  <a:lnTo>
                    <a:pt x="6629" y="599567"/>
                  </a:lnTo>
                  <a:lnTo>
                    <a:pt x="14782" y="559435"/>
                  </a:lnTo>
                  <a:lnTo>
                    <a:pt x="26034" y="520065"/>
                  </a:lnTo>
                  <a:lnTo>
                    <a:pt x="40271" y="481584"/>
                  </a:lnTo>
                  <a:lnTo>
                    <a:pt x="57416" y="443992"/>
                  </a:lnTo>
                  <a:lnTo>
                    <a:pt x="77368" y="407543"/>
                  </a:lnTo>
                  <a:lnTo>
                    <a:pt x="100025" y="371983"/>
                  </a:lnTo>
                  <a:lnTo>
                    <a:pt x="125298" y="337820"/>
                  </a:lnTo>
                  <a:lnTo>
                    <a:pt x="153098" y="304673"/>
                  </a:lnTo>
                  <a:lnTo>
                    <a:pt x="183299" y="272923"/>
                  </a:lnTo>
                  <a:lnTo>
                    <a:pt x="215849" y="242570"/>
                  </a:lnTo>
                  <a:lnTo>
                    <a:pt x="250609" y="213614"/>
                  </a:lnTo>
                  <a:lnTo>
                    <a:pt x="287515" y="186182"/>
                  </a:lnTo>
                  <a:lnTo>
                    <a:pt x="326453" y="160401"/>
                  </a:lnTo>
                  <a:lnTo>
                    <a:pt x="367347" y="136144"/>
                  </a:lnTo>
                  <a:lnTo>
                    <a:pt x="410070" y="113792"/>
                  </a:lnTo>
                  <a:lnTo>
                    <a:pt x="454545" y="93091"/>
                  </a:lnTo>
                  <a:lnTo>
                    <a:pt x="500684" y="74295"/>
                  </a:lnTo>
                  <a:lnTo>
                    <a:pt x="548322" y="57531"/>
                  </a:lnTo>
                  <a:lnTo>
                    <a:pt x="597471" y="42672"/>
                  </a:lnTo>
                  <a:lnTo>
                    <a:pt x="648017" y="29972"/>
                  </a:lnTo>
                  <a:lnTo>
                    <a:pt x="699833" y="19304"/>
                  </a:lnTo>
                  <a:lnTo>
                    <a:pt x="752792" y="11049"/>
                  </a:lnTo>
                  <a:lnTo>
                    <a:pt x="806894" y="4953"/>
                  </a:lnTo>
                  <a:lnTo>
                    <a:pt x="861885" y="1270"/>
                  </a:lnTo>
                  <a:lnTo>
                    <a:pt x="917765" y="0"/>
                  </a:lnTo>
                  <a:lnTo>
                    <a:pt x="973645" y="1270"/>
                  </a:lnTo>
                  <a:lnTo>
                    <a:pt x="1028636" y="4953"/>
                  </a:lnTo>
                  <a:lnTo>
                    <a:pt x="1082738" y="11049"/>
                  </a:lnTo>
                  <a:lnTo>
                    <a:pt x="1135697" y="19304"/>
                  </a:lnTo>
                  <a:lnTo>
                    <a:pt x="1187513" y="29972"/>
                  </a:lnTo>
                  <a:lnTo>
                    <a:pt x="1237932" y="42672"/>
                  </a:lnTo>
                  <a:lnTo>
                    <a:pt x="1287081" y="57531"/>
                  </a:lnTo>
                  <a:lnTo>
                    <a:pt x="1334833" y="74295"/>
                  </a:lnTo>
                  <a:lnTo>
                    <a:pt x="1380934" y="93091"/>
                  </a:lnTo>
                  <a:lnTo>
                    <a:pt x="1425384" y="113792"/>
                  </a:lnTo>
                  <a:lnTo>
                    <a:pt x="1468183" y="136144"/>
                  </a:lnTo>
                  <a:lnTo>
                    <a:pt x="1509077" y="160401"/>
                  </a:lnTo>
                  <a:lnTo>
                    <a:pt x="1547939" y="186182"/>
                  </a:lnTo>
                  <a:lnTo>
                    <a:pt x="1584896" y="213614"/>
                  </a:lnTo>
                  <a:lnTo>
                    <a:pt x="1619694" y="242570"/>
                  </a:lnTo>
                  <a:lnTo>
                    <a:pt x="1652206" y="272923"/>
                  </a:lnTo>
                  <a:lnTo>
                    <a:pt x="1682432" y="304673"/>
                  </a:lnTo>
                  <a:lnTo>
                    <a:pt x="1710118" y="337820"/>
                  </a:lnTo>
                  <a:lnTo>
                    <a:pt x="1735391" y="371983"/>
                  </a:lnTo>
                  <a:lnTo>
                    <a:pt x="1758124" y="407543"/>
                  </a:lnTo>
                  <a:lnTo>
                    <a:pt x="1778063" y="443992"/>
                  </a:lnTo>
                  <a:lnTo>
                    <a:pt x="1795208" y="481584"/>
                  </a:lnTo>
                  <a:lnTo>
                    <a:pt x="1809432" y="520065"/>
                  </a:lnTo>
                  <a:lnTo>
                    <a:pt x="1820735" y="559435"/>
                  </a:lnTo>
                  <a:lnTo>
                    <a:pt x="1828863" y="599567"/>
                  </a:lnTo>
                  <a:lnTo>
                    <a:pt x="1833816" y="640461"/>
                  </a:lnTo>
                  <a:lnTo>
                    <a:pt x="1835467" y="681990"/>
                  </a:lnTo>
                  <a:lnTo>
                    <a:pt x="1833816" y="723519"/>
                  </a:lnTo>
                  <a:lnTo>
                    <a:pt x="1828863" y="764413"/>
                  </a:lnTo>
                  <a:lnTo>
                    <a:pt x="1820735" y="804545"/>
                  </a:lnTo>
                  <a:lnTo>
                    <a:pt x="1809432" y="843915"/>
                  </a:lnTo>
                  <a:lnTo>
                    <a:pt x="1795208" y="882396"/>
                  </a:lnTo>
                  <a:lnTo>
                    <a:pt x="1778063" y="919861"/>
                  </a:lnTo>
                  <a:lnTo>
                    <a:pt x="1758124" y="956437"/>
                  </a:lnTo>
                  <a:lnTo>
                    <a:pt x="1735391" y="991870"/>
                  </a:lnTo>
                  <a:lnTo>
                    <a:pt x="1710118" y="1026160"/>
                  </a:lnTo>
                  <a:lnTo>
                    <a:pt x="1682432" y="1059180"/>
                  </a:lnTo>
                  <a:lnTo>
                    <a:pt x="1652206" y="1090930"/>
                  </a:lnTo>
                  <a:lnTo>
                    <a:pt x="1619694" y="1121410"/>
                  </a:lnTo>
                  <a:lnTo>
                    <a:pt x="1584896" y="1150239"/>
                  </a:lnTo>
                  <a:lnTo>
                    <a:pt x="1547939" y="1177671"/>
                  </a:lnTo>
                  <a:lnTo>
                    <a:pt x="1509077" y="1203579"/>
                  </a:lnTo>
                  <a:lnTo>
                    <a:pt x="1468183" y="1227709"/>
                  </a:lnTo>
                  <a:lnTo>
                    <a:pt x="1425384" y="1250188"/>
                  </a:lnTo>
                  <a:lnTo>
                    <a:pt x="1380934" y="1270889"/>
                  </a:lnTo>
                  <a:lnTo>
                    <a:pt x="1334833" y="1289685"/>
                  </a:lnTo>
                  <a:lnTo>
                    <a:pt x="1287081" y="1306449"/>
                  </a:lnTo>
                  <a:lnTo>
                    <a:pt x="1237932" y="1321308"/>
                  </a:lnTo>
                  <a:lnTo>
                    <a:pt x="1187513" y="1334008"/>
                  </a:lnTo>
                  <a:lnTo>
                    <a:pt x="1135697" y="1344676"/>
                  </a:lnTo>
                  <a:lnTo>
                    <a:pt x="1082738" y="1352931"/>
                  </a:lnTo>
                  <a:lnTo>
                    <a:pt x="1028636" y="1359027"/>
                  </a:lnTo>
                  <a:lnTo>
                    <a:pt x="973645" y="1362710"/>
                  </a:lnTo>
                  <a:lnTo>
                    <a:pt x="917765" y="1363980"/>
                  </a:lnTo>
                  <a:lnTo>
                    <a:pt x="861885" y="1362710"/>
                  </a:lnTo>
                  <a:lnTo>
                    <a:pt x="806894" y="1359027"/>
                  </a:lnTo>
                  <a:lnTo>
                    <a:pt x="752792" y="1352931"/>
                  </a:lnTo>
                  <a:lnTo>
                    <a:pt x="699833" y="1344676"/>
                  </a:lnTo>
                  <a:lnTo>
                    <a:pt x="648017" y="1334008"/>
                  </a:lnTo>
                  <a:lnTo>
                    <a:pt x="597471" y="1321308"/>
                  </a:lnTo>
                  <a:lnTo>
                    <a:pt x="548322" y="1306449"/>
                  </a:lnTo>
                  <a:lnTo>
                    <a:pt x="500684" y="1289685"/>
                  </a:lnTo>
                  <a:lnTo>
                    <a:pt x="454545" y="1270889"/>
                  </a:lnTo>
                  <a:lnTo>
                    <a:pt x="410070" y="1250188"/>
                  </a:lnTo>
                  <a:lnTo>
                    <a:pt x="367347" y="1227709"/>
                  </a:lnTo>
                  <a:lnTo>
                    <a:pt x="326453" y="1203579"/>
                  </a:lnTo>
                  <a:lnTo>
                    <a:pt x="287515" y="1177671"/>
                  </a:lnTo>
                  <a:lnTo>
                    <a:pt x="250609" y="1150239"/>
                  </a:lnTo>
                  <a:lnTo>
                    <a:pt x="215849" y="1121410"/>
                  </a:lnTo>
                  <a:lnTo>
                    <a:pt x="183299" y="1090930"/>
                  </a:lnTo>
                  <a:lnTo>
                    <a:pt x="153098" y="1059180"/>
                  </a:lnTo>
                  <a:lnTo>
                    <a:pt x="125298" y="1026160"/>
                  </a:lnTo>
                  <a:lnTo>
                    <a:pt x="100025" y="991870"/>
                  </a:lnTo>
                  <a:lnTo>
                    <a:pt x="77368" y="956437"/>
                  </a:lnTo>
                  <a:lnTo>
                    <a:pt x="57416" y="919861"/>
                  </a:lnTo>
                  <a:lnTo>
                    <a:pt x="40271" y="882396"/>
                  </a:lnTo>
                  <a:lnTo>
                    <a:pt x="26034" y="843915"/>
                  </a:lnTo>
                  <a:lnTo>
                    <a:pt x="14782" y="804545"/>
                  </a:lnTo>
                  <a:lnTo>
                    <a:pt x="6629" y="764413"/>
                  </a:lnTo>
                  <a:lnTo>
                    <a:pt x="1676" y="723519"/>
                  </a:lnTo>
                  <a:lnTo>
                    <a:pt x="0" y="681990"/>
                  </a:lnTo>
                  <a:close/>
                </a:path>
              </a:pathLst>
            </a:custGeom>
            <a:ln w="57150">
              <a:solidFill>
                <a:srgbClr val="4F81BB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50" name="object 50"/>
          <p:cNvGrpSpPr/>
          <p:nvPr/>
        </p:nvGrpSpPr>
        <p:grpSpPr>
          <a:xfrm>
            <a:off x="2519679" y="2448560"/>
            <a:ext cx="937260" cy="1912620"/>
            <a:chOff x="2519679" y="2448560"/>
            <a:chExt cx="937260" cy="1912620"/>
          </a:xfrm>
        </p:grpSpPr>
        <p:sp>
          <p:nvSpPr>
            <p:cNvPr id="51" name="object 51"/>
            <p:cNvSpPr/>
            <p:nvPr/>
          </p:nvSpPr>
          <p:spPr>
            <a:xfrm>
              <a:off x="3036993" y="2942309"/>
              <a:ext cx="93133" cy="1003861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2" name="object 52"/>
            <p:cNvSpPr/>
            <p:nvPr/>
          </p:nvSpPr>
          <p:spPr>
            <a:xfrm>
              <a:off x="3084448" y="3520821"/>
              <a:ext cx="0" cy="374650"/>
            </a:xfrm>
            <a:custGeom>
              <a:avLst/>
              <a:gdLst/>
              <a:ahLst/>
              <a:cxnLst/>
              <a:rect l="l" t="t" r="r" b="b"/>
              <a:pathLst>
                <a:path h="374650">
                  <a:moveTo>
                    <a:pt x="0" y="0"/>
                  </a:moveTo>
                  <a:lnTo>
                    <a:pt x="0" y="374649"/>
                  </a:lnTo>
                </a:path>
              </a:pathLst>
            </a:custGeom>
            <a:ln w="25400">
              <a:solidFill>
                <a:srgbClr val="006EC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3" name="object 53"/>
            <p:cNvSpPr/>
            <p:nvPr/>
          </p:nvSpPr>
          <p:spPr>
            <a:xfrm>
              <a:off x="2943859" y="2928620"/>
              <a:ext cx="111760" cy="1031239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4" name="object 54"/>
            <p:cNvSpPr/>
            <p:nvPr/>
          </p:nvSpPr>
          <p:spPr>
            <a:xfrm>
              <a:off x="2999612" y="3520821"/>
              <a:ext cx="0" cy="374650"/>
            </a:xfrm>
            <a:custGeom>
              <a:avLst/>
              <a:gdLst/>
              <a:ahLst/>
              <a:cxnLst/>
              <a:rect l="l" t="t" r="r" b="b"/>
              <a:pathLst>
                <a:path h="374650">
                  <a:moveTo>
                    <a:pt x="0" y="0"/>
                  </a:moveTo>
                  <a:lnTo>
                    <a:pt x="0" y="374649"/>
                  </a:lnTo>
                </a:path>
              </a:pathLst>
            </a:custGeom>
            <a:ln w="25400">
              <a:solidFill>
                <a:srgbClr val="00FF0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5" name="object 55"/>
            <p:cNvSpPr/>
            <p:nvPr/>
          </p:nvSpPr>
          <p:spPr>
            <a:xfrm>
              <a:off x="2852419" y="2933700"/>
              <a:ext cx="111760" cy="1031239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6" name="object 56"/>
            <p:cNvSpPr/>
            <p:nvPr/>
          </p:nvSpPr>
          <p:spPr>
            <a:xfrm>
              <a:off x="2908172" y="3520821"/>
              <a:ext cx="0" cy="380365"/>
            </a:xfrm>
            <a:custGeom>
              <a:avLst/>
              <a:gdLst/>
              <a:ahLst/>
              <a:cxnLst/>
              <a:rect l="l" t="t" r="r" b="b"/>
              <a:pathLst>
                <a:path h="380364">
                  <a:moveTo>
                    <a:pt x="0" y="0"/>
                  </a:moveTo>
                  <a:lnTo>
                    <a:pt x="0" y="379983"/>
                  </a:lnTo>
                </a:path>
              </a:pathLst>
            </a:custGeom>
            <a:ln w="25400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7" name="object 57"/>
            <p:cNvSpPr/>
            <p:nvPr/>
          </p:nvSpPr>
          <p:spPr>
            <a:xfrm>
              <a:off x="2768599" y="2923540"/>
              <a:ext cx="111760" cy="1028700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8" name="object 58"/>
            <p:cNvSpPr/>
            <p:nvPr/>
          </p:nvSpPr>
          <p:spPr>
            <a:xfrm>
              <a:off x="2823336" y="3520821"/>
              <a:ext cx="0" cy="369570"/>
            </a:xfrm>
            <a:custGeom>
              <a:avLst/>
              <a:gdLst/>
              <a:ahLst/>
              <a:cxnLst/>
              <a:rect l="l" t="t" r="r" b="b"/>
              <a:pathLst>
                <a:path h="369570">
                  <a:moveTo>
                    <a:pt x="0" y="0"/>
                  </a:moveTo>
                  <a:lnTo>
                    <a:pt x="0" y="369315"/>
                  </a:lnTo>
                </a:path>
              </a:pathLst>
            </a:custGeom>
            <a:ln w="25400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9" name="object 59"/>
            <p:cNvSpPr/>
            <p:nvPr/>
          </p:nvSpPr>
          <p:spPr>
            <a:xfrm>
              <a:off x="3114039" y="2923540"/>
              <a:ext cx="111760" cy="1028700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0" name="object 60"/>
            <p:cNvSpPr/>
            <p:nvPr/>
          </p:nvSpPr>
          <p:spPr>
            <a:xfrm>
              <a:off x="3169284" y="3520821"/>
              <a:ext cx="0" cy="369570"/>
            </a:xfrm>
            <a:custGeom>
              <a:avLst/>
              <a:gdLst/>
              <a:ahLst/>
              <a:cxnLst/>
              <a:rect l="l" t="t" r="r" b="b"/>
              <a:pathLst>
                <a:path h="369570">
                  <a:moveTo>
                    <a:pt x="0" y="0"/>
                  </a:moveTo>
                  <a:lnTo>
                    <a:pt x="0" y="369315"/>
                  </a:lnTo>
                </a:path>
              </a:pathLst>
            </a:custGeom>
            <a:ln w="25400">
              <a:solidFill>
                <a:srgbClr val="6E2E9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1" name="object 61"/>
            <p:cNvSpPr/>
            <p:nvPr/>
          </p:nvSpPr>
          <p:spPr>
            <a:xfrm>
              <a:off x="2677159" y="2931160"/>
              <a:ext cx="111760" cy="1031239"/>
            </a:xfrm>
            <a:prstGeom prst="rect">
              <a:avLst/>
            </a:prstGeom>
            <a:blipFill>
              <a:blip r:embed="rId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2" name="object 62"/>
            <p:cNvSpPr/>
            <p:nvPr/>
          </p:nvSpPr>
          <p:spPr>
            <a:xfrm>
              <a:off x="2733039" y="3520821"/>
              <a:ext cx="0" cy="377825"/>
            </a:xfrm>
            <a:custGeom>
              <a:avLst/>
              <a:gdLst/>
              <a:ahLst/>
              <a:cxnLst/>
              <a:rect l="l" t="t" r="r" b="b"/>
              <a:pathLst>
                <a:path h="377825">
                  <a:moveTo>
                    <a:pt x="0" y="0"/>
                  </a:moveTo>
                  <a:lnTo>
                    <a:pt x="0" y="377697"/>
                  </a:lnTo>
                </a:path>
              </a:pathLst>
            </a:custGeom>
            <a:ln w="254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3" name="object 63"/>
            <p:cNvSpPr/>
            <p:nvPr/>
          </p:nvSpPr>
          <p:spPr>
            <a:xfrm>
              <a:off x="2583179" y="3754120"/>
              <a:ext cx="746759" cy="607059"/>
            </a:xfrm>
            <a:prstGeom prst="rect">
              <a:avLst/>
            </a:prstGeom>
            <a:blipFill>
              <a:blip r:embed="rId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4" name="object 64"/>
            <p:cNvSpPr/>
            <p:nvPr/>
          </p:nvSpPr>
          <p:spPr>
            <a:xfrm>
              <a:off x="2763519" y="2451100"/>
              <a:ext cx="111760" cy="492760"/>
            </a:xfrm>
            <a:prstGeom prst="rect">
              <a:avLst/>
            </a:prstGeom>
            <a:blipFill>
              <a:blip r:embed="rId2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5" name="object 65"/>
            <p:cNvSpPr/>
            <p:nvPr/>
          </p:nvSpPr>
          <p:spPr>
            <a:xfrm>
              <a:off x="2818637" y="2475230"/>
              <a:ext cx="0" cy="359410"/>
            </a:xfrm>
            <a:custGeom>
              <a:avLst/>
              <a:gdLst/>
              <a:ahLst/>
              <a:cxnLst/>
              <a:rect l="l" t="t" r="r" b="b"/>
              <a:pathLst>
                <a:path h="359410">
                  <a:moveTo>
                    <a:pt x="0" y="0"/>
                  </a:moveTo>
                  <a:lnTo>
                    <a:pt x="0" y="359410"/>
                  </a:lnTo>
                </a:path>
              </a:pathLst>
            </a:custGeom>
            <a:ln w="25400">
              <a:solidFill>
                <a:srgbClr val="006EC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6" name="object 66"/>
            <p:cNvSpPr/>
            <p:nvPr/>
          </p:nvSpPr>
          <p:spPr>
            <a:xfrm>
              <a:off x="2847339" y="2451100"/>
              <a:ext cx="111760" cy="492760"/>
            </a:xfrm>
            <a:prstGeom prst="rect">
              <a:avLst/>
            </a:prstGeom>
            <a:blipFill>
              <a:blip r:embed="rId2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7" name="object 67"/>
            <p:cNvSpPr/>
            <p:nvPr/>
          </p:nvSpPr>
          <p:spPr>
            <a:xfrm>
              <a:off x="2903473" y="2475230"/>
              <a:ext cx="0" cy="359410"/>
            </a:xfrm>
            <a:custGeom>
              <a:avLst/>
              <a:gdLst/>
              <a:ahLst/>
              <a:cxnLst/>
              <a:rect l="l" t="t" r="r" b="b"/>
              <a:pathLst>
                <a:path h="359410">
                  <a:moveTo>
                    <a:pt x="0" y="0"/>
                  </a:moveTo>
                  <a:lnTo>
                    <a:pt x="0" y="359410"/>
                  </a:lnTo>
                </a:path>
              </a:pathLst>
            </a:custGeom>
            <a:ln w="25400">
              <a:solidFill>
                <a:srgbClr val="00FF0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8" name="object 68"/>
            <p:cNvSpPr/>
            <p:nvPr/>
          </p:nvSpPr>
          <p:spPr>
            <a:xfrm>
              <a:off x="2938779" y="2448560"/>
              <a:ext cx="111760" cy="492760"/>
            </a:xfrm>
            <a:prstGeom prst="rect">
              <a:avLst/>
            </a:prstGeom>
            <a:blipFill>
              <a:blip r:embed="rId2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9" name="object 69"/>
            <p:cNvSpPr/>
            <p:nvPr/>
          </p:nvSpPr>
          <p:spPr>
            <a:xfrm>
              <a:off x="2994913" y="2472944"/>
              <a:ext cx="0" cy="361950"/>
            </a:xfrm>
            <a:custGeom>
              <a:avLst/>
              <a:gdLst/>
              <a:ahLst/>
              <a:cxnLst/>
              <a:rect l="l" t="t" r="r" b="b"/>
              <a:pathLst>
                <a:path h="361950">
                  <a:moveTo>
                    <a:pt x="0" y="0"/>
                  </a:moveTo>
                  <a:lnTo>
                    <a:pt x="0" y="361695"/>
                  </a:lnTo>
                </a:path>
              </a:pathLst>
            </a:custGeom>
            <a:ln w="25400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70" name="object 70"/>
            <p:cNvSpPr/>
            <p:nvPr/>
          </p:nvSpPr>
          <p:spPr>
            <a:xfrm>
              <a:off x="3025139" y="2453640"/>
              <a:ext cx="111760" cy="492760"/>
            </a:xfrm>
            <a:prstGeom prst="rect">
              <a:avLst/>
            </a:prstGeom>
            <a:blipFill>
              <a:blip r:embed="rId2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71" name="object 71"/>
            <p:cNvSpPr/>
            <p:nvPr/>
          </p:nvSpPr>
          <p:spPr>
            <a:xfrm>
              <a:off x="3079749" y="2477516"/>
              <a:ext cx="0" cy="357505"/>
            </a:xfrm>
            <a:custGeom>
              <a:avLst/>
              <a:gdLst/>
              <a:ahLst/>
              <a:cxnLst/>
              <a:rect l="l" t="t" r="r" b="b"/>
              <a:pathLst>
                <a:path h="357505">
                  <a:moveTo>
                    <a:pt x="0" y="0"/>
                  </a:moveTo>
                  <a:lnTo>
                    <a:pt x="0" y="357124"/>
                  </a:lnTo>
                </a:path>
              </a:pathLst>
            </a:custGeom>
            <a:ln w="25400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72" name="object 72"/>
            <p:cNvSpPr/>
            <p:nvPr/>
          </p:nvSpPr>
          <p:spPr>
            <a:xfrm>
              <a:off x="2677159" y="2453640"/>
              <a:ext cx="111760" cy="492760"/>
            </a:xfrm>
            <a:prstGeom prst="rect">
              <a:avLst/>
            </a:prstGeom>
            <a:blipFill>
              <a:blip r:embed="rId2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73" name="object 73"/>
            <p:cNvSpPr/>
            <p:nvPr/>
          </p:nvSpPr>
          <p:spPr>
            <a:xfrm>
              <a:off x="2733801" y="2477516"/>
              <a:ext cx="0" cy="357505"/>
            </a:xfrm>
            <a:custGeom>
              <a:avLst/>
              <a:gdLst/>
              <a:ahLst/>
              <a:cxnLst/>
              <a:rect l="l" t="t" r="r" b="b"/>
              <a:pathLst>
                <a:path h="357505">
                  <a:moveTo>
                    <a:pt x="0" y="0"/>
                  </a:moveTo>
                  <a:lnTo>
                    <a:pt x="0" y="357124"/>
                  </a:lnTo>
                </a:path>
              </a:pathLst>
            </a:custGeom>
            <a:ln w="25400">
              <a:solidFill>
                <a:srgbClr val="6E2E9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74" name="object 74"/>
            <p:cNvSpPr/>
            <p:nvPr/>
          </p:nvSpPr>
          <p:spPr>
            <a:xfrm>
              <a:off x="3114039" y="2451100"/>
              <a:ext cx="111760" cy="490220"/>
            </a:xfrm>
            <a:prstGeom prst="rect">
              <a:avLst/>
            </a:prstGeom>
            <a:blipFill>
              <a:blip r:embed="rId3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75" name="object 75"/>
            <p:cNvSpPr/>
            <p:nvPr/>
          </p:nvSpPr>
          <p:spPr>
            <a:xfrm>
              <a:off x="3170046" y="2473833"/>
              <a:ext cx="0" cy="361315"/>
            </a:xfrm>
            <a:custGeom>
              <a:avLst/>
              <a:gdLst/>
              <a:ahLst/>
              <a:cxnLst/>
              <a:rect l="l" t="t" r="r" b="b"/>
              <a:pathLst>
                <a:path h="361314">
                  <a:moveTo>
                    <a:pt x="0" y="0"/>
                  </a:moveTo>
                  <a:lnTo>
                    <a:pt x="0" y="360806"/>
                  </a:lnTo>
                </a:path>
              </a:pathLst>
            </a:custGeom>
            <a:ln w="254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76" name="object 76"/>
            <p:cNvSpPr/>
            <p:nvPr/>
          </p:nvSpPr>
          <p:spPr>
            <a:xfrm>
              <a:off x="2519679" y="2740660"/>
              <a:ext cx="937259" cy="850900"/>
            </a:xfrm>
            <a:prstGeom prst="rect">
              <a:avLst/>
            </a:prstGeom>
            <a:blipFill>
              <a:blip r:embed="rId3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77" name="object 77"/>
            <p:cNvSpPr/>
            <p:nvPr/>
          </p:nvSpPr>
          <p:spPr>
            <a:xfrm>
              <a:off x="2566796" y="2834614"/>
              <a:ext cx="771525" cy="686435"/>
            </a:xfrm>
            <a:custGeom>
              <a:avLst/>
              <a:gdLst/>
              <a:ahLst/>
              <a:cxnLst/>
              <a:rect l="l" t="t" r="r" b="b"/>
              <a:pathLst>
                <a:path w="771525" h="686435">
                  <a:moveTo>
                    <a:pt x="771144" y="0"/>
                  </a:moveTo>
                  <a:lnTo>
                    <a:pt x="0" y="0"/>
                  </a:lnTo>
                  <a:lnTo>
                    <a:pt x="0" y="686206"/>
                  </a:lnTo>
                  <a:lnTo>
                    <a:pt x="771144" y="686206"/>
                  </a:lnTo>
                  <a:lnTo>
                    <a:pt x="771144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78" name="object 78"/>
            <p:cNvSpPr/>
            <p:nvPr/>
          </p:nvSpPr>
          <p:spPr>
            <a:xfrm>
              <a:off x="3337940" y="2764790"/>
              <a:ext cx="69850" cy="756285"/>
            </a:xfrm>
            <a:custGeom>
              <a:avLst/>
              <a:gdLst/>
              <a:ahLst/>
              <a:cxnLst/>
              <a:rect l="l" t="t" r="r" b="b"/>
              <a:pathLst>
                <a:path w="69850" h="756285">
                  <a:moveTo>
                    <a:pt x="69850" y="0"/>
                  </a:moveTo>
                  <a:lnTo>
                    <a:pt x="0" y="69850"/>
                  </a:lnTo>
                  <a:lnTo>
                    <a:pt x="0" y="756031"/>
                  </a:lnTo>
                  <a:lnTo>
                    <a:pt x="69850" y="686181"/>
                  </a:lnTo>
                  <a:lnTo>
                    <a:pt x="69850" y="0"/>
                  </a:lnTo>
                  <a:close/>
                </a:path>
              </a:pathLst>
            </a:custGeom>
            <a:solidFill>
              <a:srgbClr val="CD9A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79" name="object 79"/>
            <p:cNvSpPr/>
            <p:nvPr/>
          </p:nvSpPr>
          <p:spPr>
            <a:xfrm>
              <a:off x="2566796" y="2764790"/>
              <a:ext cx="841375" cy="69850"/>
            </a:xfrm>
            <a:custGeom>
              <a:avLst/>
              <a:gdLst/>
              <a:ahLst/>
              <a:cxnLst/>
              <a:rect l="l" t="t" r="r" b="b"/>
              <a:pathLst>
                <a:path w="841375" h="69850">
                  <a:moveTo>
                    <a:pt x="840993" y="0"/>
                  </a:moveTo>
                  <a:lnTo>
                    <a:pt x="69850" y="0"/>
                  </a:lnTo>
                  <a:lnTo>
                    <a:pt x="0" y="69850"/>
                  </a:lnTo>
                  <a:lnTo>
                    <a:pt x="771143" y="69850"/>
                  </a:lnTo>
                  <a:lnTo>
                    <a:pt x="840993" y="0"/>
                  </a:lnTo>
                  <a:close/>
                </a:path>
              </a:pathLst>
            </a:custGeom>
            <a:solidFill>
              <a:srgbClr val="FFCC3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80" name="object 80"/>
            <p:cNvSpPr/>
            <p:nvPr/>
          </p:nvSpPr>
          <p:spPr>
            <a:xfrm>
              <a:off x="2566796" y="2764790"/>
              <a:ext cx="841375" cy="756285"/>
            </a:xfrm>
            <a:custGeom>
              <a:avLst/>
              <a:gdLst/>
              <a:ahLst/>
              <a:cxnLst/>
              <a:rect l="l" t="t" r="r" b="b"/>
              <a:pathLst>
                <a:path w="841375" h="756285">
                  <a:moveTo>
                    <a:pt x="0" y="69850"/>
                  </a:moveTo>
                  <a:lnTo>
                    <a:pt x="69850" y="0"/>
                  </a:lnTo>
                  <a:lnTo>
                    <a:pt x="840993" y="0"/>
                  </a:lnTo>
                  <a:lnTo>
                    <a:pt x="840993" y="686181"/>
                  </a:lnTo>
                  <a:lnTo>
                    <a:pt x="771143" y="756031"/>
                  </a:lnTo>
                  <a:lnTo>
                    <a:pt x="0" y="756031"/>
                  </a:lnTo>
                  <a:lnTo>
                    <a:pt x="0" y="69850"/>
                  </a:lnTo>
                  <a:close/>
                </a:path>
                <a:path w="841375" h="756285">
                  <a:moveTo>
                    <a:pt x="0" y="69850"/>
                  </a:moveTo>
                  <a:lnTo>
                    <a:pt x="771143" y="69850"/>
                  </a:lnTo>
                  <a:lnTo>
                    <a:pt x="840993" y="0"/>
                  </a:lnTo>
                </a:path>
                <a:path w="841375" h="756285">
                  <a:moveTo>
                    <a:pt x="771143" y="69850"/>
                  </a:moveTo>
                  <a:lnTo>
                    <a:pt x="771143" y="756031"/>
                  </a:lnTo>
                </a:path>
              </a:pathLst>
            </a:custGeom>
            <a:ln w="9525">
              <a:solidFill>
                <a:srgbClr val="487CB9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81" name="object 81"/>
          <p:cNvSpPr txBox="1"/>
          <p:nvPr/>
        </p:nvSpPr>
        <p:spPr>
          <a:xfrm>
            <a:off x="2686939" y="2900299"/>
            <a:ext cx="503555" cy="528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30480">
              <a:lnSpc>
                <a:spcPct val="100000"/>
              </a:lnSpc>
              <a:spcBef>
                <a:spcPts val="105"/>
              </a:spcBef>
            </a:pPr>
            <a:r>
              <a:rPr sz="1100" b="1" spc="-75" dirty="0">
                <a:solidFill>
                  <a:srgbClr val="006EC0"/>
                </a:solidFill>
                <a:latin typeface="Arial"/>
                <a:cs typeface="Arial"/>
              </a:rPr>
              <a:t>Optical  </a:t>
            </a:r>
            <a:r>
              <a:rPr sz="1100" b="1" spc="-125" dirty="0">
                <a:solidFill>
                  <a:srgbClr val="006EC0"/>
                </a:solidFill>
                <a:latin typeface="Arial"/>
                <a:cs typeface="Arial"/>
              </a:rPr>
              <a:t>Cross-  </a:t>
            </a:r>
            <a:r>
              <a:rPr sz="1100" b="1" spc="-210" dirty="0">
                <a:solidFill>
                  <a:srgbClr val="006EC0"/>
                </a:solidFill>
                <a:latin typeface="Arial"/>
                <a:cs typeface="Arial"/>
              </a:rPr>
              <a:t>C</a:t>
            </a:r>
            <a:r>
              <a:rPr sz="1100" b="1" spc="-90" dirty="0">
                <a:solidFill>
                  <a:srgbClr val="006EC0"/>
                </a:solidFill>
                <a:latin typeface="Arial"/>
                <a:cs typeface="Arial"/>
              </a:rPr>
              <a:t>o</a:t>
            </a:r>
            <a:r>
              <a:rPr sz="1100" b="1" spc="-85" dirty="0">
                <a:solidFill>
                  <a:srgbClr val="006EC0"/>
                </a:solidFill>
                <a:latin typeface="Arial"/>
                <a:cs typeface="Arial"/>
              </a:rPr>
              <a:t>nn</a:t>
            </a:r>
            <a:r>
              <a:rPr sz="1100" b="1" spc="-70" dirty="0">
                <a:solidFill>
                  <a:srgbClr val="006EC0"/>
                </a:solidFill>
                <a:latin typeface="Arial"/>
                <a:cs typeface="Arial"/>
              </a:rPr>
              <a:t>e</a:t>
            </a:r>
            <a:r>
              <a:rPr sz="1100" b="1" spc="-65" dirty="0">
                <a:solidFill>
                  <a:srgbClr val="006EC0"/>
                </a:solidFill>
                <a:latin typeface="Arial"/>
                <a:cs typeface="Arial"/>
              </a:rPr>
              <a:t>ct</a:t>
            </a:r>
            <a:endParaRPr sz="1100" dirty="0">
              <a:latin typeface="Arial"/>
              <a:cs typeface="Arial"/>
            </a:endParaRPr>
          </a:p>
        </p:txBody>
      </p:sp>
      <p:grpSp>
        <p:nvGrpSpPr>
          <p:cNvPr id="82" name="object 82"/>
          <p:cNvGrpSpPr/>
          <p:nvPr/>
        </p:nvGrpSpPr>
        <p:grpSpPr>
          <a:xfrm>
            <a:off x="2603500" y="2026920"/>
            <a:ext cx="1696720" cy="2735580"/>
            <a:chOff x="2603500" y="2026920"/>
            <a:chExt cx="1696720" cy="2735580"/>
          </a:xfrm>
        </p:grpSpPr>
        <p:sp>
          <p:nvSpPr>
            <p:cNvPr id="83" name="object 83"/>
            <p:cNvSpPr/>
            <p:nvPr/>
          </p:nvSpPr>
          <p:spPr>
            <a:xfrm>
              <a:off x="2603500" y="2026920"/>
              <a:ext cx="746760" cy="609600"/>
            </a:xfrm>
            <a:prstGeom prst="rect">
              <a:avLst/>
            </a:prstGeom>
            <a:blipFill>
              <a:blip r:embed="rId3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84" name="object 84"/>
            <p:cNvSpPr/>
            <p:nvPr/>
          </p:nvSpPr>
          <p:spPr>
            <a:xfrm>
              <a:off x="2933700" y="4231640"/>
              <a:ext cx="1366520" cy="530860"/>
            </a:xfrm>
            <a:prstGeom prst="rect">
              <a:avLst/>
            </a:prstGeom>
            <a:blipFill>
              <a:blip r:embed="rId3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85" name="object 85"/>
            <p:cNvSpPr/>
            <p:nvPr/>
          </p:nvSpPr>
          <p:spPr>
            <a:xfrm>
              <a:off x="2985897" y="4282313"/>
              <a:ext cx="1263015" cy="390525"/>
            </a:xfrm>
            <a:custGeom>
              <a:avLst/>
              <a:gdLst/>
              <a:ahLst/>
              <a:cxnLst/>
              <a:rect l="l" t="t" r="r" b="b"/>
              <a:pathLst>
                <a:path w="1263014" h="390525">
                  <a:moveTo>
                    <a:pt x="0" y="0"/>
                  </a:moveTo>
                  <a:lnTo>
                    <a:pt x="1263014" y="390525"/>
                  </a:lnTo>
                </a:path>
              </a:pathLst>
            </a:custGeom>
            <a:ln w="57150">
              <a:solidFill>
                <a:srgbClr val="4F81BB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86" name="object 86"/>
          <p:cNvSpPr txBox="1"/>
          <p:nvPr/>
        </p:nvSpPr>
        <p:spPr>
          <a:xfrm>
            <a:off x="2987801" y="1492123"/>
            <a:ext cx="96075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05" dirty="0">
                <a:latin typeface="Arial"/>
                <a:cs typeface="Arial"/>
              </a:rPr>
              <a:t>Optical</a:t>
            </a:r>
            <a:r>
              <a:rPr sz="1600" b="1" spc="-254" dirty="0">
                <a:latin typeface="Arial"/>
                <a:cs typeface="Arial"/>
              </a:rPr>
              <a:t> </a:t>
            </a:r>
            <a:r>
              <a:rPr sz="1600" b="1" spc="-90" dirty="0">
                <a:latin typeface="Arial"/>
                <a:cs typeface="Arial"/>
              </a:rPr>
              <a:t>link</a:t>
            </a:r>
            <a:endParaRPr sz="1600" dirty="0">
              <a:latin typeface="Arial"/>
              <a:cs typeface="Arial"/>
            </a:endParaRPr>
          </a:p>
        </p:txBody>
      </p:sp>
      <p:grpSp>
        <p:nvGrpSpPr>
          <p:cNvPr id="87" name="object 87"/>
          <p:cNvGrpSpPr/>
          <p:nvPr/>
        </p:nvGrpSpPr>
        <p:grpSpPr>
          <a:xfrm>
            <a:off x="127000" y="3134360"/>
            <a:ext cx="2517140" cy="1457960"/>
            <a:chOff x="127000" y="3134360"/>
            <a:chExt cx="2517140" cy="1457960"/>
          </a:xfrm>
        </p:grpSpPr>
        <p:sp>
          <p:nvSpPr>
            <p:cNvPr id="88" name="object 88"/>
            <p:cNvSpPr/>
            <p:nvPr/>
          </p:nvSpPr>
          <p:spPr>
            <a:xfrm>
              <a:off x="1625600" y="3134360"/>
              <a:ext cx="1018539" cy="518159"/>
            </a:xfrm>
            <a:prstGeom prst="rect">
              <a:avLst/>
            </a:prstGeom>
            <a:blipFill>
              <a:blip r:embed="rId3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89" name="object 89"/>
            <p:cNvSpPr/>
            <p:nvPr/>
          </p:nvSpPr>
          <p:spPr>
            <a:xfrm>
              <a:off x="1680717" y="3184779"/>
              <a:ext cx="909319" cy="379095"/>
            </a:xfrm>
            <a:custGeom>
              <a:avLst/>
              <a:gdLst/>
              <a:ahLst/>
              <a:cxnLst/>
              <a:rect l="l" t="t" r="r" b="b"/>
              <a:pathLst>
                <a:path w="909319" h="379095">
                  <a:moveTo>
                    <a:pt x="909065" y="0"/>
                  </a:moveTo>
                  <a:lnTo>
                    <a:pt x="0" y="378841"/>
                  </a:lnTo>
                </a:path>
              </a:pathLst>
            </a:custGeom>
            <a:ln w="57150">
              <a:solidFill>
                <a:srgbClr val="4F81BB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90" name="object 90"/>
            <p:cNvSpPr/>
            <p:nvPr/>
          </p:nvSpPr>
          <p:spPr>
            <a:xfrm>
              <a:off x="127000" y="4221480"/>
              <a:ext cx="1031240" cy="370839"/>
            </a:xfrm>
            <a:prstGeom prst="rect">
              <a:avLst/>
            </a:prstGeom>
            <a:blipFill>
              <a:blip r:embed="rId3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91" name="object 91"/>
          <p:cNvSpPr txBox="1"/>
          <p:nvPr/>
        </p:nvSpPr>
        <p:spPr>
          <a:xfrm>
            <a:off x="426821" y="4298696"/>
            <a:ext cx="41465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-114" dirty="0">
                <a:solidFill>
                  <a:srgbClr val="006EC0"/>
                </a:solidFill>
                <a:latin typeface="Arial"/>
                <a:cs typeface="Arial"/>
              </a:rPr>
              <a:t>O</a:t>
            </a:r>
            <a:r>
              <a:rPr sz="1100" b="1" spc="-140" dirty="0">
                <a:solidFill>
                  <a:srgbClr val="006EC0"/>
                </a:solidFill>
                <a:latin typeface="Arial"/>
                <a:cs typeface="Arial"/>
              </a:rPr>
              <a:t>A</a:t>
            </a:r>
            <a:r>
              <a:rPr sz="1100" b="1" spc="-100" dirty="0">
                <a:solidFill>
                  <a:srgbClr val="006EC0"/>
                </a:solidFill>
                <a:latin typeface="Arial"/>
                <a:cs typeface="Arial"/>
              </a:rPr>
              <a:t>D</a:t>
            </a:r>
            <a:r>
              <a:rPr sz="1100" b="1" spc="45" dirty="0">
                <a:solidFill>
                  <a:srgbClr val="006EC0"/>
                </a:solidFill>
                <a:latin typeface="Arial"/>
                <a:cs typeface="Arial"/>
              </a:rPr>
              <a:t>M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92" name="object 92"/>
          <p:cNvSpPr/>
          <p:nvPr/>
        </p:nvSpPr>
        <p:spPr>
          <a:xfrm>
            <a:off x="1173480" y="3502659"/>
            <a:ext cx="1031240" cy="370839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3" name="object 93"/>
          <p:cNvSpPr txBox="1"/>
          <p:nvPr/>
        </p:nvSpPr>
        <p:spPr>
          <a:xfrm>
            <a:off x="1473835" y="3579317"/>
            <a:ext cx="415290" cy="194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b="1" spc="-114" dirty="0">
                <a:solidFill>
                  <a:srgbClr val="006EC0"/>
                </a:solidFill>
                <a:latin typeface="Arial"/>
                <a:cs typeface="Arial"/>
              </a:rPr>
              <a:t>O</a:t>
            </a:r>
            <a:r>
              <a:rPr sz="1100" b="1" spc="-140" dirty="0">
                <a:solidFill>
                  <a:srgbClr val="006EC0"/>
                </a:solidFill>
                <a:latin typeface="Arial"/>
                <a:cs typeface="Arial"/>
              </a:rPr>
              <a:t>A</a:t>
            </a:r>
            <a:r>
              <a:rPr sz="1100" b="1" spc="-105" dirty="0">
                <a:solidFill>
                  <a:srgbClr val="006EC0"/>
                </a:solidFill>
                <a:latin typeface="Arial"/>
                <a:cs typeface="Arial"/>
              </a:rPr>
              <a:t>D</a:t>
            </a:r>
            <a:r>
              <a:rPr sz="1100" b="1" spc="50" dirty="0">
                <a:solidFill>
                  <a:srgbClr val="006EC0"/>
                </a:solidFill>
                <a:latin typeface="Arial"/>
                <a:cs typeface="Arial"/>
              </a:rPr>
              <a:t>M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94" name="object 94"/>
          <p:cNvSpPr/>
          <p:nvPr/>
        </p:nvSpPr>
        <p:spPr>
          <a:xfrm>
            <a:off x="2032000" y="4533900"/>
            <a:ext cx="1031239" cy="370839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5" name="object 95"/>
          <p:cNvSpPr txBox="1"/>
          <p:nvPr/>
        </p:nvSpPr>
        <p:spPr>
          <a:xfrm>
            <a:off x="2332482" y="4611115"/>
            <a:ext cx="41465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-114" dirty="0">
                <a:solidFill>
                  <a:srgbClr val="006EC0"/>
                </a:solidFill>
                <a:latin typeface="Arial"/>
                <a:cs typeface="Arial"/>
              </a:rPr>
              <a:t>O</a:t>
            </a:r>
            <a:r>
              <a:rPr sz="1100" b="1" spc="-140" dirty="0">
                <a:solidFill>
                  <a:srgbClr val="006EC0"/>
                </a:solidFill>
                <a:latin typeface="Arial"/>
                <a:cs typeface="Arial"/>
              </a:rPr>
              <a:t>A</a:t>
            </a:r>
            <a:r>
              <a:rPr sz="1100" b="1" spc="-100" dirty="0">
                <a:solidFill>
                  <a:srgbClr val="006EC0"/>
                </a:solidFill>
                <a:latin typeface="Arial"/>
                <a:cs typeface="Arial"/>
              </a:rPr>
              <a:t>D</a:t>
            </a:r>
            <a:r>
              <a:rPr sz="1100" b="1" spc="45" dirty="0">
                <a:solidFill>
                  <a:srgbClr val="006EC0"/>
                </a:solidFill>
                <a:latin typeface="Arial"/>
                <a:cs typeface="Arial"/>
              </a:rPr>
              <a:t>M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96" name="object 96"/>
          <p:cNvSpPr/>
          <p:nvPr/>
        </p:nvSpPr>
        <p:spPr>
          <a:xfrm>
            <a:off x="805180" y="4818379"/>
            <a:ext cx="1031239" cy="370839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7" name="object 97"/>
          <p:cNvSpPr txBox="1"/>
          <p:nvPr/>
        </p:nvSpPr>
        <p:spPr>
          <a:xfrm>
            <a:off x="1106525" y="4895850"/>
            <a:ext cx="41529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-114" dirty="0">
                <a:solidFill>
                  <a:srgbClr val="006EC0"/>
                </a:solidFill>
                <a:latin typeface="Arial"/>
                <a:cs typeface="Arial"/>
              </a:rPr>
              <a:t>O</a:t>
            </a:r>
            <a:r>
              <a:rPr sz="1100" b="1" spc="-140" dirty="0">
                <a:solidFill>
                  <a:srgbClr val="006EC0"/>
                </a:solidFill>
                <a:latin typeface="Arial"/>
                <a:cs typeface="Arial"/>
              </a:rPr>
              <a:t>A</a:t>
            </a:r>
            <a:r>
              <a:rPr sz="1100" b="1" spc="-100" dirty="0">
                <a:solidFill>
                  <a:srgbClr val="006EC0"/>
                </a:solidFill>
                <a:latin typeface="Arial"/>
                <a:cs typeface="Arial"/>
              </a:rPr>
              <a:t>D</a:t>
            </a:r>
            <a:r>
              <a:rPr sz="1100" b="1" spc="45" dirty="0">
                <a:solidFill>
                  <a:srgbClr val="006EC0"/>
                </a:solidFill>
                <a:latin typeface="Arial"/>
                <a:cs typeface="Arial"/>
              </a:rPr>
              <a:t>M</a:t>
            </a:r>
            <a:endParaRPr sz="1100" dirty="0">
              <a:latin typeface="Arial"/>
              <a:cs typeface="Arial"/>
            </a:endParaRPr>
          </a:p>
        </p:txBody>
      </p:sp>
      <p:grpSp>
        <p:nvGrpSpPr>
          <p:cNvPr id="98" name="object 98"/>
          <p:cNvGrpSpPr/>
          <p:nvPr/>
        </p:nvGrpSpPr>
        <p:grpSpPr>
          <a:xfrm>
            <a:off x="2900679" y="1465580"/>
            <a:ext cx="5586730" cy="3865245"/>
            <a:chOff x="2900679" y="1465580"/>
            <a:chExt cx="5586730" cy="3865245"/>
          </a:xfrm>
        </p:grpSpPr>
        <p:sp>
          <p:nvSpPr>
            <p:cNvPr id="99" name="object 99"/>
            <p:cNvSpPr/>
            <p:nvPr/>
          </p:nvSpPr>
          <p:spPr>
            <a:xfrm>
              <a:off x="2900679" y="1864360"/>
              <a:ext cx="1214120" cy="289560"/>
            </a:xfrm>
            <a:prstGeom prst="rect">
              <a:avLst/>
            </a:prstGeom>
            <a:blipFill>
              <a:blip r:embed="rId3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00" name="object 100"/>
            <p:cNvSpPr/>
            <p:nvPr/>
          </p:nvSpPr>
          <p:spPr>
            <a:xfrm>
              <a:off x="2947415" y="1915160"/>
              <a:ext cx="1120140" cy="146685"/>
            </a:xfrm>
            <a:custGeom>
              <a:avLst/>
              <a:gdLst/>
              <a:ahLst/>
              <a:cxnLst/>
              <a:rect l="l" t="t" r="r" b="b"/>
              <a:pathLst>
                <a:path w="1120139" h="146685">
                  <a:moveTo>
                    <a:pt x="0" y="146557"/>
                  </a:moveTo>
                  <a:lnTo>
                    <a:pt x="1120139" y="0"/>
                  </a:lnTo>
                </a:path>
              </a:pathLst>
            </a:custGeom>
            <a:ln w="57150">
              <a:solidFill>
                <a:srgbClr val="4F81BB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01" name="object 101"/>
            <p:cNvSpPr/>
            <p:nvPr/>
          </p:nvSpPr>
          <p:spPr>
            <a:xfrm>
              <a:off x="5223702" y="2584708"/>
              <a:ext cx="131695" cy="992622"/>
            </a:xfrm>
            <a:prstGeom prst="rect">
              <a:avLst/>
            </a:prstGeom>
            <a:blipFill>
              <a:blip r:embed="rId3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02" name="object 102"/>
            <p:cNvSpPr/>
            <p:nvPr/>
          </p:nvSpPr>
          <p:spPr>
            <a:xfrm>
              <a:off x="5285231" y="2598419"/>
              <a:ext cx="6985" cy="925194"/>
            </a:xfrm>
            <a:custGeom>
              <a:avLst/>
              <a:gdLst/>
              <a:ahLst/>
              <a:cxnLst/>
              <a:rect l="l" t="t" r="r" b="b"/>
              <a:pathLst>
                <a:path w="6985" h="925195">
                  <a:moveTo>
                    <a:pt x="0" y="0"/>
                  </a:moveTo>
                  <a:lnTo>
                    <a:pt x="6603" y="924813"/>
                  </a:lnTo>
                </a:path>
              </a:pathLst>
            </a:custGeom>
            <a:ln w="57148">
              <a:solidFill>
                <a:srgbClr val="4F81BB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03" name="object 103"/>
            <p:cNvSpPr/>
            <p:nvPr/>
          </p:nvSpPr>
          <p:spPr>
            <a:xfrm>
              <a:off x="5396653" y="1753616"/>
              <a:ext cx="93133" cy="1005839"/>
            </a:xfrm>
            <a:prstGeom prst="rect">
              <a:avLst/>
            </a:prstGeom>
            <a:blipFill>
              <a:blip r:embed="rId3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04" name="object 104"/>
            <p:cNvSpPr/>
            <p:nvPr/>
          </p:nvSpPr>
          <p:spPr>
            <a:xfrm>
              <a:off x="5443854" y="2246249"/>
              <a:ext cx="0" cy="460375"/>
            </a:xfrm>
            <a:custGeom>
              <a:avLst/>
              <a:gdLst/>
              <a:ahLst/>
              <a:cxnLst/>
              <a:rect l="l" t="t" r="r" b="b"/>
              <a:pathLst>
                <a:path h="460375">
                  <a:moveTo>
                    <a:pt x="0" y="0"/>
                  </a:moveTo>
                  <a:lnTo>
                    <a:pt x="0" y="459866"/>
                  </a:lnTo>
                </a:path>
              </a:pathLst>
            </a:custGeom>
            <a:ln w="25400">
              <a:solidFill>
                <a:srgbClr val="006EC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05" name="object 105"/>
            <p:cNvSpPr/>
            <p:nvPr/>
          </p:nvSpPr>
          <p:spPr>
            <a:xfrm>
              <a:off x="5303519" y="1739900"/>
              <a:ext cx="111760" cy="1028700"/>
            </a:xfrm>
            <a:prstGeom prst="rect">
              <a:avLst/>
            </a:prstGeom>
            <a:blipFill>
              <a:blip r:embed="rId3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06" name="object 106"/>
            <p:cNvSpPr/>
            <p:nvPr/>
          </p:nvSpPr>
          <p:spPr>
            <a:xfrm>
              <a:off x="5359019" y="2246249"/>
              <a:ext cx="0" cy="460375"/>
            </a:xfrm>
            <a:custGeom>
              <a:avLst/>
              <a:gdLst/>
              <a:ahLst/>
              <a:cxnLst/>
              <a:rect l="l" t="t" r="r" b="b"/>
              <a:pathLst>
                <a:path h="460375">
                  <a:moveTo>
                    <a:pt x="0" y="0"/>
                  </a:moveTo>
                  <a:lnTo>
                    <a:pt x="0" y="459866"/>
                  </a:lnTo>
                </a:path>
              </a:pathLst>
            </a:custGeom>
            <a:ln w="25400">
              <a:solidFill>
                <a:srgbClr val="00FF0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07" name="object 107"/>
            <p:cNvSpPr/>
            <p:nvPr/>
          </p:nvSpPr>
          <p:spPr>
            <a:xfrm>
              <a:off x="5212079" y="1744980"/>
              <a:ext cx="111760" cy="1028700"/>
            </a:xfrm>
            <a:prstGeom prst="rect">
              <a:avLst/>
            </a:prstGeom>
            <a:blipFill>
              <a:blip r:embed="rId4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08" name="object 108"/>
            <p:cNvSpPr/>
            <p:nvPr/>
          </p:nvSpPr>
          <p:spPr>
            <a:xfrm>
              <a:off x="5267578" y="2246249"/>
              <a:ext cx="0" cy="465455"/>
            </a:xfrm>
            <a:custGeom>
              <a:avLst/>
              <a:gdLst/>
              <a:ahLst/>
              <a:cxnLst/>
              <a:rect l="l" t="t" r="r" b="b"/>
              <a:pathLst>
                <a:path h="465455">
                  <a:moveTo>
                    <a:pt x="0" y="0"/>
                  </a:moveTo>
                  <a:lnTo>
                    <a:pt x="0" y="465200"/>
                  </a:lnTo>
                </a:path>
              </a:pathLst>
            </a:custGeom>
            <a:ln w="25400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09" name="object 109"/>
            <p:cNvSpPr/>
            <p:nvPr/>
          </p:nvSpPr>
          <p:spPr>
            <a:xfrm>
              <a:off x="5125719" y="1734820"/>
              <a:ext cx="111760" cy="1028700"/>
            </a:xfrm>
            <a:prstGeom prst="rect">
              <a:avLst/>
            </a:prstGeom>
            <a:blipFill>
              <a:blip r:embed="rId4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10" name="object 110"/>
            <p:cNvSpPr/>
            <p:nvPr/>
          </p:nvSpPr>
          <p:spPr>
            <a:xfrm>
              <a:off x="5182742" y="2246249"/>
              <a:ext cx="0" cy="454659"/>
            </a:xfrm>
            <a:custGeom>
              <a:avLst/>
              <a:gdLst/>
              <a:ahLst/>
              <a:cxnLst/>
              <a:rect l="l" t="t" r="r" b="b"/>
              <a:pathLst>
                <a:path h="454660">
                  <a:moveTo>
                    <a:pt x="0" y="0"/>
                  </a:moveTo>
                  <a:lnTo>
                    <a:pt x="0" y="454533"/>
                  </a:lnTo>
                </a:path>
              </a:pathLst>
            </a:custGeom>
            <a:ln w="25400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11" name="object 111"/>
            <p:cNvSpPr/>
            <p:nvPr/>
          </p:nvSpPr>
          <p:spPr>
            <a:xfrm>
              <a:off x="5473700" y="1734820"/>
              <a:ext cx="111760" cy="1028700"/>
            </a:xfrm>
            <a:prstGeom prst="rect">
              <a:avLst/>
            </a:prstGeom>
            <a:blipFill>
              <a:blip r:embed="rId4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12" name="object 112"/>
            <p:cNvSpPr/>
            <p:nvPr/>
          </p:nvSpPr>
          <p:spPr>
            <a:xfrm>
              <a:off x="5528690" y="2246249"/>
              <a:ext cx="0" cy="454659"/>
            </a:xfrm>
            <a:custGeom>
              <a:avLst/>
              <a:gdLst/>
              <a:ahLst/>
              <a:cxnLst/>
              <a:rect l="l" t="t" r="r" b="b"/>
              <a:pathLst>
                <a:path h="454660">
                  <a:moveTo>
                    <a:pt x="0" y="0"/>
                  </a:moveTo>
                  <a:lnTo>
                    <a:pt x="0" y="454533"/>
                  </a:lnTo>
                </a:path>
              </a:pathLst>
            </a:custGeom>
            <a:ln w="25400">
              <a:solidFill>
                <a:srgbClr val="6E2E9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13" name="object 113"/>
            <p:cNvSpPr/>
            <p:nvPr/>
          </p:nvSpPr>
          <p:spPr>
            <a:xfrm>
              <a:off x="5036819" y="1742440"/>
              <a:ext cx="111760" cy="1028700"/>
            </a:xfrm>
            <a:prstGeom prst="rect">
              <a:avLst/>
            </a:prstGeom>
            <a:blipFill>
              <a:blip r:embed="rId4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14" name="object 114"/>
            <p:cNvSpPr/>
            <p:nvPr/>
          </p:nvSpPr>
          <p:spPr>
            <a:xfrm>
              <a:off x="5092445" y="2246249"/>
              <a:ext cx="0" cy="462915"/>
            </a:xfrm>
            <a:custGeom>
              <a:avLst/>
              <a:gdLst/>
              <a:ahLst/>
              <a:cxnLst/>
              <a:rect l="l" t="t" r="r" b="b"/>
              <a:pathLst>
                <a:path h="462914">
                  <a:moveTo>
                    <a:pt x="0" y="0"/>
                  </a:moveTo>
                  <a:lnTo>
                    <a:pt x="0" y="462914"/>
                  </a:lnTo>
                </a:path>
              </a:pathLst>
            </a:custGeom>
            <a:ln w="254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15" name="object 115"/>
            <p:cNvSpPr/>
            <p:nvPr/>
          </p:nvSpPr>
          <p:spPr>
            <a:xfrm>
              <a:off x="4437379" y="1739900"/>
              <a:ext cx="1755139" cy="111760"/>
            </a:xfrm>
            <a:prstGeom prst="rect">
              <a:avLst/>
            </a:prstGeom>
            <a:blipFill>
              <a:blip r:embed="rId4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16" name="object 116"/>
            <p:cNvSpPr/>
            <p:nvPr/>
          </p:nvSpPr>
          <p:spPr>
            <a:xfrm>
              <a:off x="4479543" y="1776857"/>
              <a:ext cx="1670685" cy="0"/>
            </a:xfrm>
            <a:custGeom>
              <a:avLst/>
              <a:gdLst/>
              <a:ahLst/>
              <a:cxnLst/>
              <a:rect l="l" t="t" r="r" b="b"/>
              <a:pathLst>
                <a:path w="1670685">
                  <a:moveTo>
                    <a:pt x="1157985" y="0"/>
                  </a:moveTo>
                  <a:lnTo>
                    <a:pt x="1670303" y="0"/>
                  </a:lnTo>
                </a:path>
                <a:path w="1670685">
                  <a:moveTo>
                    <a:pt x="0" y="0"/>
                  </a:moveTo>
                  <a:lnTo>
                    <a:pt x="386841" y="0"/>
                  </a:lnTo>
                </a:path>
              </a:pathLst>
            </a:custGeom>
            <a:ln w="25400">
              <a:solidFill>
                <a:srgbClr val="006EC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17" name="object 117"/>
            <p:cNvSpPr/>
            <p:nvPr/>
          </p:nvSpPr>
          <p:spPr>
            <a:xfrm>
              <a:off x="4437379" y="1826260"/>
              <a:ext cx="1755139" cy="111760"/>
            </a:xfrm>
            <a:prstGeom prst="rect">
              <a:avLst/>
            </a:prstGeom>
            <a:blipFill>
              <a:blip r:embed="rId4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18" name="object 118"/>
            <p:cNvSpPr/>
            <p:nvPr/>
          </p:nvSpPr>
          <p:spPr>
            <a:xfrm>
              <a:off x="4479543" y="1861693"/>
              <a:ext cx="1670685" cy="0"/>
            </a:xfrm>
            <a:custGeom>
              <a:avLst/>
              <a:gdLst/>
              <a:ahLst/>
              <a:cxnLst/>
              <a:rect l="l" t="t" r="r" b="b"/>
              <a:pathLst>
                <a:path w="1670685">
                  <a:moveTo>
                    <a:pt x="1157985" y="0"/>
                  </a:moveTo>
                  <a:lnTo>
                    <a:pt x="1670303" y="0"/>
                  </a:lnTo>
                </a:path>
                <a:path w="1670685">
                  <a:moveTo>
                    <a:pt x="0" y="0"/>
                  </a:moveTo>
                  <a:lnTo>
                    <a:pt x="386841" y="0"/>
                  </a:lnTo>
                </a:path>
              </a:pathLst>
            </a:custGeom>
            <a:ln w="25400">
              <a:solidFill>
                <a:srgbClr val="00FF0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19" name="object 119"/>
            <p:cNvSpPr/>
            <p:nvPr/>
          </p:nvSpPr>
          <p:spPr>
            <a:xfrm>
              <a:off x="4444999" y="1917700"/>
              <a:ext cx="1757679" cy="111760"/>
            </a:xfrm>
            <a:prstGeom prst="rect">
              <a:avLst/>
            </a:prstGeom>
            <a:blipFill>
              <a:blip r:embed="rId4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20" name="object 120"/>
            <p:cNvSpPr/>
            <p:nvPr/>
          </p:nvSpPr>
          <p:spPr>
            <a:xfrm>
              <a:off x="4489068" y="1953133"/>
              <a:ext cx="1670685" cy="0"/>
            </a:xfrm>
            <a:custGeom>
              <a:avLst/>
              <a:gdLst/>
              <a:ahLst/>
              <a:cxnLst/>
              <a:rect l="l" t="t" r="r" b="b"/>
              <a:pathLst>
                <a:path w="1670685">
                  <a:moveTo>
                    <a:pt x="1148460" y="0"/>
                  </a:moveTo>
                  <a:lnTo>
                    <a:pt x="1670303" y="0"/>
                  </a:lnTo>
                </a:path>
                <a:path w="1670685">
                  <a:moveTo>
                    <a:pt x="0" y="0"/>
                  </a:moveTo>
                  <a:lnTo>
                    <a:pt x="377316" y="0"/>
                  </a:lnTo>
                </a:path>
              </a:pathLst>
            </a:custGeom>
            <a:ln w="25400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21" name="object 121"/>
            <p:cNvSpPr/>
            <p:nvPr/>
          </p:nvSpPr>
          <p:spPr>
            <a:xfrm>
              <a:off x="4427219" y="2001520"/>
              <a:ext cx="1755139" cy="111760"/>
            </a:xfrm>
            <a:prstGeom prst="rect">
              <a:avLst/>
            </a:prstGeom>
            <a:blipFill>
              <a:blip r:embed="rId4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22" name="object 122"/>
            <p:cNvSpPr/>
            <p:nvPr/>
          </p:nvSpPr>
          <p:spPr>
            <a:xfrm>
              <a:off x="4470145" y="2037969"/>
              <a:ext cx="1670685" cy="0"/>
            </a:xfrm>
            <a:custGeom>
              <a:avLst/>
              <a:gdLst/>
              <a:ahLst/>
              <a:cxnLst/>
              <a:rect l="l" t="t" r="r" b="b"/>
              <a:pathLst>
                <a:path w="1670685">
                  <a:moveTo>
                    <a:pt x="1167383" y="0"/>
                  </a:moveTo>
                  <a:lnTo>
                    <a:pt x="1670303" y="0"/>
                  </a:lnTo>
                </a:path>
                <a:path w="1670685">
                  <a:moveTo>
                    <a:pt x="0" y="0"/>
                  </a:moveTo>
                  <a:lnTo>
                    <a:pt x="396239" y="0"/>
                  </a:lnTo>
                </a:path>
              </a:pathLst>
            </a:custGeom>
            <a:ln w="25400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23" name="object 123"/>
            <p:cNvSpPr/>
            <p:nvPr/>
          </p:nvSpPr>
          <p:spPr>
            <a:xfrm>
              <a:off x="4427219" y="1656080"/>
              <a:ext cx="1755139" cy="111760"/>
            </a:xfrm>
            <a:prstGeom prst="rect">
              <a:avLst/>
            </a:prstGeom>
            <a:blipFill>
              <a:blip r:embed="rId4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24" name="object 124"/>
            <p:cNvSpPr/>
            <p:nvPr/>
          </p:nvSpPr>
          <p:spPr>
            <a:xfrm>
              <a:off x="4470145" y="1692021"/>
              <a:ext cx="1670685" cy="0"/>
            </a:xfrm>
            <a:custGeom>
              <a:avLst/>
              <a:gdLst/>
              <a:ahLst/>
              <a:cxnLst/>
              <a:rect l="l" t="t" r="r" b="b"/>
              <a:pathLst>
                <a:path w="1670685">
                  <a:moveTo>
                    <a:pt x="1167383" y="0"/>
                  </a:moveTo>
                  <a:lnTo>
                    <a:pt x="1670303" y="0"/>
                  </a:lnTo>
                </a:path>
                <a:path w="1670685">
                  <a:moveTo>
                    <a:pt x="0" y="0"/>
                  </a:moveTo>
                  <a:lnTo>
                    <a:pt x="396239" y="0"/>
                  </a:lnTo>
                </a:path>
              </a:pathLst>
            </a:custGeom>
            <a:ln w="25400">
              <a:solidFill>
                <a:srgbClr val="6E2E9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25" name="object 125"/>
            <p:cNvSpPr/>
            <p:nvPr/>
          </p:nvSpPr>
          <p:spPr>
            <a:xfrm>
              <a:off x="4442459" y="2092960"/>
              <a:ext cx="1755139" cy="111760"/>
            </a:xfrm>
            <a:prstGeom prst="rect">
              <a:avLst/>
            </a:prstGeom>
            <a:blipFill>
              <a:blip r:embed="rId4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26" name="object 126"/>
            <p:cNvSpPr/>
            <p:nvPr/>
          </p:nvSpPr>
          <p:spPr>
            <a:xfrm>
              <a:off x="4485004" y="2128266"/>
              <a:ext cx="1670685" cy="0"/>
            </a:xfrm>
            <a:custGeom>
              <a:avLst/>
              <a:gdLst/>
              <a:ahLst/>
              <a:cxnLst/>
              <a:rect l="l" t="t" r="r" b="b"/>
              <a:pathLst>
                <a:path w="1670685">
                  <a:moveTo>
                    <a:pt x="1152525" y="0"/>
                  </a:moveTo>
                  <a:lnTo>
                    <a:pt x="1670304" y="0"/>
                  </a:lnTo>
                </a:path>
                <a:path w="1670685">
                  <a:moveTo>
                    <a:pt x="0" y="0"/>
                  </a:moveTo>
                  <a:lnTo>
                    <a:pt x="381381" y="0"/>
                  </a:lnTo>
                </a:path>
              </a:pathLst>
            </a:custGeom>
            <a:ln w="254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27" name="object 127"/>
            <p:cNvSpPr/>
            <p:nvPr/>
          </p:nvSpPr>
          <p:spPr>
            <a:xfrm>
              <a:off x="4818379" y="1465580"/>
              <a:ext cx="937260" cy="850900"/>
            </a:xfrm>
            <a:prstGeom prst="rect">
              <a:avLst/>
            </a:prstGeom>
            <a:blipFill>
              <a:blip r:embed="rId4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28" name="object 128"/>
            <p:cNvSpPr/>
            <p:nvPr/>
          </p:nvSpPr>
          <p:spPr>
            <a:xfrm>
              <a:off x="4866385" y="1560042"/>
              <a:ext cx="771525" cy="686435"/>
            </a:xfrm>
            <a:custGeom>
              <a:avLst/>
              <a:gdLst/>
              <a:ahLst/>
              <a:cxnLst/>
              <a:rect l="l" t="t" r="r" b="b"/>
              <a:pathLst>
                <a:path w="771525" h="686435">
                  <a:moveTo>
                    <a:pt x="771143" y="0"/>
                  </a:moveTo>
                  <a:lnTo>
                    <a:pt x="0" y="0"/>
                  </a:lnTo>
                  <a:lnTo>
                    <a:pt x="0" y="686206"/>
                  </a:lnTo>
                  <a:lnTo>
                    <a:pt x="771143" y="686206"/>
                  </a:lnTo>
                  <a:lnTo>
                    <a:pt x="771143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29" name="object 129"/>
            <p:cNvSpPr/>
            <p:nvPr/>
          </p:nvSpPr>
          <p:spPr>
            <a:xfrm>
              <a:off x="5637529" y="1490218"/>
              <a:ext cx="69850" cy="756285"/>
            </a:xfrm>
            <a:custGeom>
              <a:avLst/>
              <a:gdLst/>
              <a:ahLst/>
              <a:cxnLst/>
              <a:rect l="l" t="t" r="r" b="b"/>
              <a:pathLst>
                <a:path w="69850" h="756285">
                  <a:moveTo>
                    <a:pt x="69850" y="0"/>
                  </a:moveTo>
                  <a:lnTo>
                    <a:pt x="0" y="69723"/>
                  </a:lnTo>
                  <a:lnTo>
                    <a:pt x="0" y="756031"/>
                  </a:lnTo>
                  <a:lnTo>
                    <a:pt x="69850" y="686181"/>
                  </a:lnTo>
                  <a:lnTo>
                    <a:pt x="69850" y="0"/>
                  </a:lnTo>
                  <a:close/>
                </a:path>
              </a:pathLst>
            </a:custGeom>
            <a:solidFill>
              <a:srgbClr val="CD9A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30" name="object 130"/>
            <p:cNvSpPr/>
            <p:nvPr/>
          </p:nvSpPr>
          <p:spPr>
            <a:xfrm>
              <a:off x="4866385" y="1490218"/>
              <a:ext cx="841375" cy="69850"/>
            </a:xfrm>
            <a:custGeom>
              <a:avLst/>
              <a:gdLst/>
              <a:ahLst/>
              <a:cxnLst/>
              <a:rect l="l" t="t" r="r" b="b"/>
              <a:pathLst>
                <a:path w="841375" h="69850">
                  <a:moveTo>
                    <a:pt x="840993" y="0"/>
                  </a:moveTo>
                  <a:lnTo>
                    <a:pt x="69850" y="0"/>
                  </a:lnTo>
                  <a:lnTo>
                    <a:pt x="0" y="69723"/>
                  </a:lnTo>
                  <a:lnTo>
                    <a:pt x="771143" y="69723"/>
                  </a:lnTo>
                  <a:lnTo>
                    <a:pt x="840993" y="0"/>
                  </a:lnTo>
                  <a:close/>
                </a:path>
              </a:pathLst>
            </a:custGeom>
            <a:solidFill>
              <a:srgbClr val="FFCC3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31" name="object 131"/>
            <p:cNvSpPr/>
            <p:nvPr/>
          </p:nvSpPr>
          <p:spPr>
            <a:xfrm>
              <a:off x="4866385" y="1490218"/>
              <a:ext cx="841375" cy="756285"/>
            </a:xfrm>
            <a:custGeom>
              <a:avLst/>
              <a:gdLst/>
              <a:ahLst/>
              <a:cxnLst/>
              <a:rect l="l" t="t" r="r" b="b"/>
              <a:pathLst>
                <a:path w="841375" h="756285">
                  <a:moveTo>
                    <a:pt x="0" y="69723"/>
                  </a:moveTo>
                  <a:lnTo>
                    <a:pt x="69850" y="0"/>
                  </a:lnTo>
                  <a:lnTo>
                    <a:pt x="840993" y="0"/>
                  </a:lnTo>
                  <a:lnTo>
                    <a:pt x="840993" y="686181"/>
                  </a:lnTo>
                  <a:lnTo>
                    <a:pt x="771143" y="756031"/>
                  </a:lnTo>
                  <a:lnTo>
                    <a:pt x="0" y="756031"/>
                  </a:lnTo>
                  <a:lnTo>
                    <a:pt x="0" y="69723"/>
                  </a:lnTo>
                  <a:close/>
                </a:path>
              </a:pathLst>
            </a:custGeom>
            <a:ln w="9525">
              <a:solidFill>
                <a:srgbClr val="487CB9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32" name="object 132"/>
            <p:cNvSpPr/>
            <p:nvPr/>
          </p:nvSpPr>
          <p:spPr>
            <a:xfrm>
              <a:off x="4866385" y="1490218"/>
              <a:ext cx="841375" cy="69850"/>
            </a:xfrm>
            <a:custGeom>
              <a:avLst/>
              <a:gdLst/>
              <a:ahLst/>
              <a:cxnLst/>
              <a:rect l="l" t="t" r="r" b="b"/>
              <a:pathLst>
                <a:path w="841375" h="69850">
                  <a:moveTo>
                    <a:pt x="0" y="69723"/>
                  </a:moveTo>
                  <a:lnTo>
                    <a:pt x="771143" y="69723"/>
                  </a:lnTo>
                  <a:lnTo>
                    <a:pt x="840993" y="0"/>
                  </a:lnTo>
                </a:path>
              </a:pathLst>
            </a:custGeom>
            <a:ln w="9523">
              <a:solidFill>
                <a:srgbClr val="487CB9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33" name="object 133"/>
            <p:cNvSpPr/>
            <p:nvPr/>
          </p:nvSpPr>
          <p:spPr>
            <a:xfrm>
              <a:off x="5637529" y="1559941"/>
              <a:ext cx="0" cy="686435"/>
            </a:xfrm>
            <a:custGeom>
              <a:avLst/>
              <a:gdLst/>
              <a:ahLst/>
              <a:cxnLst/>
              <a:rect l="l" t="t" r="r" b="b"/>
              <a:pathLst>
                <a:path h="686435">
                  <a:moveTo>
                    <a:pt x="0" y="0"/>
                  </a:moveTo>
                  <a:lnTo>
                    <a:pt x="0" y="686308"/>
                  </a:lnTo>
                </a:path>
              </a:pathLst>
            </a:custGeom>
            <a:ln w="9525">
              <a:solidFill>
                <a:srgbClr val="487CB9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34" name="object 134"/>
            <p:cNvSpPr/>
            <p:nvPr/>
          </p:nvSpPr>
          <p:spPr>
            <a:xfrm>
              <a:off x="6447544" y="1537290"/>
              <a:ext cx="823451" cy="422512"/>
            </a:xfrm>
            <a:prstGeom prst="rect">
              <a:avLst/>
            </a:prstGeom>
            <a:blipFill>
              <a:blip r:embed="rId5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35" name="object 135"/>
            <p:cNvSpPr/>
            <p:nvPr/>
          </p:nvSpPr>
          <p:spPr>
            <a:xfrm>
              <a:off x="6487667" y="1568831"/>
              <a:ext cx="742315" cy="314960"/>
            </a:xfrm>
            <a:custGeom>
              <a:avLst/>
              <a:gdLst/>
              <a:ahLst/>
              <a:cxnLst/>
              <a:rect l="l" t="t" r="r" b="b"/>
              <a:pathLst>
                <a:path w="742315" h="314960">
                  <a:moveTo>
                    <a:pt x="0" y="314833"/>
                  </a:moveTo>
                  <a:lnTo>
                    <a:pt x="742061" y="0"/>
                  </a:lnTo>
                </a:path>
              </a:pathLst>
            </a:custGeom>
            <a:ln w="57150">
              <a:solidFill>
                <a:srgbClr val="4F81BB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36" name="object 136"/>
            <p:cNvSpPr/>
            <p:nvPr/>
          </p:nvSpPr>
          <p:spPr>
            <a:xfrm>
              <a:off x="5294409" y="4954067"/>
              <a:ext cx="183321" cy="376324"/>
            </a:xfrm>
            <a:prstGeom prst="rect">
              <a:avLst/>
            </a:prstGeom>
            <a:blipFill>
              <a:blip r:embed="rId5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37" name="object 137"/>
            <p:cNvSpPr/>
            <p:nvPr/>
          </p:nvSpPr>
          <p:spPr>
            <a:xfrm>
              <a:off x="5352541" y="4970399"/>
              <a:ext cx="67310" cy="305435"/>
            </a:xfrm>
            <a:custGeom>
              <a:avLst/>
              <a:gdLst/>
              <a:ahLst/>
              <a:cxnLst/>
              <a:rect l="l" t="t" r="r" b="b"/>
              <a:pathLst>
                <a:path w="67310" h="305435">
                  <a:moveTo>
                    <a:pt x="0" y="0"/>
                  </a:moveTo>
                  <a:lnTo>
                    <a:pt x="67183" y="305307"/>
                  </a:lnTo>
                </a:path>
              </a:pathLst>
            </a:custGeom>
            <a:ln w="57148">
              <a:solidFill>
                <a:srgbClr val="4F81BB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38" name="object 138"/>
            <p:cNvSpPr/>
            <p:nvPr/>
          </p:nvSpPr>
          <p:spPr>
            <a:xfrm>
              <a:off x="4474463" y="4474633"/>
              <a:ext cx="1033271" cy="93133"/>
            </a:xfrm>
            <a:prstGeom prst="rect">
              <a:avLst/>
            </a:prstGeom>
            <a:blipFill>
              <a:blip r:embed="rId5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39" name="object 139"/>
            <p:cNvSpPr/>
            <p:nvPr/>
          </p:nvSpPr>
          <p:spPr>
            <a:xfrm>
              <a:off x="4507864" y="4501006"/>
              <a:ext cx="335915" cy="0"/>
            </a:xfrm>
            <a:custGeom>
              <a:avLst/>
              <a:gdLst/>
              <a:ahLst/>
              <a:cxnLst/>
              <a:rect l="l" t="t" r="r" b="b"/>
              <a:pathLst>
                <a:path w="335914">
                  <a:moveTo>
                    <a:pt x="0" y="0"/>
                  </a:moveTo>
                  <a:lnTo>
                    <a:pt x="335661" y="0"/>
                  </a:lnTo>
                </a:path>
              </a:pathLst>
            </a:custGeom>
            <a:ln w="25400">
              <a:solidFill>
                <a:srgbClr val="006EC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40" name="object 140"/>
            <p:cNvSpPr/>
            <p:nvPr/>
          </p:nvSpPr>
          <p:spPr>
            <a:xfrm>
              <a:off x="4465319" y="4549140"/>
              <a:ext cx="1051560" cy="111760"/>
            </a:xfrm>
            <a:prstGeom prst="rect">
              <a:avLst/>
            </a:prstGeom>
            <a:blipFill>
              <a:blip r:embed="rId5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41" name="object 141"/>
            <p:cNvSpPr/>
            <p:nvPr/>
          </p:nvSpPr>
          <p:spPr>
            <a:xfrm>
              <a:off x="4507864" y="4585843"/>
              <a:ext cx="335915" cy="0"/>
            </a:xfrm>
            <a:custGeom>
              <a:avLst/>
              <a:gdLst/>
              <a:ahLst/>
              <a:cxnLst/>
              <a:rect l="l" t="t" r="r" b="b"/>
              <a:pathLst>
                <a:path w="335914">
                  <a:moveTo>
                    <a:pt x="0" y="0"/>
                  </a:moveTo>
                  <a:lnTo>
                    <a:pt x="335661" y="0"/>
                  </a:lnTo>
                </a:path>
              </a:pathLst>
            </a:custGeom>
            <a:ln w="25400">
              <a:solidFill>
                <a:srgbClr val="00FF0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42" name="object 142"/>
            <p:cNvSpPr/>
            <p:nvPr/>
          </p:nvSpPr>
          <p:spPr>
            <a:xfrm>
              <a:off x="4470399" y="4640580"/>
              <a:ext cx="1051560" cy="111760"/>
            </a:xfrm>
            <a:prstGeom prst="rect">
              <a:avLst/>
            </a:prstGeom>
            <a:blipFill>
              <a:blip r:embed="rId5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43" name="object 143"/>
            <p:cNvSpPr/>
            <p:nvPr/>
          </p:nvSpPr>
          <p:spPr>
            <a:xfrm>
              <a:off x="4513325" y="4677283"/>
              <a:ext cx="330200" cy="0"/>
            </a:xfrm>
            <a:custGeom>
              <a:avLst/>
              <a:gdLst/>
              <a:ahLst/>
              <a:cxnLst/>
              <a:rect l="l" t="t" r="r" b="b"/>
              <a:pathLst>
                <a:path w="330200">
                  <a:moveTo>
                    <a:pt x="0" y="0"/>
                  </a:moveTo>
                  <a:lnTo>
                    <a:pt x="330200" y="0"/>
                  </a:lnTo>
                </a:path>
              </a:pathLst>
            </a:custGeom>
            <a:ln w="25400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44" name="object 144"/>
            <p:cNvSpPr/>
            <p:nvPr/>
          </p:nvSpPr>
          <p:spPr>
            <a:xfrm>
              <a:off x="4460239" y="4726939"/>
              <a:ext cx="1051560" cy="111760"/>
            </a:xfrm>
            <a:prstGeom prst="rect">
              <a:avLst/>
            </a:prstGeom>
            <a:blipFill>
              <a:blip r:embed="rId5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45" name="object 145"/>
            <p:cNvSpPr/>
            <p:nvPr/>
          </p:nvSpPr>
          <p:spPr>
            <a:xfrm>
              <a:off x="4502403" y="4762119"/>
              <a:ext cx="341630" cy="0"/>
            </a:xfrm>
            <a:custGeom>
              <a:avLst/>
              <a:gdLst/>
              <a:ahLst/>
              <a:cxnLst/>
              <a:rect l="l" t="t" r="r" b="b"/>
              <a:pathLst>
                <a:path w="341629">
                  <a:moveTo>
                    <a:pt x="0" y="0"/>
                  </a:moveTo>
                  <a:lnTo>
                    <a:pt x="341122" y="0"/>
                  </a:lnTo>
                </a:path>
              </a:pathLst>
            </a:custGeom>
            <a:ln w="25400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46" name="object 146"/>
            <p:cNvSpPr/>
            <p:nvPr/>
          </p:nvSpPr>
          <p:spPr>
            <a:xfrm>
              <a:off x="4460239" y="4381500"/>
              <a:ext cx="1051560" cy="111760"/>
            </a:xfrm>
            <a:prstGeom prst="rect">
              <a:avLst/>
            </a:prstGeom>
            <a:blipFill>
              <a:blip r:embed="rId5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47" name="object 147"/>
            <p:cNvSpPr/>
            <p:nvPr/>
          </p:nvSpPr>
          <p:spPr>
            <a:xfrm>
              <a:off x="4502403" y="4416171"/>
              <a:ext cx="341630" cy="0"/>
            </a:xfrm>
            <a:custGeom>
              <a:avLst/>
              <a:gdLst/>
              <a:ahLst/>
              <a:cxnLst/>
              <a:rect l="l" t="t" r="r" b="b"/>
              <a:pathLst>
                <a:path w="341629">
                  <a:moveTo>
                    <a:pt x="0" y="0"/>
                  </a:moveTo>
                  <a:lnTo>
                    <a:pt x="341122" y="0"/>
                  </a:lnTo>
                </a:path>
              </a:pathLst>
            </a:custGeom>
            <a:ln w="25400">
              <a:solidFill>
                <a:srgbClr val="6E2E9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48" name="object 148"/>
            <p:cNvSpPr/>
            <p:nvPr/>
          </p:nvSpPr>
          <p:spPr>
            <a:xfrm>
              <a:off x="4467859" y="4815839"/>
              <a:ext cx="1051560" cy="111760"/>
            </a:xfrm>
            <a:prstGeom prst="rect">
              <a:avLst/>
            </a:prstGeom>
            <a:blipFill>
              <a:blip r:embed="rId5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49" name="object 149"/>
            <p:cNvSpPr/>
            <p:nvPr/>
          </p:nvSpPr>
          <p:spPr>
            <a:xfrm>
              <a:off x="4511039" y="4852415"/>
              <a:ext cx="332740" cy="0"/>
            </a:xfrm>
            <a:custGeom>
              <a:avLst/>
              <a:gdLst/>
              <a:ahLst/>
              <a:cxnLst/>
              <a:rect l="l" t="t" r="r" b="b"/>
              <a:pathLst>
                <a:path w="332739">
                  <a:moveTo>
                    <a:pt x="0" y="0"/>
                  </a:moveTo>
                  <a:lnTo>
                    <a:pt x="332486" y="0"/>
                  </a:lnTo>
                </a:path>
              </a:pathLst>
            </a:custGeom>
            <a:ln w="254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50" name="object 150"/>
            <p:cNvSpPr/>
            <p:nvPr/>
          </p:nvSpPr>
          <p:spPr>
            <a:xfrm>
              <a:off x="6454671" y="4580188"/>
              <a:ext cx="755354" cy="582569"/>
            </a:xfrm>
            <a:prstGeom prst="rect">
              <a:avLst/>
            </a:prstGeom>
            <a:blipFill>
              <a:blip r:embed="rId5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51" name="object 151"/>
            <p:cNvSpPr/>
            <p:nvPr/>
          </p:nvSpPr>
          <p:spPr>
            <a:xfrm>
              <a:off x="6496176" y="4607940"/>
              <a:ext cx="668655" cy="483234"/>
            </a:xfrm>
            <a:custGeom>
              <a:avLst/>
              <a:gdLst/>
              <a:ahLst/>
              <a:cxnLst/>
              <a:rect l="l" t="t" r="r" b="b"/>
              <a:pathLst>
                <a:path w="668654" h="483235">
                  <a:moveTo>
                    <a:pt x="0" y="0"/>
                  </a:moveTo>
                  <a:lnTo>
                    <a:pt x="668147" y="483234"/>
                  </a:lnTo>
                </a:path>
              </a:pathLst>
            </a:custGeom>
            <a:ln w="57150">
              <a:solidFill>
                <a:srgbClr val="4F81BB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52" name="object 152"/>
            <p:cNvSpPr/>
            <p:nvPr/>
          </p:nvSpPr>
          <p:spPr>
            <a:xfrm>
              <a:off x="8337215" y="2706616"/>
              <a:ext cx="149993" cy="1297446"/>
            </a:xfrm>
            <a:prstGeom prst="rect">
              <a:avLst/>
            </a:prstGeom>
            <a:blipFill>
              <a:blip r:embed="rId5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53" name="object 153"/>
            <p:cNvSpPr/>
            <p:nvPr/>
          </p:nvSpPr>
          <p:spPr>
            <a:xfrm>
              <a:off x="8395970" y="2720213"/>
              <a:ext cx="28575" cy="1229360"/>
            </a:xfrm>
            <a:custGeom>
              <a:avLst/>
              <a:gdLst/>
              <a:ahLst/>
              <a:cxnLst/>
              <a:rect l="l" t="t" r="r" b="b"/>
              <a:pathLst>
                <a:path w="28575" h="1229360">
                  <a:moveTo>
                    <a:pt x="0" y="0"/>
                  </a:moveTo>
                  <a:lnTo>
                    <a:pt x="28448" y="1228979"/>
                  </a:lnTo>
                </a:path>
              </a:pathLst>
            </a:custGeom>
            <a:ln w="57150">
              <a:solidFill>
                <a:srgbClr val="4F81BB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54" name="object 154"/>
          <p:cNvSpPr txBox="1"/>
          <p:nvPr/>
        </p:nvSpPr>
        <p:spPr>
          <a:xfrm>
            <a:off x="4866385" y="1624711"/>
            <a:ext cx="766445" cy="5295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34620" marR="145415" indent="30480">
              <a:lnSpc>
                <a:spcPct val="100000"/>
              </a:lnSpc>
              <a:spcBef>
                <a:spcPts val="105"/>
              </a:spcBef>
            </a:pPr>
            <a:r>
              <a:rPr sz="1100" b="1" spc="-75" dirty="0">
                <a:solidFill>
                  <a:srgbClr val="006EC0"/>
                </a:solidFill>
                <a:latin typeface="Arial"/>
                <a:cs typeface="Arial"/>
              </a:rPr>
              <a:t>Optical  </a:t>
            </a:r>
            <a:r>
              <a:rPr sz="1100" b="1" spc="-120" dirty="0">
                <a:solidFill>
                  <a:srgbClr val="006EC0"/>
                </a:solidFill>
                <a:latin typeface="Arial"/>
                <a:cs typeface="Arial"/>
              </a:rPr>
              <a:t>Cross-  </a:t>
            </a:r>
            <a:r>
              <a:rPr sz="1100" b="1" spc="-210" dirty="0">
                <a:solidFill>
                  <a:srgbClr val="006EC0"/>
                </a:solidFill>
                <a:latin typeface="Arial"/>
                <a:cs typeface="Arial"/>
              </a:rPr>
              <a:t>C</a:t>
            </a:r>
            <a:r>
              <a:rPr sz="1100" b="1" spc="-90" dirty="0">
                <a:solidFill>
                  <a:srgbClr val="006EC0"/>
                </a:solidFill>
                <a:latin typeface="Arial"/>
                <a:cs typeface="Arial"/>
              </a:rPr>
              <a:t>onn</a:t>
            </a:r>
            <a:r>
              <a:rPr sz="1100" b="1" spc="-60" dirty="0">
                <a:solidFill>
                  <a:srgbClr val="006EC0"/>
                </a:solidFill>
                <a:latin typeface="Arial"/>
                <a:cs typeface="Arial"/>
              </a:rPr>
              <a:t>e</a:t>
            </a:r>
            <a:r>
              <a:rPr sz="1100" b="1" spc="-65" dirty="0">
                <a:solidFill>
                  <a:srgbClr val="006EC0"/>
                </a:solidFill>
                <a:latin typeface="Arial"/>
                <a:cs typeface="Arial"/>
              </a:rPr>
              <a:t>ct</a:t>
            </a:r>
            <a:endParaRPr sz="1100" dirty="0">
              <a:latin typeface="Arial"/>
              <a:cs typeface="Arial"/>
            </a:endParaRPr>
          </a:p>
        </p:txBody>
      </p:sp>
      <p:grpSp>
        <p:nvGrpSpPr>
          <p:cNvPr id="155" name="object 155"/>
          <p:cNvGrpSpPr/>
          <p:nvPr/>
        </p:nvGrpSpPr>
        <p:grpSpPr>
          <a:xfrm>
            <a:off x="4010659" y="1490980"/>
            <a:ext cx="2565400" cy="3550920"/>
            <a:chOff x="4010659" y="1490980"/>
            <a:chExt cx="2565400" cy="3550920"/>
          </a:xfrm>
        </p:grpSpPr>
        <p:sp>
          <p:nvSpPr>
            <p:cNvPr id="156" name="object 156"/>
            <p:cNvSpPr/>
            <p:nvPr/>
          </p:nvSpPr>
          <p:spPr>
            <a:xfrm>
              <a:off x="4010659" y="1490980"/>
              <a:ext cx="607060" cy="828039"/>
            </a:xfrm>
            <a:prstGeom prst="rect">
              <a:avLst/>
            </a:prstGeom>
            <a:blipFill>
              <a:blip r:embed="rId6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57" name="object 157"/>
            <p:cNvSpPr/>
            <p:nvPr/>
          </p:nvSpPr>
          <p:spPr>
            <a:xfrm>
              <a:off x="5968999" y="1541780"/>
              <a:ext cx="607059" cy="764539"/>
            </a:xfrm>
            <a:prstGeom prst="rect">
              <a:avLst/>
            </a:prstGeom>
            <a:blipFill>
              <a:blip r:embed="rId6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58" name="object 158"/>
            <p:cNvSpPr/>
            <p:nvPr/>
          </p:nvSpPr>
          <p:spPr>
            <a:xfrm>
              <a:off x="4894579" y="2540000"/>
              <a:ext cx="749300" cy="607060"/>
            </a:xfrm>
            <a:prstGeom prst="rect">
              <a:avLst/>
            </a:prstGeom>
            <a:blipFill>
              <a:blip r:embed="rId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59" name="object 159"/>
            <p:cNvSpPr/>
            <p:nvPr/>
          </p:nvSpPr>
          <p:spPr>
            <a:xfrm>
              <a:off x="5364479" y="3926840"/>
              <a:ext cx="111760" cy="1028700"/>
            </a:xfrm>
            <a:prstGeom prst="rect">
              <a:avLst/>
            </a:prstGeom>
            <a:blipFill>
              <a:blip r:embed="rId6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0" name="object 160"/>
            <p:cNvSpPr/>
            <p:nvPr/>
          </p:nvSpPr>
          <p:spPr>
            <a:xfrm>
              <a:off x="5420994" y="3949572"/>
              <a:ext cx="0" cy="334645"/>
            </a:xfrm>
            <a:custGeom>
              <a:avLst/>
              <a:gdLst/>
              <a:ahLst/>
              <a:cxnLst/>
              <a:rect l="l" t="t" r="r" b="b"/>
              <a:pathLst>
                <a:path h="334645">
                  <a:moveTo>
                    <a:pt x="0" y="0"/>
                  </a:moveTo>
                  <a:lnTo>
                    <a:pt x="0" y="334644"/>
                  </a:lnTo>
                </a:path>
              </a:pathLst>
            </a:custGeom>
            <a:ln w="25400">
              <a:solidFill>
                <a:srgbClr val="006EC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1" name="object 161"/>
            <p:cNvSpPr/>
            <p:nvPr/>
          </p:nvSpPr>
          <p:spPr>
            <a:xfrm>
              <a:off x="5280659" y="3926840"/>
              <a:ext cx="111760" cy="1028700"/>
            </a:xfrm>
            <a:prstGeom prst="rect">
              <a:avLst/>
            </a:prstGeom>
            <a:blipFill>
              <a:blip r:embed="rId3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2" name="object 162"/>
            <p:cNvSpPr/>
            <p:nvPr/>
          </p:nvSpPr>
          <p:spPr>
            <a:xfrm>
              <a:off x="5336158" y="3949572"/>
              <a:ext cx="0" cy="334645"/>
            </a:xfrm>
            <a:custGeom>
              <a:avLst/>
              <a:gdLst/>
              <a:ahLst/>
              <a:cxnLst/>
              <a:rect l="l" t="t" r="r" b="b"/>
              <a:pathLst>
                <a:path h="334645">
                  <a:moveTo>
                    <a:pt x="0" y="0"/>
                  </a:moveTo>
                  <a:lnTo>
                    <a:pt x="0" y="334644"/>
                  </a:lnTo>
                </a:path>
              </a:pathLst>
            </a:custGeom>
            <a:ln w="25400">
              <a:solidFill>
                <a:srgbClr val="00FF0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3" name="object 163"/>
            <p:cNvSpPr/>
            <p:nvPr/>
          </p:nvSpPr>
          <p:spPr>
            <a:xfrm>
              <a:off x="5189219" y="3931919"/>
              <a:ext cx="111760" cy="1028700"/>
            </a:xfrm>
            <a:prstGeom prst="rect">
              <a:avLst/>
            </a:prstGeom>
            <a:blipFill>
              <a:blip r:embed="rId3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4" name="object 164"/>
            <p:cNvSpPr/>
            <p:nvPr/>
          </p:nvSpPr>
          <p:spPr>
            <a:xfrm>
              <a:off x="5244718" y="3955034"/>
              <a:ext cx="0" cy="329565"/>
            </a:xfrm>
            <a:custGeom>
              <a:avLst/>
              <a:gdLst/>
              <a:ahLst/>
              <a:cxnLst/>
              <a:rect l="l" t="t" r="r" b="b"/>
              <a:pathLst>
                <a:path h="329564">
                  <a:moveTo>
                    <a:pt x="0" y="0"/>
                  </a:moveTo>
                  <a:lnTo>
                    <a:pt x="0" y="329184"/>
                  </a:lnTo>
                </a:path>
              </a:pathLst>
            </a:custGeom>
            <a:ln w="25400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5" name="object 165"/>
            <p:cNvSpPr/>
            <p:nvPr/>
          </p:nvSpPr>
          <p:spPr>
            <a:xfrm>
              <a:off x="5102859" y="3921759"/>
              <a:ext cx="111760" cy="1028700"/>
            </a:xfrm>
            <a:prstGeom prst="rect">
              <a:avLst/>
            </a:prstGeom>
            <a:blipFill>
              <a:blip r:embed="rId4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6" name="object 166"/>
            <p:cNvSpPr/>
            <p:nvPr/>
          </p:nvSpPr>
          <p:spPr>
            <a:xfrm>
              <a:off x="5159882" y="3944238"/>
              <a:ext cx="0" cy="340360"/>
            </a:xfrm>
            <a:custGeom>
              <a:avLst/>
              <a:gdLst/>
              <a:ahLst/>
              <a:cxnLst/>
              <a:rect l="l" t="t" r="r" b="b"/>
              <a:pathLst>
                <a:path h="340360">
                  <a:moveTo>
                    <a:pt x="0" y="0"/>
                  </a:moveTo>
                  <a:lnTo>
                    <a:pt x="0" y="339979"/>
                  </a:lnTo>
                </a:path>
              </a:pathLst>
            </a:custGeom>
            <a:ln w="25400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7" name="object 167"/>
            <p:cNvSpPr/>
            <p:nvPr/>
          </p:nvSpPr>
          <p:spPr>
            <a:xfrm>
              <a:off x="5450839" y="3921759"/>
              <a:ext cx="111760" cy="1028700"/>
            </a:xfrm>
            <a:prstGeom prst="rect">
              <a:avLst/>
            </a:prstGeom>
            <a:blipFill>
              <a:blip r:embed="rId4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8" name="object 168"/>
            <p:cNvSpPr/>
            <p:nvPr/>
          </p:nvSpPr>
          <p:spPr>
            <a:xfrm>
              <a:off x="5505830" y="3944238"/>
              <a:ext cx="0" cy="340360"/>
            </a:xfrm>
            <a:custGeom>
              <a:avLst/>
              <a:gdLst/>
              <a:ahLst/>
              <a:cxnLst/>
              <a:rect l="l" t="t" r="r" b="b"/>
              <a:pathLst>
                <a:path h="340360">
                  <a:moveTo>
                    <a:pt x="0" y="0"/>
                  </a:moveTo>
                  <a:lnTo>
                    <a:pt x="0" y="339979"/>
                  </a:lnTo>
                </a:path>
              </a:pathLst>
            </a:custGeom>
            <a:ln w="25400">
              <a:solidFill>
                <a:srgbClr val="6E2E9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9" name="object 169"/>
            <p:cNvSpPr/>
            <p:nvPr/>
          </p:nvSpPr>
          <p:spPr>
            <a:xfrm>
              <a:off x="5013959" y="3929380"/>
              <a:ext cx="111760" cy="1028700"/>
            </a:xfrm>
            <a:prstGeom prst="rect">
              <a:avLst/>
            </a:prstGeom>
            <a:blipFill>
              <a:blip r:embed="rId4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70" name="object 170"/>
            <p:cNvSpPr/>
            <p:nvPr/>
          </p:nvSpPr>
          <p:spPr>
            <a:xfrm>
              <a:off x="5069585" y="3952747"/>
              <a:ext cx="0" cy="331470"/>
            </a:xfrm>
            <a:custGeom>
              <a:avLst/>
              <a:gdLst/>
              <a:ahLst/>
              <a:cxnLst/>
              <a:rect l="l" t="t" r="r" b="b"/>
              <a:pathLst>
                <a:path h="331470">
                  <a:moveTo>
                    <a:pt x="0" y="0"/>
                  </a:moveTo>
                  <a:lnTo>
                    <a:pt x="0" y="331469"/>
                  </a:lnTo>
                </a:path>
              </a:pathLst>
            </a:custGeom>
            <a:ln w="254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71" name="object 171"/>
            <p:cNvSpPr/>
            <p:nvPr/>
          </p:nvSpPr>
          <p:spPr>
            <a:xfrm>
              <a:off x="5123179" y="4465319"/>
              <a:ext cx="1051560" cy="111760"/>
            </a:xfrm>
            <a:prstGeom prst="rect">
              <a:avLst/>
            </a:prstGeom>
            <a:blipFill>
              <a:blip r:embed="rId6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72" name="object 172"/>
            <p:cNvSpPr/>
            <p:nvPr/>
          </p:nvSpPr>
          <p:spPr>
            <a:xfrm>
              <a:off x="5614669" y="4501134"/>
              <a:ext cx="516255" cy="0"/>
            </a:xfrm>
            <a:custGeom>
              <a:avLst/>
              <a:gdLst/>
              <a:ahLst/>
              <a:cxnLst/>
              <a:rect l="l" t="t" r="r" b="b"/>
              <a:pathLst>
                <a:path w="516254">
                  <a:moveTo>
                    <a:pt x="0" y="0"/>
                  </a:moveTo>
                  <a:lnTo>
                    <a:pt x="516254" y="0"/>
                  </a:lnTo>
                </a:path>
              </a:pathLst>
            </a:custGeom>
            <a:ln w="25400">
              <a:solidFill>
                <a:srgbClr val="006EC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73" name="object 173"/>
            <p:cNvSpPr/>
            <p:nvPr/>
          </p:nvSpPr>
          <p:spPr>
            <a:xfrm>
              <a:off x="5123179" y="4549140"/>
              <a:ext cx="1051560" cy="111760"/>
            </a:xfrm>
            <a:prstGeom prst="rect">
              <a:avLst/>
            </a:prstGeom>
            <a:blipFill>
              <a:blip r:embed="rId6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74" name="object 174"/>
            <p:cNvSpPr/>
            <p:nvPr/>
          </p:nvSpPr>
          <p:spPr>
            <a:xfrm>
              <a:off x="5614669" y="4585969"/>
              <a:ext cx="516255" cy="0"/>
            </a:xfrm>
            <a:custGeom>
              <a:avLst/>
              <a:gdLst/>
              <a:ahLst/>
              <a:cxnLst/>
              <a:rect l="l" t="t" r="r" b="b"/>
              <a:pathLst>
                <a:path w="516254">
                  <a:moveTo>
                    <a:pt x="0" y="0"/>
                  </a:moveTo>
                  <a:lnTo>
                    <a:pt x="516254" y="0"/>
                  </a:lnTo>
                </a:path>
              </a:pathLst>
            </a:custGeom>
            <a:ln w="25400">
              <a:solidFill>
                <a:srgbClr val="00FF0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75" name="object 175"/>
            <p:cNvSpPr/>
            <p:nvPr/>
          </p:nvSpPr>
          <p:spPr>
            <a:xfrm>
              <a:off x="5128259" y="4640580"/>
              <a:ext cx="1051560" cy="111760"/>
            </a:xfrm>
            <a:prstGeom prst="rect">
              <a:avLst/>
            </a:prstGeom>
            <a:blipFill>
              <a:blip r:embed="rId5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76" name="object 176"/>
            <p:cNvSpPr/>
            <p:nvPr/>
          </p:nvSpPr>
          <p:spPr>
            <a:xfrm>
              <a:off x="5614669" y="4677409"/>
              <a:ext cx="521970" cy="0"/>
            </a:xfrm>
            <a:custGeom>
              <a:avLst/>
              <a:gdLst/>
              <a:ahLst/>
              <a:cxnLst/>
              <a:rect l="l" t="t" r="r" b="b"/>
              <a:pathLst>
                <a:path w="521970">
                  <a:moveTo>
                    <a:pt x="0" y="0"/>
                  </a:moveTo>
                  <a:lnTo>
                    <a:pt x="521715" y="0"/>
                  </a:lnTo>
                </a:path>
              </a:pathLst>
            </a:custGeom>
            <a:ln w="25400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77" name="object 177"/>
            <p:cNvSpPr/>
            <p:nvPr/>
          </p:nvSpPr>
          <p:spPr>
            <a:xfrm>
              <a:off x="5115559" y="4726940"/>
              <a:ext cx="1054100" cy="111760"/>
            </a:xfrm>
            <a:prstGeom prst="rect">
              <a:avLst/>
            </a:prstGeom>
            <a:blipFill>
              <a:blip r:embed="rId6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78" name="object 178"/>
            <p:cNvSpPr/>
            <p:nvPr/>
          </p:nvSpPr>
          <p:spPr>
            <a:xfrm>
              <a:off x="5614669" y="4762245"/>
              <a:ext cx="511175" cy="0"/>
            </a:xfrm>
            <a:custGeom>
              <a:avLst/>
              <a:gdLst/>
              <a:ahLst/>
              <a:cxnLst/>
              <a:rect l="l" t="t" r="r" b="b"/>
              <a:pathLst>
                <a:path w="511175">
                  <a:moveTo>
                    <a:pt x="0" y="0"/>
                  </a:moveTo>
                  <a:lnTo>
                    <a:pt x="510793" y="0"/>
                  </a:lnTo>
                </a:path>
              </a:pathLst>
            </a:custGeom>
            <a:ln w="25400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79" name="object 179"/>
            <p:cNvSpPr/>
            <p:nvPr/>
          </p:nvSpPr>
          <p:spPr>
            <a:xfrm>
              <a:off x="5115559" y="4381500"/>
              <a:ext cx="1054100" cy="111760"/>
            </a:xfrm>
            <a:prstGeom prst="rect">
              <a:avLst/>
            </a:prstGeom>
            <a:blipFill>
              <a:blip r:embed="rId6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80" name="object 180"/>
            <p:cNvSpPr/>
            <p:nvPr/>
          </p:nvSpPr>
          <p:spPr>
            <a:xfrm>
              <a:off x="5614669" y="4416297"/>
              <a:ext cx="511175" cy="0"/>
            </a:xfrm>
            <a:custGeom>
              <a:avLst/>
              <a:gdLst/>
              <a:ahLst/>
              <a:cxnLst/>
              <a:rect l="l" t="t" r="r" b="b"/>
              <a:pathLst>
                <a:path w="511175">
                  <a:moveTo>
                    <a:pt x="0" y="0"/>
                  </a:moveTo>
                  <a:lnTo>
                    <a:pt x="510793" y="0"/>
                  </a:lnTo>
                </a:path>
              </a:pathLst>
            </a:custGeom>
            <a:ln w="25400">
              <a:solidFill>
                <a:srgbClr val="6E2E9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81" name="object 181"/>
            <p:cNvSpPr/>
            <p:nvPr/>
          </p:nvSpPr>
          <p:spPr>
            <a:xfrm>
              <a:off x="5125719" y="4815839"/>
              <a:ext cx="1051560" cy="111760"/>
            </a:xfrm>
            <a:prstGeom prst="rect">
              <a:avLst/>
            </a:prstGeom>
            <a:blipFill>
              <a:blip r:embed="rId5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82" name="object 182"/>
            <p:cNvSpPr/>
            <p:nvPr/>
          </p:nvSpPr>
          <p:spPr>
            <a:xfrm>
              <a:off x="5614669" y="4852543"/>
              <a:ext cx="519430" cy="0"/>
            </a:xfrm>
            <a:custGeom>
              <a:avLst/>
              <a:gdLst/>
              <a:ahLst/>
              <a:cxnLst/>
              <a:rect l="l" t="t" r="r" b="b"/>
              <a:pathLst>
                <a:path w="519429">
                  <a:moveTo>
                    <a:pt x="0" y="0"/>
                  </a:moveTo>
                  <a:lnTo>
                    <a:pt x="519429" y="0"/>
                  </a:lnTo>
                </a:path>
              </a:pathLst>
            </a:custGeom>
            <a:ln w="254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83" name="object 183"/>
            <p:cNvSpPr/>
            <p:nvPr/>
          </p:nvSpPr>
          <p:spPr>
            <a:xfrm>
              <a:off x="4795519" y="4188459"/>
              <a:ext cx="937260" cy="853439"/>
            </a:xfrm>
            <a:prstGeom prst="rect">
              <a:avLst/>
            </a:prstGeom>
            <a:blipFill>
              <a:blip r:embed="rId6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84" name="object 184"/>
            <p:cNvSpPr/>
            <p:nvPr/>
          </p:nvSpPr>
          <p:spPr>
            <a:xfrm>
              <a:off x="4843525" y="4284192"/>
              <a:ext cx="771525" cy="686435"/>
            </a:xfrm>
            <a:custGeom>
              <a:avLst/>
              <a:gdLst/>
              <a:ahLst/>
              <a:cxnLst/>
              <a:rect l="l" t="t" r="r" b="b"/>
              <a:pathLst>
                <a:path w="771525" h="686435">
                  <a:moveTo>
                    <a:pt x="771144" y="0"/>
                  </a:moveTo>
                  <a:lnTo>
                    <a:pt x="0" y="0"/>
                  </a:lnTo>
                  <a:lnTo>
                    <a:pt x="0" y="686206"/>
                  </a:lnTo>
                  <a:lnTo>
                    <a:pt x="771144" y="686206"/>
                  </a:lnTo>
                  <a:lnTo>
                    <a:pt x="771144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85" name="object 185"/>
            <p:cNvSpPr/>
            <p:nvPr/>
          </p:nvSpPr>
          <p:spPr>
            <a:xfrm>
              <a:off x="5614669" y="4214494"/>
              <a:ext cx="69850" cy="756285"/>
            </a:xfrm>
            <a:custGeom>
              <a:avLst/>
              <a:gdLst/>
              <a:ahLst/>
              <a:cxnLst/>
              <a:rect l="l" t="t" r="r" b="b"/>
              <a:pathLst>
                <a:path w="69850" h="756285">
                  <a:moveTo>
                    <a:pt x="69850" y="0"/>
                  </a:moveTo>
                  <a:lnTo>
                    <a:pt x="0" y="69722"/>
                  </a:lnTo>
                  <a:lnTo>
                    <a:pt x="0" y="755903"/>
                  </a:lnTo>
                  <a:lnTo>
                    <a:pt x="69850" y="686180"/>
                  </a:lnTo>
                  <a:lnTo>
                    <a:pt x="69850" y="0"/>
                  </a:lnTo>
                  <a:close/>
                </a:path>
              </a:pathLst>
            </a:custGeom>
            <a:solidFill>
              <a:srgbClr val="CD9A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86" name="object 186"/>
            <p:cNvSpPr/>
            <p:nvPr/>
          </p:nvSpPr>
          <p:spPr>
            <a:xfrm>
              <a:off x="4843525" y="4214494"/>
              <a:ext cx="841375" cy="69850"/>
            </a:xfrm>
            <a:custGeom>
              <a:avLst/>
              <a:gdLst/>
              <a:ahLst/>
              <a:cxnLst/>
              <a:rect l="l" t="t" r="r" b="b"/>
              <a:pathLst>
                <a:path w="841375" h="69850">
                  <a:moveTo>
                    <a:pt x="840994" y="0"/>
                  </a:moveTo>
                  <a:lnTo>
                    <a:pt x="69850" y="0"/>
                  </a:lnTo>
                  <a:lnTo>
                    <a:pt x="0" y="69722"/>
                  </a:lnTo>
                  <a:lnTo>
                    <a:pt x="771144" y="69722"/>
                  </a:lnTo>
                  <a:lnTo>
                    <a:pt x="840994" y="0"/>
                  </a:lnTo>
                  <a:close/>
                </a:path>
              </a:pathLst>
            </a:custGeom>
            <a:solidFill>
              <a:srgbClr val="FFCC3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87" name="object 187"/>
            <p:cNvSpPr/>
            <p:nvPr/>
          </p:nvSpPr>
          <p:spPr>
            <a:xfrm>
              <a:off x="4843525" y="4214494"/>
              <a:ext cx="841375" cy="756285"/>
            </a:xfrm>
            <a:custGeom>
              <a:avLst/>
              <a:gdLst/>
              <a:ahLst/>
              <a:cxnLst/>
              <a:rect l="l" t="t" r="r" b="b"/>
              <a:pathLst>
                <a:path w="841375" h="756285">
                  <a:moveTo>
                    <a:pt x="0" y="69722"/>
                  </a:moveTo>
                  <a:lnTo>
                    <a:pt x="69850" y="0"/>
                  </a:lnTo>
                  <a:lnTo>
                    <a:pt x="840994" y="0"/>
                  </a:lnTo>
                  <a:lnTo>
                    <a:pt x="840994" y="686180"/>
                  </a:lnTo>
                  <a:lnTo>
                    <a:pt x="771144" y="755903"/>
                  </a:lnTo>
                  <a:lnTo>
                    <a:pt x="0" y="755903"/>
                  </a:lnTo>
                  <a:lnTo>
                    <a:pt x="0" y="69722"/>
                  </a:lnTo>
                  <a:close/>
                </a:path>
              </a:pathLst>
            </a:custGeom>
            <a:ln w="9525">
              <a:solidFill>
                <a:srgbClr val="487CB9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88" name="object 188"/>
            <p:cNvSpPr/>
            <p:nvPr/>
          </p:nvSpPr>
          <p:spPr>
            <a:xfrm>
              <a:off x="4843525" y="4214494"/>
              <a:ext cx="841375" cy="69850"/>
            </a:xfrm>
            <a:custGeom>
              <a:avLst/>
              <a:gdLst/>
              <a:ahLst/>
              <a:cxnLst/>
              <a:rect l="l" t="t" r="r" b="b"/>
              <a:pathLst>
                <a:path w="841375" h="69850">
                  <a:moveTo>
                    <a:pt x="0" y="69722"/>
                  </a:moveTo>
                  <a:lnTo>
                    <a:pt x="771144" y="69722"/>
                  </a:lnTo>
                  <a:lnTo>
                    <a:pt x="840994" y="0"/>
                  </a:lnTo>
                </a:path>
              </a:pathLst>
            </a:custGeom>
            <a:ln w="9523">
              <a:solidFill>
                <a:srgbClr val="487CB9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89" name="object 189"/>
            <p:cNvSpPr/>
            <p:nvPr/>
          </p:nvSpPr>
          <p:spPr>
            <a:xfrm>
              <a:off x="5614669" y="4284218"/>
              <a:ext cx="0" cy="686435"/>
            </a:xfrm>
            <a:custGeom>
              <a:avLst/>
              <a:gdLst/>
              <a:ahLst/>
              <a:cxnLst/>
              <a:rect l="l" t="t" r="r" b="b"/>
              <a:pathLst>
                <a:path h="686435">
                  <a:moveTo>
                    <a:pt x="0" y="0"/>
                  </a:moveTo>
                  <a:lnTo>
                    <a:pt x="0" y="686180"/>
                  </a:lnTo>
                </a:path>
              </a:pathLst>
            </a:custGeom>
            <a:ln w="9525">
              <a:solidFill>
                <a:srgbClr val="487CB9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90" name="object 190"/>
          <p:cNvSpPr txBox="1"/>
          <p:nvPr/>
        </p:nvSpPr>
        <p:spPr>
          <a:xfrm>
            <a:off x="4964429" y="4350842"/>
            <a:ext cx="503555" cy="5295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30480">
              <a:lnSpc>
                <a:spcPct val="100000"/>
              </a:lnSpc>
              <a:spcBef>
                <a:spcPts val="105"/>
              </a:spcBef>
            </a:pPr>
            <a:r>
              <a:rPr sz="1100" b="1" spc="-75" dirty="0">
                <a:solidFill>
                  <a:srgbClr val="006EC0"/>
                </a:solidFill>
                <a:latin typeface="Arial"/>
                <a:cs typeface="Arial"/>
              </a:rPr>
              <a:t>Optical  </a:t>
            </a:r>
            <a:r>
              <a:rPr sz="1100" b="1" spc="-125" dirty="0">
                <a:solidFill>
                  <a:srgbClr val="006EC0"/>
                </a:solidFill>
                <a:latin typeface="Arial"/>
                <a:cs typeface="Arial"/>
              </a:rPr>
              <a:t>Cross-  </a:t>
            </a:r>
            <a:r>
              <a:rPr sz="1100" b="1" spc="-210" dirty="0">
                <a:solidFill>
                  <a:srgbClr val="006EC0"/>
                </a:solidFill>
                <a:latin typeface="Arial"/>
                <a:cs typeface="Arial"/>
              </a:rPr>
              <a:t>C</a:t>
            </a:r>
            <a:r>
              <a:rPr sz="1100" b="1" spc="-90" dirty="0">
                <a:solidFill>
                  <a:srgbClr val="006EC0"/>
                </a:solidFill>
                <a:latin typeface="Arial"/>
                <a:cs typeface="Arial"/>
              </a:rPr>
              <a:t>o</a:t>
            </a:r>
            <a:r>
              <a:rPr sz="1100" b="1" spc="-85" dirty="0">
                <a:solidFill>
                  <a:srgbClr val="006EC0"/>
                </a:solidFill>
                <a:latin typeface="Arial"/>
                <a:cs typeface="Arial"/>
              </a:rPr>
              <a:t>nn</a:t>
            </a:r>
            <a:r>
              <a:rPr sz="1100" b="1" spc="-70" dirty="0">
                <a:solidFill>
                  <a:srgbClr val="006EC0"/>
                </a:solidFill>
                <a:latin typeface="Arial"/>
                <a:cs typeface="Arial"/>
              </a:rPr>
              <a:t>e</a:t>
            </a:r>
            <a:r>
              <a:rPr sz="1100" b="1" spc="-65" dirty="0">
                <a:solidFill>
                  <a:srgbClr val="006EC0"/>
                </a:solidFill>
                <a:latin typeface="Arial"/>
                <a:cs typeface="Arial"/>
              </a:rPr>
              <a:t>ct</a:t>
            </a:r>
            <a:endParaRPr sz="1100" dirty="0">
              <a:latin typeface="Arial"/>
              <a:cs typeface="Arial"/>
            </a:endParaRPr>
          </a:p>
        </p:txBody>
      </p:sp>
      <p:grpSp>
        <p:nvGrpSpPr>
          <p:cNvPr id="191" name="object 191"/>
          <p:cNvGrpSpPr/>
          <p:nvPr/>
        </p:nvGrpSpPr>
        <p:grpSpPr>
          <a:xfrm>
            <a:off x="4051300" y="1117600"/>
            <a:ext cx="4800600" cy="3921760"/>
            <a:chOff x="4051300" y="1117600"/>
            <a:chExt cx="4800600" cy="3921760"/>
          </a:xfrm>
        </p:grpSpPr>
        <p:sp>
          <p:nvSpPr>
            <p:cNvPr id="192" name="object 192"/>
            <p:cNvSpPr/>
            <p:nvPr/>
          </p:nvSpPr>
          <p:spPr>
            <a:xfrm>
              <a:off x="4051300" y="4208779"/>
              <a:ext cx="607060" cy="830580"/>
            </a:xfrm>
            <a:prstGeom prst="rect">
              <a:avLst/>
            </a:prstGeom>
            <a:blipFill>
              <a:blip r:embed="rId6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93" name="object 193"/>
            <p:cNvSpPr/>
            <p:nvPr/>
          </p:nvSpPr>
          <p:spPr>
            <a:xfrm>
              <a:off x="5946139" y="4267200"/>
              <a:ext cx="607060" cy="762000"/>
            </a:xfrm>
            <a:prstGeom prst="rect">
              <a:avLst/>
            </a:prstGeom>
            <a:blipFill>
              <a:blip r:embed="rId6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94" name="object 194"/>
            <p:cNvSpPr/>
            <p:nvPr/>
          </p:nvSpPr>
          <p:spPr>
            <a:xfrm>
              <a:off x="4889500" y="3489960"/>
              <a:ext cx="746760" cy="607059"/>
            </a:xfrm>
            <a:prstGeom prst="rect">
              <a:avLst/>
            </a:prstGeom>
            <a:blipFill>
              <a:blip r:embed="rId7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95" name="object 195"/>
            <p:cNvSpPr/>
            <p:nvPr/>
          </p:nvSpPr>
          <p:spPr>
            <a:xfrm>
              <a:off x="8495453" y="1405609"/>
              <a:ext cx="93132" cy="1003861"/>
            </a:xfrm>
            <a:prstGeom prst="rect">
              <a:avLst/>
            </a:prstGeom>
            <a:blipFill>
              <a:blip r:embed="rId7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96" name="object 196"/>
            <p:cNvSpPr/>
            <p:nvPr/>
          </p:nvSpPr>
          <p:spPr>
            <a:xfrm>
              <a:off x="8541639" y="1899793"/>
              <a:ext cx="0" cy="460375"/>
            </a:xfrm>
            <a:custGeom>
              <a:avLst/>
              <a:gdLst/>
              <a:ahLst/>
              <a:cxnLst/>
              <a:rect l="l" t="t" r="r" b="b"/>
              <a:pathLst>
                <a:path h="460375">
                  <a:moveTo>
                    <a:pt x="0" y="0"/>
                  </a:moveTo>
                  <a:lnTo>
                    <a:pt x="0" y="459867"/>
                  </a:lnTo>
                </a:path>
              </a:pathLst>
            </a:custGeom>
            <a:ln w="25400">
              <a:solidFill>
                <a:srgbClr val="006EC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97" name="object 197"/>
            <p:cNvSpPr/>
            <p:nvPr/>
          </p:nvSpPr>
          <p:spPr>
            <a:xfrm>
              <a:off x="8399779" y="1391920"/>
              <a:ext cx="111758" cy="1031239"/>
            </a:xfrm>
            <a:prstGeom prst="rect">
              <a:avLst/>
            </a:prstGeom>
            <a:blipFill>
              <a:blip r:embed="rId7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98" name="object 198"/>
            <p:cNvSpPr/>
            <p:nvPr/>
          </p:nvSpPr>
          <p:spPr>
            <a:xfrm>
              <a:off x="8456803" y="1899793"/>
              <a:ext cx="0" cy="460375"/>
            </a:xfrm>
            <a:custGeom>
              <a:avLst/>
              <a:gdLst/>
              <a:ahLst/>
              <a:cxnLst/>
              <a:rect l="l" t="t" r="r" b="b"/>
              <a:pathLst>
                <a:path h="460375">
                  <a:moveTo>
                    <a:pt x="0" y="0"/>
                  </a:moveTo>
                  <a:lnTo>
                    <a:pt x="0" y="459867"/>
                  </a:lnTo>
                </a:path>
              </a:pathLst>
            </a:custGeom>
            <a:ln w="25400">
              <a:solidFill>
                <a:srgbClr val="00FF0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99" name="object 199"/>
            <p:cNvSpPr/>
            <p:nvPr/>
          </p:nvSpPr>
          <p:spPr>
            <a:xfrm>
              <a:off x="8308340" y="1399540"/>
              <a:ext cx="111758" cy="1028700"/>
            </a:xfrm>
            <a:prstGeom prst="rect">
              <a:avLst/>
            </a:prstGeom>
            <a:blipFill>
              <a:blip r:embed="rId7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00" name="object 200"/>
            <p:cNvSpPr/>
            <p:nvPr/>
          </p:nvSpPr>
          <p:spPr>
            <a:xfrm>
              <a:off x="8365363" y="1899793"/>
              <a:ext cx="0" cy="465455"/>
            </a:xfrm>
            <a:custGeom>
              <a:avLst/>
              <a:gdLst/>
              <a:ahLst/>
              <a:cxnLst/>
              <a:rect l="l" t="t" r="r" b="b"/>
              <a:pathLst>
                <a:path h="465455">
                  <a:moveTo>
                    <a:pt x="0" y="0"/>
                  </a:moveTo>
                  <a:lnTo>
                    <a:pt x="0" y="465201"/>
                  </a:lnTo>
                </a:path>
              </a:pathLst>
            </a:custGeom>
            <a:ln w="25400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01" name="object 201"/>
            <p:cNvSpPr/>
            <p:nvPr/>
          </p:nvSpPr>
          <p:spPr>
            <a:xfrm>
              <a:off x="8224520" y="1386840"/>
              <a:ext cx="111758" cy="1031239"/>
            </a:xfrm>
            <a:prstGeom prst="rect">
              <a:avLst/>
            </a:prstGeom>
            <a:blipFill>
              <a:blip r:embed="rId7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02" name="object 202"/>
            <p:cNvSpPr/>
            <p:nvPr/>
          </p:nvSpPr>
          <p:spPr>
            <a:xfrm>
              <a:off x="8280527" y="1899793"/>
              <a:ext cx="0" cy="454659"/>
            </a:xfrm>
            <a:custGeom>
              <a:avLst/>
              <a:gdLst/>
              <a:ahLst/>
              <a:cxnLst/>
              <a:rect l="l" t="t" r="r" b="b"/>
              <a:pathLst>
                <a:path h="454660">
                  <a:moveTo>
                    <a:pt x="0" y="0"/>
                  </a:moveTo>
                  <a:lnTo>
                    <a:pt x="0" y="454533"/>
                  </a:lnTo>
                </a:path>
              </a:pathLst>
            </a:custGeom>
            <a:ln w="25400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03" name="object 203"/>
            <p:cNvSpPr/>
            <p:nvPr/>
          </p:nvSpPr>
          <p:spPr>
            <a:xfrm>
              <a:off x="8569959" y="1386840"/>
              <a:ext cx="111758" cy="1031239"/>
            </a:xfrm>
            <a:prstGeom prst="rect">
              <a:avLst/>
            </a:prstGeom>
            <a:blipFill>
              <a:blip r:embed="rId7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04" name="object 204"/>
            <p:cNvSpPr/>
            <p:nvPr/>
          </p:nvSpPr>
          <p:spPr>
            <a:xfrm>
              <a:off x="8626475" y="1899793"/>
              <a:ext cx="0" cy="454659"/>
            </a:xfrm>
            <a:custGeom>
              <a:avLst/>
              <a:gdLst/>
              <a:ahLst/>
              <a:cxnLst/>
              <a:rect l="l" t="t" r="r" b="b"/>
              <a:pathLst>
                <a:path h="454660">
                  <a:moveTo>
                    <a:pt x="0" y="0"/>
                  </a:moveTo>
                  <a:lnTo>
                    <a:pt x="0" y="454533"/>
                  </a:lnTo>
                </a:path>
              </a:pathLst>
            </a:custGeom>
            <a:ln w="25400">
              <a:solidFill>
                <a:srgbClr val="6E2E9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05" name="object 205"/>
            <p:cNvSpPr/>
            <p:nvPr/>
          </p:nvSpPr>
          <p:spPr>
            <a:xfrm>
              <a:off x="8135620" y="1397000"/>
              <a:ext cx="111758" cy="1028700"/>
            </a:xfrm>
            <a:prstGeom prst="rect">
              <a:avLst/>
            </a:prstGeom>
            <a:blipFill>
              <a:blip r:embed="rId7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06" name="object 206"/>
            <p:cNvSpPr/>
            <p:nvPr/>
          </p:nvSpPr>
          <p:spPr>
            <a:xfrm>
              <a:off x="8190229" y="1899793"/>
              <a:ext cx="0" cy="462915"/>
            </a:xfrm>
            <a:custGeom>
              <a:avLst/>
              <a:gdLst/>
              <a:ahLst/>
              <a:cxnLst/>
              <a:rect l="l" t="t" r="r" b="b"/>
              <a:pathLst>
                <a:path h="462914">
                  <a:moveTo>
                    <a:pt x="0" y="0"/>
                  </a:moveTo>
                  <a:lnTo>
                    <a:pt x="0" y="462915"/>
                  </a:lnTo>
                </a:path>
              </a:pathLst>
            </a:custGeom>
            <a:ln w="254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07" name="object 207"/>
            <p:cNvSpPr/>
            <p:nvPr/>
          </p:nvSpPr>
          <p:spPr>
            <a:xfrm>
              <a:off x="7531100" y="1394459"/>
              <a:ext cx="1132840" cy="111760"/>
            </a:xfrm>
            <a:prstGeom prst="rect">
              <a:avLst/>
            </a:prstGeom>
            <a:blipFill>
              <a:blip r:embed="rId7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08" name="object 208"/>
            <p:cNvSpPr/>
            <p:nvPr/>
          </p:nvSpPr>
          <p:spPr>
            <a:xfrm>
              <a:off x="7573898" y="1430400"/>
              <a:ext cx="390525" cy="0"/>
            </a:xfrm>
            <a:custGeom>
              <a:avLst/>
              <a:gdLst/>
              <a:ahLst/>
              <a:cxnLst/>
              <a:rect l="l" t="t" r="r" b="b"/>
              <a:pathLst>
                <a:path w="390525">
                  <a:moveTo>
                    <a:pt x="0" y="0"/>
                  </a:moveTo>
                  <a:lnTo>
                    <a:pt x="390398" y="0"/>
                  </a:lnTo>
                </a:path>
              </a:pathLst>
            </a:custGeom>
            <a:ln w="25525">
              <a:solidFill>
                <a:srgbClr val="006EC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09" name="object 209"/>
            <p:cNvSpPr/>
            <p:nvPr/>
          </p:nvSpPr>
          <p:spPr>
            <a:xfrm>
              <a:off x="7531100" y="1478279"/>
              <a:ext cx="1132840" cy="111760"/>
            </a:xfrm>
            <a:prstGeom prst="rect">
              <a:avLst/>
            </a:prstGeom>
            <a:blipFill>
              <a:blip r:embed="rId7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10" name="object 210"/>
            <p:cNvSpPr/>
            <p:nvPr/>
          </p:nvSpPr>
          <p:spPr>
            <a:xfrm>
              <a:off x="7573898" y="1515363"/>
              <a:ext cx="390525" cy="0"/>
            </a:xfrm>
            <a:custGeom>
              <a:avLst/>
              <a:gdLst/>
              <a:ahLst/>
              <a:cxnLst/>
              <a:rect l="l" t="t" r="r" b="b"/>
              <a:pathLst>
                <a:path w="390525">
                  <a:moveTo>
                    <a:pt x="0" y="0"/>
                  </a:moveTo>
                  <a:lnTo>
                    <a:pt x="390398" y="0"/>
                  </a:lnTo>
                </a:path>
              </a:pathLst>
            </a:custGeom>
            <a:ln w="25400">
              <a:solidFill>
                <a:srgbClr val="00FF0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11" name="object 211"/>
            <p:cNvSpPr/>
            <p:nvPr/>
          </p:nvSpPr>
          <p:spPr>
            <a:xfrm>
              <a:off x="7536179" y="1569719"/>
              <a:ext cx="1132840" cy="111760"/>
            </a:xfrm>
            <a:prstGeom prst="rect">
              <a:avLst/>
            </a:prstGeom>
            <a:blipFill>
              <a:blip r:embed="rId7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12" name="object 212"/>
            <p:cNvSpPr/>
            <p:nvPr/>
          </p:nvSpPr>
          <p:spPr>
            <a:xfrm>
              <a:off x="7579867" y="1606676"/>
              <a:ext cx="384810" cy="0"/>
            </a:xfrm>
            <a:custGeom>
              <a:avLst/>
              <a:gdLst/>
              <a:ahLst/>
              <a:cxnLst/>
              <a:rect l="l" t="t" r="r" b="b"/>
              <a:pathLst>
                <a:path w="384809">
                  <a:moveTo>
                    <a:pt x="0" y="0"/>
                  </a:moveTo>
                  <a:lnTo>
                    <a:pt x="384428" y="0"/>
                  </a:lnTo>
                </a:path>
              </a:pathLst>
            </a:custGeom>
            <a:ln w="25400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13" name="object 213"/>
            <p:cNvSpPr/>
            <p:nvPr/>
          </p:nvSpPr>
          <p:spPr>
            <a:xfrm>
              <a:off x="7526020" y="1656080"/>
              <a:ext cx="1132840" cy="111760"/>
            </a:xfrm>
            <a:prstGeom prst="rect">
              <a:avLst/>
            </a:prstGeom>
            <a:blipFill>
              <a:blip r:embed="rId8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14" name="object 214"/>
            <p:cNvSpPr/>
            <p:nvPr/>
          </p:nvSpPr>
          <p:spPr>
            <a:xfrm>
              <a:off x="7567929" y="1691640"/>
              <a:ext cx="396875" cy="0"/>
            </a:xfrm>
            <a:custGeom>
              <a:avLst/>
              <a:gdLst/>
              <a:ahLst/>
              <a:cxnLst/>
              <a:rect l="l" t="t" r="r" b="b"/>
              <a:pathLst>
                <a:path w="396875">
                  <a:moveTo>
                    <a:pt x="0" y="0"/>
                  </a:moveTo>
                  <a:lnTo>
                    <a:pt x="396367" y="0"/>
                  </a:lnTo>
                </a:path>
              </a:pathLst>
            </a:custGeom>
            <a:ln w="25400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15" name="object 215"/>
            <p:cNvSpPr/>
            <p:nvPr/>
          </p:nvSpPr>
          <p:spPr>
            <a:xfrm>
              <a:off x="7526020" y="1310639"/>
              <a:ext cx="1132840" cy="111760"/>
            </a:xfrm>
            <a:prstGeom prst="rect">
              <a:avLst/>
            </a:prstGeom>
            <a:blipFill>
              <a:blip r:embed="rId8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16" name="object 216"/>
            <p:cNvSpPr/>
            <p:nvPr/>
          </p:nvSpPr>
          <p:spPr>
            <a:xfrm>
              <a:off x="7567929" y="1345565"/>
              <a:ext cx="396875" cy="0"/>
            </a:xfrm>
            <a:custGeom>
              <a:avLst/>
              <a:gdLst/>
              <a:ahLst/>
              <a:cxnLst/>
              <a:rect l="l" t="t" r="r" b="b"/>
              <a:pathLst>
                <a:path w="396875">
                  <a:moveTo>
                    <a:pt x="0" y="0"/>
                  </a:moveTo>
                  <a:lnTo>
                    <a:pt x="396367" y="0"/>
                  </a:lnTo>
                </a:path>
              </a:pathLst>
            </a:custGeom>
            <a:ln w="25400">
              <a:solidFill>
                <a:srgbClr val="6E2E9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17" name="object 217"/>
            <p:cNvSpPr/>
            <p:nvPr/>
          </p:nvSpPr>
          <p:spPr>
            <a:xfrm>
              <a:off x="7533640" y="1744980"/>
              <a:ext cx="1132840" cy="111760"/>
            </a:xfrm>
            <a:prstGeom prst="rect">
              <a:avLst/>
            </a:prstGeom>
            <a:blipFill>
              <a:blip r:embed="rId8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18" name="object 218"/>
            <p:cNvSpPr/>
            <p:nvPr/>
          </p:nvSpPr>
          <p:spPr>
            <a:xfrm>
              <a:off x="7577328" y="1781809"/>
              <a:ext cx="387350" cy="0"/>
            </a:xfrm>
            <a:custGeom>
              <a:avLst/>
              <a:gdLst/>
              <a:ahLst/>
              <a:cxnLst/>
              <a:rect l="l" t="t" r="r" b="b"/>
              <a:pathLst>
                <a:path w="387350">
                  <a:moveTo>
                    <a:pt x="0" y="0"/>
                  </a:moveTo>
                  <a:lnTo>
                    <a:pt x="386969" y="0"/>
                  </a:lnTo>
                </a:path>
              </a:pathLst>
            </a:custGeom>
            <a:ln w="254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19" name="object 219"/>
            <p:cNvSpPr/>
            <p:nvPr/>
          </p:nvSpPr>
          <p:spPr>
            <a:xfrm>
              <a:off x="7917179" y="1117600"/>
              <a:ext cx="934720" cy="853439"/>
            </a:xfrm>
            <a:prstGeom prst="rect">
              <a:avLst/>
            </a:prstGeom>
            <a:blipFill>
              <a:blip r:embed="rId8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20" name="object 220"/>
            <p:cNvSpPr/>
            <p:nvPr/>
          </p:nvSpPr>
          <p:spPr>
            <a:xfrm>
              <a:off x="7964296" y="1213586"/>
              <a:ext cx="771525" cy="686435"/>
            </a:xfrm>
            <a:custGeom>
              <a:avLst/>
              <a:gdLst/>
              <a:ahLst/>
              <a:cxnLst/>
              <a:rect l="l" t="t" r="r" b="b"/>
              <a:pathLst>
                <a:path w="771525" h="686435">
                  <a:moveTo>
                    <a:pt x="771144" y="0"/>
                  </a:moveTo>
                  <a:lnTo>
                    <a:pt x="0" y="0"/>
                  </a:lnTo>
                  <a:lnTo>
                    <a:pt x="0" y="686206"/>
                  </a:lnTo>
                  <a:lnTo>
                    <a:pt x="771144" y="686206"/>
                  </a:lnTo>
                  <a:lnTo>
                    <a:pt x="771144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21" name="object 221"/>
            <p:cNvSpPr/>
            <p:nvPr/>
          </p:nvSpPr>
          <p:spPr>
            <a:xfrm>
              <a:off x="8735440" y="1143761"/>
              <a:ext cx="69850" cy="756285"/>
            </a:xfrm>
            <a:custGeom>
              <a:avLst/>
              <a:gdLst/>
              <a:ahLst/>
              <a:cxnLst/>
              <a:rect l="l" t="t" r="r" b="b"/>
              <a:pathLst>
                <a:path w="69850" h="756285">
                  <a:moveTo>
                    <a:pt x="69723" y="0"/>
                  </a:moveTo>
                  <a:lnTo>
                    <a:pt x="0" y="69850"/>
                  </a:lnTo>
                  <a:lnTo>
                    <a:pt x="0" y="756030"/>
                  </a:lnTo>
                  <a:lnTo>
                    <a:pt x="69723" y="686180"/>
                  </a:lnTo>
                  <a:lnTo>
                    <a:pt x="69723" y="0"/>
                  </a:lnTo>
                  <a:close/>
                </a:path>
              </a:pathLst>
            </a:custGeom>
            <a:solidFill>
              <a:srgbClr val="CD9A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22" name="object 222"/>
            <p:cNvSpPr/>
            <p:nvPr/>
          </p:nvSpPr>
          <p:spPr>
            <a:xfrm>
              <a:off x="7964296" y="1143761"/>
              <a:ext cx="841375" cy="69850"/>
            </a:xfrm>
            <a:custGeom>
              <a:avLst/>
              <a:gdLst/>
              <a:ahLst/>
              <a:cxnLst/>
              <a:rect l="l" t="t" r="r" b="b"/>
              <a:pathLst>
                <a:path w="841375" h="69850">
                  <a:moveTo>
                    <a:pt x="840867" y="0"/>
                  </a:moveTo>
                  <a:lnTo>
                    <a:pt x="69723" y="0"/>
                  </a:lnTo>
                  <a:lnTo>
                    <a:pt x="0" y="69850"/>
                  </a:lnTo>
                  <a:lnTo>
                    <a:pt x="771144" y="69850"/>
                  </a:lnTo>
                  <a:lnTo>
                    <a:pt x="840867" y="0"/>
                  </a:lnTo>
                  <a:close/>
                </a:path>
              </a:pathLst>
            </a:custGeom>
            <a:solidFill>
              <a:srgbClr val="FFCC3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23" name="object 223"/>
            <p:cNvSpPr/>
            <p:nvPr/>
          </p:nvSpPr>
          <p:spPr>
            <a:xfrm>
              <a:off x="7964296" y="1143761"/>
              <a:ext cx="841375" cy="756285"/>
            </a:xfrm>
            <a:custGeom>
              <a:avLst/>
              <a:gdLst/>
              <a:ahLst/>
              <a:cxnLst/>
              <a:rect l="l" t="t" r="r" b="b"/>
              <a:pathLst>
                <a:path w="841375" h="756285">
                  <a:moveTo>
                    <a:pt x="0" y="69850"/>
                  </a:moveTo>
                  <a:lnTo>
                    <a:pt x="69723" y="0"/>
                  </a:lnTo>
                  <a:lnTo>
                    <a:pt x="840867" y="0"/>
                  </a:lnTo>
                  <a:lnTo>
                    <a:pt x="840867" y="686180"/>
                  </a:lnTo>
                  <a:lnTo>
                    <a:pt x="771144" y="756030"/>
                  </a:lnTo>
                  <a:lnTo>
                    <a:pt x="0" y="756030"/>
                  </a:lnTo>
                  <a:lnTo>
                    <a:pt x="0" y="69850"/>
                  </a:lnTo>
                  <a:close/>
                </a:path>
                <a:path w="841375" h="756285">
                  <a:moveTo>
                    <a:pt x="0" y="69850"/>
                  </a:moveTo>
                  <a:lnTo>
                    <a:pt x="771144" y="69850"/>
                  </a:lnTo>
                  <a:lnTo>
                    <a:pt x="840867" y="0"/>
                  </a:lnTo>
                </a:path>
                <a:path w="841375" h="756285">
                  <a:moveTo>
                    <a:pt x="771144" y="69850"/>
                  </a:moveTo>
                  <a:lnTo>
                    <a:pt x="771144" y="756030"/>
                  </a:lnTo>
                </a:path>
              </a:pathLst>
            </a:custGeom>
            <a:ln w="9525">
              <a:solidFill>
                <a:srgbClr val="487CB9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224" name="object 224"/>
          <p:cNvSpPr txBox="1"/>
          <p:nvPr/>
        </p:nvSpPr>
        <p:spPr>
          <a:xfrm>
            <a:off x="7964296" y="1278382"/>
            <a:ext cx="766445" cy="528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35255" marR="145415" indent="30480">
              <a:lnSpc>
                <a:spcPct val="100000"/>
              </a:lnSpc>
              <a:spcBef>
                <a:spcPts val="105"/>
              </a:spcBef>
            </a:pPr>
            <a:r>
              <a:rPr sz="1100" b="1" spc="-75" dirty="0">
                <a:solidFill>
                  <a:srgbClr val="006EC0"/>
                </a:solidFill>
                <a:latin typeface="Arial"/>
                <a:cs typeface="Arial"/>
              </a:rPr>
              <a:t>Optical  </a:t>
            </a:r>
            <a:r>
              <a:rPr sz="1100" b="1" spc="-125" dirty="0">
                <a:solidFill>
                  <a:srgbClr val="006EC0"/>
                </a:solidFill>
                <a:latin typeface="Arial"/>
                <a:cs typeface="Arial"/>
              </a:rPr>
              <a:t>Cross-  </a:t>
            </a:r>
            <a:r>
              <a:rPr sz="1100" b="1" spc="-210" dirty="0">
                <a:solidFill>
                  <a:srgbClr val="006EC0"/>
                </a:solidFill>
                <a:latin typeface="Arial"/>
                <a:cs typeface="Arial"/>
              </a:rPr>
              <a:t>C</a:t>
            </a:r>
            <a:r>
              <a:rPr sz="1100" b="1" spc="-90" dirty="0">
                <a:solidFill>
                  <a:srgbClr val="006EC0"/>
                </a:solidFill>
                <a:latin typeface="Arial"/>
                <a:cs typeface="Arial"/>
              </a:rPr>
              <a:t>o</a:t>
            </a:r>
            <a:r>
              <a:rPr sz="1100" b="1" spc="-85" dirty="0">
                <a:solidFill>
                  <a:srgbClr val="006EC0"/>
                </a:solidFill>
                <a:latin typeface="Arial"/>
                <a:cs typeface="Arial"/>
              </a:rPr>
              <a:t>nn</a:t>
            </a:r>
            <a:r>
              <a:rPr sz="1100" b="1" spc="-70" dirty="0">
                <a:solidFill>
                  <a:srgbClr val="006EC0"/>
                </a:solidFill>
                <a:latin typeface="Arial"/>
                <a:cs typeface="Arial"/>
              </a:rPr>
              <a:t>e</a:t>
            </a:r>
            <a:r>
              <a:rPr sz="1100" b="1" spc="-65" dirty="0">
                <a:solidFill>
                  <a:srgbClr val="006EC0"/>
                </a:solidFill>
                <a:latin typeface="Arial"/>
                <a:cs typeface="Arial"/>
              </a:rPr>
              <a:t>ct</a:t>
            </a:r>
            <a:endParaRPr sz="1100" dirty="0">
              <a:latin typeface="Arial"/>
              <a:cs typeface="Arial"/>
            </a:endParaRPr>
          </a:p>
        </p:txBody>
      </p:sp>
      <p:grpSp>
        <p:nvGrpSpPr>
          <p:cNvPr id="225" name="object 225"/>
          <p:cNvGrpSpPr/>
          <p:nvPr/>
        </p:nvGrpSpPr>
        <p:grpSpPr>
          <a:xfrm>
            <a:off x="7109459" y="1143000"/>
            <a:ext cx="1742439" cy="4351020"/>
            <a:chOff x="7109459" y="1143000"/>
            <a:chExt cx="1742439" cy="4351020"/>
          </a:xfrm>
        </p:grpSpPr>
        <p:sp>
          <p:nvSpPr>
            <p:cNvPr id="226" name="object 226"/>
            <p:cNvSpPr/>
            <p:nvPr/>
          </p:nvSpPr>
          <p:spPr>
            <a:xfrm>
              <a:off x="7109459" y="1143000"/>
              <a:ext cx="607059" cy="830579"/>
            </a:xfrm>
            <a:prstGeom prst="rect">
              <a:avLst/>
            </a:prstGeom>
            <a:blipFill>
              <a:blip r:embed="rId6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27" name="object 227"/>
            <p:cNvSpPr/>
            <p:nvPr/>
          </p:nvSpPr>
          <p:spPr>
            <a:xfrm>
              <a:off x="7993379" y="2192019"/>
              <a:ext cx="746759" cy="607060"/>
            </a:xfrm>
            <a:prstGeom prst="rect">
              <a:avLst/>
            </a:prstGeom>
            <a:blipFill>
              <a:blip r:embed="rId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28" name="object 228"/>
            <p:cNvSpPr/>
            <p:nvPr/>
          </p:nvSpPr>
          <p:spPr>
            <a:xfrm>
              <a:off x="8492913" y="4352008"/>
              <a:ext cx="93132" cy="1003861"/>
            </a:xfrm>
            <a:prstGeom prst="rect">
              <a:avLst/>
            </a:prstGeom>
            <a:blipFill>
              <a:blip r:embed="rId8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29" name="object 229"/>
            <p:cNvSpPr/>
            <p:nvPr/>
          </p:nvSpPr>
          <p:spPr>
            <a:xfrm>
              <a:off x="8540622" y="4362704"/>
              <a:ext cx="0" cy="373380"/>
            </a:xfrm>
            <a:custGeom>
              <a:avLst/>
              <a:gdLst/>
              <a:ahLst/>
              <a:cxnLst/>
              <a:rect l="l" t="t" r="r" b="b"/>
              <a:pathLst>
                <a:path h="373379">
                  <a:moveTo>
                    <a:pt x="0" y="0"/>
                  </a:moveTo>
                  <a:lnTo>
                    <a:pt x="0" y="373253"/>
                  </a:lnTo>
                </a:path>
              </a:pathLst>
            </a:custGeom>
            <a:ln w="25400">
              <a:solidFill>
                <a:srgbClr val="006EC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30" name="object 230"/>
            <p:cNvSpPr/>
            <p:nvPr/>
          </p:nvSpPr>
          <p:spPr>
            <a:xfrm>
              <a:off x="8399779" y="4338320"/>
              <a:ext cx="111758" cy="1031240"/>
            </a:xfrm>
            <a:prstGeom prst="rect">
              <a:avLst/>
            </a:prstGeom>
            <a:blipFill>
              <a:blip r:embed="rId7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31" name="object 231"/>
            <p:cNvSpPr/>
            <p:nvPr/>
          </p:nvSpPr>
          <p:spPr>
            <a:xfrm>
              <a:off x="8455786" y="4362704"/>
              <a:ext cx="0" cy="373380"/>
            </a:xfrm>
            <a:custGeom>
              <a:avLst/>
              <a:gdLst/>
              <a:ahLst/>
              <a:cxnLst/>
              <a:rect l="l" t="t" r="r" b="b"/>
              <a:pathLst>
                <a:path h="373379">
                  <a:moveTo>
                    <a:pt x="0" y="0"/>
                  </a:moveTo>
                  <a:lnTo>
                    <a:pt x="0" y="373253"/>
                  </a:lnTo>
                </a:path>
              </a:pathLst>
            </a:custGeom>
            <a:ln w="25400">
              <a:solidFill>
                <a:srgbClr val="00FF0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32" name="object 232"/>
            <p:cNvSpPr/>
            <p:nvPr/>
          </p:nvSpPr>
          <p:spPr>
            <a:xfrm>
              <a:off x="8308339" y="4345939"/>
              <a:ext cx="111758" cy="1028700"/>
            </a:xfrm>
            <a:prstGeom prst="rect">
              <a:avLst/>
            </a:prstGeom>
            <a:blipFill>
              <a:blip r:embed="rId8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33" name="object 233"/>
            <p:cNvSpPr/>
            <p:nvPr/>
          </p:nvSpPr>
          <p:spPr>
            <a:xfrm>
              <a:off x="8364346" y="4368038"/>
              <a:ext cx="0" cy="368300"/>
            </a:xfrm>
            <a:custGeom>
              <a:avLst/>
              <a:gdLst/>
              <a:ahLst/>
              <a:cxnLst/>
              <a:rect l="l" t="t" r="r" b="b"/>
              <a:pathLst>
                <a:path h="368300">
                  <a:moveTo>
                    <a:pt x="0" y="0"/>
                  </a:moveTo>
                  <a:lnTo>
                    <a:pt x="0" y="367919"/>
                  </a:lnTo>
                </a:path>
              </a:pathLst>
            </a:custGeom>
            <a:ln w="25400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34" name="object 234"/>
            <p:cNvSpPr/>
            <p:nvPr/>
          </p:nvSpPr>
          <p:spPr>
            <a:xfrm>
              <a:off x="8224519" y="4333239"/>
              <a:ext cx="111758" cy="1031240"/>
            </a:xfrm>
            <a:prstGeom prst="rect">
              <a:avLst/>
            </a:prstGeom>
            <a:blipFill>
              <a:blip r:embed="rId8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35" name="object 235"/>
            <p:cNvSpPr/>
            <p:nvPr/>
          </p:nvSpPr>
          <p:spPr>
            <a:xfrm>
              <a:off x="8279510" y="4357370"/>
              <a:ext cx="0" cy="379095"/>
            </a:xfrm>
            <a:custGeom>
              <a:avLst/>
              <a:gdLst/>
              <a:ahLst/>
              <a:cxnLst/>
              <a:rect l="l" t="t" r="r" b="b"/>
              <a:pathLst>
                <a:path h="379095">
                  <a:moveTo>
                    <a:pt x="0" y="0"/>
                  </a:moveTo>
                  <a:lnTo>
                    <a:pt x="0" y="378586"/>
                  </a:lnTo>
                </a:path>
              </a:pathLst>
            </a:custGeom>
            <a:ln w="25400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36" name="object 236"/>
            <p:cNvSpPr/>
            <p:nvPr/>
          </p:nvSpPr>
          <p:spPr>
            <a:xfrm>
              <a:off x="8569959" y="4333239"/>
              <a:ext cx="111758" cy="1031240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37" name="object 237"/>
            <p:cNvSpPr/>
            <p:nvPr/>
          </p:nvSpPr>
          <p:spPr>
            <a:xfrm>
              <a:off x="8625458" y="4357370"/>
              <a:ext cx="0" cy="379095"/>
            </a:xfrm>
            <a:custGeom>
              <a:avLst/>
              <a:gdLst/>
              <a:ahLst/>
              <a:cxnLst/>
              <a:rect l="l" t="t" r="r" b="b"/>
              <a:pathLst>
                <a:path h="379095">
                  <a:moveTo>
                    <a:pt x="0" y="0"/>
                  </a:moveTo>
                  <a:lnTo>
                    <a:pt x="0" y="378586"/>
                  </a:lnTo>
                </a:path>
              </a:pathLst>
            </a:custGeom>
            <a:ln w="25400">
              <a:solidFill>
                <a:srgbClr val="6E2E9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38" name="object 238"/>
            <p:cNvSpPr/>
            <p:nvPr/>
          </p:nvSpPr>
          <p:spPr>
            <a:xfrm>
              <a:off x="8133079" y="4343400"/>
              <a:ext cx="111758" cy="1028700"/>
            </a:xfrm>
            <a:prstGeom prst="rect">
              <a:avLst/>
            </a:prstGeom>
            <a:blipFill>
              <a:blip r:embed="rId8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39" name="object 239"/>
            <p:cNvSpPr/>
            <p:nvPr/>
          </p:nvSpPr>
          <p:spPr>
            <a:xfrm>
              <a:off x="8189213" y="4365751"/>
              <a:ext cx="0" cy="370205"/>
            </a:xfrm>
            <a:custGeom>
              <a:avLst/>
              <a:gdLst/>
              <a:ahLst/>
              <a:cxnLst/>
              <a:rect l="l" t="t" r="r" b="b"/>
              <a:pathLst>
                <a:path h="370204">
                  <a:moveTo>
                    <a:pt x="0" y="0"/>
                  </a:moveTo>
                  <a:lnTo>
                    <a:pt x="0" y="370205"/>
                  </a:lnTo>
                </a:path>
              </a:pathLst>
            </a:custGeom>
            <a:ln w="254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40" name="object 240"/>
            <p:cNvSpPr/>
            <p:nvPr/>
          </p:nvSpPr>
          <p:spPr>
            <a:xfrm>
              <a:off x="7528559" y="4917440"/>
              <a:ext cx="1160779" cy="111760"/>
            </a:xfrm>
            <a:prstGeom prst="rect">
              <a:avLst/>
            </a:prstGeom>
            <a:blipFill>
              <a:blip r:embed="rId8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41" name="object 241"/>
            <p:cNvSpPr/>
            <p:nvPr/>
          </p:nvSpPr>
          <p:spPr>
            <a:xfrm>
              <a:off x="7573009" y="4952872"/>
              <a:ext cx="390525" cy="0"/>
            </a:xfrm>
            <a:custGeom>
              <a:avLst/>
              <a:gdLst/>
              <a:ahLst/>
              <a:cxnLst/>
              <a:rect l="l" t="t" r="r" b="b"/>
              <a:pathLst>
                <a:path w="390525">
                  <a:moveTo>
                    <a:pt x="0" y="0"/>
                  </a:moveTo>
                  <a:lnTo>
                    <a:pt x="390271" y="0"/>
                  </a:lnTo>
                </a:path>
              </a:pathLst>
            </a:custGeom>
            <a:ln w="25400">
              <a:solidFill>
                <a:srgbClr val="006EC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42" name="object 242"/>
            <p:cNvSpPr/>
            <p:nvPr/>
          </p:nvSpPr>
          <p:spPr>
            <a:xfrm>
              <a:off x="7528559" y="5001259"/>
              <a:ext cx="1160779" cy="111760"/>
            </a:xfrm>
            <a:prstGeom prst="rect">
              <a:avLst/>
            </a:prstGeom>
            <a:blipFill>
              <a:blip r:embed="rId8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43" name="object 243"/>
            <p:cNvSpPr/>
            <p:nvPr/>
          </p:nvSpPr>
          <p:spPr>
            <a:xfrm>
              <a:off x="7573009" y="5037709"/>
              <a:ext cx="390525" cy="0"/>
            </a:xfrm>
            <a:custGeom>
              <a:avLst/>
              <a:gdLst/>
              <a:ahLst/>
              <a:cxnLst/>
              <a:rect l="l" t="t" r="r" b="b"/>
              <a:pathLst>
                <a:path w="390525">
                  <a:moveTo>
                    <a:pt x="0" y="0"/>
                  </a:moveTo>
                  <a:lnTo>
                    <a:pt x="390271" y="0"/>
                  </a:lnTo>
                </a:path>
              </a:pathLst>
            </a:custGeom>
            <a:ln w="25400">
              <a:solidFill>
                <a:srgbClr val="00FF0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44" name="object 244"/>
            <p:cNvSpPr/>
            <p:nvPr/>
          </p:nvSpPr>
          <p:spPr>
            <a:xfrm>
              <a:off x="7536179" y="5092700"/>
              <a:ext cx="1158240" cy="111760"/>
            </a:xfrm>
            <a:prstGeom prst="rect">
              <a:avLst/>
            </a:prstGeom>
            <a:blipFill>
              <a:blip r:embed="rId8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45" name="object 245"/>
            <p:cNvSpPr/>
            <p:nvPr/>
          </p:nvSpPr>
          <p:spPr>
            <a:xfrm>
              <a:off x="7579105" y="5129148"/>
              <a:ext cx="384175" cy="0"/>
            </a:xfrm>
            <a:custGeom>
              <a:avLst/>
              <a:gdLst/>
              <a:ahLst/>
              <a:cxnLst/>
              <a:rect l="l" t="t" r="r" b="b"/>
              <a:pathLst>
                <a:path w="384175">
                  <a:moveTo>
                    <a:pt x="0" y="0"/>
                  </a:moveTo>
                  <a:lnTo>
                    <a:pt x="384175" y="0"/>
                  </a:lnTo>
                </a:path>
              </a:pathLst>
            </a:custGeom>
            <a:ln w="25400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46" name="object 246"/>
            <p:cNvSpPr/>
            <p:nvPr/>
          </p:nvSpPr>
          <p:spPr>
            <a:xfrm>
              <a:off x="7523479" y="5179059"/>
              <a:ext cx="1158240" cy="111760"/>
            </a:xfrm>
            <a:prstGeom prst="rect">
              <a:avLst/>
            </a:prstGeom>
            <a:blipFill>
              <a:blip r:embed="rId9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47" name="object 247"/>
            <p:cNvSpPr/>
            <p:nvPr/>
          </p:nvSpPr>
          <p:spPr>
            <a:xfrm>
              <a:off x="7566913" y="5213984"/>
              <a:ext cx="396875" cy="0"/>
            </a:xfrm>
            <a:custGeom>
              <a:avLst/>
              <a:gdLst/>
              <a:ahLst/>
              <a:cxnLst/>
              <a:rect l="l" t="t" r="r" b="b"/>
              <a:pathLst>
                <a:path w="396875">
                  <a:moveTo>
                    <a:pt x="0" y="0"/>
                  </a:moveTo>
                  <a:lnTo>
                    <a:pt x="396366" y="0"/>
                  </a:lnTo>
                </a:path>
              </a:pathLst>
            </a:custGeom>
            <a:ln w="25400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48" name="object 248"/>
            <p:cNvSpPr/>
            <p:nvPr/>
          </p:nvSpPr>
          <p:spPr>
            <a:xfrm>
              <a:off x="7523479" y="4831079"/>
              <a:ext cx="1158240" cy="111760"/>
            </a:xfrm>
            <a:prstGeom prst="rect">
              <a:avLst/>
            </a:prstGeom>
            <a:blipFill>
              <a:blip r:embed="rId9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49" name="object 249"/>
            <p:cNvSpPr/>
            <p:nvPr/>
          </p:nvSpPr>
          <p:spPr>
            <a:xfrm>
              <a:off x="7566913" y="4868036"/>
              <a:ext cx="396875" cy="0"/>
            </a:xfrm>
            <a:custGeom>
              <a:avLst/>
              <a:gdLst/>
              <a:ahLst/>
              <a:cxnLst/>
              <a:rect l="l" t="t" r="r" b="b"/>
              <a:pathLst>
                <a:path w="396875">
                  <a:moveTo>
                    <a:pt x="0" y="0"/>
                  </a:moveTo>
                  <a:lnTo>
                    <a:pt x="396366" y="0"/>
                  </a:lnTo>
                </a:path>
              </a:pathLst>
            </a:custGeom>
            <a:ln w="25400">
              <a:solidFill>
                <a:srgbClr val="6E2E9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50" name="object 250"/>
            <p:cNvSpPr/>
            <p:nvPr/>
          </p:nvSpPr>
          <p:spPr>
            <a:xfrm>
              <a:off x="7533639" y="5267961"/>
              <a:ext cx="1158240" cy="111758"/>
            </a:xfrm>
            <a:prstGeom prst="rect">
              <a:avLst/>
            </a:prstGeom>
            <a:blipFill>
              <a:blip r:embed="rId8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51" name="object 251"/>
            <p:cNvSpPr/>
            <p:nvPr/>
          </p:nvSpPr>
          <p:spPr>
            <a:xfrm>
              <a:off x="7576438" y="5304282"/>
              <a:ext cx="387350" cy="0"/>
            </a:xfrm>
            <a:custGeom>
              <a:avLst/>
              <a:gdLst/>
              <a:ahLst/>
              <a:cxnLst/>
              <a:rect l="l" t="t" r="r" b="b"/>
              <a:pathLst>
                <a:path w="387350">
                  <a:moveTo>
                    <a:pt x="0" y="0"/>
                  </a:moveTo>
                  <a:lnTo>
                    <a:pt x="386841" y="0"/>
                  </a:lnTo>
                </a:path>
              </a:pathLst>
            </a:custGeom>
            <a:ln w="254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52" name="object 252"/>
            <p:cNvSpPr/>
            <p:nvPr/>
          </p:nvSpPr>
          <p:spPr>
            <a:xfrm>
              <a:off x="7914639" y="4640579"/>
              <a:ext cx="937259" cy="853440"/>
            </a:xfrm>
            <a:prstGeom prst="rect">
              <a:avLst/>
            </a:prstGeom>
            <a:blipFill>
              <a:blip r:embed="rId9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53" name="object 253"/>
            <p:cNvSpPr/>
            <p:nvPr/>
          </p:nvSpPr>
          <p:spPr>
            <a:xfrm>
              <a:off x="7963280" y="4735931"/>
              <a:ext cx="771525" cy="686435"/>
            </a:xfrm>
            <a:custGeom>
              <a:avLst/>
              <a:gdLst/>
              <a:ahLst/>
              <a:cxnLst/>
              <a:rect l="l" t="t" r="r" b="b"/>
              <a:pathLst>
                <a:path w="771525" h="686435">
                  <a:moveTo>
                    <a:pt x="771144" y="0"/>
                  </a:moveTo>
                  <a:lnTo>
                    <a:pt x="0" y="0"/>
                  </a:lnTo>
                  <a:lnTo>
                    <a:pt x="0" y="686206"/>
                  </a:lnTo>
                  <a:lnTo>
                    <a:pt x="771144" y="686206"/>
                  </a:lnTo>
                  <a:lnTo>
                    <a:pt x="771144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54" name="object 254"/>
            <p:cNvSpPr/>
            <p:nvPr/>
          </p:nvSpPr>
          <p:spPr>
            <a:xfrm>
              <a:off x="8734424" y="4666107"/>
              <a:ext cx="69850" cy="756285"/>
            </a:xfrm>
            <a:custGeom>
              <a:avLst/>
              <a:gdLst/>
              <a:ahLst/>
              <a:cxnLst/>
              <a:rect l="l" t="t" r="r" b="b"/>
              <a:pathLst>
                <a:path w="69850" h="756285">
                  <a:moveTo>
                    <a:pt x="69723" y="0"/>
                  </a:moveTo>
                  <a:lnTo>
                    <a:pt x="0" y="69850"/>
                  </a:lnTo>
                  <a:lnTo>
                    <a:pt x="0" y="756031"/>
                  </a:lnTo>
                  <a:lnTo>
                    <a:pt x="69723" y="686308"/>
                  </a:lnTo>
                  <a:lnTo>
                    <a:pt x="69723" y="0"/>
                  </a:lnTo>
                  <a:close/>
                </a:path>
              </a:pathLst>
            </a:custGeom>
            <a:solidFill>
              <a:srgbClr val="CD9A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55" name="object 255"/>
            <p:cNvSpPr/>
            <p:nvPr/>
          </p:nvSpPr>
          <p:spPr>
            <a:xfrm>
              <a:off x="7963280" y="4666107"/>
              <a:ext cx="841375" cy="69850"/>
            </a:xfrm>
            <a:custGeom>
              <a:avLst/>
              <a:gdLst/>
              <a:ahLst/>
              <a:cxnLst/>
              <a:rect l="l" t="t" r="r" b="b"/>
              <a:pathLst>
                <a:path w="841375" h="69850">
                  <a:moveTo>
                    <a:pt x="840867" y="0"/>
                  </a:moveTo>
                  <a:lnTo>
                    <a:pt x="69723" y="0"/>
                  </a:lnTo>
                  <a:lnTo>
                    <a:pt x="0" y="69850"/>
                  </a:lnTo>
                  <a:lnTo>
                    <a:pt x="771144" y="69850"/>
                  </a:lnTo>
                  <a:lnTo>
                    <a:pt x="840867" y="0"/>
                  </a:lnTo>
                  <a:close/>
                </a:path>
              </a:pathLst>
            </a:custGeom>
            <a:solidFill>
              <a:srgbClr val="FFCC3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56" name="object 256"/>
            <p:cNvSpPr/>
            <p:nvPr/>
          </p:nvSpPr>
          <p:spPr>
            <a:xfrm>
              <a:off x="7963280" y="4666107"/>
              <a:ext cx="841375" cy="756285"/>
            </a:xfrm>
            <a:custGeom>
              <a:avLst/>
              <a:gdLst/>
              <a:ahLst/>
              <a:cxnLst/>
              <a:rect l="l" t="t" r="r" b="b"/>
              <a:pathLst>
                <a:path w="841375" h="756285">
                  <a:moveTo>
                    <a:pt x="0" y="69850"/>
                  </a:moveTo>
                  <a:lnTo>
                    <a:pt x="69723" y="0"/>
                  </a:lnTo>
                  <a:lnTo>
                    <a:pt x="840867" y="0"/>
                  </a:lnTo>
                  <a:lnTo>
                    <a:pt x="840867" y="686308"/>
                  </a:lnTo>
                  <a:lnTo>
                    <a:pt x="771144" y="756031"/>
                  </a:lnTo>
                  <a:lnTo>
                    <a:pt x="0" y="756031"/>
                  </a:lnTo>
                  <a:lnTo>
                    <a:pt x="0" y="69850"/>
                  </a:lnTo>
                  <a:close/>
                </a:path>
                <a:path w="841375" h="756285">
                  <a:moveTo>
                    <a:pt x="0" y="69850"/>
                  </a:moveTo>
                  <a:lnTo>
                    <a:pt x="771144" y="69850"/>
                  </a:lnTo>
                  <a:lnTo>
                    <a:pt x="840867" y="0"/>
                  </a:lnTo>
                </a:path>
                <a:path w="841375" h="756285">
                  <a:moveTo>
                    <a:pt x="771144" y="69850"/>
                  </a:moveTo>
                  <a:lnTo>
                    <a:pt x="771144" y="756031"/>
                  </a:lnTo>
                </a:path>
              </a:pathLst>
            </a:custGeom>
            <a:ln w="9525">
              <a:solidFill>
                <a:srgbClr val="487CB9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257" name="object 257"/>
          <p:cNvSpPr txBox="1"/>
          <p:nvPr/>
        </p:nvSpPr>
        <p:spPr>
          <a:xfrm>
            <a:off x="7963281" y="4802885"/>
            <a:ext cx="766445" cy="528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4620" marR="145415" indent="30480">
              <a:lnSpc>
                <a:spcPct val="100000"/>
              </a:lnSpc>
              <a:spcBef>
                <a:spcPts val="100"/>
              </a:spcBef>
            </a:pPr>
            <a:r>
              <a:rPr sz="1100" b="1" spc="-75" dirty="0">
                <a:solidFill>
                  <a:srgbClr val="006EC0"/>
                </a:solidFill>
                <a:latin typeface="Arial"/>
                <a:cs typeface="Arial"/>
              </a:rPr>
              <a:t>Optical  </a:t>
            </a:r>
            <a:r>
              <a:rPr sz="1100" b="1" spc="-125" dirty="0">
                <a:solidFill>
                  <a:srgbClr val="006EC0"/>
                </a:solidFill>
                <a:latin typeface="Arial"/>
                <a:cs typeface="Arial"/>
              </a:rPr>
              <a:t>Cross-  </a:t>
            </a:r>
            <a:r>
              <a:rPr sz="1100" b="1" spc="-210" dirty="0">
                <a:solidFill>
                  <a:srgbClr val="006EC0"/>
                </a:solidFill>
                <a:latin typeface="Arial"/>
                <a:cs typeface="Arial"/>
              </a:rPr>
              <a:t>C</a:t>
            </a:r>
            <a:r>
              <a:rPr sz="1100" b="1" spc="-85" dirty="0">
                <a:solidFill>
                  <a:srgbClr val="006EC0"/>
                </a:solidFill>
                <a:latin typeface="Arial"/>
                <a:cs typeface="Arial"/>
              </a:rPr>
              <a:t>onn</a:t>
            </a:r>
            <a:r>
              <a:rPr sz="1100" b="1" spc="-65" dirty="0">
                <a:solidFill>
                  <a:srgbClr val="006EC0"/>
                </a:solidFill>
                <a:latin typeface="Arial"/>
                <a:cs typeface="Arial"/>
              </a:rPr>
              <a:t>ect</a:t>
            </a:r>
            <a:endParaRPr sz="1100" dirty="0">
              <a:latin typeface="Arial"/>
              <a:cs typeface="Arial"/>
            </a:endParaRPr>
          </a:p>
        </p:txBody>
      </p:sp>
      <p:grpSp>
        <p:nvGrpSpPr>
          <p:cNvPr id="258" name="object 258"/>
          <p:cNvGrpSpPr/>
          <p:nvPr/>
        </p:nvGrpSpPr>
        <p:grpSpPr>
          <a:xfrm>
            <a:off x="3886200" y="3916679"/>
            <a:ext cx="4884420" cy="2288540"/>
            <a:chOff x="3886200" y="3916679"/>
            <a:chExt cx="4884420" cy="2288540"/>
          </a:xfrm>
        </p:grpSpPr>
        <p:sp>
          <p:nvSpPr>
            <p:cNvPr id="259" name="object 259"/>
            <p:cNvSpPr/>
            <p:nvPr/>
          </p:nvSpPr>
          <p:spPr>
            <a:xfrm>
              <a:off x="7109460" y="4665979"/>
              <a:ext cx="604520" cy="830580"/>
            </a:xfrm>
            <a:prstGeom prst="rect">
              <a:avLst/>
            </a:prstGeom>
            <a:blipFill>
              <a:blip r:embed="rId9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60" name="object 260"/>
            <p:cNvSpPr/>
            <p:nvPr/>
          </p:nvSpPr>
          <p:spPr>
            <a:xfrm>
              <a:off x="8021320" y="3916679"/>
              <a:ext cx="749300" cy="607060"/>
            </a:xfrm>
            <a:prstGeom prst="rect">
              <a:avLst/>
            </a:prstGeom>
            <a:blipFill>
              <a:blip r:embed="rId7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61" name="object 261"/>
            <p:cNvSpPr/>
            <p:nvPr/>
          </p:nvSpPr>
          <p:spPr>
            <a:xfrm>
              <a:off x="4340859" y="5382259"/>
              <a:ext cx="1978660" cy="822959"/>
            </a:xfrm>
            <a:prstGeom prst="rect">
              <a:avLst/>
            </a:prstGeom>
            <a:blipFill>
              <a:blip r:embed="rId9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62" name="object 262"/>
            <p:cNvSpPr/>
            <p:nvPr/>
          </p:nvSpPr>
          <p:spPr>
            <a:xfrm>
              <a:off x="4411598" y="5434837"/>
              <a:ext cx="1835785" cy="678815"/>
            </a:xfrm>
            <a:custGeom>
              <a:avLst/>
              <a:gdLst/>
              <a:ahLst/>
              <a:cxnLst/>
              <a:rect l="l" t="t" r="r" b="b"/>
              <a:pathLst>
                <a:path w="1835785" h="678814">
                  <a:moveTo>
                    <a:pt x="0" y="339267"/>
                  </a:moveTo>
                  <a:lnTo>
                    <a:pt x="9905" y="289128"/>
                  </a:lnTo>
                  <a:lnTo>
                    <a:pt x="38862" y="241274"/>
                  </a:lnTo>
                  <a:lnTo>
                    <a:pt x="85343" y="196240"/>
                  </a:lnTo>
                  <a:lnTo>
                    <a:pt x="147827" y="154533"/>
                  </a:lnTo>
                  <a:lnTo>
                    <a:pt x="184785" y="135128"/>
                  </a:lnTo>
                  <a:lnTo>
                    <a:pt x="225171" y="116712"/>
                  </a:lnTo>
                  <a:lnTo>
                    <a:pt x="268859" y="99314"/>
                  </a:lnTo>
                  <a:lnTo>
                    <a:pt x="315722" y="83184"/>
                  </a:lnTo>
                  <a:lnTo>
                    <a:pt x="365505" y="68325"/>
                  </a:lnTo>
                  <a:lnTo>
                    <a:pt x="418084" y="54609"/>
                  </a:lnTo>
                  <a:lnTo>
                    <a:pt x="473328" y="42418"/>
                  </a:lnTo>
                  <a:lnTo>
                    <a:pt x="530860" y="31496"/>
                  </a:lnTo>
                  <a:lnTo>
                    <a:pt x="590803" y="22225"/>
                  </a:lnTo>
                  <a:lnTo>
                    <a:pt x="652779" y="14350"/>
                  </a:lnTo>
                  <a:lnTo>
                    <a:pt x="716661" y="8128"/>
                  </a:lnTo>
                  <a:lnTo>
                    <a:pt x="782192" y="3683"/>
                  </a:lnTo>
                  <a:lnTo>
                    <a:pt x="849376" y="889"/>
                  </a:lnTo>
                  <a:lnTo>
                    <a:pt x="917828" y="0"/>
                  </a:lnTo>
                  <a:lnTo>
                    <a:pt x="986281" y="889"/>
                  </a:lnTo>
                  <a:lnTo>
                    <a:pt x="1053464" y="3683"/>
                  </a:lnTo>
                  <a:lnTo>
                    <a:pt x="1118997" y="8128"/>
                  </a:lnTo>
                  <a:lnTo>
                    <a:pt x="1182877" y="14350"/>
                  </a:lnTo>
                  <a:lnTo>
                    <a:pt x="1244853" y="22225"/>
                  </a:lnTo>
                  <a:lnTo>
                    <a:pt x="1304671" y="31496"/>
                  </a:lnTo>
                  <a:lnTo>
                    <a:pt x="1362328" y="42418"/>
                  </a:lnTo>
                  <a:lnTo>
                    <a:pt x="1417574" y="54609"/>
                  </a:lnTo>
                  <a:lnTo>
                    <a:pt x="1470152" y="68325"/>
                  </a:lnTo>
                  <a:lnTo>
                    <a:pt x="1519936" y="83184"/>
                  </a:lnTo>
                  <a:lnTo>
                    <a:pt x="1566799" y="99314"/>
                  </a:lnTo>
                  <a:lnTo>
                    <a:pt x="1610487" y="116712"/>
                  </a:lnTo>
                  <a:lnTo>
                    <a:pt x="1650873" y="135128"/>
                  </a:lnTo>
                  <a:lnTo>
                    <a:pt x="1687702" y="154533"/>
                  </a:lnTo>
                  <a:lnTo>
                    <a:pt x="1720850" y="174929"/>
                  </a:lnTo>
                  <a:lnTo>
                    <a:pt x="1775587" y="218376"/>
                  </a:lnTo>
                  <a:lnTo>
                    <a:pt x="1813433" y="264883"/>
                  </a:lnTo>
                  <a:lnTo>
                    <a:pt x="1832990" y="313944"/>
                  </a:lnTo>
                  <a:lnTo>
                    <a:pt x="1835530" y="339267"/>
                  </a:lnTo>
                  <a:lnTo>
                    <a:pt x="1832990" y="364591"/>
                  </a:lnTo>
                  <a:lnTo>
                    <a:pt x="1813433" y="413651"/>
                  </a:lnTo>
                  <a:lnTo>
                    <a:pt x="1775587" y="460159"/>
                  </a:lnTo>
                  <a:lnTo>
                    <a:pt x="1720850" y="503593"/>
                  </a:lnTo>
                  <a:lnTo>
                    <a:pt x="1687702" y="524002"/>
                  </a:lnTo>
                  <a:lnTo>
                    <a:pt x="1650873" y="543445"/>
                  </a:lnTo>
                  <a:lnTo>
                    <a:pt x="1610487" y="561848"/>
                  </a:lnTo>
                  <a:lnTo>
                    <a:pt x="1566799" y="579170"/>
                  </a:lnTo>
                  <a:lnTo>
                    <a:pt x="1519936" y="595325"/>
                  </a:lnTo>
                  <a:lnTo>
                    <a:pt x="1470152" y="610247"/>
                  </a:lnTo>
                  <a:lnTo>
                    <a:pt x="1417574" y="623874"/>
                  </a:lnTo>
                  <a:lnTo>
                    <a:pt x="1362328" y="636155"/>
                  </a:lnTo>
                  <a:lnTo>
                    <a:pt x="1304671" y="647001"/>
                  </a:lnTo>
                  <a:lnTo>
                    <a:pt x="1244853" y="656361"/>
                  </a:lnTo>
                  <a:lnTo>
                    <a:pt x="1182877" y="664171"/>
                  </a:lnTo>
                  <a:lnTo>
                    <a:pt x="1118997" y="670356"/>
                  </a:lnTo>
                  <a:lnTo>
                    <a:pt x="1053464" y="674852"/>
                  </a:lnTo>
                  <a:lnTo>
                    <a:pt x="986281" y="677608"/>
                  </a:lnTo>
                  <a:lnTo>
                    <a:pt x="917828" y="678535"/>
                  </a:lnTo>
                  <a:lnTo>
                    <a:pt x="849376" y="677608"/>
                  </a:lnTo>
                  <a:lnTo>
                    <a:pt x="782192" y="674852"/>
                  </a:lnTo>
                  <a:lnTo>
                    <a:pt x="716661" y="670356"/>
                  </a:lnTo>
                  <a:lnTo>
                    <a:pt x="652779" y="664171"/>
                  </a:lnTo>
                  <a:lnTo>
                    <a:pt x="590803" y="656361"/>
                  </a:lnTo>
                  <a:lnTo>
                    <a:pt x="530860" y="647001"/>
                  </a:lnTo>
                  <a:lnTo>
                    <a:pt x="473328" y="636155"/>
                  </a:lnTo>
                  <a:lnTo>
                    <a:pt x="418084" y="623874"/>
                  </a:lnTo>
                  <a:lnTo>
                    <a:pt x="365505" y="610247"/>
                  </a:lnTo>
                  <a:lnTo>
                    <a:pt x="315722" y="595325"/>
                  </a:lnTo>
                  <a:lnTo>
                    <a:pt x="268859" y="579170"/>
                  </a:lnTo>
                  <a:lnTo>
                    <a:pt x="225171" y="561848"/>
                  </a:lnTo>
                  <a:lnTo>
                    <a:pt x="184785" y="543445"/>
                  </a:lnTo>
                  <a:lnTo>
                    <a:pt x="147827" y="524002"/>
                  </a:lnTo>
                  <a:lnTo>
                    <a:pt x="114680" y="503593"/>
                  </a:lnTo>
                  <a:lnTo>
                    <a:pt x="59943" y="460159"/>
                  </a:lnTo>
                  <a:lnTo>
                    <a:pt x="22098" y="413651"/>
                  </a:lnTo>
                  <a:lnTo>
                    <a:pt x="2539" y="364591"/>
                  </a:lnTo>
                  <a:lnTo>
                    <a:pt x="0" y="339267"/>
                  </a:lnTo>
                  <a:close/>
                </a:path>
              </a:pathLst>
            </a:custGeom>
            <a:ln w="57150">
              <a:solidFill>
                <a:srgbClr val="4F81BB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63" name="object 263"/>
            <p:cNvSpPr/>
            <p:nvPr/>
          </p:nvSpPr>
          <p:spPr>
            <a:xfrm>
              <a:off x="3886200" y="5575300"/>
              <a:ext cx="1028700" cy="370840"/>
            </a:xfrm>
            <a:prstGeom prst="rect">
              <a:avLst/>
            </a:prstGeom>
            <a:blipFill>
              <a:blip r:embed="rId9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264" name="object 264"/>
          <p:cNvSpPr txBox="1"/>
          <p:nvPr/>
        </p:nvSpPr>
        <p:spPr>
          <a:xfrm>
            <a:off x="4187444" y="5652922"/>
            <a:ext cx="41465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-114" dirty="0">
                <a:solidFill>
                  <a:srgbClr val="006EC0"/>
                </a:solidFill>
                <a:latin typeface="Arial"/>
                <a:cs typeface="Arial"/>
              </a:rPr>
              <a:t>O</a:t>
            </a:r>
            <a:r>
              <a:rPr sz="1100" b="1" spc="-140" dirty="0">
                <a:solidFill>
                  <a:srgbClr val="006EC0"/>
                </a:solidFill>
                <a:latin typeface="Arial"/>
                <a:cs typeface="Arial"/>
              </a:rPr>
              <a:t>A</a:t>
            </a:r>
            <a:r>
              <a:rPr sz="1100" b="1" spc="-100" dirty="0">
                <a:solidFill>
                  <a:srgbClr val="006EC0"/>
                </a:solidFill>
                <a:latin typeface="Arial"/>
                <a:cs typeface="Arial"/>
              </a:rPr>
              <a:t>D</a:t>
            </a:r>
            <a:r>
              <a:rPr sz="1100" b="1" spc="45" dirty="0">
                <a:solidFill>
                  <a:srgbClr val="006EC0"/>
                </a:solidFill>
                <a:latin typeface="Arial"/>
                <a:cs typeface="Arial"/>
              </a:rPr>
              <a:t>M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265" name="object 265"/>
          <p:cNvSpPr/>
          <p:nvPr/>
        </p:nvSpPr>
        <p:spPr>
          <a:xfrm>
            <a:off x="4912359" y="5214620"/>
            <a:ext cx="1031239" cy="370840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66" name="object 266"/>
          <p:cNvSpPr txBox="1"/>
          <p:nvPr/>
        </p:nvSpPr>
        <p:spPr>
          <a:xfrm>
            <a:off x="5214620" y="5292978"/>
            <a:ext cx="41465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-114" dirty="0">
                <a:solidFill>
                  <a:srgbClr val="006EC0"/>
                </a:solidFill>
                <a:latin typeface="Arial"/>
                <a:cs typeface="Arial"/>
              </a:rPr>
              <a:t>O</a:t>
            </a:r>
            <a:r>
              <a:rPr sz="1100" b="1" spc="-140" dirty="0">
                <a:solidFill>
                  <a:srgbClr val="006EC0"/>
                </a:solidFill>
                <a:latin typeface="Arial"/>
                <a:cs typeface="Arial"/>
              </a:rPr>
              <a:t>A</a:t>
            </a:r>
            <a:r>
              <a:rPr sz="1100" b="1" spc="-100" dirty="0">
                <a:solidFill>
                  <a:srgbClr val="006EC0"/>
                </a:solidFill>
                <a:latin typeface="Arial"/>
                <a:cs typeface="Arial"/>
              </a:rPr>
              <a:t>D</a:t>
            </a:r>
            <a:r>
              <a:rPr sz="1100" b="1" spc="45" dirty="0">
                <a:solidFill>
                  <a:srgbClr val="006EC0"/>
                </a:solidFill>
                <a:latin typeface="Arial"/>
                <a:cs typeface="Arial"/>
              </a:rPr>
              <a:t>M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267" name="object 267"/>
          <p:cNvSpPr/>
          <p:nvPr/>
        </p:nvSpPr>
        <p:spPr>
          <a:xfrm>
            <a:off x="5852159" y="5684520"/>
            <a:ext cx="1031239" cy="370840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68" name="object 268"/>
          <p:cNvSpPr txBox="1"/>
          <p:nvPr/>
        </p:nvSpPr>
        <p:spPr>
          <a:xfrm>
            <a:off x="6155563" y="5764174"/>
            <a:ext cx="41465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-114" dirty="0">
                <a:solidFill>
                  <a:srgbClr val="006EC0"/>
                </a:solidFill>
                <a:latin typeface="Arial"/>
                <a:cs typeface="Arial"/>
              </a:rPr>
              <a:t>O</a:t>
            </a:r>
            <a:r>
              <a:rPr sz="1100" b="1" spc="-140" dirty="0">
                <a:solidFill>
                  <a:srgbClr val="006EC0"/>
                </a:solidFill>
                <a:latin typeface="Arial"/>
                <a:cs typeface="Arial"/>
              </a:rPr>
              <a:t>A</a:t>
            </a:r>
            <a:r>
              <a:rPr sz="1100" b="1" spc="-100" dirty="0">
                <a:solidFill>
                  <a:srgbClr val="006EC0"/>
                </a:solidFill>
                <a:latin typeface="Arial"/>
                <a:cs typeface="Arial"/>
              </a:rPr>
              <a:t>D</a:t>
            </a:r>
            <a:r>
              <a:rPr sz="1100" b="1" spc="45" dirty="0">
                <a:solidFill>
                  <a:srgbClr val="006EC0"/>
                </a:solidFill>
                <a:latin typeface="Arial"/>
                <a:cs typeface="Arial"/>
              </a:rPr>
              <a:t>M</a:t>
            </a:r>
            <a:endParaRPr sz="1100" dirty="0">
              <a:latin typeface="Arial"/>
              <a:cs typeface="Arial"/>
            </a:endParaRPr>
          </a:p>
        </p:txBody>
      </p:sp>
      <p:grpSp>
        <p:nvGrpSpPr>
          <p:cNvPr id="269" name="object 269"/>
          <p:cNvGrpSpPr/>
          <p:nvPr/>
        </p:nvGrpSpPr>
        <p:grpSpPr>
          <a:xfrm>
            <a:off x="1785620" y="1719579"/>
            <a:ext cx="3721100" cy="4544060"/>
            <a:chOff x="1785620" y="1719579"/>
            <a:chExt cx="3721100" cy="4544060"/>
          </a:xfrm>
        </p:grpSpPr>
        <p:sp>
          <p:nvSpPr>
            <p:cNvPr id="270" name="object 270"/>
            <p:cNvSpPr/>
            <p:nvPr/>
          </p:nvSpPr>
          <p:spPr>
            <a:xfrm>
              <a:off x="1785620" y="1719579"/>
              <a:ext cx="3721100" cy="4544060"/>
            </a:xfrm>
            <a:prstGeom prst="rect">
              <a:avLst/>
            </a:prstGeom>
            <a:blipFill>
              <a:blip r:embed="rId9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71" name="object 271"/>
            <p:cNvSpPr/>
            <p:nvPr/>
          </p:nvSpPr>
          <p:spPr>
            <a:xfrm>
              <a:off x="1838833" y="1748408"/>
              <a:ext cx="3616325" cy="4450715"/>
            </a:xfrm>
            <a:custGeom>
              <a:avLst/>
              <a:gdLst/>
              <a:ahLst/>
              <a:cxnLst/>
              <a:rect l="l" t="t" r="r" b="b"/>
              <a:pathLst>
                <a:path w="3616325" h="4450715">
                  <a:moveTo>
                    <a:pt x="7493" y="2357628"/>
                  </a:moveTo>
                  <a:lnTo>
                    <a:pt x="4825" y="2295905"/>
                  </a:lnTo>
                  <a:lnTo>
                    <a:pt x="2412" y="2235327"/>
                  </a:lnTo>
                  <a:lnTo>
                    <a:pt x="635" y="2177034"/>
                  </a:lnTo>
                  <a:lnTo>
                    <a:pt x="0" y="2122042"/>
                  </a:lnTo>
                  <a:lnTo>
                    <a:pt x="635" y="2071496"/>
                  </a:lnTo>
                  <a:lnTo>
                    <a:pt x="3048" y="2026539"/>
                  </a:lnTo>
                  <a:lnTo>
                    <a:pt x="7493" y="1988311"/>
                  </a:lnTo>
                  <a:lnTo>
                    <a:pt x="14986" y="1942845"/>
                  </a:lnTo>
                  <a:lnTo>
                    <a:pt x="44704" y="1899665"/>
                  </a:lnTo>
                  <a:lnTo>
                    <a:pt x="86741" y="1874011"/>
                  </a:lnTo>
                  <a:lnTo>
                    <a:pt x="160655" y="1837054"/>
                  </a:lnTo>
                  <a:lnTo>
                    <a:pt x="207772" y="1817115"/>
                  </a:lnTo>
                  <a:lnTo>
                    <a:pt x="258699" y="1796541"/>
                  </a:lnTo>
                  <a:lnTo>
                    <a:pt x="311150" y="1775714"/>
                  </a:lnTo>
                  <a:lnTo>
                    <a:pt x="362966" y="1755139"/>
                  </a:lnTo>
                  <a:lnTo>
                    <a:pt x="411988" y="1734946"/>
                  </a:lnTo>
                  <a:lnTo>
                    <a:pt x="455930" y="1715769"/>
                  </a:lnTo>
                  <a:lnTo>
                    <a:pt x="501269" y="1697101"/>
                  </a:lnTo>
                  <a:lnTo>
                    <a:pt x="544576" y="1681988"/>
                  </a:lnTo>
                  <a:lnTo>
                    <a:pt x="585978" y="1668144"/>
                  </a:lnTo>
                  <a:lnTo>
                    <a:pt x="625602" y="1652904"/>
                  </a:lnTo>
                  <a:lnTo>
                    <a:pt x="663956" y="1633981"/>
                  </a:lnTo>
                  <a:lnTo>
                    <a:pt x="701167" y="1608836"/>
                  </a:lnTo>
                  <a:lnTo>
                    <a:pt x="737362" y="1575053"/>
                  </a:lnTo>
                  <a:lnTo>
                    <a:pt x="765556" y="1541652"/>
                  </a:lnTo>
                  <a:lnTo>
                    <a:pt x="794004" y="1502917"/>
                  </a:lnTo>
                  <a:lnTo>
                    <a:pt x="822325" y="1459864"/>
                  </a:lnTo>
                  <a:lnTo>
                    <a:pt x="849757" y="1413382"/>
                  </a:lnTo>
                  <a:lnTo>
                    <a:pt x="876046" y="1364868"/>
                  </a:lnTo>
                  <a:lnTo>
                    <a:pt x="900430" y="1315212"/>
                  </a:lnTo>
                  <a:lnTo>
                    <a:pt x="922401" y="1265554"/>
                  </a:lnTo>
                  <a:lnTo>
                    <a:pt x="941451" y="1217040"/>
                  </a:lnTo>
                  <a:lnTo>
                    <a:pt x="957072" y="1170686"/>
                  </a:lnTo>
                  <a:lnTo>
                    <a:pt x="969391" y="1120775"/>
                  </a:lnTo>
                  <a:lnTo>
                    <a:pt x="976630" y="1072006"/>
                  </a:lnTo>
                  <a:lnTo>
                    <a:pt x="979932" y="1023619"/>
                  </a:lnTo>
                  <a:lnTo>
                    <a:pt x="980694" y="974978"/>
                  </a:lnTo>
                  <a:lnTo>
                    <a:pt x="980186" y="925576"/>
                  </a:lnTo>
                  <a:lnTo>
                    <a:pt x="979551" y="874776"/>
                  </a:lnTo>
                  <a:lnTo>
                    <a:pt x="980186" y="821816"/>
                  </a:lnTo>
                  <a:lnTo>
                    <a:pt x="983488" y="766190"/>
                  </a:lnTo>
                  <a:lnTo>
                    <a:pt x="985393" y="722249"/>
                  </a:lnTo>
                  <a:lnTo>
                    <a:pt x="984504" y="674369"/>
                  </a:lnTo>
                  <a:lnTo>
                    <a:pt x="981964" y="623824"/>
                  </a:lnTo>
                  <a:lnTo>
                    <a:pt x="978916" y="571500"/>
                  </a:lnTo>
                  <a:lnTo>
                    <a:pt x="976503" y="518667"/>
                  </a:lnTo>
                  <a:lnTo>
                    <a:pt x="975741" y="466598"/>
                  </a:lnTo>
                  <a:lnTo>
                    <a:pt x="977773" y="416305"/>
                  </a:lnTo>
                  <a:lnTo>
                    <a:pt x="983742" y="369062"/>
                  </a:lnTo>
                  <a:lnTo>
                    <a:pt x="994664" y="325754"/>
                  </a:lnTo>
                  <a:lnTo>
                    <a:pt x="1011809" y="287781"/>
                  </a:lnTo>
                  <a:lnTo>
                    <a:pt x="1036193" y="256286"/>
                  </a:lnTo>
                  <a:lnTo>
                    <a:pt x="1070610" y="226694"/>
                  </a:lnTo>
                  <a:lnTo>
                    <a:pt x="1105408" y="205486"/>
                  </a:lnTo>
                  <a:lnTo>
                    <a:pt x="1141476" y="190753"/>
                  </a:lnTo>
                  <a:lnTo>
                    <a:pt x="1179957" y="181101"/>
                  </a:lnTo>
                  <a:lnTo>
                    <a:pt x="1222248" y="174878"/>
                  </a:lnTo>
                  <a:lnTo>
                    <a:pt x="1269111" y="170306"/>
                  </a:lnTo>
                  <a:lnTo>
                    <a:pt x="1321816" y="165862"/>
                  </a:lnTo>
                  <a:lnTo>
                    <a:pt x="1381633" y="159892"/>
                  </a:lnTo>
                  <a:lnTo>
                    <a:pt x="1449451" y="150749"/>
                  </a:lnTo>
                  <a:lnTo>
                    <a:pt x="1486662" y="144906"/>
                  </a:lnTo>
                  <a:lnTo>
                    <a:pt x="1525778" y="138937"/>
                  </a:lnTo>
                  <a:lnTo>
                    <a:pt x="1566799" y="132714"/>
                  </a:lnTo>
                  <a:lnTo>
                    <a:pt x="1609470" y="126237"/>
                  </a:lnTo>
                  <a:lnTo>
                    <a:pt x="1653920" y="119761"/>
                  </a:lnTo>
                  <a:lnTo>
                    <a:pt x="1699895" y="113283"/>
                  </a:lnTo>
                  <a:lnTo>
                    <a:pt x="1747393" y="106806"/>
                  </a:lnTo>
                  <a:lnTo>
                    <a:pt x="1796161" y="100329"/>
                  </a:lnTo>
                  <a:lnTo>
                    <a:pt x="1846199" y="94106"/>
                  </a:lnTo>
                  <a:lnTo>
                    <a:pt x="1897507" y="88011"/>
                  </a:lnTo>
                  <a:lnTo>
                    <a:pt x="1949831" y="82295"/>
                  </a:lnTo>
                  <a:lnTo>
                    <a:pt x="2003170" y="76835"/>
                  </a:lnTo>
                  <a:lnTo>
                    <a:pt x="2057272" y="71754"/>
                  </a:lnTo>
                  <a:lnTo>
                    <a:pt x="2112137" y="67055"/>
                  </a:lnTo>
                  <a:lnTo>
                    <a:pt x="2167763" y="62864"/>
                  </a:lnTo>
                  <a:lnTo>
                    <a:pt x="2223897" y="59308"/>
                  </a:lnTo>
                  <a:lnTo>
                    <a:pt x="2280539" y="56261"/>
                  </a:lnTo>
                  <a:lnTo>
                    <a:pt x="2337562" y="53975"/>
                  </a:lnTo>
                  <a:lnTo>
                    <a:pt x="2381885" y="51942"/>
                  </a:lnTo>
                  <a:lnTo>
                    <a:pt x="2428621" y="49021"/>
                  </a:lnTo>
                  <a:lnTo>
                    <a:pt x="2477897" y="45338"/>
                  </a:lnTo>
                  <a:lnTo>
                    <a:pt x="2528951" y="41020"/>
                  </a:lnTo>
                  <a:lnTo>
                    <a:pt x="2581783" y="36194"/>
                  </a:lnTo>
                  <a:lnTo>
                    <a:pt x="2636139" y="31114"/>
                  </a:lnTo>
                  <a:lnTo>
                    <a:pt x="2691384" y="25907"/>
                  </a:lnTo>
                  <a:lnTo>
                    <a:pt x="2747518" y="20827"/>
                  </a:lnTo>
                  <a:lnTo>
                    <a:pt x="2804160" y="15875"/>
                  </a:lnTo>
                  <a:lnTo>
                    <a:pt x="2860929" y="11302"/>
                  </a:lnTo>
                  <a:lnTo>
                    <a:pt x="2917571" y="7238"/>
                  </a:lnTo>
                  <a:lnTo>
                    <a:pt x="2973832" y="3937"/>
                  </a:lnTo>
                  <a:lnTo>
                    <a:pt x="3029458" y="1524"/>
                  </a:lnTo>
                  <a:lnTo>
                    <a:pt x="3083941" y="126"/>
                  </a:lnTo>
                  <a:lnTo>
                    <a:pt x="3137154" y="0"/>
                  </a:lnTo>
                  <a:lnTo>
                    <a:pt x="3188716" y="1269"/>
                  </a:lnTo>
                  <a:lnTo>
                    <a:pt x="3238372" y="3937"/>
                  </a:lnTo>
                  <a:lnTo>
                    <a:pt x="3285871" y="8508"/>
                  </a:lnTo>
                  <a:lnTo>
                    <a:pt x="3330702" y="14731"/>
                  </a:lnTo>
                  <a:lnTo>
                    <a:pt x="3372866" y="23113"/>
                  </a:lnTo>
                  <a:lnTo>
                    <a:pt x="3411728" y="33781"/>
                  </a:lnTo>
                  <a:lnTo>
                    <a:pt x="3479038" y="62229"/>
                  </a:lnTo>
                  <a:lnTo>
                    <a:pt x="3535045" y="106425"/>
                  </a:lnTo>
                  <a:lnTo>
                    <a:pt x="3558286" y="137287"/>
                  </a:lnTo>
                  <a:lnTo>
                    <a:pt x="3577081" y="172338"/>
                  </a:lnTo>
                  <a:lnTo>
                    <a:pt x="3591687" y="211327"/>
                  </a:lnTo>
                  <a:lnTo>
                    <a:pt x="3602481" y="253745"/>
                  </a:lnTo>
                  <a:lnTo>
                    <a:pt x="3609848" y="299212"/>
                  </a:lnTo>
                  <a:lnTo>
                    <a:pt x="3614166" y="347090"/>
                  </a:lnTo>
                  <a:lnTo>
                    <a:pt x="3615944" y="397001"/>
                  </a:lnTo>
                  <a:lnTo>
                    <a:pt x="3615308" y="448563"/>
                  </a:lnTo>
                  <a:lnTo>
                    <a:pt x="3612896" y="501395"/>
                  </a:lnTo>
                  <a:lnTo>
                    <a:pt x="3608958" y="554863"/>
                  </a:lnTo>
                  <a:lnTo>
                    <a:pt x="3604005" y="608583"/>
                  </a:lnTo>
                  <a:lnTo>
                    <a:pt x="3598164" y="662177"/>
                  </a:lnTo>
                  <a:lnTo>
                    <a:pt x="3591941" y="715137"/>
                  </a:lnTo>
                  <a:lnTo>
                    <a:pt x="3585845" y="767079"/>
                  </a:lnTo>
                  <a:lnTo>
                    <a:pt x="3580003" y="817371"/>
                  </a:lnTo>
                  <a:lnTo>
                    <a:pt x="3575050" y="865886"/>
                  </a:lnTo>
                  <a:lnTo>
                    <a:pt x="3571240" y="911860"/>
                  </a:lnTo>
                  <a:lnTo>
                    <a:pt x="3568827" y="954913"/>
                  </a:lnTo>
                  <a:lnTo>
                    <a:pt x="3568446" y="994790"/>
                  </a:lnTo>
                  <a:lnTo>
                    <a:pt x="3568573" y="1056258"/>
                  </a:lnTo>
                  <a:lnTo>
                    <a:pt x="3567049" y="1114170"/>
                  </a:lnTo>
                  <a:lnTo>
                    <a:pt x="3564254" y="1168907"/>
                  </a:lnTo>
                  <a:lnTo>
                    <a:pt x="3560318" y="1221104"/>
                  </a:lnTo>
                  <a:lnTo>
                    <a:pt x="3555746" y="1271142"/>
                  </a:lnTo>
                  <a:lnTo>
                    <a:pt x="3550793" y="1319529"/>
                  </a:lnTo>
                  <a:lnTo>
                    <a:pt x="3545967" y="1366774"/>
                  </a:lnTo>
                  <a:lnTo>
                    <a:pt x="3541395" y="1413255"/>
                  </a:lnTo>
                  <a:lnTo>
                    <a:pt x="3537457" y="1459483"/>
                  </a:lnTo>
                  <a:lnTo>
                    <a:pt x="3534664" y="1505965"/>
                  </a:lnTo>
                  <a:lnTo>
                    <a:pt x="3533140" y="1553082"/>
                  </a:lnTo>
                  <a:lnTo>
                    <a:pt x="3533267" y="1601469"/>
                  </a:lnTo>
                  <a:lnTo>
                    <a:pt x="3535299" y="1648332"/>
                  </a:lnTo>
                  <a:lnTo>
                    <a:pt x="3539108" y="1691386"/>
                  </a:lnTo>
                  <a:lnTo>
                    <a:pt x="3544189" y="1732026"/>
                  </a:lnTo>
                  <a:lnTo>
                    <a:pt x="3550157" y="1771141"/>
                  </a:lnTo>
                  <a:lnTo>
                    <a:pt x="3557016" y="1810003"/>
                  </a:lnTo>
                  <a:lnTo>
                    <a:pt x="3564001" y="1849881"/>
                  </a:lnTo>
                  <a:lnTo>
                    <a:pt x="3571113" y="1891791"/>
                  </a:lnTo>
                  <a:lnTo>
                    <a:pt x="3577844" y="1936877"/>
                  </a:lnTo>
                  <a:lnTo>
                    <a:pt x="3583940" y="1986407"/>
                  </a:lnTo>
                  <a:lnTo>
                    <a:pt x="3589020" y="2041524"/>
                  </a:lnTo>
                  <a:lnTo>
                    <a:pt x="3592829" y="2103247"/>
                  </a:lnTo>
                  <a:lnTo>
                    <a:pt x="3594862" y="2172970"/>
                  </a:lnTo>
                  <a:lnTo>
                    <a:pt x="3595370" y="2211832"/>
                  </a:lnTo>
                  <a:lnTo>
                    <a:pt x="3596004" y="2254249"/>
                  </a:lnTo>
                  <a:lnTo>
                    <a:pt x="3596513" y="2299716"/>
                  </a:lnTo>
                  <a:lnTo>
                    <a:pt x="3597021" y="2348103"/>
                  </a:lnTo>
                  <a:lnTo>
                    <a:pt x="3597402" y="2398903"/>
                  </a:lnTo>
                  <a:lnTo>
                    <a:pt x="3597782" y="2451861"/>
                  </a:lnTo>
                  <a:lnTo>
                    <a:pt x="3598037" y="2506598"/>
                  </a:lnTo>
                  <a:lnTo>
                    <a:pt x="3598037" y="2562733"/>
                  </a:lnTo>
                  <a:lnTo>
                    <a:pt x="3598037" y="2620010"/>
                  </a:lnTo>
                  <a:lnTo>
                    <a:pt x="3597655" y="2678048"/>
                  </a:lnTo>
                  <a:lnTo>
                    <a:pt x="3597148" y="2736468"/>
                  </a:lnTo>
                  <a:lnTo>
                    <a:pt x="3596513" y="2795016"/>
                  </a:lnTo>
                  <a:lnTo>
                    <a:pt x="3595497" y="2853309"/>
                  </a:lnTo>
                  <a:lnTo>
                    <a:pt x="3594100" y="2910840"/>
                  </a:lnTo>
                  <a:lnTo>
                    <a:pt x="3592576" y="2967609"/>
                  </a:lnTo>
                  <a:lnTo>
                    <a:pt x="3590544" y="3022854"/>
                  </a:lnTo>
                  <a:lnTo>
                    <a:pt x="3588257" y="3076574"/>
                  </a:lnTo>
                  <a:lnTo>
                    <a:pt x="3585591" y="3128264"/>
                  </a:lnTo>
                  <a:lnTo>
                    <a:pt x="3582416" y="3177666"/>
                  </a:lnTo>
                  <a:lnTo>
                    <a:pt x="3578859" y="3224403"/>
                  </a:lnTo>
                  <a:lnTo>
                    <a:pt x="3574796" y="3268091"/>
                  </a:lnTo>
                  <a:lnTo>
                    <a:pt x="3570351" y="3308350"/>
                  </a:lnTo>
                  <a:lnTo>
                    <a:pt x="3559682" y="3377565"/>
                  </a:lnTo>
                  <a:lnTo>
                    <a:pt x="3545331" y="3441954"/>
                  </a:lnTo>
                  <a:lnTo>
                    <a:pt x="3530219" y="3490722"/>
                  </a:lnTo>
                  <a:lnTo>
                    <a:pt x="3513708" y="3526535"/>
                  </a:lnTo>
                  <a:lnTo>
                    <a:pt x="3474466" y="3569842"/>
                  </a:lnTo>
                  <a:lnTo>
                    <a:pt x="3423030" y="3592322"/>
                  </a:lnTo>
                  <a:lnTo>
                    <a:pt x="3391407" y="3602228"/>
                  </a:lnTo>
                  <a:lnTo>
                    <a:pt x="3355086" y="3614801"/>
                  </a:lnTo>
                  <a:lnTo>
                    <a:pt x="3313429" y="3632454"/>
                  </a:lnTo>
                  <a:lnTo>
                    <a:pt x="3237484" y="3656710"/>
                  </a:lnTo>
                  <a:lnTo>
                    <a:pt x="3191637" y="3665347"/>
                  </a:lnTo>
                  <a:lnTo>
                    <a:pt x="3141980" y="3672458"/>
                  </a:lnTo>
                  <a:lnTo>
                    <a:pt x="3089656" y="3678808"/>
                  </a:lnTo>
                  <a:lnTo>
                    <a:pt x="3035554" y="3684904"/>
                  </a:lnTo>
                  <a:lnTo>
                    <a:pt x="2980944" y="3691254"/>
                  </a:lnTo>
                  <a:lnTo>
                    <a:pt x="2926842" y="3698748"/>
                  </a:lnTo>
                  <a:lnTo>
                    <a:pt x="2874264" y="3707765"/>
                  </a:lnTo>
                  <a:lnTo>
                    <a:pt x="2824226" y="3719194"/>
                  </a:lnTo>
                  <a:lnTo>
                    <a:pt x="2777871" y="3733418"/>
                  </a:lnTo>
                  <a:lnTo>
                    <a:pt x="2736215" y="3751072"/>
                  </a:lnTo>
                  <a:lnTo>
                    <a:pt x="2700528" y="3772916"/>
                  </a:lnTo>
                  <a:lnTo>
                    <a:pt x="2671572" y="3799585"/>
                  </a:lnTo>
                  <a:lnTo>
                    <a:pt x="2631059" y="3859428"/>
                  </a:lnTo>
                  <a:lnTo>
                    <a:pt x="2607437" y="3924503"/>
                  </a:lnTo>
                  <a:lnTo>
                    <a:pt x="2596896" y="3998290"/>
                  </a:lnTo>
                  <a:lnTo>
                    <a:pt x="2595372" y="4039552"/>
                  </a:lnTo>
                  <a:lnTo>
                    <a:pt x="2595626" y="4084281"/>
                  </a:lnTo>
                  <a:lnTo>
                    <a:pt x="2597404" y="4132935"/>
                  </a:lnTo>
                  <a:lnTo>
                    <a:pt x="2599944" y="4185932"/>
                  </a:lnTo>
                  <a:lnTo>
                    <a:pt x="2603119" y="4243717"/>
                  </a:lnTo>
                  <a:lnTo>
                    <a:pt x="2606040" y="4306735"/>
                  </a:lnTo>
                  <a:lnTo>
                    <a:pt x="2608580" y="4375404"/>
                  </a:lnTo>
                  <a:lnTo>
                    <a:pt x="2610104" y="4450168"/>
                  </a:lnTo>
                </a:path>
              </a:pathLst>
            </a:custGeom>
            <a:ln w="19050">
              <a:solidFill>
                <a:srgbClr val="0066FF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272" name="object 272"/>
          <p:cNvSpPr txBox="1"/>
          <p:nvPr/>
        </p:nvSpPr>
        <p:spPr>
          <a:xfrm>
            <a:off x="1917954" y="3900677"/>
            <a:ext cx="355600" cy="4089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40" dirty="0">
                <a:solidFill>
                  <a:srgbClr val="0066FF"/>
                </a:solidFill>
                <a:latin typeface="Symbol"/>
                <a:cs typeface="Symbol"/>
              </a:rPr>
              <a:t></a:t>
            </a:r>
            <a:r>
              <a:rPr sz="1400" b="1" spc="-40" dirty="0">
                <a:solidFill>
                  <a:srgbClr val="0066FF"/>
                </a:solidFill>
                <a:latin typeface="Arial"/>
                <a:cs typeface="Arial"/>
              </a:rPr>
              <a:t>1</a:t>
            </a:r>
            <a:endParaRPr sz="14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1100" b="1" spc="-100" dirty="0">
                <a:solidFill>
                  <a:srgbClr val="0066FF"/>
                </a:solidFill>
                <a:latin typeface="Arial"/>
                <a:cs typeface="Arial"/>
              </a:rPr>
              <a:t>(SDH)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273" name="object 273"/>
          <p:cNvSpPr txBox="1"/>
          <p:nvPr/>
        </p:nvSpPr>
        <p:spPr>
          <a:xfrm>
            <a:off x="4464558" y="5938824"/>
            <a:ext cx="367665" cy="45148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675"/>
              </a:lnSpc>
              <a:spcBef>
                <a:spcPts val="100"/>
              </a:spcBef>
            </a:pPr>
            <a:r>
              <a:rPr sz="1400" b="1" spc="-40" dirty="0">
                <a:solidFill>
                  <a:srgbClr val="0066FF"/>
                </a:solidFill>
                <a:latin typeface="Symbol"/>
                <a:cs typeface="Symbol"/>
              </a:rPr>
              <a:t></a:t>
            </a:r>
            <a:r>
              <a:rPr sz="1400" b="1" spc="-40" dirty="0">
                <a:solidFill>
                  <a:srgbClr val="0066FF"/>
                </a:solidFill>
                <a:latin typeface="Arial"/>
                <a:cs typeface="Arial"/>
              </a:rPr>
              <a:t>1</a:t>
            </a:r>
            <a:endParaRPr sz="1400" dirty="0">
              <a:latin typeface="Arial"/>
              <a:cs typeface="Arial"/>
            </a:endParaRPr>
          </a:p>
          <a:p>
            <a:pPr marL="12700">
              <a:lnSpc>
                <a:spcPts val="1675"/>
              </a:lnSpc>
            </a:pPr>
            <a:r>
              <a:rPr sz="1100" b="1" spc="-25" dirty="0">
                <a:solidFill>
                  <a:srgbClr val="0066FF"/>
                </a:solidFill>
                <a:latin typeface="Arial"/>
                <a:cs typeface="Arial"/>
              </a:rPr>
              <a:t>(</a:t>
            </a:r>
            <a:r>
              <a:rPr sz="1100" b="1" spc="-225" dirty="0">
                <a:solidFill>
                  <a:srgbClr val="0066FF"/>
                </a:solidFill>
                <a:latin typeface="Arial"/>
                <a:cs typeface="Arial"/>
              </a:rPr>
              <a:t>S</a:t>
            </a:r>
            <a:r>
              <a:rPr sz="1100" b="1" spc="-100" dirty="0">
                <a:solidFill>
                  <a:srgbClr val="0066FF"/>
                </a:solidFill>
                <a:latin typeface="Arial"/>
                <a:cs typeface="Arial"/>
              </a:rPr>
              <a:t>D</a:t>
            </a:r>
            <a:r>
              <a:rPr sz="1100" b="1" spc="-105" dirty="0">
                <a:solidFill>
                  <a:srgbClr val="0066FF"/>
                </a:solidFill>
                <a:latin typeface="Arial"/>
                <a:cs typeface="Arial"/>
              </a:rPr>
              <a:t>H</a:t>
            </a:r>
            <a:r>
              <a:rPr sz="1400" b="1" spc="-30" dirty="0">
                <a:solidFill>
                  <a:srgbClr val="0066FF"/>
                </a:solidFill>
                <a:latin typeface="Arial"/>
                <a:cs typeface="Arial"/>
              </a:rPr>
              <a:t>)</a:t>
            </a:r>
            <a:endParaRPr sz="1400" dirty="0">
              <a:latin typeface="Arial"/>
              <a:cs typeface="Arial"/>
            </a:endParaRPr>
          </a:p>
        </p:txBody>
      </p:sp>
      <p:grpSp>
        <p:nvGrpSpPr>
          <p:cNvPr id="274" name="object 274"/>
          <p:cNvGrpSpPr/>
          <p:nvPr/>
        </p:nvGrpSpPr>
        <p:grpSpPr>
          <a:xfrm>
            <a:off x="1521460" y="3627120"/>
            <a:ext cx="4975860" cy="2743200"/>
            <a:chOff x="1521460" y="3627120"/>
            <a:chExt cx="4975860" cy="2743200"/>
          </a:xfrm>
        </p:grpSpPr>
        <p:sp>
          <p:nvSpPr>
            <p:cNvPr id="275" name="object 275"/>
            <p:cNvSpPr/>
            <p:nvPr/>
          </p:nvSpPr>
          <p:spPr>
            <a:xfrm>
              <a:off x="1521460" y="3627120"/>
              <a:ext cx="1257300" cy="1574800"/>
            </a:xfrm>
            <a:prstGeom prst="rect">
              <a:avLst/>
            </a:prstGeom>
            <a:blipFill>
              <a:blip r:embed="rId9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76" name="object 276"/>
            <p:cNvSpPr/>
            <p:nvPr/>
          </p:nvSpPr>
          <p:spPr>
            <a:xfrm>
              <a:off x="1573403" y="3657600"/>
              <a:ext cx="1152525" cy="1477645"/>
            </a:xfrm>
            <a:custGeom>
              <a:avLst/>
              <a:gdLst/>
              <a:ahLst/>
              <a:cxnLst/>
              <a:rect l="l" t="t" r="r" b="b"/>
              <a:pathLst>
                <a:path w="1152525" h="1477645">
                  <a:moveTo>
                    <a:pt x="1152271" y="1477137"/>
                  </a:moveTo>
                  <a:lnTo>
                    <a:pt x="1151636" y="1420876"/>
                  </a:lnTo>
                  <a:lnTo>
                    <a:pt x="1150873" y="1365504"/>
                  </a:lnTo>
                  <a:lnTo>
                    <a:pt x="1149858" y="1311529"/>
                  </a:lnTo>
                  <a:lnTo>
                    <a:pt x="1148334" y="1259713"/>
                  </a:lnTo>
                  <a:lnTo>
                    <a:pt x="1146174" y="1211072"/>
                  </a:lnTo>
                  <a:lnTo>
                    <a:pt x="1143380" y="1165987"/>
                  </a:lnTo>
                  <a:lnTo>
                    <a:pt x="1139444" y="1125601"/>
                  </a:lnTo>
                  <a:lnTo>
                    <a:pt x="1117473" y="1042288"/>
                  </a:lnTo>
                  <a:lnTo>
                    <a:pt x="1073149" y="994029"/>
                  </a:lnTo>
                  <a:lnTo>
                    <a:pt x="1064260" y="958342"/>
                  </a:lnTo>
                  <a:lnTo>
                    <a:pt x="1071626" y="915924"/>
                  </a:lnTo>
                  <a:lnTo>
                    <a:pt x="1089024" y="867282"/>
                  </a:lnTo>
                  <a:lnTo>
                    <a:pt x="1109853" y="814451"/>
                  </a:lnTo>
                  <a:lnTo>
                    <a:pt x="1127252" y="759079"/>
                  </a:lnTo>
                  <a:lnTo>
                    <a:pt x="1134617" y="703326"/>
                  </a:lnTo>
                  <a:lnTo>
                    <a:pt x="1131570" y="655066"/>
                  </a:lnTo>
                  <a:lnTo>
                    <a:pt x="1123188" y="603757"/>
                  </a:lnTo>
                  <a:lnTo>
                    <a:pt x="1110996" y="551180"/>
                  </a:lnTo>
                  <a:lnTo>
                    <a:pt x="1096264" y="499237"/>
                  </a:lnTo>
                  <a:lnTo>
                    <a:pt x="1080135" y="449706"/>
                  </a:lnTo>
                  <a:lnTo>
                    <a:pt x="1064260" y="404494"/>
                  </a:lnTo>
                  <a:lnTo>
                    <a:pt x="1045591" y="355345"/>
                  </a:lnTo>
                  <a:lnTo>
                    <a:pt x="1025905" y="309880"/>
                  </a:lnTo>
                  <a:lnTo>
                    <a:pt x="1004189" y="267843"/>
                  </a:lnTo>
                  <a:lnTo>
                    <a:pt x="979170" y="229107"/>
                  </a:lnTo>
                  <a:lnTo>
                    <a:pt x="949960" y="193420"/>
                  </a:lnTo>
                  <a:lnTo>
                    <a:pt x="917447" y="160908"/>
                  </a:lnTo>
                  <a:lnTo>
                    <a:pt x="882141" y="131572"/>
                  </a:lnTo>
                  <a:lnTo>
                    <a:pt x="843026" y="105410"/>
                  </a:lnTo>
                  <a:lnTo>
                    <a:pt x="798576" y="82168"/>
                  </a:lnTo>
                  <a:lnTo>
                    <a:pt x="747776" y="61594"/>
                  </a:lnTo>
                  <a:lnTo>
                    <a:pt x="706247" y="48132"/>
                  </a:lnTo>
                  <a:lnTo>
                    <a:pt x="660019" y="35813"/>
                  </a:lnTo>
                  <a:lnTo>
                    <a:pt x="610742" y="24764"/>
                  </a:lnTo>
                  <a:lnTo>
                    <a:pt x="559180" y="15367"/>
                  </a:lnTo>
                  <a:lnTo>
                    <a:pt x="506984" y="7874"/>
                  </a:lnTo>
                  <a:lnTo>
                    <a:pt x="455041" y="2667"/>
                  </a:lnTo>
                  <a:lnTo>
                    <a:pt x="404876" y="0"/>
                  </a:lnTo>
                  <a:lnTo>
                    <a:pt x="353314" y="762"/>
                  </a:lnTo>
                  <a:lnTo>
                    <a:pt x="298449" y="4825"/>
                  </a:lnTo>
                  <a:lnTo>
                    <a:pt x="242697" y="11430"/>
                  </a:lnTo>
                  <a:lnTo>
                    <a:pt x="188595" y="19557"/>
                  </a:lnTo>
                  <a:lnTo>
                    <a:pt x="138810" y="28320"/>
                  </a:lnTo>
                  <a:lnTo>
                    <a:pt x="95758" y="36702"/>
                  </a:lnTo>
                  <a:lnTo>
                    <a:pt x="61976" y="43942"/>
                  </a:lnTo>
                  <a:lnTo>
                    <a:pt x="27305" y="45847"/>
                  </a:lnTo>
                  <a:lnTo>
                    <a:pt x="14731" y="41782"/>
                  </a:lnTo>
                  <a:lnTo>
                    <a:pt x="12572" y="49656"/>
                  </a:lnTo>
                  <a:lnTo>
                    <a:pt x="9271" y="87883"/>
                  </a:lnTo>
                  <a:lnTo>
                    <a:pt x="5968" y="121919"/>
                  </a:lnTo>
                  <a:lnTo>
                    <a:pt x="3428" y="163830"/>
                  </a:lnTo>
                  <a:lnTo>
                    <a:pt x="1778" y="212598"/>
                  </a:lnTo>
                  <a:lnTo>
                    <a:pt x="762" y="267081"/>
                  </a:lnTo>
                  <a:lnTo>
                    <a:pt x="253" y="326008"/>
                  </a:lnTo>
                  <a:lnTo>
                    <a:pt x="0" y="388366"/>
                  </a:lnTo>
                  <a:lnTo>
                    <a:pt x="127" y="453008"/>
                  </a:lnTo>
                  <a:lnTo>
                    <a:pt x="381" y="518794"/>
                  </a:lnTo>
                </a:path>
              </a:pathLst>
            </a:custGeom>
            <a:ln w="19050">
              <a:solidFill>
                <a:srgbClr val="FF000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77" name="object 277"/>
            <p:cNvSpPr/>
            <p:nvPr/>
          </p:nvSpPr>
          <p:spPr>
            <a:xfrm>
              <a:off x="4102100" y="5102860"/>
              <a:ext cx="1343660" cy="1127759"/>
            </a:xfrm>
            <a:prstGeom prst="rect">
              <a:avLst/>
            </a:prstGeom>
            <a:blipFill>
              <a:blip r:embed="rId9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78" name="object 278"/>
            <p:cNvSpPr/>
            <p:nvPr/>
          </p:nvSpPr>
          <p:spPr>
            <a:xfrm>
              <a:off x="4154932" y="5132959"/>
              <a:ext cx="1238885" cy="1030605"/>
            </a:xfrm>
            <a:custGeom>
              <a:avLst/>
              <a:gdLst/>
              <a:ahLst/>
              <a:cxnLst/>
              <a:rect l="l" t="t" r="r" b="b"/>
              <a:pathLst>
                <a:path w="1238885" h="1030604">
                  <a:moveTo>
                    <a:pt x="3809" y="1030452"/>
                  </a:moveTo>
                  <a:lnTo>
                    <a:pt x="2285" y="975588"/>
                  </a:lnTo>
                  <a:lnTo>
                    <a:pt x="888" y="921232"/>
                  </a:lnTo>
                  <a:lnTo>
                    <a:pt x="0" y="867905"/>
                  </a:lnTo>
                  <a:lnTo>
                    <a:pt x="0" y="816140"/>
                  </a:lnTo>
                  <a:lnTo>
                    <a:pt x="1015" y="766419"/>
                  </a:lnTo>
                  <a:lnTo>
                    <a:pt x="3175" y="719277"/>
                  </a:lnTo>
                  <a:lnTo>
                    <a:pt x="6984" y="675233"/>
                  </a:lnTo>
                  <a:lnTo>
                    <a:pt x="12572" y="634796"/>
                  </a:lnTo>
                  <a:lnTo>
                    <a:pt x="24002" y="577748"/>
                  </a:lnTo>
                  <a:lnTo>
                    <a:pt x="38226" y="528726"/>
                  </a:lnTo>
                  <a:lnTo>
                    <a:pt x="56260" y="486244"/>
                  </a:lnTo>
                  <a:lnTo>
                    <a:pt x="79628" y="448818"/>
                  </a:lnTo>
                  <a:lnTo>
                    <a:pt x="109346" y="415036"/>
                  </a:lnTo>
                  <a:lnTo>
                    <a:pt x="146812" y="385826"/>
                  </a:lnTo>
                  <a:lnTo>
                    <a:pt x="191134" y="362077"/>
                  </a:lnTo>
                  <a:lnTo>
                    <a:pt x="240537" y="342392"/>
                  </a:lnTo>
                  <a:lnTo>
                    <a:pt x="292988" y="325374"/>
                  </a:lnTo>
                  <a:lnTo>
                    <a:pt x="346709" y="309499"/>
                  </a:lnTo>
                  <a:lnTo>
                    <a:pt x="392810" y="297815"/>
                  </a:lnTo>
                  <a:lnTo>
                    <a:pt x="441197" y="288671"/>
                  </a:lnTo>
                  <a:lnTo>
                    <a:pt x="491235" y="280924"/>
                  </a:lnTo>
                  <a:lnTo>
                    <a:pt x="542416" y="273685"/>
                  </a:lnTo>
                  <a:lnTo>
                    <a:pt x="594105" y="265938"/>
                  </a:lnTo>
                  <a:lnTo>
                    <a:pt x="645667" y="256667"/>
                  </a:lnTo>
                  <a:lnTo>
                    <a:pt x="699134" y="246761"/>
                  </a:lnTo>
                  <a:lnTo>
                    <a:pt x="755395" y="236855"/>
                  </a:lnTo>
                  <a:lnTo>
                    <a:pt x="812164" y="226441"/>
                  </a:lnTo>
                  <a:lnTo>
                    <a:pt x="867155" y="215011"/>
                  </a:lnTo>
                  <a:lnTo>
                    <a:pt x="917828" y="201930"/>
                  </a:lnTo>
                  <a:lnTo>
                    <a:pt x="962151" y="186436"/>
                  </a:lnTo>
                  <a:lnTo>
                    <a:pt x="1016126" y="154686"/>
                  </a:lnTo>
                  <a:lnTo>
                    <a:pt x="1059433" y="116078"/>
                  </a:lnTo>
                  <a:lnTo>
                    <a:pt x="1096009" y="79629"/>
                  </a:lnTo>
                  <a:lnTo>
                    <a:pt x="1129283" y="54483"/>
                  </a:lnTo>
                  <a:lnTo>
                    <a:pt x="1154556" y="35306"/>
                  </a:lnTo>
                  <a:lnTo>
                    <a:pt x="1177289" y="12954"/>
                  </a:lnTo>
                  <a:lnTo>
                    <a:pt x="1196975" y="0"/>
                  </a:lnTo>
                  <a:lnTo>
                    <a:pt x="1225930" y="54483"/>
                  </a:lnTo>
                  <a:lnTo>
                    <a:pt x="1232534" y="117094"/>
                  </a:lnTo>
                  <a:lnTo>
                    <a:pt x="1234947" y="156210"/>
                  </a:lnTo>
                  <a:lnTo>
                    <a:pt x="1236598" y="199898"/>
                  </a:lnTo>
                  <a:lnTo>
                    <a:pt x="1237741" y="247650"/>
                  </a:lnTo>
                  <a:lnTo>
                    <a:pt x="1238377" y="298958"/>
                  </a:lnTo>
                  <a:lnTo>
                    <a:pt x="1238630" y="353568"/>
                  </a:lnTo>
                  <a:lnTo>
                    <a:pt x="1238503" y="410972"/>
                  </a:lnTo>
                  <a:lnTo>
                    <a:pt x="1238122" y="470547"/>
                  </a:lnTo>
                  <a:lnTo>
                    <a:pt x="1237488" y="531990"/>
                  </a:lnTo>
                  <a:lnTo>
                    <a:pt x="1236726" y="594804"/>
                  </a:lnTo>
                  <a:lnTo>
                    <a:pt x="1235709" y="658533"/>
                  </a:lnTo>
                  <a:lnTo>
                    <a:pt x="1234693" y="722718"/>
                  </a:lnTo>
                </a:path>
              </a:pathLst>
            </a:custGeom>
            <a:ln w="19050">
              <a:solidFill>
                <a:srgbClr val="FF000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79" name="object 279"/>
            <p:cNvSpPr/>
            <p:nvPr/>
          </p:nvSpPr>
          <p:spPr>
            <a:xfrm>
              <a:off x="5410200" y="5095240"/>
              <a:ext cx="1087120" cy="1275080"/>
            </a:xfrm>
            <a:prstGeom prst="rect">
              <a:avLst/>
            </a:prstGeom>
            <a:blipFill>
              <a:blip r:embed="rId9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80" name="object 280"/>
            <p:cNvSpPr/>
            <p:nvPr/>
          </p:nvSpPr>
          <p:spPr>
            <a:xfrm>
              <a:off x="5464048" y="5125974"/>
              <a:ext cx="981710" cy="1178560"/>
            </a:xfrm>
            <a:custGeom>
              <a:avLst/>
              <a:gdLst/>
              <a:ahLst/>
              <a:cxnLst/>
              <a:rect l="l" t="t" r="r" b="b"/>
              <a:pathLst>
                <a:path w="981710" h="1178560">
                  <a:moveTo>
                    <a:pt x="13588" y="703326"/>
                  </a:moveTo>
                  <a:lnTo>
                    <a:pt x="10032" y="647128"/>
                  </a:lnTo>
                  <a:lnTo>
                    <a:pt x="6857" y="591350"/>
                  </a:lnTo>
                  <a:lnTo>
                    <a:pt x="3937" y="536409"/>
                  </a:lnTo>
                  <a:lnTo>
                    <a:pt x="1777" y="482739"/>
                  </a:lnTo>
                  <a:lnTo>
                    <a:pt x="380" y="430784"/>
                  </a:lnTo>
                  <a:lnTo>
                    <a:pt x="0" y="380872"/>
                  </a:lnTo>
                  <a:lnTo>
                    <a:pt x="1015" y="333501"/>
                  </a:lnTo>
                  <a:lnTo>
                    <a:pt x="3428" y="289178"/>
                  </a:lnTo>
                  <a:lnTo>
                    <a:pt x="7619" y="248157"/>
                  </a:lnTo>
                  <a:lnTo>
                    <a:pt x="25907" y="154939"/>
                  </a:lnTo>
                  <a:lnTo>
                    <a:pt x="40639" y="105156"/>
                  </a:lnTo>
                  <a:lnTo>
                    <a:pt x="59181" y="63118"/>
                  </a:lnTo>
                  <a:lnTo>
                    <a:pt x="83185" y="30606"/>
                  </a:lnTo>
                  <a:lnTo>
                    <a:pt x="154177" y="0"/>
                  </a:lnTo>
                  <a:lnTo>
                    <a:pt x="187451" y="3048"/>
                  </a:lnTo>
                  <a:lnTo>
                    <a:pt x="226694" y="13843"/>
                  </a:lnTo>
                  <a:lnTo>
                    <a:pt x="270510" y="31242"/>
                  </a:lnTo>
                  <a:lnTo>
                    <a:pt x="317373" y="53467"/>
                  </a:lnTo>
                  <a:lnTo>
                    <a:pt x="366140" y="78993"/>
                  </a:lnTo>
                  <a:lnTo>
                    <a:pt x="415036" y="106425"/>
                  </a:lnTo>
                  <a:lnTo>
                    <a:pt x="463041" y="134112"/>
                  </a:lnTo>
                  <a:lnTo>
                    <a:pt x="508380" y="160654"/>
                  </a:lnTo>
                  <a:lnTo>
                    <a:pt x="549910" y="184531"/>
                  </a:lnTo>
                  <a:lnTo>
                    <a:pt x="600201" y="213613"/>
                  </a:lnTo>
                  <a:lnTo>
                    <a:pt x="650113" y="243966"/>
                  </a:lnTo>
                  <a:lnTo>
                    <a:pt x="698500" y="274954"/>
                  </a:lnTo>
                  <a:lnTo>
                    <a:pt x="744474" y="306197"/>
                  </a:lnTo>
                  <a:lnTo>
                    <a:pt x="787018" y="337057"/>
                  </a:lnTo>
                  <a:lnTo>
                    <a:pt x="825118" y="367029"/>
                  </a:lnTo>
                  <a:lnTo>
                    <a:pt x="857630" y="395604"/>
                  </a:lnTo>
                  <a:lnTo>
                    <a:pt x="893063" y="426212"/>
                  </a:lnTo>
                  <a:lnTo>
                    <a:pt x="937005" y="471804"/>
                  </a:lnTo>
                  <a:lnTo>
                    <a:pt x="950849" y="509282"/>
                  </a:lnTo>
                  <a:lnTo>
                    <a:pt x="963167" y="571436"/>
                  </a:lnTo>
                  <a:lnTo>
                    <a:pt x="971676" y="645121"/>
                  </a:lnTo>
                  <a:lnTo>
                    <a:pt x="974725" y="687768"/>
                  </a:lnTo>
                  <a:lnTo>
                    <a:pt x="977138" y="733767"/>
                  </a:lnTo>
                  <a:lnTo>
                    <a:pt x="978915" y="782777"/>
                  </a:lnTo>
                  <a:lnTo>
                    <a:pt x="980186" y="834389"/>
                  </a:lnTo>
                  <a:lnTo>
                    <a:pt x="980948" y="888250"/>
                  </a:lnTo>
                  <a:lnTo>
                    <a:pt x="981328" y="943978"/>
                  </a:lnTo>
                  <a:lnTo>
                    <a:pt x="981455" y="1001204"/>
                  </a:lnTo>
                  <a:lnTo>
                    <a:pt x="981328" y="1059548"/>
                  </a:lnTo>
                  <a:lnTo>
                    <a:pt x="981075" y="1118641"/>
                  </a:lnTo>
                  <a:lnTo>
                    <a:pt x="980693" y="1178115"/>
                  </a:lnTo>
                </a:path>
              </a:pathLst>
            </a:custGeom>
            <a:ln w="19050">
              <a:solidFill>
                <a:srgbClr val="FF000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281" name="object 281"/>
          <p:cNvSpPr txBox="1"/>
          <p:nvPr/>
        </p:nvSpPr>
        <p:spPr>
          <a:xfrm>
            <a:off x="2313813" y="3371214"/>
            <a:ext cx="21653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20" dirty="0">
                <a:solidFill>
                  <a:srgbClr val="FF0000"/>
                </a:solidFill>
                <a:latin typeface="Symbol"/>
                <a:cs typeface="Symbol"/>
              </a:rPr>
              <a:t></a:t>
            </a:r>
            <a:r>
              <a:rPr sz="1400" b="1" spc="-70" dirty="0">
                <a:solidFill>
                  <a:srgbClr val="FF0000"/>
                </a:solidFill>
                <a:latin typeface="Arial"/>
                <a:cs typeface="Arial"/>
              </a:rPr>
              <a:t>2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282" name="object 282"/>
          <p:cNvSpPr txBox="1"/>
          <p:nvPr/>
        </p:nvSpPr>
        <p:spPr>
          <a:xfrm>
            <a:off x="2313813" y="3586352"/>
            <a:ext cx="38925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b="1" spc="-25" dirty="0">
                <a:solidFill>
                  <a:srgbClr val="FF0000"/>
                </a:solidFill>
                <a:latin typeface="Arial"/>
                <a:cs typeface="Arial"/>
              </a:rPr>
              <a:t>(</a:t>
            </a:r>
            <a:r>
              <a:rPr sz="1100" b="1" spc="-140" dirty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sz="1100" b="1" spc="-130" dirty="0">
                <a:solidFill>
                  <a:srgbClr val="FF0000"/>
                </a:solidFill>
                <a:latin typeface="Arial"/>
                <a:cs typeface="Arial"/>
              </a:rPr>
              <a:t>T</a:t>
            </a:r>
            <a:r>
              <a:rPr sz="1100" b="1" spc="40" dirty="0">
                <a:solidFill>
                  <a:srgbClr val="FF0000"/>
                </a:solidFill>
                <a:latin typeface="Arial"/>
                <a:cs typeface="Arial"/>
              </a:rPr>
              <a:t>M</a:t>
            </a:r>
            <a:r>
              <a:rPr sz="1100" b="1" spc="-25" dirty="0">
                <a:solidFill>
                  <a:srgbClr val="FF0000"/>
                </a:solidFill>
                <a:latin typeface="Arial"/>
                <a:cs typeface="Arial"/>
              </a:rPr>
              <a:t>)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283" name="object 283"/>
          <p:cNvSpPr txBox="1"/>
          <p:nvPr/>
        </p:nvSpPr>
        <p:spPr>
          <a:xfrm>
            <a:off x="4534915" y="5117719"/>
            <a:ext cx="21653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20" dirty="0">
                <a:solidFill>
                  <a:srgbClr val="FF0000"/>
                </a:solidFill>
                <a:latin typeface="Symbol"/>
                <a:cs typeface="Symbol"/>
              </a:rPr>
              <a:t></a:t>
            </a:r>
            <a:r>
              <a:rPr sz="1400" b="1" spc="-70" dirty="0">
                <a:solidFill>
                  <a:srgbClr val="FF0000"/>
                </a:solidFill>
                <a:latin typeface="Arial"/>
                <a:cs typeface="Arial"/>
              </a:rPr>
              <a:t>2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284" name="object 284"/>
          <p:cNvSpPr txBox="1"/>
          <p:nvPr/>
        </p:nvSpPr>
        <p:spPr>
          <a:xfrm>
            <a:off x="6119876" y="5148834"/>
            <a:ext cx="21653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20" dirty="0">
                <a:solidFill>
                  <a:srgbClr val="FF0000"/>
                </a:solidFill>
                <a:latin typeface="Symbol"/>
                <a:cs typeface="Symbol"/>
              </a:rPr>
              <a:t></a:t>
            </a:r>
            <a:r>
              <a:rPr sz="1400" b="1" spc="-70" dirty="0">
                <a:solidFill>
                  <a:srgbClr val="FF0000"/>
                </a:solidFill>
                <a:latin typeface="Arial"/>
                <a:cs typeface="Arial"/>
              </a:rPr>
              <a:t>2</a:t>
            </a:r>
            <a:endParaRPr sz="1400" dirty="0">
              <a:latin typeface="Arial"/>
              <a:cs typeface="Arial"/>
            </a:endParaRPr>
          </a:p>
        </p:txBody>
      </p:sp>
      <p:grpSp>
        <p:nvGrpSpPr>
          <p:cNvPr id="285" name="object 285"/>
          <p:cNvGrpSpPr/>
          <p:nvPr/>
        </p:nvGrpSpPr>
        <p:grpSpPr>
          <a:xfrm>
            <a:off x="528319" y="2814320"/>
            <a:ext cx="5115560" cy="3073400"/>
            <a:chOff x="528319" y="2814320"/>
            <a:chExt cx="5115560" cy="3073400"/>
          </a:xfrm>
        </p:grpSpPr>
        <p:sp>
          <p:nvSpPr>
            <p:cNvPr id="286" name="object 286"/>
            <p:cNvSpPr/>
            <p:nvPr/>
          </p:nvSpPr>
          <p:spPr>
            <a:xfrm>
              <a:off x="528319" y="2814320"/>
              <a:ext cx="5115560" cy="3073399"/>
            </a:xfrm>
            <a:prstGeom prst="rect">
              <a:avLst/>
            </a:prstGeom>
            <a:blipFill>
              <a:blip r:embed="rId10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87" name="object 287"/>
            <p:cNvSpPr/>
            <p:nvPr/>
          </p:nvSpPr>
          <p:spPr>
            <a:xfrm>
              <a:off x="582244" y="2843784"/>
              <a:ext cx="5010150" cy="2976880"/>
            </a:xfrm>
            <a:custGeom>
              <a:avLst/>
              <a:gdLst/>
              <a:ahLst/>
              <a:cxnLst/>
              <a:rect l="l" t="t" r="r" b="b"/>
              <a:pathLst>
                <a:path w="5010150" h="2976879">
                  <a:moveTo>
                    <a:pt x="499211" y="2589910"/>
                  </a:moveTo>
                  <a:lnTo>
                    <a:pt x="503212" y="2526665"/>
                  </a:lnTo>
                  <a:lnTo>
                    <a:pt x="506704" y="2464689"/>
                  </a:lnTo>
                  <a:lnTo>
                    <a:pt x="509206" y="2405506"/>
                  </a:lnTo>
                  <a:lnTo>
                    <a:pt x="510209" y="2350135"/>
                  </a:lnTo>
                  <a:lnTo>
                    <a:pt x="509206" y="2299970"/>
                  </a:lnTo>
                  <a:lnTo>
                    <a:pt x="505714" y="2256409"/>
                  </a:lnTo>
                  <a:lnTo>
                    <a:pt x="480326" y="2182748"/>
                  </a:lnTo>
                  <a:lnTo>
                    <a:pt x="421106" y="2163317"/>
                  </a:lnTo>
                  <a:lnTo>
                    <a:pt x="384911" y="2150236"/>
                  </a:lnTo>
                  <a:lnTo>
                    <a:pt x="343281" y="2129790"/>
                  </a:lnTo>
                  <a:lnTo>
                    <a:pt x="295884" y="2108961"/>
                  </a:lnTo>
                  <a:lnTo>
                    <a:pt x="246837" y="2082418"/>
                  </a:lnTo>
                  <a:lnTo>
                    <a:pt x="200266" y="2044699"/>
                  </a:lnTo>
                  <a:lnTo>
                    <a:pt x="169773" y="2013458"/>
                  </a:lnTo>
                  <a:lnTo>
                    <a:pt x="138074" y="1978914"/>
                  </a:lnTo>
                  <a:lnTo>
                    <a:pt x="106857" y="1940305"/>
                  </a:lnTo>
                  <a:lnTo>
                    <a:pt x="77825" y="1896617"/>
                  </a:lnTo>
                  <a:lnTo>
                    <a:pt x="52717" y="1846707"/>
                  </a:lnTo>
                  <a:lnTo>
                    <a:pt x="33223" y="1789810"/>
                  </a:lnTo>
                  <a:lnTo>
                    <a:pt x="23342" y="1745614"/>
                  </a:lnTo>
                  <a:lnTo>
                    <a:pt x="15201" y="1695195"/>
                  </a:lnTo>
                  <a:lnTo>
                    <a:pt x="8801" y="1640332"/>
                  </a:lnTo>
                  <a:lnTo>
                    <a:pt x="4127" y="1582801"/>
                  </a:lnTo>
                  <a:lnTo>
                    <a:pt x="1193" y="1524127"/>
                  </a:lnTo>
                  <a:lnTo>
                    <a:pt x="0" y="1466341"/>
                  </a:lnTo>
                  <a:lnTo>
                    <a:pt x="546" y="1411096"/>
                  </a:lnTo>
                  <a:lnTo>
                    <a:pt x="2832" y="1360042"/>
                  </a:lnTo>
                  <a:lnTo>
                    <a:pt x="6845" y="1314958"/>
                  </a:lnTo>
                  <a:lnTo>
                    <a:pt x="16840" y="1256410"/>
                  </a:lnTo>
                  <a:lnTo>
                    <a:pt x="31597" y="1204595"/>
                  </a:lnTo>
                  <a:lnTo>
                    <a:pt x="50253" y="1158366"/>
                  </a:lnTo>
                  <a:lnTo>
                    <a:pt x="71970" y="1116710"/>
                  </a:lnTo>
                  <a:lnTo>
                    <a:pt x="95885" y="1078357"/>
                  </a:lnTo>
                  <a:lnTo>
                    <a:pt x="121145" y="1042415"/>
                  </a:lnTo>
                  <a:lnTo>
                    <a:pt x="152654" y="1004442"/>
                  </a:lnTo>
                  <a:lnTo>
                    <a:pt x="186486" y="973327"/>
                  </a:lnTo>
                  <a:lnTo>
                    <a:pt x="223901" y="946149"/>
                  </a:lnTo>
                  <a:lnTo>
                    <a:pt x="266179" y="920368"/>
                  </a:lnTo>
                  <a:lnTo>
                    <a:pt x="314566" y="892936"/>
                  </a:lnTo>
                  <a:lnTo>
                    <a:pt x="352577" y="872616"/>
                  </a:lnTo>
                  <a:lnTo>
                    <a:pt x="392772" y="853058"/>
                  </a:lnTo>
                  <a:lnTo>
                    <a:pt x="435533" y="833882"/>
                  </a:lnTo>
                  <a:lnTo>
                    <a:pt x="481241" y="814577"/>
                  </a:lnTo>
                  <a:lnTo>
                    <a:pt x="530275" y="794765"/>
                  </a:lnTo>
                  <a:lnTo>
                    <a:pt x="583031" y="774064"/>
                  </a:lnTo>
                  <a:lnTo>
                    <a:pt x="639889" y="752220"/>
                  </a:lnTo>
                  <a:lnTo>
                    <a:pt x="682015" y="736600"/>
                  </a:lnTo>
                  <a:lnTo>
                    <a:pt x="725728" y="721360"/>
                  </a:lnTo>
                  <a:lnTo>
                    <a:pt x="771194" y="705992"/>
                  </a:lnTo>
                  <a:lnTo>
                    <a:pt x="818438" y="690371"/>
                  </a:lnTo>
                  <a:lnTo>
                    <a:pt x="867460" y="674242"/>
                  </a:lnTo>
                  <a:lnTo>
                    <a:pt x="918260" y="657351"/>
                  </a:lnTo>
                  <a:lnTo>
                    <a:pt x="970965" y="639317"/>
                  </a:lnTo>
                  <a:lnTo>
                    <a:pt x="1025575" y="620013"/>
                  </a:lnTo>
                  <a:lnTo>
                    <a:pt x="1082344" y="599186"/>
                  </a:lnTo>
                  <a:lnTo>
                    <a:pt x="1141018" y="576452"/>
                  </a:lnTo>
                  <a:lnTo>
                    <a:pt x="1182801" y="559562"/>
                  </a:lnTo>
                  <a:lnTo>
                    <a:pt x="1228140" y="540765"/>
                  </a:lnTo>
                  <a:lnTo>
                    <a:pt x="1276273" y="520445"/>
                  </a:lnTo>
                  <a:lnTo>
                    <a:pt x="1326565" y="498855"/>
                  </a:lnTo>
                  <a:lnTo>
                    <a:pt x="1378381" y="476503"/>
                  </a:lnTo>
                  <a:lnTo>
                    <a:pt x="1431086" y="453516"/>
                  </a:lnTo>
                  <a:lnTo>
                    <a:pt x="1484045" y="430275"/>
                  </a:lnTo>
                  <a:lnTo>
                    <a:pt x="1536369" y="407288"/>
                  </a:lnTo>
                  <a:lnTo>
                    <a:pt x="1587804" y="384682"/>
                  </a:lnTo>
                  <a:lnTo>
                    <a:pt x="1637334" y="362838"/>
                  </a:lnTo>
                  <a:lnTo>
                    <a:pt x="1684451" y="342138"/>
                  </a:lnTo>
                  <a:lnTo>
                    <a:pt x="1728520" y="322961"/>
                  </a:lnTo>
                  <a:lnTo>
                    <a:pt x="1768779" y="305562"/>
                  </a:lnTo>
                  <a:lnTo>
                    <a:pt x="1804720" y="290321"/>
                  </a:lnTo>
                  <a:lnTo>
                    <a:pt x="1882952" y="259206"/>
                  </a:lnTo>
                  <a:lnTo>
                    <a:pt x="1922195" y="249174"/>
                  </a:lnTo>
                  <a:lnTo>
                    <a:pt x="1928672" y="250062"/>
                  </a:lnTo>
                  <a:lnTo>
                    <a:pt x="1936546" y="250189"/>
                  </a:lnTo>
                  <a:lnTo>
                    <a:pt x="1985060" y="233552"/>
                  </a:lnTo>
                  <a:lnTo>
                    <a:pt x="2041956" y="199516"/>
                  </a:lnTo>
                  <a:lnTo>
                    <a:pt x="2077008" y="173862"/>
                  </a:lnTo>
                  <a:lnTo>
                    <a:pt x="2115108" y="144906"/>
                  </a:lnTo>
                  <a:lnTo>
                    <a:pt x="2155367" y="114426"/>
                  </a:lnTo>
                  <a:lnTo>
                    <a:pt x="2196769" y="84200"/>
                  </a:lnTo>
                  <a:lnTo>
                    <a:pt x="2238298" y="56006"/>
                  </a:lnTo>
                  <a:lnTo>
                    <a:pt x="2278811" y="31750"/>
                  </a:lnTo>
                  <a:lnTo>
                    <a:pt x="2317546" y="13080"/>
                  </a:lnTo>
                  <a:lnTo>
                    <a:pt x="2385237" y="0"/>
                  </a:lnTo>
                  <a:lnTo>
                    <a:pt x="2412288" y="9143"/>
                  </a:lnTo>
                  <a:lnTo>
                    <a:pt x="2444546" y="54990"/>
                  </a:lnTo>
                  <a:lnTo>
                    <a:pt x="2460294" y="122936"/>
                  </a:lnTo>
                  <a:lnTo>
                    <a:pt x="2465374" y="165862"/>
                  </a:lnTo>
                  <a:lnTo>
                    <a:pt x="2468676" y="213613"/>
                  </a:lnTo>
                  <a:lnTo>
                    <a:pt x="2470581" y="265556"/>
                  </a:lnTo>
                  <a:lnTo>
                    <a:pt x="2471343" y="320928"/>
                  </a:lnTo>
                  <a:lnTo>
                    <a:pt x="2470835" y="379094"/>
                  </a:lnTo>
                  <a:lnTo>
                    <a:pt x="2469565" y="439165"/>
                  </a:lnTo>
                  <a:lnTo>
                    <a:pt x="2467660" y="500633"/>
                  </a:lnTo>
                  <a:lnTo>
                    <a:pt x="2465247" y="562610"/>
                  </a:lnTo>
                  <a:lnTo>
                    <a:pt x="2462453" y="624331"/>
                  </a:lnTo>
                  <a:lnTo>
                    <a:pt x="2459659" y="685164"/>
                  </a:lnTo>
                  <a:lnTo>
                    <a:pt x="2456865" y="744219"/>
                  </a:lnTo>
                  <a:lnTo>
                    <a:pt x="2454452" y="801115"/>
                  </a:lnTo>
                  <a:lnTo>
                    <a:pt x="2452420" y="854709"/>
                  </a:lnTo>
                  <a:lnTo>
                    <a:pt x="2451023" y="904493"/>
                  </a:lnTo>
                  <a:lnTo>
                    <a:pt x="2450515" y="949832"/>
                  </a:lnTo>
                  <a:lnTo>
                    <a:pt x="2451150" y="989710"/>
                  </a:lnTo>
                  <a:lnTo>
                    <a:pt x="2450007" y="1045590"/>
                  </a:lnTo>
                  <a:lnTo>
                    <a:pt x="2443911" y="1096517"/>
                  </a:lnTo>
                  <a:lnTo>
                    <a:pt x="2434640" y="1142745"/>
                  </a:lnTo>
                  <a:lnTo>
                    <a:pt x="2423718" y="1185036"/>
                  </a:lnTo>
                  <a:lnTo>
                    <a:pt x="2412923" y="1223771"/>
                  </a:lnTo>
                  <a:lnTo>
                    <a:pt x="2403779" y="1259458"/>
                  </a:lnTo>
                  <a:lnTo>
                    <a:pt x="2398064" y="1292605"/>
                  </a:lnTo>
                  <a:lnTo>
                    <a:pt x="2397302" y="1323720"/>
                  </a:lnTo>
                  <a:lnTo>
                    <a:pt x="2403271" y="1353311"/>
                  </a:lnTo>
                  <a:lnTo>
                    <a:pt x="2441625" y="1409953"/>
                  </a:lnTo>
                  <a:lnTo>
                    <a:pt x="2477439" y="1438020"/>
                  </a:lnTo>
                  <a:lnTo>
                    <a:pt x="2540177" y="1469770"/>
                  </a:lnTo>
                  <a:lnTo>
                    <a:pt x="2579801" y="1484248"/>
                  </a:lnTo>
                  <a:lnTo>
                    <a:pt x="2624124" y="1497838"/>
                  </a:lnTo>
                  <a:lnTo>
                    <a:pt x="2672511" y="1510664"/>
                  </a:lnTo>
                  <a:lnTo>
                    <a:pt x="2724327" y="1522729"/>
                  </a:lnTo>
                  <a:lnTo>
                    <a:pt x="2778937" y="1534286"/>
                  </a:lnTo>
                  <a:lnTo>
                    <a:pt x="2835706" y="1545335"/>
                  </a:lnTo>
                  <a:lnTo>
                    <a:pt x="2893999" y="1555877"/>
                  </a:lnTo>
                  <a:lnTo>
                    <a:pt x="2953308" y="1566036"/>
                  </a:lnTo>
                  <a:lnTo>
                    <a:pt x="3012998" y="1576070"/>
                  </a:lnTo>
                  <a:lnTo>
                    <a:pt x="3072307" y="1585721"/>
                  </a:lnTo>
                  <a:lnTo>
                    <a:pt x="3130727" y="1595373"/>
                  </a:lnTo>
                  <a:lnTo>
                    <a:pt x="3187623" y="1605026"/>
                  </a:lnTo>
                  <a:lnTo>
                    <a:pt x="3242360" y="1614677"/>
                  </a:lnTo>
                  <a:lnTo>
                    <a:pt x="3294430" y="1624457"/>
                  </a:lnTo>
                  <a:lnTo>
                    <a:pt x="3342944" y="1634489"/>
                  </a:lnTo>
                  <a:lnTo>
                    <a:pt x="3387521" y="1644777"/>
                  </a:lnTo>
                  <a:lnTo>
                    <a:pt x="3427526" y="1655445"/>
                  </a:lnTo>
                  <a:lnTo>
                    <a:pt x="3518331" y="1691132"/>
                  </a:lnTo>
                  <a:lnTo>
                    <a:pt x="3561130" y="1718436"/>
                  </a:lnTo>
                  <a:lnTo>
                    <a:pt x="3593388" y="1747139"/>
                  </a:lnTo>
                  <a:lnTo>
                    <a:pt x="3636949" y="1804542"/>
                  </a:lnTo>
                  <a:lnTo>
                    <a:pt x="3653840" y="1831085"/>
                  </a:lnTo>
                  <a:lnTo>
                    <a:pt x="3671112" y="1854453"/>
                  </a:lnTo>
                  <a:lnTo>
                    <a:pt x="3691432" y="1873758"/>
                  </a:lnTo>
                  <a:lnTo>
                    <a:pt x="3717594" y="1887727"/>
                  </a:lnTo>
                  <a:lnTo>
                    <a:pt x="3752392" y="1895220"/>
                  </a:lnTo>
                  <a:lnTo>
                    <a:pt x="3790365" y="1894966"/>
                  </a:lnTo>
                  <a:lnTo>
                    <a:pt x="3831386" y="1887982"/>
                  </a:lnTo>
                  <a:lnTo>
                    <a:pt x="3874947" y="1875535"/>
                  </a:lnTo>
                  <a:lnTo>
                    <a:pt x="3920540" y="1859152"/>
                  </a:lnTo>
                  <a:lnTo>
                    <a:pt x="3967784" y="1839976"/>
                  </a:lnTo>
                  <a:lnTo>
                    <a:pt x="4016298" y="1819528"/>
                  </a:lnTo>
                  <a:lnTo>
                    <a:pt x="4065701" y="1799208"/>
                  </a:lnTo>
                  <a:lnTo>
                    <a:pt x="4115358" y="1780285"/>
                  </a:lnTo>
                  <a:lnTo>
                    <a:pt x="4165015" y="1764157"/>
                  </a:lnTo>
                  <a:lnTo>
                    <a:pt x="4214164" y="1752218"/>
                  </a:lnTo>
                  <a:lnTo>
                    <a:pt x="4262297" y="1745741"/>
                  </a:lnTo>
                  <a:lnTo>
                    <a:pt x="4303572" y="1741423"/>
                  </a:lnTo>
                  <a:lnTo>
                    <a:pt x="4346625" y="1734565"/>
                  </a:lnTo>
                  <a:lnTo>
                    <a:pt x="4390948" y="1726438"/>
                  </a:lnTo>
                  <a:lnTo>
                    <a:pt x="4436033" y="1718055"/>
                  </a:lnTo>
                  <a:lnTo>
                    <a:pt x="4481499" y="1710689"/>
                  </a:lnTo>
                  <a:lnTo>
                    <a:pt x="4526711" y="1705483"/>
                  </a:lnTo>
                  <a:lnTo>
                    <a:pt x="4571288" y="1703577"/>
                  </a:lnTo>
                  <a:lnTo>
                    <a:pt x="4614849" y="1705990"/>
                  </a:lnTo>
                  <a:lnTo>
                    <a:pt x="4656759" y="1713991"/>
                  </a:lnTo>
                  <a:lnTo>
                    <a:pt x="4696510" y="1728723"/>
                  </a:lnTo>
                  <a:lnTo>
                    <a:pt x="4733721" y="1751457"/>
                  </a:lnTo>
                  <a:lnTo>
                    <a:pt x="4767884" y="1783079"/>
                  </a:lnTo>
                  <a:lnTo>
                    <a:pt x="4798618" y="1824989"/>
                  </a:lnTo>
                  <a:lnTo>
                    <a:pt x="4829352" y="1884426"/>
                  </a:lnTo>
                  <a:lnTo>
                    <a:pt x="4856657" y="1954910"/>
                  </a:lnTo>
                  <a:lnTo>
                    <a:pt x="4869103" y="1994027"/>
                  </a:lnTo>
                  <a:lnTo>
                    <a:pt x="4880914" y="2035555"/>
                  </a:lnTo>
                  <a:lnTo>
                    <a:pt x="4892090" y="2079243"/>
                  </a:lnTo>
                  <a:lnTo>
                    <a:pt x="4902504" y="2125091"/>
                  </a:lnTo>
                  <a:lnTo>
                    <a:pt x="4912410" y="2172842"/>
                  </a:lnTo>
                  <a:lnTo>
                    <a:pt x="4921681" y="2222627"/>
                  </a:lnTo>
                  <a:lnTo>
                    <a:pt x="4930444" y="2273935"/>
                  </a:lnTo>
                  <a:lnTo>
                    <a:pt x="4938699" y="2327021"/>
                  </a:lnTo>
                  <a:lnTo>
                    <a:pt x="4946573" y="2381377"/>
                  </a:lnTo>
                  <a:lnTo>
                    <a:pt x="4954066" y="2437129"/>
                  </a:lnTo>
                  <a:lnTo>
                    <a:pt x="4961178" y="2494153"/>
                  </a:lnTo>
                  <a:lnTo>
                    <a:pt x="4967909" y="2552191"/>
                  </a:lnTo>
                  <a:lnTo>
                    <a:pt x="4974386" y="2611119"/>
                  </a:lnTo>
                  <a:lnTo>
                    <a:pt x="4980609" y="2670810"/>
                  </a:lnTo>
                  <a:lnTo>
                    <a:pt x="4986705" y="2731135"/>
                  </a:lnTo>
                  <a:lnTo>
                    <a:pt x="4992547" y="2792120"/>
                  </a:lnTo>
                  <a:lnTo>
                    <a:pt x="4998389" y="2853435"/>
                  </a:lnTo>
                  <a:lnTo>
                    <a:pt x="5003977" y="2915018"/>
                  </a:lnTo>
                  <a:lnTo>
                    <a:pt x="5009692" y="2976727"/>
                  </a:lnTo>
                </a:path>
              </a:pathLst>
            </a:custGeom>
            <a:ln w="19048">
              <a:solidFill>
                <a:srgbClr val="00FF0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288" name="object 288"/>
          <p:cNvSpPr txBox="1"/>
          <p:nvPr/>
        </p:nvSpPr>
        <p:spPr>
          <a:xfrm>
            <a:off x="582879" y="5264022"/>
            <a:ext cx="226060" cy="4089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40" dirty="0">
                <a:solidFill>
                  <a:srgbClr val="00FF00"/>
                </a:solidFill>
                <a:latin typeface="Symbol"/>
                <a:cs typeface="Symbol"/>
              </a:rPr>
              <a:t></a:t>
            </a:r>
            <a:r>
              <a:rPr sz="1400" b="1" spc="-40" dirty="0">
                <a:solidFill>
                  <a:srgbClr val="00FF00"/>
                </a:solidFill>
                <a:latin typeface="Arial"/>
                <a:cs typeface="Arial"/>
              </a:rPr>
              <a:t>3</a:t>
            </a:r>
            <a:endParaRPr sz="14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1100" b="1" spc="-25" dirty="0">
                <a:solidFill>
                  <a:srgbClr val="00FF00"/>
                </a:solidFill>
                <a:latin typeface="Arial"/>
                <a:cs typeface="Arial"/>
              </a:rPr>
              <a:t>(</a:t>
            </a:r>
            <a:r>
              <a:rPr sz="1100" b="1" spc="-15" dirty="0">
                <a:solidFill>
                  <a:srgbClr val="00FF00"/>
                </a:solidFill>
                <a:latin typeface="Arial"/>
                <a:cs typeface="Arial"/>
              </a:rPr>
              <a:t>I</a:t>
            </a:r>
            <a:r>
              <a:rPr sz="1100" b="1" spc="-90" dirty="0">
                <a:solidFill>
                  <a:srgbClr val="00FF00"/>
                </a:solidFill>
                <a:latin typeface="Arial"/>
                <a:cs typeface="Arial"/>
              </a:rPr>
              <a:t>P)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289" name="object 289"/>
          <p:cNvSpPr txBox="1"/>
          <p:nvPr/>
        </p:nvSpPr>
        <p:spPr>
          <a:xfrm>
            <a:off x="5663946" y="5533135"/>
            <a:ext cx="278130" cy="451484"/>
          </a:xfrm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12700" marR="5080">
              <a:lnSpc>
                <a:spcPts val="1670"/>
              </a:lnSpc>
              <a:spcBef>
                <a:spcPts val="165"/>
              </a:spcBef>
            </a:pPr>
            <a:r>
              <a:rPr sz="1400" b="1" spc="-40" dirty="0">
                <a:solidFill>
                  <a:srgbClr val="00FF00"/>
                </a:solidFill>
                <a:latin typeface="Symbol"/>
                <a:cs typeface="Symbol"/>
              </a:rPr>
              <a:t></a:t>
            </a:r>
            <a:r>
              <a:rPr sz="1400" b="1" spc="-40" dirty="0">
                <a:solidFill>
                  <a:srgbClr val="00FF00"/>
                </a:solidFill>
                <a:latin typeface="Arial"/>
                <a:cs typeface="Arial"/>
              </a:rPr>
              <a:t>3  (</a:t>
            </a:r>
            <a:r>
              <a:rPr sz="1400" b="1" spc="-20" dirty="0">
                <a:solidFill>
                  <a:srgbClr val="00FF00"/>
                </a:solidFill>
                <a:latin typeface="Arial"/>
                <a:cs typeface="Arial"/>
              </a:rPr>
              <a:t>I</a:t>
            </a:r>
            <a:r>
              <a:rPr sz="1400" b="1" spc="-195" dirty="0">
                <a:solidFill>
                  <a:srgbClr val="00FF00"/>
                </a:solidFill>
                <a:latin typeface="Arial"/>
                <a:cs typeface="Arial"/>
              </a:rPr>
              <a:t>P</a:t>
            </a:r>
            <a:r>
              <a:rPr sz="1400" b="1" spc="-30" dirty="0">
                <a:solidFill>
                  <a:srgbClr val="00FF00"/>
                </a:solidFill>
                <a:latin typeface="Arial"/>
                <a:cs typeface="Arial"/>
              </a:rPr>
              <a:t>)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290" name="object 290"/>
          <p:cNvSpPr txBox="1"/>
          <p:nvPr/>
        </p:nvSpPr>
        <p:spPr>
          <a:xfrm>
            <a:off x="437489" y="1782826"/>
            <a:ext cx="1504315" cy="3613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17830" marR="5080" indent="-405765">
              <a:lnSpc>
                <a:spcPct val="100000"/>
              </a:lnSpc>
              <a:spcBef>
                <a:spcPts val="105"/>
              </a:spcBef>
            </a:pPr>
            <a:r>
              <a:rPr sz="1100" b="1" spc="-75" dirty="0">
                <a:solidFill>
                  <a:srgbClr val="006EC0"/>
                </a:solidFill>
                <a:latin typeface="Arial"/>
                <a:cs typeface="Arial"/>
              </a:rPr>
              <a:t>OADM: </a:t>
            </a:r>
            <a:r>
              <a:rPr sz="1100" b="1" spc="-70" dirty="0">
                <a:solidFill>
                  <a:srgbClr val="006EC0"/>
                </a:solidFill>
                <a:latin typeface="Arial"/>
                <a:cs typeface="Arial"/>
              </a:rPr>
              <a:t>Optical</a:t>
            </a:r>
            <a:r>
              <a:rPr sz="1100" b="1" spc="-204" dirty="0">
                <a:solidFill>
                  <a:srgbClr val="006EC0"/>
                </a:solidFill>
                <a:latin typeface="Arial"/>
                <a:cs typeface="Arial"/>
              </a:rPr>
              <a:t> </a:t>
            </a:r>
            <a:r>
              <a:rPr sz="1100" b="1" spc="-55" dirty="0">
                <a:solidFill>
                  <a:srgbClr val="006EC0"/>
                </a:solidFill>
                <a:latin typeface="Arial"/>
                <a:cs typeface="Arial"/>
              </a:rPr>
              <a:t>Add/Drop  </a:t>
            </a:r>
            <a:r>
              <a:rPr sz="1100" b="1" spc="-60" dirty="0">
                <a:solidFill>
                  <a:srgbClr val="006EC0"/>
                </a:solidFill>
                <a:latin typeface="Arial"/>
                <a:cs typeface="Arial"/>
              </a:rPr>
              <a:t>multiplexer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291" name="object 291"/>
          <p:cNvSpPr txBox="1"/>
          <p:nvPr/>
        </p:nvSpPr>
        <p:spPr>
          <a:xfrm>
            <a:off x="438404" y="2428748"/>
            <a:ext cx="154241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b="1" spc="-130" dirty="0">
                <a:solidFill>
                  <a:srgbClr val="006EC0"/>
                </a:solidFill>
                <a:latin typeface="Arial"/>
                <a:cs typeface="Arial"/>
              </a:rPr>
              <a:t>OLT: </a:t>
            </a:r>
            <a:r>
              <a:rPr sz="1100" b="1" spc="-70" dirty="0">
                <a:solidFill>
                  <a:srgbClr val="006EC0"/>
                </a:solidFill>
                <a:latin typeface="Arial"/>
                <a:cs typeface="Arial"/>
              </a:rPr>
              <a:t>Optical </a:t>
            </a:r>
            <a:r>
              <a:rPr sz="1100" b="1" spc="-95" dirty="0">
                <a:solidFill>
                  <a:srgbClr val="006EC0"/>
                </a:solidFill>
                <a:latin typeface="Arial"/>
                <a:cs typeface="Arial"/>
              </a:rPr>
              <a:t>Line</a:t>
            </a:r>
            <a:r>
              <a:rPr sz="1100" b="1" spc="-120" dirty="0">
                <a:solidFill>
                  <a:srgbClr val="006EC0"/>
                </a:solidFill>
                <a:latin typeface="Arial"/>
                <a:cs typeface="Arial"/>
              </a:rPr>
              <a:t> </a:t>
            </a:r>
            <a:r>
              <a:rPr sz="1100" b="1" spc="-70" dirty="0">
                <a:solidFill>
                  <a:srgbClr val="006EC0"/>
                </a:solidFill>
                <a:latin typeface="Arial"/>
                <a:cs typeface="Arial"/>
              </a:rPr>
              <a:t>Terminal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292" name="object 292"/>
          <p:cNvSpPr txBox="1"/>
          <p:nvPr/>
        </p:nvSpPr>
        <p:spPr>
          <a:xfrm>
            <a:off x="3177032" y="2174494"/>
            <a:ext cx="247650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b="1" spc="-114" dirty="0">
                <a:latin typeface="Arial"/>
                <a:cs typeface="Arial"/>
              </a:rPr>
              <a:t>O</a:t>
            </a:r>
            <a:r>
              <a:rPr sz="1100" b="1" spc="-225" dirty="0">
                <a:latin typeface="Arial"/>
                <a:cs typeface="Arial"/>
              </a:rPr>
              <a:t>L</a:t>
            </a:r>
            <a:r>
              <a:rPr sz="1100" b="1" spc="-130" dirty="0">
                <a:latin typeface="Arial"/>
                <a:cs typeface="Arial"/>
              </a:rPr>
              <a:t>T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293" name="object 293"/>
          <p:cNvSpPr txBox="1"/>
          <p:nvPr/>
        </p:nvSpPr>
        <p:spPr>
          <a:xfrm>
            <a:off x="6284214" y="1476247"/>
            <a:ext cx="24574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b="1" spc="-175" dirty="0">
                <a:latin typeface="Arial"/>
                <a:cs typeface="Arial"/>
              </a:rPr>
              <a:t>OL</a:t>
            </a:r>
            <a:r>
              <a:rPr sz="1100" b="1" spc="-130" dirty="0">
                <a:latin typeface="Arial"/>
                <a:cs typeface="Arial"/>
              </a:rPr>
              <a:t>T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294" name="object 294"/>
          <p:cNvSpPr txBox="1"/>
          <p:nvPr/>
        </p:nvSpPr>
        <p:spPr>
          <a:xfrm>
            <a:off x="6328409" y="4263897"/>
            <a:ext cx="24765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-114" dirty="0">
                <a:latin typeface="Arial"/>
                <a:cs typeface="Arial"/>
              </a:rPr>
              <a:t>O</a:t>
            </a:r>
            <a:r>
              <a:rPr sz="1100" b="1" spc="-225" dirty="0">
                <a:latin typeface="Arial"/>
                <a:cs typeface="Arial"/>
              </a:rPr>
              <a:t>L</a:t>
            </a:r>
            <a:r>
              <a:rPr sz="1100" b="1" spc="-130" dirty="0">
                <a:latin typeface="Arial"/>
                <a:cs typeface="Arial"/>
              </a:rPr>
              <a:t>T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295" name="object 295"/>
          <p:cNvSpPr txBox="1"/>
          <p:nvPr/>
        </p:nvSpPr>
        <p:spPr>
          <a:xfrm>
            <a:off x="7116571" y="1183386"/>
            <a:ext cx="247650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b="1" spc="-114" dirty="0">
                <a:latin typeface="Arial"/>
                <a:cs typeface="Arial"/>
              </a:rPr>
              <a:t>O</a:t>
            </a:r>
            <a:r>
              <a:rPr sz="1100" b="1" spc="-225" dirty="0">
                <a:latin typeface="Arial"/>
                <a:cs typeface="Arial"/>
              </a:rPr>
              <a:t>L</a:t>
            </a:r>
            <a:r>
              <a:rPr sz="1100" b="1" spc="-130" dirty="0">
                <a:latin typeface="Arial"/>
                <a:cs typeface="Arial"/>
              </a:rPr>
              <a:t>T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296" name="object 296"/>
          <p:cNvSpPr txBox="1"/>
          <p:nvPr/>
        </p:nvSpPr>
        <p:spPr>
          <a:xfrm>
            <a:off x="8628126" y="2474213"/>
            <a:ext cx="247650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b="1" spc="-114" dirty="0">
                <a:latin typeface="Arial"/>
                <a:cs typeface="Arial"/>
              </a:rPr>
              <a:t>O</a:t>
            </a:r>
            <a:r>
              <a:rPr sz="1100" b="1" spc="-225" dirty="0">
                <a:latin typeface="Arial"/>
                <a:cs typeface="Arial"/>
              </a:rPr>
              <a:t>L</a:t>
            </a:r>
            <a:r>
              <a:rPr sz="1100" b="1" spc="-130" dirty="0">
                <a:latin typeface="Arial"/>
                <a:cs typeface="Arial"/>
              </a:rPr>
              <a:t>T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297" name="object 297"/>
          <p:cNvSpPr txBox="1"/>
          <p:nvPr/>
        </p:nvSpPr>
        <p:spPr>
          <a:xfrm>
            <a:off x="7985252" y="3875659"/>
            <a:ext cx="24765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-114" dirty="0">
                <a:latin typeface="Arial"/>
                <a:cs typeface="Arial"/>
              </a:rPr>
              <a:t>O</a:t>
            </a:r>
            <a:r>
              <a:rPr sz="1100" b="1" spc="-225" dirty="0">
                <a:latin typeface="Arial"/>
                <a:cs typeface="Arial"/>
              </a:rPr>
              <a:t>L</a:t>
            </a:r>
            <a:r>
              <a:rPr sz="1100" b="1" spc="-130" dirty="0">
                <a:latin typeface="Arial"/>
                <a:cs typeface="Arial"/>
              </a:rPr>
              <a:t>T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298" name="object 298"/>
          <p:cNvSpPr txBox="1"/>
          <p:nvPr/>
        </p:nvSpPr>
        <p:spPr>
          <a:xfrm>
            <a:off x="7150989" y="4647691"/>
            <a:ext cx="24765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-114" dirty="0">
                <a:latin typeface="Arial"/>
                <a:cs typeface="Arial"/>
              </a:rPr>
              <a:t>O</a:t>
            </a:r>
            <a:r>
              <a:rPr sz="1100" b="1" spc="-225" dirty="0">
                <a:latin typeface="Arial"/>
                <a:cs typeface="Arial"/>
              </a:rPr>
              <a:t>L</a:t>
            </a:r>
            <a:r>
              <a:rPr sz="1100" b="1" spc="-130" dirty="0">
                <a:latin typeface="Arial"/>
                <a:cs typeface="Arial"/>
              </a:rPr>
              <a:t>T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299" name="object 299"/>
          <p:cNvSpPr txBox="1"/>
          <p:nvPr/>
        </p:nvSpPr>
        <p:spPr>
          <a:xfrm>
            <a:off x="5545582" y="2687574"/>
            <a:ext cx="247650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b="1" spc="-114" dirty="0">
                <a:latin typeface="Arial"/>
                <a:cs typeface="Arial"/>
              </a:rPr>
              <a:t>O</a:t>
            </a:r>
            <a:r>
              <a:rPr sz="1100" b="1" spc="-225" dirty="0">
                <a:latin typeface="Arial"/>
                <a:cs typeface="Arial"/>
              </a:rPr>
              <a:t>L</a:t>
            </a:r>
            <a:r>
              <a:rPr sz="1100" b="1" spc="-130" dirty="0">
                <a:latin typeface="Arial"/>
                <a:cs typeface="Arial"/>
              </a:rPr>
              <a:t>T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300" name="object 300"/>
          <p:cNvSpPr txBox="1"/>
          <p:nvPr/>
        </p:nvSpPr>
        <p:spPr>
          <a:xfrm>
            <a:off x="4887595" y="3516884"/>
            <a:ext cx="247650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b="1" spc="-114" dirty="0">
                <a:latin typeface="Arial"/>
                <a:cs typeface="Arial"/>
              </a:rPr>
              <a:t>O</a:t>
            </a:r>
            <a:r>
              <a:rPr sz="1100" b="1" spc="-225" dirty="0">
                <a:latin typeface="Arial"/>
                <a:cs typeface="Arial"/>
              </a:rPr>
              <a:t>L</a:t>
            </a:r>
            <a:r>
              <a:rPr sz="1100" b="1" spc="-130" dirty="0">
                <a:latin typeface="Arial"/>
                <a:cs typeface="Arial"/>
              </a:rPr>
              <a:t>T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301" name="object 301"/>
          <p:cNvSpPr txBox="1"/>
          <p:nvPr/>
        </p:nvSpPr>
        <p:spPr>
          <a:xfrm>
            <a:off x="3985386" y="2052955"/>
            <a:ext cx="24574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b="1" spc="-175" dirty="0">
                <a:latin typeface="Arial"/>
                <a:cs typeface="Arial"/>
              </a:rPr>
              <a:t>OL</a:t>
            </a:r>
            <a:r>
              <a:rPr sz="1100" b="1" spc="-130" dirty="0">
                <a:latin typeface="Arial"/>
                <a:cs typeface="Arial"/>
              </a:rPr>
              <a:t>T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302" name="object 302"/>
          <p:cNvSpPr txBox="1"/>
          <p:nvPr/>
        </p:nvSpPr>
        <p:spPr>
          <a:xfrm>
            <a:off x="3192907" y="3963161"/>
            <a:ext cx="24765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-114" dirty="0">
                <a:latin typeface="Arial"/>
                <a:cs typeface="Arial"/>
              </a:rPr>
              <a:t>O</a:t>
            </a:r>
            <a:r>
              <a:rPr sz="1100" b="1" spc="-225" dirty="0">
                <a:latin typeface="Arial"/>
                <a:cs typeface="Arial"/>
              </a:rPr>
              <a:t>L</a:t>
            </a:r>
            <a:r>
              <a:rPr sz="1100" b="1" spc="-130" dirty="0">
                <a:latin typeface="Arial"/>
                <a:cs typeface="Arial"/>
              </a:rPr>
              <a:t>T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303" name="object 303"/>
          <p:cNvSpPr txBox="1"/>
          <p:nvPr/>
        </p:nvSpPr>
        <p:spPr>
          <a:xfrm>
            <a:off x="3951223" y="4681473"/>
            <a:ext cx="24765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-114" dirty="0">
                <a:latin typeface="Arial"/>
                <a:cs typeface="Arial"/>
              </a:rPr>
              <a:t>O</a:t>
            </a:r>
            <a:r>
              <a:rPr sz="1100" b="1" spc="-225" dirty="0">
                <a:latin typeface="Arial"/>
                <a:cs typeface="Arial"/>
              </a:rPr>
              <a:t>L</a:t>
            </a:r>
            <a:r>
              <a:rPr sz="1100" b="1" spc="-130" dirty="0">
                <a:latin typeface="Arial"/>
                <a:cs typeface="Arial"/>
              </a:rPr>
              <a:t>T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304" name="object 304"/>
          <p:cNvSpPr txBox="1">
            <a:spLocks noGrp="1"/>
          </p:cNvSpPr>
          <p:nvPr>
            <p:ph type="title"/>
          </p:nvPr>
        </p:nvSpPr>
        <p:spPr>
          <a:xfrm>
            <a:off x="2482976" y="282067"/>
            <a:ext cx="4132579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95" dirty="0"/>
              <a:t>2. </a:t>
            </a:r>
            <a:r>
              <a:rPr sz="2800" spc="-204" dirty="0"/>
              <a:t>generacija </a:t>
            </a:r>
            <a:r>
              <a:rPr sz="2800" spc="-190" dirty="0"/>
              <a:t>optičkih</a:t>
            </a:r>
            <a:r>
              <a:rPr sz="2800" spc="-135" dirty="0"/>
              <a:t> </a:t>
            </a:r>
            <a:r>
              <a:rPr sz="2800" spc="-200" dirty="0"/>
              <a:t>mreža</a:t>
            </a:r>
            <a:endParaRPr sz="28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50137" y="1068608"/>
            <a:ext cx="7044690" cy="4653915"/>
          </a:xfrm>
          <a:prstGeom prst="rect">
            <a:avLst/>
          </a:prstGeom>
        </p:spPr>
        <p:txBody>
          <a:bodyPr vert="horz" wrap="square" lIns="0" tIns="101600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800"/>
              </a:spcBef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sz="1800" b="1" spc="-325" dirty="0">
                <a:solidFill>
                  <a:srgbClr val="006EC0"/>
                </a:solidFill>
                <a:latin typeface="Arial"/>
                <a:cs typeface="Arial"/>
              </a:rPr>
              <a:t>OLT </a:t>
            </a:r>
            <a:r>
              <a:rPr sz="1800" spc="-80" dirty="0">
                <a:latin typeface="Arial"/>
                <a:cs typeface="Arial"/>
              </a:rPr>
              <a:t>(Optical </a:t>
            </a:r>
            <a:r>
              <a:rPr sz="1800" spc="-105" dirty="0">
                <a:latin typeface="Arial"/>
                <a:cs typeface="Arial"/>
              </a:rPr>
              <a:t>Line</a:t>
            </a:r>
            <a:r>
              <a:rPr sz="1800" spc="-80" dirty="0">
                <a:latin typeface="Arial"/>
                <a:cs typeface="Arial"/>
              </a:rPr>
              <a:t> </a:t>
            </a:r>
            <a:r>
              <a:rPr sz="1800" spc="-120" dirty="0">
                <a:latin typeface="Arial"/>
                <a:cs typeface="Arial"/>
              </a:rPr>
              <a:t>Terminals)</a:t>
            </a:r>
            <a:endParaRPr sz="1800" dirty="0">
              <a:latin typeface="Arial"/>
              <a:cs typeface="Arial"/>
            </a:endParaRPr>
          </a:p>
          <a:p>
            <a:pPr marL="758190" lvl="1" indent="-288925">
              <a:lnSpc>
                <a:spcPct val="100000"/>
              </a:lnSpc>
              <a:spcBef>
                <a:spcPts val="620"/>
              </a:spcBef>
              <a:buClr>
                <a:srgbClr val="006EC0"/>
              </a:buClr>
              <a:buChar char="−"/>
              <a:tabLst>
                <a:tab pos="757555" algn="l"/>
                <a:tab pos="758825" algn="l"/>
              </a:tabLst>
            </a:pPr>
            <a:r>
              <a:rPr sz="1600" spc="-40" dirty="0">
                <a:latin typeface="Arial"/>
                <a:cs typeface="Arial"/>
              </a:rPr>
              <a:t>Multipleksiraju</a:t>
            </a:r>
            <a:r>
              <a:rPr sz="1600" spc="-145" dirty="0">
                <a:latin typeface="Arial"/>
                <a:cs typeface="Arial"/>
              </a:rPr>
              <a:t> </a:t>
            </a:r>
            <a:r>
              <a:rPr sz="1600" spc="-80" dirty="0">
                <a:latin typeface="Arial"/>
                <a:cs typeface="Arial"/>
              </a:rPr>
              <a:t>veći</a:t>
            </a:r>
            <a:r>
              <a:rPr sz="1600" spc="-105" dirty="0">
                <a:latin typeface="Arial"/>
                <a:cs typeface="Arial"/>
              </a:rPr>
              <a:t> </a:t>
            </a:r>
            <a:r>
              <a:rPr sz="1600" spc="-25" dirty="0">
                <a:latin typeface="Arial"/>
                <a:cs typeface="Arial"/>
              </a:rPr>
              <a:t>broj</a:t>
            </a:r>
            <a:r>
              <a:rPr sz="1600" spc="-85" dirty="0">
                <a:latin typeface="Arial"/>
                <a:cs typeface="Arial"/>
              </a:rPr>
              <a:t> </a:t>
            </a:r>
            <a:r>
              <a:rPr sz="1600" spc="-60" dirty="0">
                <a:latin typeface="Arial"/>
                <a:cs typeface="Arial"/>
              </a:rPr>
              <a:t>talasnih</a:t>
            </a:r>
            <a:r>
              <a:rPr sz="1600" spc="-140" dirty="0">
                <a:latin typeface="Arial"/>
                <a:cs typeface="Arial"/>
              </a:rPr>
              <a:t> </a:t>
            </a:r>
            <a:r>
              <a:rPr sz="1600" spc="-75" dirty="0">
                <a:latin typeface="Arial"/>
                <a:cs typeface="Arial"/>
              </a:rPr>
              <a:t>dužina</a:t>
            </a:r>
            <a:r>
              <a:rPr sz="1600" spc="-145" dirty="0">
                <a:latin typeface="Arial"/>
                <a:cs typeface="Arial"/>
              </a:rPr>
              <a:t> </a:t>
            </a:r>
            <a:r>
              <a:rPr sz="1600" spc="-70" dirty="0">
                <a:latin typeface="Arial"/>
                <a:cs typeface="Arial"/>
              </a:rPr>
              <a:t>preko</a:t>
            </a:r>
            <a:r>
              <a:rPr sz="1600" spc="-85" dirty="0">
                <a:latin typeface="Arial"/>
                <a:cs typeface="Arial"/>
              </a:rPr>
              <a:t> </a:t>
            </a:r>
            <a:r>
              <a:rPr sz="1600" spc="-65" dirty="0">
                <a:latin typeface="Arial"/>
                <a:cs typeface="Arial"/>
              </a:rPr>
              <a:t>jednog</a:t>
            </a:r>
            <a:r>
              <a:rPr sz="1600" spc="-95" dirty="0">
                <a:latin typeface="Arial"/>
                <a:cs typeface="Arial"/>
              </a:rPr>
              <a:t> </a:t>
            </a:r>
            <a:r>
              <a:rPr sz="1600" spc="-80" dirty="0">
                <a:latin typeface="Arial"/>
                <a:cs typeface="Arial"/>
              </a:rPr>
              <a:t>vlakna</a:t>
            </a:r>
            <a:endParaRPr sz="1600" dirty="0">
              <a:latin typeface="Arial"/>
              <a:cs typeface="Arial"/>
            </a:endParaRPr>
          </a:p>
          <a:p>
            <a:pPr marL="758190" lvl="1" indent="-288925">
              <a:lnSpc>
                <a:spcPct val="100000"/>
              </a:lnSpc>
              <a:buClr>
                <a:srgbClr val="006EC0"/>
              </a:buClr>
              <a:buChar char="−"/>
              <a:tabLst>
                <a:tab pos="757555" algn="l"/>
                <a:tab pos="758825" algn="l"/>
              </a:tabLst>
            </a:pPr>
            <a:r>
              <a:rPr sz="1600" spc="-55" dirty="0">
                <a:latin typeface="Arial"/>
                <a:cs typeface="Arial"/>
              </a:rPr>
              <a:t>Demultipleksiraju</a:t>
            </a:r>
            <a:r>
              <a:rPr sz="1600" spc="-145" dirty="0">
                <a:latin typeface="Arial"/>
                <a:cs typeface="Arial"/>
              </a:rPr>
              <a:t> </a:t>
            </a:r>
            <a:r>
              <a:rPr sz="1600" spc="-100" dirty="0">
                <a:latin typeface="Arial"/>
                <a:cs typeface="Arial"/>
              </a:rPr>
              <a:t>skup</a:t>
            </a:r>
            <a:r>
              <a:rPr sz="1600" spc="-110" dirty="0">
                <a:latin typeface="Arial"/>
                <a:cs typeface="Arial"/>
              </a:rPr>
              <a:t> </a:t>
            </a:r>
            <a:r>
              <a:rPr sz="1600" spc="-60" dirty="0">
                <a:latin typeface="Arial"/>
                <a:cs typeface="Arial"/>
              </a:rPr>
              <a:t>talasnih</a:t>
            </a:r>
            <a:r>
              <a:rPr sz="1600" spc="-145" dirty="0">
                <a:latin typeface="Arial"/>
                <a:cs typeface="Arial"/>
              </a:rPr>
              <a:t> </a:t>
            </a:r>
            <a:r>
              <a:rPr sz="1600" spc="-75" dirty="0">
                <a:latin typeface="Arial"/>
                <a:cs typeface="Arial"/>
              </a:rPr>
              <a:t>dužina</a:t>
            </a:r>
            <a:r>
              <a:rPr sz="1600" spc="-130" dirty="0">
                <a:latin typeface="Arial"/>
                <a:cs typeface="Arial"/>
              </a:rPr>
              <a:t> </a:t>
            </a:r>
            <a:r>
              <a:rPr sz="1600" spc="-55" dirty="0">
                <a:latin typeface="Arial"/>
                <a:cs typeface="Arial"/>
              </a:rPr>
              <a:t>u</a:t>
            </a:r>
            <a:r>
              <a:rPr sz="1600" spc="-100" dirty="0">
                <a:latin typeface="Arial"/>
                <a:cs typeface="Arial"/>
              </a:rPr>
              <a:t> </a:t>
            </a:r>
            <a:r>
              <a:rPr sz="1600" spc="-55" dirty="0">
                <a:latin typeface="Arial"/>
                <a:cs typeface="Arial"/>
              </a:rPr>
              <a:t>različita</a:t>
            </a:r>
            <a:r>
              <a:rPr sz="1600" spc="-140" dirty="0">
                <a:latin typeface="Arial"/>
                <a:cs typeface="Arial"/>
              </a:rPr>
              <a:t> </a:t>
            </a:r>
            <a:r>
              <a:rPr sz="1600" spc="-80" dirty="0">
                <a:latin typeface="Arial"/>
                <a:cs typeface="Arial"/>
              </a:rPr>
              <a:t>vlakna</a:t>
            </a:r>
            <a:endParaRPr sz="1600" dirty="0">
              <a:latin typeface="Arial"/>
              <a:cs typeface="Arial"/>
            </a:endParaRPr>
          </a:p>
          <a:p>
            <a:pPr marL="758190" lvl="1" indent="-288925">
              <a:lnSpc>
                <a:spcPct val="100000"/>
              </a:lnSpc>
              <a:buClr>
                <a:srgbClr val="006EC0"/>
              </a:buClr>
              <a:buChar char="−"/>
              <a:tabLst>
                <a:tab pos="757555" algn="l"/>
                <a:tab pos="758825" algn="l"/>
              </a:tabLst>
            </a:pPr>
            <a:r>
              <a:rPr sz="1600" spc="-285" dirty="0">
                <a:latin typeface="Arial"/>
                <a:cs typeface="Arial"/>
              </a:rPr>
              <a:t>OLT </a:t>
            </a:r>
            <a:r>
              <a:rPr sz="1600" spc="-145" dirty="0">
                <a:latin typeface="Arial"/>
                <a:cs typeface="Arial"/>
              </a:rPr>
              <a:t>se </a:t>
            </a:r>
            <a:r>
              <a:rPr sz="1600" spc="-65" dirty="0">
                <a:latin typeface="Arial"/>
                <a:cs typeface="Arial"/>
              </a:rPr>
              <a:t>koriste </a:t>
            </a:r>
            <a:r>
              <a:rPr sz="1600" spc="-100" dirty="0">
                <a:latin typeface="Arial"/>
                <a:cs typeface="Arial"/>
              </a:rPr>
              <a:t>na </a:t>
            </a:r>
            <a:r>
              <a:rPr sz="1600" spc="-75" dirty="0">
                <a:latin typeface="Arial"/>
                <a:cs typeface="Arial"/>
              </a:rPr>
              <a:t>krajevima </a:t>
            </a:r>
            <a:r>
              <a:rPr sz="1600" spc="-5" dirty="0">
                <a:latin typeface="Arial"/>
                <a:cs typeface="Arial"/>
              </a:rPr>
              <a:t>“point-to-point" </a:t>
            </a:r>
            <a:r>
              <a:rPr sz="1600" spc="-85" dirty="0">
                <a:latin typeface="Arial"/>
                <a:cs typeface="Arial"/>
              </a:rPr>
              <a:t>WDM</a:t>
            </a:r>
            <a:r>
              <a:rPr sz="1600" spc="45" dirty="0">
                <a:latin typeface="Arial"/>
                <a:cs typeface="Arial"/>
              </a:rPr>
              <a:t> </a:t>
            </a:r>
            <a:r>
              <a:rPr sz="1600" spc="-70" dirty="0">
                <a:latin typeface="Arial"/>
                <a:cs typeface="Arial"/>
              </a:rPr>
              <a:t>linkova</a:t>
            </a:r>
            <a:endParaRPr sz="1600" dirty="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spcBef>
                <a:spcPts val="1390"/>
              </a:spcBef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sz="1800" b="1" spc="-130" dirty="0">
                <a:solidFill>
                  <a:srgbClr val="006EC0"/>
                </a:solidFill>
                <a:latin typeface="Arial"/>
                <a:cs typeface="Arial"/>
              </a:rPr>
              <a:t>OADM </a:t>
            </a:r>
            <a:r>
              <a:rPr sz="1800" spc="-80" dirty="0">
                <a:latin typeface="Arial"/>
                <a:cs typeface="Arial"/>
              </a:rPr>
              <a:t>(Optical </a:t>
            </a:r>
            <a:r>
              <a:rPr sz="1800" spc="-90" dirty="0">
                <a:latin typeface="Arial"/>
                <a:cs typeface="Arial"/>
              </a:rPr>
              <a:t>Add </a:t>
            </a:r>
            <a:r>
              <a:rPr sz="1800" spc="195" dirty="0">
                <a:latin typeface="Arial"/>
                <a:cs typeface="Arial"/>
              </a:rPr>
              <a:t>/ </a:t>
            </a:r>
            <a:r>
              <a:rPr sz="1800" spc="-90" dirty="0">
                <a:latin typeface="Arial"/>
                <a:cs typeface="Arial"/>
              </a:rPr>
              <a:t>Drop</a:t>
            </a:r>
            <a:r>
              <a:rPr sz="1800" spc="-355" dirty="0">
                <a:latin typeface="Arial"/>
                <a:cs typeface="Arial"/>
              </a:rPr>
              <a:t> </a:t>
            </a:r>
            <a:r>
              <a:rPr sz="1800" spc="-60" dirty="0">
                <a:latin typeface="Arial"/>
                <a:cs typeface="Arial"/>
              </a:rPr>
              <a:t>Multiplexers)</a:t>
            </a:r>
            <a:endParaRPr sz="1800" dirty="0">
              <a:latin typeface="Arial"/>
              <a:cs typeface="Arial"/>
            </a:endParaRPr>
          </a:p>
          <a:p>
            <a:pPr marL="758190" lvl="1" indent="-288290">
              <a:lnSpc>
                <a:spcPct val="100000"/>
              </a:lnSpc>
              <a:spcBef>
                <a:spcPts val="680"/>
              </a:spcBef>
              <a:buClr>
                <a:srgbClr val="006EC0"/>
              </a:buClr>
              <a:buChar char="−"/>
              <a:tabLst>
                <a:tab pos="758190" algn="l"/>
                <a:tab pos="758825" algn="l"/>
              </a:tabLst>
            </a:pPr>
            <a:r>
              <a:rPr sz="1600" spc="-95" dirty="0">
                <a:latin typeface="Arial"/>
                <a:cs typeface="Arial"/>
              </a:rPr>
              <a:t>Preuzima </a:t>
            </a:r>
            <a:r>
              <a:rPr sz="1600" spc="-80" dirty="0">
                <a:latin typeface="Arial"/>
                <a:cs typeface="Arial"/>
              </a:rPr>
              <a:t>WDM </a:t>
            </a:r>
            <a:r>
              <a:rPr sz="1600" spc="-155" dirty="0">
                <a:latin typeface="Arial"/>
                <a:cs typeface="Arial"/>
              </a:rPr>
              <a:t>sa </a:t>
            </a:r>
            <a:r>
              <a:rPr sz="1600" spc="-85" dirty="0">
                <a:latin typeface="Arial"/>
                <a:cs typeface="Arial"/>
              </a:rPr>
              <a:t>ulaznog </a:t>
            </a:r>
            <a:r>
              <a:rPr sz="1600" spc="-35" dirty="0">
                <a:latin typeface="Arial"/>
                <a:cs typeface="Arial"/>
              </a:rPr>
              <a:t>porta </a:t>
            </a:r>
            <a:r>
              <a:rPr sz="1600" spc="10" dirty="0">
                <a:latin typeface="Arial"/>
                <a:cs typeface="Arial"/>
              </a:rPr>
              <a:t>i </a:t>
            </a:r>
            <a:r>
              <a:rPr sz="1600" spc="-65" dirty="0">
                <a:latin typeface="Arial"/>
                <a:cs typeface="Arial"/>
              </a:rPr>
              <a:t>selektovno</a:t>
            </a:r>
            <a:r>
              <a:rPr sz="1600" spc="-114" dirty="0">
                <a:latin typeface="Arial"/>
                <a:cs typeface="Arial"/>
              </a:rPr>
              <a:t> </a:t>
            </a:r>
            <a:r>
              <a:rPr sz="1600" spc="-70" dirty="0">
                <a:latin typeface="Arial"/>
                <a:cs typeface="Arial"/>
              </a:rPr>
              <a:t>odbacuje</a:t>
            </a:r>
            <a:endParaRPr sz="1600" dirty="0">
              <a:latin typeface="Arial"/>
              <a:cs typeface="Arial"/>
            </a:endParaRPr>
          </a:p>
          <a:p>
            <a:pPr marL="758190">
              <a:lnSpc>
                <a:spcPct val="100000"/>
              </a:lnSpc>
            </a:pPr>
            <a:r>
              <a:rPr sz="1600" spc="-60" dirty="0">
                <a:latin typeface="Arial"/>
                <a:cs typeface="Arial"/>
              </a:rPr>
              <a:t>određene</a:t>
            </a:r>
            <a:r>
              <a:rPr sz="1600" spc="-90" dirty="0">
                <a:latin typeface="Arial"/>
                <a:cs typeface="Arial"/>
              </a:rPr>
              <a:t> </a:t>
            </a:r>
            <a:r>
              <a:rPr sz="1600" spc="-75" dirty="0">
                <a:latin typeface="Arial"/>
                <a:cs typeface="Arial"/>
              </a:rPr>
              <a:t>talasne</a:t>
            </a:r>
            <a:r>
              <a:rPr sz="1600" spc="-135" dirty="0">
                <a:latin typeface="Arial"/>
                <a:cs typeface="Arial"/>
              </a:rPr>
              <a:t> </a:t>
            </a:r>
            <a:r>
              <a:rPr sz="1600" spc="-70" dirty="0">
                <a:latin typeface="Arial"/>
                <a:cs typeface="Arial"/>
              </a:rPr>
              <a:t>dužine,</a:t>
            </a:r>
            <a:r>
              <a:rPr sz="1600" spc="-145" dirty="0">
                <a:latin typeface="Arial"/>
                <a:cs typeface="Arial"/>
              </a:rPr>
              <a:t> </a:t>
            </a:r>
            <a:r>
              <a:rPr sz="1600" spc="-125" dirty="0">
                <a:latin typeface="Arial"/>
                <a:cs typeface="Arial"/>
              </a:rPr>
              <a:t>a</a:t>
            </a:r>
            <a:r>
              <a:rPr sz="1600" spc="-90" dirty="0">
                <a:latin typeface="Arial"/>
                <a:cs typeface="Arial"/>
              </a:rPr>
              <a:t> </a:t>
            </a:r>
            <a:r>
              <a:rPr sz="1600" spc="-65" dirty="0">
                <a:latin typeface="Arial"/>
                <a:cs typeface="Arial"/>
              </a:rPr>
              <a:t>ostale</a:t>
            </a:r>
            <a:r>
              <a:rPr sz="1600" spc="-114" dirty="0">
                <a:latin typeface="Arial"/>
                <a:cs typeface="Arial"/>
              </a:rPr>
              <a:t> </a:t>
            </a:r>
            <a:r>
              <a:rPr sz="1600" spc="-50" dirty="0">
                <a:latin typeface="Arial"/>
                <a:cs typeface="Arial"/>
              </a:rPr>
              <a:t>prosljeđuje</a:t>
            </a:r>
            <a:r>
              <a:rPr sz="1600" spc="-114" dirty="0">
                <a:latin typeface="Arial"/>
                <a:cs typeface="Arial"/>
              </a:rPr>
              <a:t> </a:t>
            </a:r>
            <a:r>
              <a:rPr sz="1600" spc="-50" dirty="0">
                <a:latin typeface="Arial"/>
                <a:cs typeface="Arial"/>
              </a:rPr>
              <a:t>dalje</a:t>
            </a:r>
            <a:r>
              <a:rPr sz="1600" spc="-120" dirty="0">
                <a:latin typeface="Arial"/>
                <a:cs typeface="Arial"/>
              </a:rPr>
              <a:t> </a:t>
            </a:r>
            <a:r>
              <a:rPr sz="1600" spc="-55" dirty="0">
                <a:latin typeface="Arial"/>
                <a:cs typeface="Arial"/>
              </a:rPr>
              <a:t>u</a:t>
            </a:r>
            <a:r>
              <a:rPr sz="1600" spc="-85" dirty="0">
                <a:latin typeface="Arial"/>
                <a:cs typeface="Arial"/>
              </a:rPr>
              <a:t> </a:t>
            </a:r>
            <a:r>
              <a:rPr sz="1600" spc="-75" dirty="0">
                <a:latin typeface="Arial"/>
                <a:cs typeface="Arial"/>
              </a:rPr>
              <a:t>sistem</a:t>
            </a:r>
            <a:endParaRPr sz="1600" dirty="0">
              <a:latin typeface="Arial"/>
              <a:cs typeface="Arial"/>
            </a:endParaRPr>
          </a:p>
          <a:p>
            <a:pPr marL="758190" lvl="1" indent="-288290">
              <a:lnSpc>
                <a:spcPct val="100000"/>
              </a:lnSpc>
              <a:buClr>
                <a:srgbClr val="006EC0"/>
              </a:buClr>
              <a:buChar char="−"/>
              <a:tabLst>
                <a:tab pos="758190" algn="l"/>
                <a:tab pos="758825" algn="l"/>
              </a:tabLst>
            </a:pPr>
            <a:r>
              <a:rPr sz="1600" spc="-75" dirty="0">
                <a:latin typeface="Arial"/>
                <a:cs typeface="Arial"/>
              </a:rPr>
              <a:t>Selektivno </a:t>
            </a:r>
            <a:r>
              <a:rPr sz="1600" spc="-65" dirty="0">
                <a:latin typeface="Arial"/>
                <a:cs typeface="Arial"/>
              </a:rPr>
              <a:t>dodaje </a:t>
            </a:r>
            <a:r>
              <a:rPr sz="1600" spc="-75" dirty="0">
                <a:latin typeface="Arial"/>
                <a:cs typeface="Arial"/>
              </a:rPr>
              <a:t>talasne </a:t>
            </a:r>
            <a:r>
              <a:rPr sz="1600" spc="-70" dirty="0">
                <a:latin typeface="Arial"/>
                <a:cs typeface="Arial"/>
              </a:rPr>
              <a:t>dužine </a:t>
            </a:r>
            <a:r>
              <a:rPr sz="1600" spc="-55" dirty="0">
                <a:latin typeface="Arial"/>
                <a:cs typeface="Arial"/>
              </a:rPr>
              <a:t>u </a:t>
            </a:r>
            <a:r>
              <a:rPr sz="1600" spc="-80" dirty="0">
                <a:latin typeface="Arial"/>
                <a:cs typeface="Arial"/>
              </a:rPr>
              <a:t>WDM</a:t>
            </a:r>
            <a:r>
              <a:rPr sz="1600" spc="-265" dirty="0">
                <a:latin typeface="Arial"/>
                <a:cs typeface="Arial"/>
              </a:rPr>
              <a:t> </a:t>
            </a:r>
            <a:r>
              <a:rPr sz="1600" spc="-80" dirty="0">
                <a:latin typeface="Arial"/>
                <a:cs typeface="Arial"/>
              </a:rPr>
              <a:t>signal</a:t>
            </a:r>
            <a:endParaRPr sz="1600" dirty="0">
              <a:latin typeface="Arial"/>
              <a:cs typeface="Arial"/>
            </a:endParaRPr>
          </a:p>
          <a:p>
            <a:pPr marL="758190" lvl="1" indent="-288290">
              <a:lnSpc>
                <a:spcPct val="100000"/>
              </a:lnSpc>
              <a:buClr>
                <a:srgbClr val="006EC0"/>
              </a:buClr>
              <a:buChar char="−"/>
              <a:tabLst>
                <a:tab pos="758190" algn="l"/>
                <a:tab pos="758825" algn="l"/>
              </a:tabLst>
            </a:pPr>
            <a:r>
              <a:rPr sz="1600" spc="-135" dirty="0">
                <a:latin typeface="Arial"/>
                <a:cs typeface="Arial"/>
              </a:rPr>
              <a:t>OADM </a:t>
            </a:r>
            <a:r>
              <a:rPr sz="1600" spc="-145" dirty="0">
                <a:latin typeface="Arial"/>
                <a:cs typeface="Arial"/>
              </a:rPr>
              <a:t>se </a:t>
            </a:r>
            <a:r>
              <a:rPr sz="1600" spc="-65" dirty="0">
                <a:latin typeface="Arial"/>
                <a:cs typeface="Arial"/>
              </a:rPr>
              <a:t>koriste </a:t>
            </a:r>
            <a:r>
              <a:rPr sz="1600" spc="-55" dirty="0">
                <a:latin typeface="Arial"/>
                <a:cs typeface="Arial"/>
              </a:rPr>
              <a:t>u </a:t>
            </a:r>
            <a:r>
              <a:rPr sz="1600" spc="-45" dirty="0">
                <a:latin typeface="Arial"/>
                <a:cs typeface="Arial"/>
              </a:rPr>
              <a:t>transportnim </a:t>
            </a:r>
            <a:r>
              <a:rPr sz="1600" spc="10" dirty="0">
                <a:latin typeface="Arial"/>
                <a:cs typeface="Arial"/>
              </a:rPr>
              <a:t>i </a:t>
            </a:r>
            <a:r>
              <a:rPr sz="1600" spc="-30" dirty="0">
                <a:latin typeface="Arial"/>
                <a:cs typeface="Arial"/>
              </a:rPr>
              <a:t>metro</a:t>
            </a:r>
            <a:r>
              <a:rPr sz="1600" spc="-225" dirty="0">
                <a:latin typeface="Arial"/>
                <a:cs typeface="Arial"/>
              </a:rPr>
              <a:t> </a:t>
            </a:r>
            <a:r>
              <a:rPr sz="1600" spc="-110" dirty="0">
                <a:latin typeface="Arial"/>
                <a:cs typeface="Arial"/>
              </a:rPr>
              <a:t>mrežama</a:t>
            </a:r>
            <a:endParaRPr sz="1600" dirty="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spcBef>
                <a:spcPts val="1405"/>
              </a:spcBef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sz="1800" b="1" spc="-315" dirty="0">
                <a:solidFill>
                  <a:srgbClr val="006EC0"/>
                </a:solidFill>
                <a:latin typeface="Arial"/>
                <a:cs typeface="Arial"/>
              </a:rPr>
              <a:t>OXC </a:t>
            </a:r>
            <a:r>
              <a:rPr sz="1800" spc="-70" dirty="0">
                <a:latin typeface="Arial"/>
                <a:cs typeface="Arial"/>
              </a:rPr>
              <a:t>(Optical </a:t>
            </a:r>
            <a:r>
              <a:rPr sz="1800" spc="-120" dirty="0">
                <a:latin typeface="Arial"/>
                <a:cs typeface="Arial"/>
              </a:rPr>
              <a:t>Cross-connects </a:t>
            </a:r>
            <a:r>
              <a:rPr sz="1800" spc="-20" dirty="0">
                <a:latin typeface="Arial"/>
                <a:cs typeface="Arial"/>
              </a:rPr>
              <a:t>or </a:t>
            </a:r>
            <a:r>
              <a:rPr sz="1800" spc="-55" dirty="0">
                <a:latin typeface="Arial"/>
                <a:cs typeface="Arial"/>
              </a:rPr>
              <a:t>optical </a:t>
            </a:r>
            <a:r>
              <a:rPr sz="1800" spc="-75" dirty="0">
                <a:latin typeface="Arial"/>
                <a:cs typeface="Arial"/>
              </a:rPr>
              <a:t>switching</a:t>
            </a:r>
            <a:r>
              <a:rPr sz="1800" spc="-110" dirty="0">
                <a:latin typeface="Arial"/>
                <a:cs typeface="Arial"/>
              </a:rPr>
              <a:t> </a:t>
            </a:r>
            <a:r>
              <a:rPr sz="1800" spc="-50" dirty="0">
                <a:latin typeface="Arial"/>
                <a:cs typeface="Arial"/>
              </a:rPr>
              <a:t>matrix)</a:t>
            </a:r>
            <a:endParaRPr sz="1800" dirty="0">
              <a:latin typeface="Arial"/>
              <a:cs typeface="Arial"/>
            </a:endParaRPr>
          </a:p>
          <a:p>
            <a:pPr marL="758190" lvl="1" indent="-288925">
              <a:lnSpc>
                <a:spcPct val="100000"/>
              </a:lnSpc>
              <a:spcBef>
                <a:spcPts val="620"/>
              </a:spcBef>
              <a:buClr>
                <a:srgbClr val="006EC0"/>
              </a:buClr>
              <a:buChar char="−"/>
              <a:tabLst>
                <a:tab pos="757555" algn="l"/>
                <a:tab pos="758825" algn="l"/>
              </a:tabLst>
            </a:pPr>
            <a:r>
              <a:rPr sz="1600" spc="-75" dirty="0">
                <a:latin typeface="Arial"/>
                <a:cs typeface="Arial"/>
              </a:rPr>
              <a:t>Obavljaju </a:t>
            </a:r>
            <a:r>
              <a:rPr sz="1600" spc="-60" dirty="0">
                <a:latin typeface="Arial"/>
                <a:cs typeface="Arial"/>
              </a:rPr>
              <a:t>funkcije </a:t>
            </a:r>
            <a:r>
              <a:rPr sz="1600" spc="-85" dirty="0">
                <a:latin typeface="Arial"/>
                <a:cs typeface="Arial"/>
              </a:rPr>
              <a:t>slične </a:t>
            </a:r>
            <a:r>
              <a:rPr sz="1600" spc="-45" dirty="0">
                <a:latin typeface="Arial"/>
                <a:cs typeface="Arial"/>
              </a:rPr>
              <a:t>digitalnim </a:t>
            </a:r>
            <a:r>
              <a:rPr sz="1600" spc="-70" dirty="0">
                <a:latin typeface="Arial"/>
                <a:cs typeface="Arial"/>
              </a:rPr>
              <a:t>kros-konektorima, </a:t>
            </a:r>
            <a:r>
              <a:rPr sz="1600" spc="-45" dirty="0">
                <a:latin typeface="Arial"/>
                <a:cs typeface="Arial"/>
              </a:rPr>
              <a:t>ali </a:t>
            </a:r>
            <a:r>
              <a:rPr sz="1600" spc="-55" dirty="0">
                <a:latin typeface="Arial"/>
                <a:cs typeface="Arial"/>
              </a:rPr>
              <a:t>u </a:t>
            </a:r>
            <a:r>
              <a:rPr sz="1600" spc="-60" dirty="0">
                <a:latin typeface="Arial"/>
                <a:cs typeface="Arial"/>
              </a:rPr>
              <a:t>optičkom</a:t>
            </a:r>
            <a:r>
              <a:rPr sz="1600" spc="-310" dirty="0">
                <a:latin typeface="Arial"/>
                <a:cs typeface="Arial"/>
              </a:rPr>
              <a:t> </a:t>
            </a:r>
            <a:r>
              <a:rPr sz="1600" spc="-75" dirty="0">
                <a:latin typeface="Arial"/>
                <a:cs typeface="Arial"/>
              </a:rPr>
              <a:t>domenu</a:t>
            </a:r>
            <a:endParaRPr sz="1600" dirty="0">
              <a:latin typeface="Arial"/>
              <a:cs typeface="Arial"/>
            </a:endParaRPr>
          </a:p>
          <a:p>
            <a:pPr marL="758190" lvl="1" indent="-288925">
              <a:lnSpc>
                <a:spcPct val="100000"/>
              </a:lnSpc>
              <a:buClr>
                <a:srgbClr val="006EC0"/>
              </a:buClr>
              <a:buChar char="−"/>
              <a:tabLst>
                <a:tab pos="757555" algn="l"/>
                <a:tab pos="758825" algn="l"/>
              </a:tabLst>
            </a:pPr>
            <a:r>
              <a:rPr sz="1600" spc="-60" dirty="0">
                <a:latin typeface="Arial"/>
                <a:cs typeface="Arial"/>
              </a:rPr>
              <a:t>Imaju </a:t>
            </a:r>
            <a:r>
              <a:rPr sz="1600" spc="-50" dirty="0">
                <a:latin typeface="Arial"/>
                <a:cs typeface="Arial"/>
              </a:rPr>
              <a:t>veliki </a:t>
            </a:r>
            <a:r>
              <a:rPr sz="1600" spc="-35" dirty="0">
                <a:latin typeface="Arial"/>
                <a:cs typeface="Arial"/>
              </a:rPr>
              <a:t>broj </a:t>
            </a:r>
            <a:r>
              <a:rPr sz="1600" spc="-55" dirty="0">
                <a:latin typeface="Arial"/>
                <a:cs typeface="Arial"/>
              </a:rPr>
              <a:t>portova </a:t>
            </a:r>
            <a:r>
              <a:rPr sz="1600" spc="10" dirty="0">
                <a:latin typeface="Arial"/>
                <a:cs typeface="Arial"/>
              </a:rPr>
              <a:t>i </a:t>
            </a:r>
            <a:r>
              <a:rPr sz="1600" spc="-85" dirty="0">
                <a:latin typeface="Arial"/>
                <a:cs typeface="Arial"/>
              </a:rPr>
              <a:t>mogu </a:t>
            </a:r>
            <a:r>
              <a:rPr sz="1600" spc="-40" dirty="0">
                <a:latin typeface="Arial"/>
                <a:cs typeface="Arial"/>
              </a:rPr>
              <a:t>komutirati</a:t>
            </a:r>
            <a:r>
              <a:rPr sz="1600" spc="-325" dirty="0">
                <a:latin typeface="Arial"/>
                <a:cs typeface="Arial"/>
              </a:rPr>
              <a:t> </a:t>
            </a:r>
            <a:r>
              <a:rPr sz="1600" spc="-85" dirty="0">
                <a:latin typeface="Arial"/>
                <a:cs typeface="Arial"/>
              </a:rPr>
              <a:t>talasne </a:t>
            </a:r>
            <a:r>
              <a:rPr sz="1600" spc="-80" dirty="0">
                <a:latin typeface="Arial"/>
                <a:cs typeface="Arial"/>
              </a:rPr>
              <a:t>dužine </a:t>
            </a:r>
            <a:r>
              <a:rPr sz="1600" spc="-160" dirty="0">
                <a:latin typeface="Arial"/>
                <a:cs typeface="Arial"/>
              </a:rPr>
              <a:t>sa </a:t>
            </a:r>
            <a:r>
              <a:rPr sz="1600" spc="-75" dirty="0">
                <a:latin typeface="Arial"/>
                <a:cs typeface="Arial"/>
              </a:rPr>
              <a:t>jednog </a:t>
            </a:r>
            <a:r>
              <a:rPr sz="1600" spc="-95" dirty="0">
                <a:latin typeface="Arial"/>
                <a:cs typeface="Arial"/>
              </a:rPr>
              <a:t>ulaznog</a:t>
            </a:r>
            <a:endParaRPr sz="1600" dirty="0">
              <a:latin typeface="Arial"/>
              <a:cs typeface="Arial"/>
            </a:endParaRPr>
          </a:p>
          <a:p>
            <a:pPr marL="758190">
              <a:lnSpc>
                <a:spcPct val="100000"/>
              </a:lnSpc>
              <a:spcBef>
                <a:spcPts val="5"/>
              </a:spcBef>
            </a:pPr>
            <a:r>
              <a:rPr sz="1600" spc="-40" dirty="0">
                <a:latin typeface="Arial"/>
                <a:cs typeface="Arial"/>
              </a:rPr>
              <a:t>porta </a:t>
            </a:r>
            <a:r>
              <a:rPr sz="1600" spc="-95" dirty="0">
                <a:latin typeface="Arial"/>
                <a:cs typeface="Arial"/>
              </a:rPr>
              <a:t>na</a:t>
            </a:r>
            <a:r>
              <a:rPr sz="1600" spc="-170" dirty="0">
                <a:latin typeface="Arial"/>
                <a:cs typeface="Arial"/>
              </a:rPr>
              <a:t> </a:t>
            </a:r>
            <a:r>
              <a:rPr sz="1600" spc="-55" dirty="0">
                <a:latin typeface="Arial"/>
                <a:cs typeface="Arial"/>
              </a:rPr>
              <a:t>drugi</a:t>
            </a:r>
            <a:endParaRPr sz="1600" dirty="0">
              <a:latin typeface="Arial"/>
              <a:cs typeface="Arial"/>
            </a:endParaRPr>
          </a:p>
          <a:p>
            <a:pPr marL="758190" lvl="1" indent="-288925">
              <a:lnSpc>
                <a:spcPct val="100000"/>
              </a:lnSpc>
              <a:buClr>
                <a:srgbClr val="006EC0"/>
              </a:buClr>
              <a:buChar char="−"/>
              <a:tabLst>
                <a:tab pos="757555" algn="l"/>
                <a:tab pos="758825" algn="l"/>
              </a:tabLst>
            </a:pPr>
            <a:r>
              <a:rPr sz="1600" spc="-295" dirty="0">
                <a:latin typeface="Arial"/>
                <a:cs typeface="Arial"/>
              </a:rPr>
              <a:t>OXC </a:t>
            </a:r>
            <a:r>
              <a:rPr sz="1600" spc="-150" dirty="0">
                <a:latin typeface="Arial"/>
                <a:cs typeface="Arial"/>
              </a:rPr>
              <a:t>se </a:t>
            </a:r>
            <a:r>
              <a:rPr sz="1600" spc="-75" dirty="0">
                <a:latin typeface="Arial"/>
                <a:cs typeface="Arial"/>
              </a:rPr>
              <a:t>koriste </a:t>
            </a:r>
            <a:r>
              <a:rPr sz="1600" spc="10" dirty="0">
                <a:latin typeface="Arial"/>
                <a:cs typeface="Arial"/>
              </a:rPr>
              <a:t>i </a:t>
            </a:r>
            <a:r>
              <a:rPr sz="1600" spc="-55" dirty="0">
                <a:latin typeface="Arial"/>
                <a:cs typeface="Arial"/>
              </a:rPr>
              <a:t>u </a:t>
            </a:r>
            <a:r>
              <a:rPr sz="1600" spc="-45" dirty="0">
                <a:latin typeface="Arial"/>
                <a:cs typeface="Arial"/>
              </a:rPr>
              <a:t>transportnim </a:t>
            </a:r>
            <a:r>
              <a:rPr sz="1600" spc="-110" dirty="0">
                <a:latin typeface="Arial"/>
                <a:cs typeface="Arial"/>
              </a:rPr>
              <a:t>mrežama </a:t>
            </a:r>
            <a:r>
              <a:rPr sz="1600" spc="-114" dirty="0">
                <a:latin typeface="Arial"/>
                <a:cs typeface="Arial"/>
              </a:rPr>
              <a:t>zbog </a:t>
            </a:r>
            <a:r>
              <a:rPr sz="1600" spc="-80" dirty="0">
                <a:latin typeface="Arial"/>
                <a:cs typeface="Arial"/>
              </a:rPr>
              <a:t>velikog</a:t>
            </a:r>
            <a:r>
              <a:rPr sz="1600" spc="15" dirty="0">
                <a:latin typeface="Arial"/>
                <a:cs typeface="Arial"/>
              </a:rPr>
              <a:t> </a:t>
            </a:r>
            <a:r>
              <a:rPr sz="1600" spc="-75" dirty="0">
                <a:latin typeface="Arial"/>
                <a:cs typeface="Arial"/>
              </a:rPr>
              <a:t>kapaciteta</a:t>
            </a:r>
            <a:endParaRPr sz="16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3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600" b="1" spc="-125" dirty="0">
                <a:latin typeface="Arial"/>
                <a:cs typeface="Arial"/>
              </a:rPr>
              <a:t>OADM </a:t>
            </a:r>
            <a:r>
              <a:rPr sz="1600" b="1" spc="-55" dirty="0">
                <a:latin typeface="Arial"/>
                <a:cs typeface="Arial"/>
              </a:rPr>
              <a:t>i </a:t>
            </a:r>
            <a:r>
              <a:rPr sz="1600" b="1" spc="-290" dirty="0">
                <a:latin typeface="Arial"/>
                <a:cs typeface="Arial"/>
              </a:rPr>
              <a:t>OXC </a:t>
            </a:r>
            <a:r>
              <a:rPr sz="1600" b="1" spc="-120" dirty="0">
                <a:latin typeface="Arial"/>
                <a:cs typeface="Arial"/>
              </a:rPr>
              <a:t>imaju </a:t>
            </a:r>
            <a:r>
              <a:rPr sz="1600" b="1" spc="-170" dirty="0">
                <a:latin typeface="Arial"/>
                <a:cs typeface="Arial"/>
              </a:rPr>
              <a:t>mogućnosti </a:t>
            </a:r>
            <a:r>
              <a:rPr sz="1600" b="1" spc="-55" dirty="0">
                <a:latin typeface="Arial"/>
                <a:cs typeface="Arial"/>
              </a:rPr>
              <a:t>i </a:t>
            </a:r>
            <a:r>
              <a:rPr sz="1600" b="1" spc="-145" dirty="0">
                <a:latin typeface="Arial"/>
                <a:cs typeface="Arial"/>
              </a:rPr>
              <a:t>konverzije </a:t>
            </a:r>
            <a:r>
              <a:rPr sz="1600" b="1" spc="-135" dirty="0">
                <a:latin typeface="Arial"/>
                <a:cs typeface="Arial"/>
              </a:rPr>
              <a:t>talasnih</a:t>
            </a:r>
            <a:r>
              <a:rPr sz="1600" b="1" spc="-300" dirty="0">
                <a:latin typeface="Arial"/>
                <a:cs typeface="Arial"/>
              </a:rPr>
              <a:t> </a:t>
            </a:r>
            <a:r>
              <a:rPr sz="1600" b="1" spc="-150" dirty="0">
                <a:latin typeface="Arial"/>
                <a:cs typeface="Arial"/>
              </a:rPr>
              <a:t>dužina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482976" y="363473"/>
            <a:ext cx="4132579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95" dirty="0"/>
              <a:t>2. </a:t>
            </a:r>
            <a:r>
              <a:rPr sz="2800" spc="-204" dirty="0"/>
              <a:t>generacija </a:t>
            </a:r>
            <a:r>
              <a:rPr sz="2800" spc="-190" dirty="0"/>
              <a:t>optičkih</a:t>
            </a:r>
            <a:r>
              <a:rPr sz="2800" spc="-135" dirty="0"/>
              <a:t> </a:t>
            </a:r>
            <a:r>
              <a:rPr sz="2800" spc="-200" dirty="0"/>
              <a:t>mreža</a:t>
            </a:r>
            <a:endParaRPr sz="28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58495" y="1890140"/>
            <a:ext cx="7827009" cy="44570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Clr>
                <a:srgbClr val="006EC0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1800" spc="-220" dirty="0">
                <a:latin typeface="Arial"/>
                <a:cs typeface="Arial"/>
              </a:rPr>
              <a:t>Za </a:t>
            </a:r>
            <a:r>
              <a:rPr sz="1800" spc="-95" dirty="0">
                <a:latin typeface="Arial"/>
                <a:cs typeface="Arial"/>
              </a:rPr>
              <a:t>razliku </a:t>
            </a:r>
            <a:r>
              <a:rPr sz="1800" spc="-70" dirty="0">
                <a:latin typeface="Arial"/>
                <a:cs typeface="Arial"/>
              </a:rPr>
              <a:t>od </a:t>
            </a:r>
            <a:r>
              <a:rPr sz="1800" spc="-110" dirty="0">
                <a:latin typeface="Arial"/>
                <a:cs typeface="Arial"/>
              </a:rPr>
              <a:t>prenosa </a:t>
            </a:r>
            <a:r>
              <a:rPr sz="1800" spc="-85" dirty="0">
                <a:latin typeface="Arial"/>
                <a:cs typeface="Arial"/>
              </a:rPr>
              <a:t>svjetlosnih </a:t>
            </a:r>
            <a:r>
              <a:rPr sz="1800" spc="-120" dirty="0">
                <a:latin typeface="Arial"/>
                <a:cs typeface="Arial"/>
              </a:rPr>
              <a:t>signala </a:t>
            </a:r>
            <a:r>
              <a:rPr sz="1800" spc="-60" dirty="0">
                <a:latin typeface="Arial"/>
                <a:cs typeface="Arial"/>
              </a:rPr>
              <a:t>u </a:t>
            </a:r>
            <a:r>
              <a:rPr sz="1800" spc="-130" dirty="0">
                <a:latin typeface="Arial"/>
                <a:cs typeface="Arial"/>
              </a:rPr>
              <a:t>mrežama </a:t>
            </a:r>
            <a:r>
              <a:rPr sz="1800" spc="-110" dirty="0">
                <a:latin typeface="Arial"/>
                <a:cs typeface="Arial"/>
              </a:rPr>
              <a:t>na </a:t>
            </a:r>
            <a:r>
              <a:rPr sz="1800" spc="-114" dirty="0">
                <a:latin typeface="Arial"/>
                <a:cs typeface="Arial"/>
              </a:rPr>
              <a:t>bazi </a:t>
            </a:r>
            <a:r>
              <a:rPr sz="1800" spc="-85" dirty="0">
                <a:latin typeface="Arial"/>
                <a:cs typeface="Arial"/>
              </a:rPr>
              <a:t>komutacije</a:t>
            </a:r>
            <a:r>
              <a:rPr sz="1800" spc="-70" dirty="0">
                <a:latin typeface="Arial"/>
                <a:cs typeface="Arial"/>
              </a:rPr>
              <a:t> </a:t>
            </a:r>
            <a:r>
              <a:rPr sz="1800" spc="-100" dirty="0">
                <a:latin typeface="Arial"/>
                <a:cs typeface="Arial"/>
              </a:rPr>
              <a:t>kola,</a:t>
            </a:r>
            <a:endParaRPr sz="1800" dirty="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1800" spc="-114" dirty="0">
                <a:latin typeface="Arial"/>
                <a:cs typeface="Arial"/>
              </a:rPr>
              <a:t>nova </a:t>
            </a:r>
            <a:r>
              <a:rPr sz="1800" spc="-105" dirty="0">
                <a:latin typeface="Arial"/>
                <a:cs typeface="Arial"/>
              </a:rPr>
              <a:t>generacija </a:t>
            </a:r>
            <a:r>
              <a:rPr sz="1800" spc="-130" dirty="0">
                <a:latin typeface="Arial"/>
                <a:cs typeface="Arial"/>
              </a:rPr>
              <a:t>mreža </a:t>
            </a:r>
            <a:r>
              <a:rPr sz="1800" spc="-120" dirty="0">
                <a:latin typeface="Arial"/>
                <a:cs typeface="Arial"/>
              </a:rPr>
              <a:t>podržava </a:t>
            </a:r>
            <a:r>
              <a:rPr sz="1800" b="1" spc="-160" dirty="0">
                <a:solidFill>
                  <a:srgbClr val="4F81BC"/>
                </a:solidFill>
                <a:latin typeface="Arial"/>
                <a:cs typeface="Arial"/>
              </a:rPr>
              <a:t>paketsku </a:t>
            </a:r>
            <a:r>
              <a:rPr sz="1800" b="1" spc="-140" dirty="0">
                <a:solidFill>
                  <a:srgbClr val="4F81BC"/>
                </a:solidFill>
                <a:latin typeface="Arial"/>
                <a:cs typeface="Arial"/>
              </a:rPr>
              <a:t>komutaciju </a:t>
            </a:r>
            <a:r>
              <a:rPr sz="1800" b="1" spc="-135" dirty="0">
                <a:solidFill>
                  <a:srgbClr val="4F81BC"/>
                </a:solidFill>
                <a:latin typeface="Arial"/>
                <a:cs typeface="Arial"/>
              </a:rPr>
              <a:t>u </a:t>
            </a:r>
            <a:r>
              <a:rPr sz="1800" b="1" spc="-150" dirty="0">
                <a:solidFill>
                  <a:srgbClr val="4F81BC"/>
                </a:solidFill>
                <a:latin typeface="Arial"/>
                <a:cs typeface="Arial"/>
              </a:rPr>
              <a:t>optičkom</a:t>
            </a:r>
            <a:r>
              <a:rPr sz="1800" b="1" spc="-95" dirty="0">
                <a:solidFill>
                  <a:srgbClr val="4F81BC"/>
                </a:solidFill>
                <a:latin typeface="Arial"/>
                <a:cs typeface="Arial"/>
              </a:rPr>
              <a:t> </a:t>
            </a:r>
            <a:r>
              <a:rPr sz="1800" b="1" spc="-150" dirty="0">
                <a:solidFill>
                  <a:srgbClr val="4F81BC"/>
                </a:solidFill>
                <a:latin typeface="Arial"/>
                <a:cs typeface="Arial"/>
              </a:rPr>
              <a:t>domenu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950" dirty="0">
              <a:latin typeface="Arial"/>
              <a:cs typeface="Arial"/>
            </a:endParaRPr>
          </a:p>
          <a:p>
            <a:pPr marL="355600" marR="142240" indent="-342900">
              <a:lnSpc>
                <a:spcPct val="100000"/>
              </a:lnSpc>
              <a:buClr>
                <a:srgbClr val="006EC0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1800" spc="-145" dirty="0">
                <a:latin typeface="Arial"/>
                <a:cs typeface="Arial"/>
              </a:rPr>
              <a:t>Ove </a:t>
            </a:r>
            <a:r>
              <a:rPr sz="1800" spc="-105" dirty="0">
                <a:latin typeface="Arial"/>
                <a:cs typeface="Arial"/>
              </a:rPr>
              <a:t>mreže </a:t>
            </a:r>
            <a:r>
              <a:rPr sz="1800" spc="-65" dirty="0">
                <a:latin typeface="Arial"/>
                <a:cs typeface="Arial"/>
              </a:rPr>
              <a:t>zahtijevaju </a:t>
            </a:r>
            <a:r>
              <a:rPr sz="1800" spc="-30" dirty="0">
                <a:latin typeface="Arial"/>
                <a:cs typeface="Arial"/>
              </a:rPr>
              <a:t>formu </a:t>
            </a:r>
            <a:r>
              <a:rPr sz="1800" spc="-55" dirty="0">
                <a:latin typeface="Arial"/>
                <a:cs typeface="Arial"/>
              </a:rPr>
              <a:t>optical </a:t>
            </a:r>
            <a:r>
              <a:rPr sz="1800" spc="-20" dirty="0">
                <a:latin typeface="Arial"/>
                <a:cs typeface="Arial"/>
              </a:rPr>
              <a:t>time </a:t>
            </a:r>
            <a:r>
              <a:rPr sz="1800" spc="-65" dirty="0">
                <a:latin typeface="Arial"/>
                <a:cs typeface="Arial"/>
              </a:rPr>
              <a:t>division </a:t>
            </a:r>
            <a:r>
              <a:rPr sz="1800" spc="-45" dirty="0">
                <a:latin typeface="Arial"/>
                <a:cs typeface="Arial"/>
              </a:rPr>
              <a:t>multiplexing</a:t>
            </a:r>
            <a:r>
              <a:rPr sz="1800" spc="-320" dirty="0">
                <a:latin typeface="Arial"/>
                <a:cs typeface="Arial"/>
              </a:rPr>
              <a:t> </a:t>
            </a:r>
            <a:r>
              <a:rPr sz="1800" spc="-125" dirty="0">
                <a:latin typeface="Arial"/>
                <a:cs typeface="Arial"/>
              </a:rPr>
              <a:t>(OTDM): </a:t>
            </a:r>
            <a:r>
              <a:rPr sz="1800" b="1" i="1" spc="-140" dirty="0">
                <a:latin typeface="Arial"/>
                <a:cs typeface="Arial"/>
              </a:rPr>
              <a:t>fiksni </a:t>
            </a:r>
            <a:r>
              <a:rPr sz="1800" b="1" i="1" spc="-70" dirty="0">
                <a:latin typeface="Arial"/>
                <a:cs typeface="Arial"/>
              </a:rPr>
              <a:t>ili  </a:t>
            </a:r>
            <a:r>
              <a:rPr sz="1800" b="1" i="1" spc="-125" dirty="0">
                <a:latin typeface="Arial"/>
                <a:cs typeface="Arial"/>
              </a:rPr>
              <a:t>statistički</a:t>
            </a:r>
            <a:endParaRPr sz="1800" dirty="0">
              <a:latin typeface="Arial"/>
              <a:cs typeface="Arial"/>
            </a:endParaRPr>
          </a:p>
          <a:p>
            <a:pPr marL="757555" lvl="1" indent="-288290">
              <a:lnSpc>
                <a:spcPct val="100000"/>
              </a:lnSpc>
              <a:spcBef>
                <a:spcPts val="605"/>
              </a:spcBef>
              <a:buChar char="–"/>
              <a:tabLst>
                <a:tab pos="757555" algn="l"/>
                <a:tab pos="758190" algn="l"/>
              </a:tabLst>
            </a:pPr>
            <a:r>
              <a:rPr sz="1800" spc="-85" dirty="0">
                <a:solidFill>
                  <a:srgbClr val="006EC0"/>
                </a:solidFill>
                <a:latin typeface="Arial"/>
                <a:cs typeface="Arial"/>
              </a:rPr>
              <a:t>Statističko</a:t>
            </a:r>
            <a:r>
              <a:rPr sz="1800" spc="-155" dirty="0">
                <a:solidFill>
                  <a:srgbClr val="006EC0"/>
                </a:solidFill>
                <a:latin typeface="Arial"/>
                <a:cs typeface="Arial"/>
              </a:rPr>
              <a:t> </a:t>
            </a:r>
            <a:r>
              <a:rPr sz="1800" spc="-60" dirty="0">
                <a:solidFill>
                  <a:srgbClr val="006EC0"/>
                </a:solidFill>
                <a:latin typeface="Arial"/>
                <a:cs typeface="Arial"/>
              </a:rPr>
              <a:t>multipleksiranje</a:t>
            </a:r>
            <a:r>
              <a:rPr sz="1800" spc="-175" dirty="0">
                <a:solidFill>
                  <a:srgbClr val="006EC0"/>
                </a:solidFill>
                <a:latin typeface="Arial"/>
                <a:cs typeface="Arial"/>
              </a:rPr>
              <a:t> </a:t>
            </a:r>
            <a:r>
              <a:rPr sz="1800" spc="-20" dirty="0">
                <a:solidFill>
                  <a:srgbClr val="006EC0"/>
                </a:solidFill>
                <a:latin typeface="Arial"/>
                <a:cs typeface="Arial"/>
              </a:rPr>
              <a:t>:</a:t>
            </a:r>
            <a:r>
              <a:rPr sz="1800" spc="-105" dirty="0">
                <a:solidFill>
                  <a:srgbClr val="006EC0"/>
                </a:solidFill>
                <a:latin typeface="Arial"/>
                <a:cs typeface="Arial"/>
              </a:rPr>
              <a:t> </a:t>
            </a:r>
            <a:r>
              <a:rPr sz="1800" spc="-70" dirty="0">
                <a:solidFill>
                  <a:srgbClr val="006EC0"/>
                </a:solidFill>
                <a:latin typeface="Arial"/>
                <a:cs typeface="Arial"/>
              </a:rPr>
              <a:t>optičke</a:t>
            </a:r>
            <a:r>
              <a:rPr sz="1800" spc="-114" dirty="0">
                <a:solidFill>
                  <a:srgbClr val="006EC0"/>
                </a:solidFill>
                <a:latin typeface="Arial"/>
                <a:cs typeface="Arial"/>
              </a:rPr>
              <a:t> </a:t>
            </a:r>
            <a:r>
              <a:rPr sz="1800" spc="-80" dirty="0">
                <a:solidFill>
                  <a:srgbClr val="006EC0"/>
                </a:solidFill>
                <a:latin typeface="Arial"/>
                <a:cs typeface="Arial"/>
              </a:rPr>
              <a:t>paketski-komutirane</a:t>
            </a:r>
            <a:r>
              <a:rPr sz="1800" spc="-165" dirty="0">
                <a:solidFill>
                  <a:srgbClr val="006EC0"/>
                </a:solidFill>
                <a:latin typeface="Arial"/>
                <a:cs typeface="Arial"/>
              </a:rPr>
              <a:t> </a:t>
            </a:r>
            <a:r>
              <a:rPr sz="1800" spc="-114" dirty="0">
                <a:solidFill>
                  <a:srgbClr val="006EC0"/>
                </a:solidFill>
                <a:latin typeface="Arial"/>
                <a:cs typeface="Arial"/>
              </a:rPr>
              <a:t>mreže</a:t>
            </a:r>
            <a:endParaRPr sz="1800" dirty="0">
              <a:latin typeface="Arial"/>
              <a:cs typeface="Arial"/>
            </a:endParaRPr>
          </a:p>
          <a:p>
            <a:pPr marL="757555" marR="5080" lvl="1" indent="-288290">
              <a:lnSpc>
                <a:spcPct val="100000"/>
              </a:lnSpc>
              <a:spcBef>
                <a:spcPts val="600"/>
              </a:spcBef>
              <a:buClr>
                <a:srgbClr val="006EC0"/>
              </a:buClr>
              <a:buChar char="–"/>
              <a:tabLst>
                <a:tab pos="757555" algn="l"/>
                <a:tab pos="758190" algn="l"/>
              </a:tabLst>
            </a:pPr>
            <a:r>
              <a:rPr sz="1800" spc="-114" dirty="0">
                <a:latin typeface="Arial"/>
                <a:cs typeface="Arial"/>
              </a:rPr>
              <a:t>Fiksni </a:t>
            </a:r>
            <a:r>
              <a:rPr sz="1800" spc="-170" dirty="0">
                <a:latin typeface="Arial"/>
                <a:cs typeface="Arial"/>
              </a:rPr>
              <a:t>OTDM </a:t>
            </a:r>
            <a:r>
              <a:rPr sz="1800" spc="-155" dirty="0">
                <a:latin typeface="Arial"/>
                <a:cs typeface="Arial"/>
              </a:rPr>
              <a:t>se </a:t>
            </a:r>
            <a:r>
              <a:rPr sz="1800" spc="-110" dirty="0">
                <a:latin typeface="Arial"/>
                <a:cs typeface="Arial"/>
              </a:rPr>
              <a:t>zaniva </a:t>
            </a:r>
            <a:r>
              <a:rPr sz="1800" spc="-100" dirty="0">
                <a:latin typeface="Arial"/>
                <a:cs typeface="Arial"/>
              </a:rPr>
              <a:t>na </a:t>
            </a:r>
            <a:r>
              <a:rPr sz="1800" spc="-85" dirty="0">
                <a:latin typeface="Arial"/>
                <a:cs typeface="Arial"/>
              </a:rPr>
              <a:t>podskupu </a:t>
            </a:r>
            <a:r>
              <a:rPr sz="1800" spc="-60" dirty="0">
                <a:latin typeface="Arial"/>
                <a:cs typeface="Arial"/>
              </a:rPr>
              <a:t>optičke </a:t>
            </a:r>
            <a:r>
              <a:rPr sz="1800" spc="-105" dirty="0">
                <a:latin typeface="Arial"/>
                <a:cs typeface="Arial"/>
              </a:rPr>
              <a:t>paketske </a:t>
            </a:r>
            <a:r>
              <a:rPr sz="1800" spc="-60" dirty="0">
                <a:latin typeface="Arial"/>
                <a:cs typeface="Arial"/>
              </a:rPr>
              <a:t>komutacije, </a:t>
            </a:r>
            <a:r>
              <a:rPr sz="1800" spc="-10" dirty="0">
                <a:latin typeface="Arial"/>
                <a:cs typeface="Arial"/>
              </a:rPr>
              <a:t>pri </a:t>
            </a:r>
            <a:r>
              <a:rPr sz="1800" spc="-95" dirty="0">
                <a:latin typeface="Arial"/>
                <a:cs typeface="Arial"/>
              </a:rPr>
              <a:t>čemu</a:t>
            </a:r>
            <a:r>
              <a:rPr sz="1800" spc="-325" dirty="0">
                <a:latin typeface="Arial"/>
                <a:cs typeface="Arial"/>
              </a:rPr>
              <a:t> </a:t>
            </a:r>
            <a:r>
              <a:rPr sz="1800" spc="-45" dirty="0">
                <a:latin typeface="Arial"/>
                <a:cs typeface="Arial"/>
              </a:rPr>
              <a:t>je </a:t>
            </a:r>
            <a:r>
              <a:rPr sz="1800" spc="-45" dirty="0">
                <a:solidFill>
                  <a:srgbClr val="006EC0"/>
                </a:solidFill>
                <a:latin typeface="Arial"/>
                <a:cs typeface="Arial"/>
              </a:rPr>
              <a:t> </a:t>
            </a:r>
            <a:r>
              <a:rPr sz="1800" spc="-50" dirty="0">
                <a:solidFill>
                  <a:srgbClr val="006EC0"/>
                </a:solidFill>
                <a:latin typeface="Arial"/>
                <a:cs typeface="Arial"/>
              </a:rPr>
              <a:t>multipleksiranje</a:t>
            </a:r>
            <a:r>
              <a:rPr sz="1800" spc="265" dirty="0">
                <a:solidFill>
                  <a:srgbClr val="006EC0"/>
                </a:solidFill>
                <a:latin typeface="Arial"/>
                <a:cs typeface="Arial"/>
              </a:rPr>
              <a:t> </a:t>
            </a:r>
            <a:r>
              <a:rPr sz="1800" spc="-60" dirty="0">
                <a:solidFill>
                  <a:srgbClr val="006EC0"/>
                </a:solidFill>
                <a:latin typeface="Arial"/>
                <a:cs typeface="Arial"/>
              </a:rPr>
              <a:t>fiksno</a:t>
            </a:r>
            <a:r>
              <a:rPr sz="1800" spc="-60" dirty="0">
                <a:latin typeface="Arial"/>
                <a:cs typeface="Arial"/>
              </a:rPr>
              <a:t>.</a:t>
            </a:r>
            <a:endParaRPr sz="1800" dirty="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30"/>
              </a:spcBef>
              <a:buClr>
                <a:srgbClr val="006EC0"/>
              </a:buClr>
              <a:buFont typeface="Arial"/>
              <a:buChar char="–"/>
            </a:pPr>
            <a:endParaRPr sz="185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Clr>
                <a:srgbClr val="006EC0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1800" spc="-85" dirty="0">
                <a:latin typeface="Arial"/>
                <a:cs typeface="Arial"/>
              </a:rPr>
              <a:t>Postoji </a:t>
            </a:r>
            <a:r>
              <a:rPr sz="1800" b="1" spc="-140" dirty="0">
                <a:solidFill>
                  <a:srgbClr val="006EC0"/>
                </a:solidFill>
                <a:latin typeface="Arial"/>
                <a:cs typeface="Arial"/>
              </a:rPr>
              <a:t>nekoliko </a:t>
            </a:r>
            <a:r>
              <a:rPr sz="1800" b="1" spc="-145" dirty="0">
                <a:solidFill>
                  <a:srgbClr val="006EC0"/>
                </a:solidFill>
                <a:latin typeface="Arial"/>
                <a:cs typeface="Arial"/>
              </a:rPr>
              <a:t>ograničenja </a:t>
            </a:r>
            <a:r>
              <a:rPr sz="1800" spc="-110" dirty="0">
                <a:latin typeface="Arial"/>
                <a:cs typeface="Arial"/>
              </a:rPr>
              <a:t>vezanih </a:t>
            </a:r>
            <a:r>
              <a:rPr sz="1800" spc="-185" dirty="0">
                <a:latin typeface="Arial"/>
                <a:cs typeface="Arial"/>
              </a:rPr>
              <a:t>za </a:t>
            </a:r>
            <a:r>
              <a:rPr sz="1800" spc="-75" dirty="0">
                <a:latin typeface="Arial"/>
                <a:cs typeface="Arial"/>
              </a:rPr>
              <a:t>obradu </a:t>
            </a:r>
            <a:r>
              <a:rPr sz="1800" spc="-110" dirty="0">
                <a:latin typeface="Arial"/>
                <a:cs typeface="Arial"/>
              </a:rPr>
              <a:t>signala </a:t>
            </a:r>
            <a:r>
              <a:rPr sz="1800" spc="-60" dirty="0">
                <a:latin typeface="Arial"/>
                <a:cs typeface="Arial"/>
              </a:rPr>
              <a:t>u </a:t>
            </a:r>
            <a:r>
              <a:rPr sz="1800" spc="-65" dirty="0">
                <a:latin typeface="Arial"/>
                <a:cs typeface="Arial"/>
              </a:rPr>
              <a:t>optičkom </a:t>
            </a:r>
            <a:r>
              <a:rPr sz="1800" spc="-75" dirty="0">
                <a:latin typeface="Arial"/>
                <a:cs typeface="Arial"/>
              </a:rPr>
              <a:t>domenu</a:t>
            </a:r>
            <a:r>
              <a:rPr sz="1800" spc="-360" dirty="0">
                <a:latin typeface="Arial"/>
                <a:cs typeface="Arial"/>
              </a:rPr>
              <a:t> </a:t>
            </a:r>
            <a:r>
              <a:rPr sz="1800" b="1" spc="-105" dirty="0">
                <a:solidFill>
                  <a:srgbClr val="006EC0"/>
                </a:solidFill>
                <a:latin typeface="Arial"/>
                <a:cs typeface="Arial"/>
              </a:rPr>
              <a:t>:</a:t>
            </a:r>
            <a:endParaRPr sz="1800" dirty="0">
              <a:latin typeface="Arial"/>
              <a:cs typeface="Arial"/>
            </a:endParaRPr>
          </a:p>
          <a:p>
            <a:pPr marL="757555" lvl="1" indent="-288290">
              <a:lnSpc>
                <a:spcPct val="100000"/>
              </a:lnSpc>
              <a:spcBef>
                <a:spcPts val="605"/>
              </a:spcBef>
              <a:buClr>
                <a:srgbClr val="006EC0"/>
              </a:buClr>
              <a:buChar char="–"/>
              <a:tabLst>
                <a:tab pos="757555" algn="l"/>
                <a:tab pos="758190" algn="l"/>
              </a:tabLst>
            </a:pPr>
            <a:r>
              <a:rPr sz="1800" spc="-85" dirty="0">
                <a:latin typeface="Arial"/>
                <a:cs typeface="Arial"/>
              </a:rPr>
              <a:t>Nedostatak </a:t>
            </a:r>
            <a:r>
              <a:rPr sz="1800" b="1" spc="-145" dirty="0">
                <a:latin typeface="Arial"/>
                <a:cs typeface="Arial"/>
              </a:rPr>
              <a:t>optičkog </a:t>
            </a:r>
            <a:r>
              <a:rPr sz="1800" b="1" spc="-160" dirty="0">
                <a:latin typeface="Arial"/>
                <a:cs typeface="Arial"/>
              </a:rPr>
              <a:t>slučajnog </a:t>
            </a:r>
            <a:r>
              <a:rPr sz="1800" b="1" spc="-145" dirty="0">
                <a:latin typeface="Arial"/>
                <a:cs typeface="Arial"/>
              </a:rPr>
              <a:t>memorijskog </a:t>
            </a:r>
            <a:r>
              <a:rPr sz="1800" b="1" spc="-120" dirty="0">
                <a:latin typeface="Arial"/>
                <a:cs typeface="Arial"/>
              </a:rPr>
              <a:t>pristupa </a:t>
            </a:r>
            <a:r>
              <a:rPr sz="1800" b="1" spc="-160" dirty="0">
                <a:latin typeface="Arial"/>
                <a:cs typeface="Arial"/>
              </a:rPr>
              <a:t>za</a:t>
            </a:r>
            <a:r>
              <a:rPr sz="1800" b="1" spc="-200" dirty="0">
                <a:latin typeface="Arial"/>
                <a:cs typeface="Arial"/>
              </a:rPr>
              <a:t> </a:t>
            </a:r>
            <a:r>
              <a:rPr sz="1800" b="1" spc="-114" dirty="0">
                <a:latin typeface="Arial"/>
                <a:cs typeface="Arial"/>
              </a:rPr>
              <a:t>baferovanje</a:t>
            </a:r>
            <a:endParaRPr sz="1800" dirty="0">
              <a:latin typeface="Arial"/>
              <a:cs typeface="Arial"/>
            </a:endParaRPr>
          </a:p>
          <a:p>
            <a:pPr marL="757555" lvl="1" indent="-288290">
              <a:lnSpc>
                <a:spcPct val="100000"/>
              </a:lnSpc>
              <a:spcBef>
                <a:spcPts val="600"/>
              </a:spcBef>
              <a:buClr>
                <a:srgbClr val="006EC0"/>
              </a:buClr>
              <a:buChar char="–"/>
              <a:tabLst>
                <a:tab pos="757555" algn="l"/>
                <a:tab pos="758190" algn="l"/>
              </a:tabLst>
            </a:pPr>
            <a:r>
              <a:rPr sz="1800" spc="-70" dirty="0">
                <a:latin typeface="Arial"/>
                <a:cs typeface="Arial"/>
              </a:rPr>
              <a:t>Optički </a:t>
            </a:r>
            <a:r>
              <a:rPr sz="1800" spc="-60" dirty="0">
                <a:latin typeface="Arial"/>
                <a:cs typeface="Arial"/>
              </a:rPr>
              <a:t>baferi </a:t>
            </a:r>
            <a:r>
              <a:rPr sz="1800" spc="-135" dirty="0">
                <a:latin typeface="Arial"/>
                <a:cs typeface="Arial"/>
              </a:rPr>
              <a:t>su </a:t>
            </a:r>
            <a:r>
              <a:rPr sz="1800" b="1" spc="-90" dirty="0">
                <a:latin typeface="Arial"/>
                <a:cs typeface="Arial"/>
              </a:rPr>
              <a:t>linije </a:t>
            </a:r>
            <a:r>
              <a:rPr sz="1800" b="1" spc="-170" dirty="0">
                <a:latin typeface="Arial"/>
                <a:cs typeface="Arial"/>
              </a:rPr>
              <a:t>za </a:t>
            </a:r>
            <a:r>
              <a:rPr sz="1800" b="1" spc="-135" dirty="0">
                <a:latin typeface="Arial"/>
                <a:cs typeface="Arial"/>
              </a:rPr>
              <a:t>kašnjenje </a:t>
            </a:r>
            <a:r>
              <a:rPr sz="1800" spc="-100" dirty="0">
                <a:latin typeface="Arial"/>
                <a:cs typeface="Arial"/>
              </a:rPr>
              <a:t>bazirane </a:t>
            </a:r>
            <a:r>
              <a:rPr sz="1800" spc="-105" dirty="0">
                <a:latin typeface="Arial"/>
                <a:cs typeface="Arial"/>
              </a:rPr>
              <a:t>na </a:t>
            </a:r>
            <a:r>
              <a:rPr sz="1800" spc="-70" dirty="0">
                <a:latin typeface="Arial"/>
                <a:cs typeface="Arial"/>
              </a:rPr>
              <a:t>dužini</a:t>
            </a:r>
            <a:r>
              <a:rPr sz="1800" spc="-80" dirty="0">
                <a:latin typeface="Arial"/>
                <a:cs typeface="Arial"/>
              </a:rPr>
              <a:t> </a:t>
            </a:r>
            <a:r>
              <a:rPr sz="1800" spc="-95" dirty="0">
                <a:latin typeface="Arial"/>
                <a:cs typeface="Arial"/>
              </a:rPr>
              <a:t>vlakna</a:t>
            </a:r>
            <a:endParaRPr sz="1800" dirty="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45"/>
              </a:spcBef>
              <a:buClr>
                <a:srgbClr val="006EC0"/>
              </a:buClr>
              <a:buFont typeface="Arial"/>
              <a:buChar char="–"/>
            </a:pPr>
            <a:endParaRPr sz="18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Clr>
                <a:srgbClr val="006EC0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1800" spc="-155" dirty="0">
                <a:latin typeface="Arial"/>
                <a:cs typeface="Arial"/>
              </a:rPr>
              <a:t>Paktska </a:t>
            </a:r>
            <a:r>
              <a:rPr sz="1800" spc="-85" dirty="0">
                <a:latin typeface="Arial"/>
                <a:cs typeface="Arial"/>
              </a:rPr>
              <a:t>komutacija </a:t>
            </a:r>
            <a:r>
              <a:rPr sz="1800" spc="-65" dirty="0">
                <a:latin typeface="Arial"/>
                <a:cs typeface="Arial"/>
              </a:rPr>
              <a:t>koristi softver </a:t>
            </a:r>
            <a:r>
              <a:rPr sz="1800" spc="-55" dirty="0">
                <a:latin typeface="Arial"/>
                <a:cs typeface="Arial"/>
              </a:rPr>
              <a:t>u </a:t>
            </a:r>
            <a:r>
              <a:rPr sz="1800" spc="-80" dirty="0">
                <a:latin typeface="Arial"/>
                <a:cs typeface="Arial"/>
              </a:rPr>
              <a:t>realnom </a:t>
            </a:r>
            <a:r>
              <a:rPr sz="1800" spc="-90" dirty="0">
                <a:latin typeface="Arial"/>
                <a:cs typeface="Arial"/>
              </a:rPr>
              <a:t>vremenu </a:t>
            </a:r>
            <a:r>
              <a:rPr sz="1800" spc="10" dirty="0">
                <a:latin typeface="Arial"/>
                <a:cs typeface="Arial"/>
              </a:rPr>
              <a:t>i </a:t>
            </a:r>
            <a:r>
              <a:rPr sz="1800" spc="-100" dirty="0">
                <a:latin typeface="Arial"/>
                <a:cs typeface="Arial"/>
              </a:rPr>
              <a:t>odgovarajući </a:t>
            </a:r>
            <a:r>
              <a:rPr sz="1800" spc="-85" dirty="0">
                <a:latin typeface="Arial"/>
                <a:cs typeface="Arial"/>
              </a:rPr>
              <a:t>hardver</a:t>
            </a:r>
            <a:r>
              <a:rPr sz="1800" spc="-395" dirty="0">
                <a:latin typeface="Arial"/>
                <a:cs typeface="Arial"/>
              </a:rPr>
              <a:t> </a:t>
            </a:r>
            <a:r>
              <a:rPr sz="1800" spc="-195" dirty="0">
                <a:latin typeface="Arial"/>
                <a:cs typeface="Arial"/>
              </a:rPr>
              <a:t>za</a:t>
            </a:r>
            <a:endParaRPr sz="1800" dirty="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  <a:spcBef>
                <a:spcPts val="25"/>
              </a:spcBef>
            </a:pPr>
            <a:r>
              <a:rPr sz="1800" spc="-60" dirty="0">
                <a:latin typeface="Arial"/>
                <a:cs typeface="Arial"/>
              </a:rPr>
              <a:t>kontrolu </a:t>
            </a:r>
            <a:r>
              <a:rPr sz="1800" spc="-125" dirty="0">
                <a:latin typeface="Arial"/>
                <a:cs typeface="Arial"/>
              </a:rPr>
              <a:t>mreže </a:t>
            </a:r>
            <a:r>
              <a:rPr sz="1800" spc="10" dirty="0">
                <a:latin typeface="Arial"/>
                <a:cs typeface="Arial"/>
              </a:rPr>
              <a:t>i </a:t>
            </a:r>
            <a:r>
              <a:rPr sz="1800" spc="-100" dirty="0">
                <a:latin typeface="Arial"/>
                <a:cs typeface="Arial"/>
              </a:rPr>
              <a:t>podršku </a:t>
            </a:r>
            <a:r>
              <a:rPr sz="1800" spc="-165" dirty="0">
                <a:latin typeface="Arial"/>
                <a:cs typeface="Arial"/>
              </a:rPr>
              <a:t>QoS-u </a:t>
            </a:r>
            <a:r>
              <a:rPr sz="1800" dirty="0">
                <a:latin typeface="Wingdings"/>
                <a:cs typeface="Wingdings"/>
              </a:rPr>
              <a:t>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95" dirty="0">
                <a:latin typeface="Arial"/>
                <a:cs typeface="Arial"/>
              </a:rPr>
              <a:t>teško </a:t>
            </a:r>
            <a:r>
              <a:rPr sz="1800" spc="-45" dirty="0">
                <a:latin typeface="Arial"/>
                <a:cs typeface="Arial"/>
              </a:rPr>
              <a:t>je </a:t>
            </a:r>
            <a:r>
              <a:rPr sz="1800" spc="-185" dirty="0">
                <a:latin typeface="Arial"/>
                <a:cs typeface="Arial"/>
              </a:rPr>
              <a:t>za </a:t>
            </a:r>
            <a:r>
              <a:rPr sz="1800" spc="-85" dirty="0">
                <a:latin typeface="Arial"/>
                <a:cs typeface="Arial"/>
              </a:rPr>
              <a:t>realizaciju </a:t>
            </a:r>
            <a:r>
              <a:rPr sz="1800" spc="-60" dirty="0">
                <a:latin typeface="Arial"/>
                <a:cs typeface="Arial"/>
              </a:rPr>
              <a:t>u</a:t>
            </a:r>
            <a:r>
              <a:rPr sz="1800" spc="-380" dirty="0">
                <a:latin typeface="Arial"/>
                <a:cs typeface="Arial"/>
              </a:rPr>
              <a:t> </a:t>
            </a:r>
            <a:r>
              <a:rPr sz="1800" spc="-65" dirty="0">
                <a:latin typeface="Arial"/>
                <a:cs typeface="Arial"/>
              </a:rPr>
              <a:t>optičkom </a:t>
            </a:r>
            <a:r>
              <a:rPr sz="1800" spc="-75" dirty="0">
                <a:latin typeface="Arial"/>
                <a:cs typeface="Arial"/>
              </a:rPr>
              <a:t>domenu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ts val="2340"/>
              </a:lnSpc>
              <a:spcBef>
                <a:spcPts val="105"/>
              </a:spcBef>
            </a:pPr>
            <a:r>
              <a:rPr spc="-170" dirty="0"/>
              <a:t>Sljedeća </a:t>
            </a:r>
            <a:r>
              <a:rPr spc="-155" dirty="0"/>
              <a:t>generacija </a:t>
            </a:r>
            <a:r>
              <a:rPr spc="-135" dirty="0"/>
              <a:t>optičkih</a:t>
            </a:r>
            <a:r>
              <a:rPr spc="-229" dirty="0"/>
              <a:t> </a:t>
            </a:r>
            <a:r>
              <a:rPr spc="-160" dirty="0"/>
              <a:t>mreža</a:t>
            </a:r>
          </a:p>
          <a:p>
            <a:pPr marL="535305" marR="528955" algn="ctr">
              <a:lnSpc>
                <a:spcPts val="3300"/>
              </a:lnSpc>
              <a:spcBef>
                <a:spcPts val="100"/>
              </a:spcBef>
            </a:pPr>
            <a:r>
              <a:rPr sz="2800" spc="-210" dirty="0"/>
              <a:t>Optička </a:t>
            </a:r>
            <a:r>
              <a:rPr sz="2800" spc="-225" dirty="0"/>
              <a:t>paketska  </a:t>
            </a:r>
            <a:r>
              <a:rPr sz="2800" spc="-195" dirty="0"/>
              <a:t>komutacija</a:t>
            </a:r>
            <a:endParaRPr sz="28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496060" y="2496820"/>
            <a:ext cx="4914900" cy="1756410"/>
            <a:chOff x="1496060" y="2496820"/>
            <a:chExt cx="4914900" cy="1756410"/>
          </a:xfrm>
        </p:grpSpPr>
        <p:sp>
          <p:nvSpPr>
            <p:cNvPr id="3" name="object 3"/>
            <p:cNvSpPr/>
            <p:nvPr/>
          </p:nvSpPr>
          <p:spPr>
            <a:xfrm>
              <a:off x="1663700" y="4067348"/>
              <a:ext cx="1083563" cy="7204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" name="object 4"/>
            <p:cNvSpPr/>
            <p:nvPr/>
          </p:nvSpPr>
          <p:spPr>
            <a:xfrm>
              <a:off x="1685290" y="4084193"/>
              <a:ext cx="1033144" cy="0"/>
            </a:xfrm>
            <a:custGeom>
              <a:avLst/>
              <a:gdLst/>
              <a:ahLst/>
              <a:cxnLst/>
              <a:rect l="l" t="t" r="r" b="b"/>
              <a:pathLst>
                <a:path w="1033144">
                  <a:moveTo>
                    <a:pt x="761365" y="0"/>
                  </a:moveTo>
                  <a:lnTo>
                    <a:pt x="1033145" y="0"/>
                  </a:lnTo>
                </a:path>
                <a:path w="1033144">
                  <a:moveTo>
                    <a:pt x="600837" y="0"/>
                  </a:moveTo>
                  <a:lnTo>
                    <a:pt x="639953" y="0"/>
                  </a:lnTo>
                </a:path>
                <a:path w="1033144">
                  <a:moveTo>
                    <a:pt x="0" y="0"/>
                  </a:moveTo>
                  <a:lnTo>
                    <a:pt x="479425" y="0"/>
                  </a:lnTo>
                </a:path>
              </a:pathLst>
            </a:custGeom>
            <a:ln w="12700">
              <a:solidFill>
                <a:srgbClr val="4F81BB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" name="object 5"/>
            <p:cNvSpPr/>
            <p:nvPr/>
          </p:nvSpPr>
          <p:spPr>
            <a:xfrm>
              <a:off x="2115820" y="3594100"/>
              <a:ext cx="259080" cy="6223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" name="object 6"/>
            <p:cNvSpPr/>
            <p:nvPr/>
          </p:nvSpPr>
          <p:spPr>
            <a:xfrm>
              <a:off x="2164715" y="3660140"/>
              <a:ext cx="121920" cy="484505"/>
            </a:xfrm>
            <a:custGeom>
              <a:avLst/>
              <a:gdLst/>
              <a:ahLst/>
              <a:cxnLst/>
              <a:rect l="l" t="t" r="r" b="b"/>
              <a:pathLst>
                <a:path w="121919" h="484504">
                  <a:moveTo>
                    <a:pt x="121464" y="0"/>
                  </a:moveTo>
                  <a:lnTo>
                    <a:pt x="0" y="0"/>
                  </a:lnTo>
                  <a:lnTo>
                    <a:pt x="0" y="484378"/>
                  </a:lnTo>
                  <a:lnTo>
                    <a:pt x="121464" y="484378"/>
                  </a:lnTo>
                  <a:lnTo>
                    <a:pt x="121464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7" name="object 7"/>
            <p:cNvSpPr/>
            <p:nvPr/>
          </p:nvSpPr>
          <p:spPr>
            <a:xfrm>
              <a:off x="2306320" y="3619627"/>
              <a:ext cx="0" cy="525145"/>
            </a:xfrm>
            <a:custGeom>
              <a:avLst/>
              <a:gdLst/>
              <a:ahLst/>
              <a:cxnLst/>
              <a:rect l="l" t="t" r="r" b="b"/>
              <a:pathLst>
                <a:path h="525145">
                  <a:moveTo>
                    <a:pt x="0" y="0"/>
                  </a:moveTo>
                  <a:lnTo>
                    <a:pt x="0" y="524891"/>
                  </a:lnTo>
                </a:path>
              </a:pathLst>
            </a:custGeom>
            <a:ln w="40511">
              <a:solidFill>
                <a:srgbClr val="CD9A0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8" name="object 8"/>
            <p:cNvSpPr/>
            <p:nvPr/>
          </p:nvSpPr>
          <p:spPr>
            <a:xfrm>
              <a:off x="2164715" y="3619627"/>
              <a:ext cx="161925" cy="40640"/>
            </a:xfrm>
            <a:custGeom>
              <a:avLst/>
              <a:gdLst/>
              <a:ahLst/>
              <a:cxnLst/>
              <a:rect l="l" t="t" r="r" b="b"/>
              <a:pathLst>
                <a:path w="161925" h="40639">
                  <a:moveTo>
                    <a:pt x="161925" y="0"/>
                  </a:moveTo>
                  <a:lnTo>
                    <a:pt x="40512" y="0"/>
                  </a:lnTo>
                  <a:lnTo>
                    <a:pt x="0" y="40512"/>
                  </a:lnTo>
                  <a:lnTo>
                    <a:pt x="121412" y="40512"/>
                  </a:lnTo>
                  <a:lnTo>
                    <a:pt x="161925" y="0"/>
                  </a:lnTo>
                  <a:close/>
                </a:path>
              </a:pathLst>
            </a:custGeom>
            <a:solidFill>
              <a:srgbClr val="FFCC3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9" name="object 9"/>
            <p:cNvSpPr/>
            <p:nvPr/>
          </p:nvSpPr>
          <p:spPr>
            <a:xfrm>
              <a:off x="2164715" y="3619627"/>
              <a:ext cx="161925" cy="525145"/>
            </a:xfrm>
            <a:custGeom>
              <a:avLst/>
              <a:gdLst/>
              <a:ahLst/>
              <a:cxnLst/>
              <a:rect l="l" t="t" r="r" b="b"/>
              <a:pathLst>
                <a:path w="161925" h="525145">
                  <a:moveTo>
                    <a:pt x="0" y="40512"/>
                  </a:moveTo>
                  <a:lnTo>
                    <a:pt x="40512" y="0"/>
                  </a:lnTo>
                  <a:lnTo>
                    <a:pt x="161925" y="0"/>
                  </a:lnTo>
                  <a:lnTo>
                    <a:pt x="161925" y="484378"/>
                  </a:lnTo>
                  <a:lnTo>
                    <a:pt x="121412" y="524891"/>
                  </a:lnTo>
                  <a:lnTo>
                    <a:pt x="0" y="524891"/>
                  </a:lnTo>
                  <a:lnTo>
                    <a:pt x="0" y="40512"/>
                  </a:lnTo>
                  <a:close/>
                </a:path>
                <a:path w="161925" h="525145">
                  <a:moveTo>
                    <a:pt x="0" y="40512"/>
                  </a:moveTo>
                  <a:lnTo>
                    <a:pt x="121412" y="40512"/>
                  </a:lnTo>
                  <a:lnTo>
                    <a:pt x="161925" y="0"/>
                  </a:lnTo>
                </a:path>
                <a:path w="161925" h="525145">
                  <a:moveTo>
                    <a:pt x="121412" y="40512"/>
                  </a:moveTo>
                  <a:lnTo>
                    <a:pt x="121412" y="524891"/>
                  </a:lnTo>
                </a:path>
              </a:pathLst>
            </a:custGeom>
            <a:ln w="9525">
              <a:solidFill>
                <a:srgbClr val="487CB9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0" name="object 10"/>
            <p:cNvSpPr/>
            <p:nvPr/>
          </p:nvSpPr>
          <p:spPr>
            <a:xfrm>
              <a:off x="2278380" y="3594100"/>
              <a:ext cx="256539" cy="62230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1" name="object 11"/>
            <p:cNvSpPr/>
            <p:nvPr/>
          </p:nvSpPr>
          <p:spPr>
            <a:xfrm>
              <a:off x="2325243" y="3660140"/>
              <a:ext cx="121920" cy="484505"/>
            </a:xfrm>
            <a:custGeom>
              <a:avLst/>
              <a:gdLst/>
              <a:ahLst/>
              <a:cxnLst/>
              <a:rect l="l" t="t" r="r" b="b"/>
              <a:pathLst>
                <a:path w="121919" h="484504">
                  <a:moveTo>
                    <a:pt x="121464" y="0"/>
                  </a:moveTo>
                  <a:lnTo>
                    <a:pt x="0" y="0"/>
                  </a:lnTo>
                  <a:lnTo>
                    <a:pt x="0" y="484378"/>
                  </a:lnTo>
                  <a:lnTo>
                    <a:pt x="121464" y="484378"/>
                  </a:lnTo>
                  <a:lnTo>
                    <a:pt x="121464" y="0"/>
                  </a:lnTo>
                  <a:close/>
                </a:path>
              </a:pathLst>
            </a:custGeom>
            <a:solidFill>
              <a:srgbClr val="D99492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2" name="object 12"/>
            <p:cNvSpPr/>
            <p:nvPr/>
          </p:nvSpPr>
          <p:spPr>
            <a:xfrm>
              <a:off x="2466975" y="3619627"/>
              <a:ext cx="0" cy="525145"/>
            </a:xfrm>
            <a:custGeom>
              <a:avLst/>
              <a:gdLst/>
              <a:ahLst/>
              <a:cxnLst/>
              <a:rect l="l" t="t" r="r" b="b"/>
              <a:pathLst>
                <a:path h="525145">
                  <a:moveTo>
                    <a:pt x="0" y="0"/>
                  </a:moveTo>
                  <a:lnTo>
                    <a:pt x="0" y="524891"/>
                  </a:lnTo>
                </a:path>
              </a:pathLst>
            </a:custGeom>
            <a:ln w="40511">
              <a:solidFill>
                <a:srgbClr val="AC7977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3" name="object 13"/>
            <p:cNvSpPr/>
            <p:nvPr/>
          </p:nvSpPr>
          <p:spPr>
            <a:xfrm>
              <a:off x="2325243" y="3619627"/>
              <a:ext cx="162560" cy="40640"/>
            </a:xfrm>
            <a:custGeom>
              <a:avLst/>
              <a:gdLst/>
              <a:ahLst/>
              <a:cxnLst/>
              <a:rect l="l" t="t" r="r" b="b"/>
              <a:pathLst>
                <a:path w="162560" h="40639">
                  <a:moveTo>
                    <a:pt x="162051" y="0"/>
                  </a:moveTo>
                  <a:lnTo>
                    <a:pt x="40512" y="0"/>
                  </a:lnTo>
                  <a:lnTo>
                    <a:pt x="0" y="40512"/>
                  </a:lnTo>
                  <a:lnTo>
                    <a:pt x="121538" y="40512"/>
                  </a:lnTo>
                  <a:lnTo>
                    <a:pt x="162051" y="0"/>
                  </a:lnTo>
                  <a:close/>
                </a:path>
              </a:pathLst>
            </a:custGeom>
            <a:solidFill>
              <a:srgbClr val="DFABA9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4" name="object 14"/>
            <p:cNvSpPr/>
            <p:nvPr/>
          </p:nvSpPr>
          <p:spPr>
            <a:xfrm>
              <a:off x="2325243" y="3619627"/>
              <a:ext cx="162560" cy="525145"/>
            </a:xfrm>
            <a:custGeom>
              <a:avLst/>
              <a:gdLst/>
              <a:ahLst/>
              <a:cxnLst/>
              <a:rect l="l" t="t" r="r" b="b"/>
              <a:pathLst>
                <a:path w="162560" h="525145">
                  <a:moveTo>
                    <a:pt x="0" y="40512"/>
                  </a:moveTo>
                  <a:lnTo>
                    <a:pt x="40512" y="0"/>
                  </a:lnTo>
                  <a:lnTo>
                    <a:pt x="162051" y="0"/>
                  </a:lnTo>
                  <a:lnTo>
                    <a:pt x="162051" y="484378"/>
                  </a:lnTo>
                  <a:lnTo>
                    <a:pt x="121538" y="524891"/>
                  </a:lnTo>
                  <a:lnTo>
                    <a:pt x="0" y="524891"/>
                  </a:lnTo>
                  <a:lnTo>
                    <a:pt x="0" y="40512"/>
                  </a:lnTo>
                  <a:close/>
                </a:path>
                <a:path w="162560" h="525145">
                  <a:moveTo>
                    <a:pt x="0" y="40512"/>
                  </a:moveTo>
                  <a:lnTo>
                    <a:pt x="121538" y="40512"/>
                  </a:lnTo>
                  <a:lnTo>
                    <a:pt x="162051" y="0"/>
                  </a:lnTo>
                </a:path>
                <a:path w="162560" h="525145">
                  <a:moveTo>
                    <a:pt x="121538" y="40512"/>
                  </a:moveTo>
                  <a:lnTo>
                    <a:pt x="121538" y="524891"/>
                  </a:lnTo>
                </a:path>
              </a:pathLst>
            </a:custGeom>
            <a:ln w="9525">
              <a:solidFill>
                <a:srgbClr val="487CB9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5" name="object 15"/>
            <p:cNvSpPr/>
            <p:nvPr/>
          </p:nvSpPr>
          <p:spPr>
            <a:xfrm>
              <a:off x="2440940" y="3604260"/>
              <a:ext cx="259080" cy="62230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2489200" y="3629914"/>
              <a:ext cx="161925" cy="5248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7" name="object 17"/>
            <p:cNvSpPr/>
            <p:nvPr/>
          </p:nvSpPr>
          <p:spPr>
            <a:xfrm>
              <a:off x="2489200" y="3629914"/>
              <a:ext cx="161925" cy="525145"/>
            </a:xfrm>
            <a:custGeom>
              <a:avLst/>
              <a:gdLst/>
              <a:ahLst/>
              <a:cxnLst/>
              <a:rect l="l" t="t" r="r" b="b"/>
              <a:pathLst>
                <a:path w="161925" h="525145">
                  <a:moveTo>
                    <a:pt x="0" y="40512"/>
                  </a:moveTo>
                  <a:lnTo>
                    <a:pt x="40512" y="0"/>
                  </a:lnTo>
                  <a:lnTo>
                    <a:pt x="161925" y="0"/>
                  </a:lnTo>
                  <a:lnTo>
                    <a:pt x="161925" y="484378"/>
                  </a:lnTo>
                  <a:lnTo>
                    <a:pt x="121538" y="524891"/>
                  </a:lnTo>
                  <a:lnTo>
                    <a:pt x="0" y="524891"/>
                  </a:lnTo>
                  <a:lnTo>
                    <a:pt x="0" y="40512"/>
                  </a:lnTo>
                  <a:close/>
                </a:path>
                <a:path w="161925" h="525145">
                  <a:moveTo>
                    <a:pt x="0" y="40512"/>
                  </a:moveTo>
                  <a:lnTo>
                    <a:pt x="121538" y="40512"/>
                  </a:lnTo>
                  <a:lnTo>
                    <a:pt x="161925" y="0"/>
                  </a:lnTo>
                </a:path>
                <a:path w="161925" h="525145">
                  <a:moveTo>
                    <a:pt x="121538" y="40512"/>
                  </a:moveTo>
                  <a:lnTo>
                    <a:pt x="121538" y="524891"/>
                  </a:lnTo>
                </a:path>
              </a:pathLst>
            </a:custGeom>
            <a:ln w="9525">
              <a:solidFill>
                <a:srgbClr val="487CB9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8" name="object 18"/>
            <p:cNvSpPr/>
            <p:nvPr/>
          </p:nvSpPr>
          <p:spPr>
            <a:xfrm>
              <a:off x="3521807" y="3074468"/>
              <a:ext cx="98863" cy="380913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9" name="object 19"/>
            <p:cNvSpPr/>
            <p:nvPr/>
          </p:nvSpPr>
          <p:spPr>
            <a:xfrm>
              <a:off x="3567938" y="3084068"/>
              <a:ext cx="5080" cy="317500"/>
            </a:xfrm>
            <a:custGeom>
              <a:avLst/>
              <a:gdLst/>
              <a:ahLst/>
              <a:cxnLst/>
              <a:rect l="l" t="t" r="r" b="b"/>
              <a:pathLst>
                <a:path w="5079" h="317500">
                  <a:moveTo>
                    <a:pt x="0" y="0"/>
                  </a:moveTo>
                  <a:lnTo>
                    <a:pt x="5079" y="317246"/>
                  </a:lnTo>
                </a:path>
              </a:pathLst>
            </a:custGeom>
            <a:ln w="254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0" name="object 20"/>
            <p:cNvSpPr/>
            <p:nvPr/>
          </p:nvSpPr>
          <p:spPr>
            <a:xfrm>
              <a:off x="2936240" y="2496820"/>
              <a:ext cx="1381760" cy="802639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1" name="object 21"/>
            <p:cNvSpPr/>
            <p:nvPr/>
          </p:nvSpPr>
          <p:spPr>
            <a:xfrm>
              <a:off x="2983102" y="2586672"/>
              <a:ext cx="1224280" cy="640715"/>
            </a:xfrm>
            <a:custGeom>
              <a:avLst/>
              <a:gdLst/>
              <a:ahLst/>
              <a:cxnLst/>
              <a:rect l="l" t="t" r="r" b="b"/>
              <a:pathLst>
                <a:path w="1224279" h="640714">
                  <a:moveTo>
                    <a:pt x="1223962" y="0"/>
                  </a:moveTo>
                  <a:lnTo>
                    <a:pt x="0" y="0"/>
                  </a:lnTo>
                  <a:lnTo>
                    <a:pt x="0" y="640651"/>
                  </a:lnTo>
                  <a:lnTo>
                    <a:pt x="1223962" y="640651"/>
                  </a:lnTo>
                  <a:lnTo>
                    <a:pt x="1223962" y="0"/>
                  </a:lnTo>
                  <a:close/>
                </a:path>
              </a:pathLst>
            </a:custGeom>
            <a:solidFill>
              <a:srgbClr val="DCE6F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2" name="object 22"/>
            <p:cNvSpPr/>
            <p:nvPr/>
          </p:nvSpPr>
          <p:spPr>
            <a:xfrm>
              <a:off x="4207129" y="2522855"/>
              <a:ext cx="64135" cy="704850"/>
            </a:xfrm>
            <a:custGeom>
              <a:avLst/>
              <a:gdLst/>
              <a:ahLst/>
              <a:cxnLst/>
              <a:rect l="l" t="t" r="r" b="b"/>
              <a:pathLst>
                <a:path w="64135" h="704850">
                  <a:moveTo>
                    <a:pt x="63754" y="0"/>
                  </a:moveTo>
                  <a:lnTo>
                    <a:pt x="0" y="63881"/>
                  </a:lnTo>
                  <a:lnTo>
                    <a:pt x="0" y="704469"/>
                  </a:lnTo>
                  <a:lnTo>
                    <a:pt x="63754" y="640715"/>
                  </a:lnTo>
                  <a:lnTo>
                    <a:pt x="63754" y="0"/>
                  </a:lnTo>
                  <a:close/>
                </a:path>
              </a:pathLst>
            </a:custGeom>
            <a:solidFill>
              <a:srgbClr val="AFB8C3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3" name="object 23"/>
            <p:cNvSpPr/>
            <p:nvPr/>
          </p:nvSpPr>
          <p:spPr>
            <a:xfrm>
              <a:off x="2983102" y="2522855"/>
              <a:ext cx="1287780" cy="64135"/>
            </a:xfrm>
            <a:custGeom>
              <a:avLst/>
              <a:gdLst/>
              <a:ahLst/>
              <a:cxnLst/>
              <a:rect l="l" t="t" r="r" b="b"/>
              <a:pathLst>
                <a:path w="1287779" h="64135">
                  <a:moveTo>
                    <a:pt x="1287780" y="0"/>
                  </a:moveTo>
                  <a:lnTo>
                    <a:pt x="63881" y="0"/>
                  </a:lnTo>
                  <a:lnTo>
                    <a:pt x="0" y="63881"/>
                  </a:lnTo>
                  <a:lnTo>
                    <a:pt x="1224026" y="63881"/>
                  </a:lnTo>
                  <a:lnTo>
                    <a:pt x="1287780" y="0"/>
                  </a:lnTo>
                  <a:close/>
                </a:path>
              </a:pathLst>
            </a:custGeom>
            <a:solidFill>
              <a:srgbClr val="E1EBF5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4" name="object 24"/>
            <p:cNvSpPr/>
            <p:nvPr/>
          </p:nvSpPr>
          <p:spPr>
            <a:xfrm>
              <a:off x="2983102" y="2522855"/>
              <a:ext cx="1287780" cy="704850"/>
            </a:xfrm>
            <a:custGeom>
              <a:avLst/>
              <a:gdLst/>
              <a:ahLst/>
              <a:cxnLst/>
              <a:rect l="l" t="t" r="r" b="b"/>
              <a:pathLst>
                <a:path w="1287779" h="704850">
                  <a:moveTo>
                    <a:pt x="0" y="63881"/>
                  </a:moveTo>
                  <a:lnTo>
                    <a:pt x="63881" y="0"/>
                  </a:lnTo>
                  <a:lnTo>
                    <a:pt x="1287780" y="0"/>
                  </a:lnTo>
                  <a:lnTo>
                    <a:pt x="1287780" y="640715"/>
                  </a:lnTo>
                  <a:lnTo>
                    <a:pt x="1224026" y="704469"/>
                  </a:lnTo>
                  <a:lnTo>
                    <a:pt x="0" y="704469"/>
                  </a:lnTo>
                  <a:lnTo>
                    <a:pt x="0" y="63881"/>
                  </a:lnTo>
                  <a:close/>
                </a:path>
                <a:path w="1287779" h="704850">
                  <a:moveTo>
                    <a:pt x="0" y="63881"/>
                  </a:moveTo>
                  <a:lnTo>
                    <a:pt x="1224026" y="63881"/>
                  </a:lnTo>
                  <a:lnTo>
                    <a:pt x="1287780" y="0"/>
                  </a:lnTo>
                </a:path>
                <a:path w="1287779" h="704850">
                  <a:moveTo>
                    <a:pt x="1224026" y="63881"/>
                  </a:moveTo>
                  <a:lnTo>
                    <a:pt x="1224026" y="704469"/>
                  </a:lnTo>
                </a:path>
              </a:pathLst>
            </a:custGeom>
            <a:ln w="9525">
              <a:solidFill>
                <a:srgbClr val="487CB9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5" name="object 25"/>
            <p:cNvSpPr/>
            <p:nvPr/>
          </p:nvSpPr>
          <p:spPr>
            <a:xfrm>
              <a:off x="2945390" y="3475736"/>
              <a:ext cx="1363458" cy="777239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6" name="object 26"/>
            <p:cNvSpPr/>
            <p:nvPr/>
          </p:nvSpPr>
          <p:spPr>
            <a:xfrm>
              <a:off x="2983102" y="3551110"/>
              <a:ext cx="1224280" cy="640715"/>
            </a:xfrm>
            <a:custGeom>
              <a:avLst/>
              <a:gdLst/>
              <a:ahLst/>
              <a:cxnLst/>
              <a:rect l="l" t="t" r="r" b="b"/>
              <a:pathLst>
                <a:path w="1224279" h="640714">
                  <a:moveTo>
                    <a:pt x="1223962" y="0"/>
                  </a:moveTo>
                  <a:lnTo>
                    <a:pt x="0" y="0"/>
                  </a:lnTo>
                  <a:lnTo>
                    <a:pt x="0" y="640651"/>
                  </a:lnTo>
                  <a:lnTo>
                    <a:pt x="1223962" y="640651"/>
                  </a:lnTo>
                  <a:lnTo>
                    <a:pt x="1223962" y="0"/>
                  </a:lnTo>
                  <a:close/>
                </a:path>
              </a:pathLst>
            </a:custGeom>
            <a:solidFill>
              <a:srgbClr val="DCE6F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7" name="object 27"/>
            <p:cNvSpPr/>
            <p:nvPr/>
          </p:nvSpPr>
          <p:spPr>
            <a:xfrm>
              <a:off x="4207129" y="3487293"/>
              <a:ext cx="64135" cy="704850"/>
            </a:xfrm>
            <a:custGeom>
              <a:avLst/>
              <a:gdLst/>
              <a:ahLst/>
              <a:cxnLst/>
              <a:rect l="l" t="t" r="r" b="b"/>
              <a:pathLst>
                <a:path w="64135" h="704850">
                  <a:moveTo>
                    <a:pt x="63754" y="0"/>
                  </a:moveTo>
                  <a:lnTo>
                    <a:pt x="0" y="63881"/>
                  </a:lnTo>
                  <a:lnTo>
                    <a:pt x="0" y="704469"/>
                  </a:lnTo>
                  <a:lnTo>
                    <a:pt x="63754" y="640715"/>
                  </a:lnTo>
                  <a:lnTo>
                    <a:pt x="63754" y="0"/>
                  </a:lnTo>
                  <a:close/>
                </a:path>
              </a:pathLst>
            </a:custGeom>
            <a:solidFill>
              <a:srgbClr val="AFB8C3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8" name="object 28"/>
            <p:cNvSpPr/>
            <p:nvPr/>
          </p:nvSpPr>
          <p:spPr>
            <a:xfrm>
              <a:off x="2983102" y="3487293"/>
              <a:ext cx="1287780" cy="64135"/>
            </a:xfrm>
            <a:custGeom>
              <a:avLst/>
              <a:gdLst/>
              <a:ahLst/>
              <a:cxnLst/>
              <a:rect l="l" t="t" r="r" b="b"/>
              <a:pathLst>
                <a:path w="1287779" h="64135">
                  <a:moveTo>
                    <a:pt x="1287780" y="0"/>
                  </a:moveTo>
                  <a:lnTo>
                    <a:pt x="63881" y="0"/>
                  </a:lnTo>
                  <a:lnTo>
                    <a:pt x="0" y="63881"/>
                  </a:lnTo>
                  <a:lnTo>
                    <a:pt x="1224026" y="63881"/>
                  </a:lnTo>
                  <a:lnTo>
                    <a:pt x="1287780" y="0"/>
                  </a:lnTo>
                  <a:close/>
                </a:path>
              </a:pathLst>
            </a:custGeom>
            <a:solidFill>
              <a:srgbClr val="E1EBF5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9" name="object 29"/>
            <p:cNvSpPr/>
            <p:nvPr/>
          </p:nvSpPr>
          <p:spPr>
            <a:xfrm>
              <a:off x="2983102" y="3487293"/>
              <a:ext cx="1287780" cy="704850"/>
            </a:xfrm>
            <a:custGeom>
              <a:avLst/>
              <a:gdLst/>
              <a:ahLst/>
              <a:cxnLst/>
              <a:rect l="l" t="t" r="r" b="b"/>
              <a:pathLst>
                <a:path w="1287779" h="704850">
                  <a:moveTo>
                    <a:pt x="0" y="63881"/>
                  </a:moveTo>
                  <a:lnTo>
                    <a:pt x="63881" y="0"/>
                  </a:lnTo>
                  <a:lnTo>
                    <a:pt x="1287780" y="0"/>
                  </a:lnTo>
                  <a:lnTo>
                    <a:pt x="1287780" y="640715"/>
                  </a:lnTo>
                  <a:lnTo>
                    <a:pt x="1224026" y="704469"/>
                  </a:lnTo>
                  <a:lnTo>
                    <a:pt x="0" y="704469"/>
                  </a:lnTo>
                  <a:lnTo>
                    <a:pt x="0" y="63881"/>
                  </a:lnTo>
                  <a:close/>
                </a:path>
                <a:path w="1287779" h="704850">
                  <a:moveTo>
                    <a:pt x="0" y="63881"/>
                  </a:moveTo>
                  <a:lnTo>
                    <a:pt x="1224026" y="63881"/>
                  </a:lnTo>
                  <a:lnTo>
                    <a:pt x="1287780" y="0"/>
                  </a:lnTo>
                </a:path>
                <a:path w="1287779" h="704850">
                  <a:moveTo>
                    <a:pt x="1224026" y="63881"/>
                  </a:moveTo>
                  <a:lnTo>
                    <a:pt x="1224026" y="704469"/>
                  </a:lnTo>
                </a:path>
              </a:pathLst>
            </a:custGeom>
            <a:ln w="9525">
              <a:solidFill>
                <a:srgbClr val="487CB9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0" name="object 30"/>
            <p:cNvSpPr/>
            <p:nvPr/>
          </p:nvSpPr>
          <p:spPr>
            <a:xfrm>
              <a:off x="2010682" y="2648174"/>
              <a:ext cx="238215" cy="601531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1" name="object 31"/>
            <p:cNvSpPr/>
            <p:nvPr/>
          </p:nvSpPr>
          <p:spPr>
            <a:xfrm>
              <a:off x="2048383" y="2704211"/>
              <a:ext cx="121920" cy="484505"/>
            </a:xfrm>
            <a:custGeom>
              <a:avLst/>
              <a:gdLst/>
              <a:ahLst/>
              <a:cxnLst/>
              <a:rect l="l" t="t" r="r" b="b"/>
              <a:pathLst>
                <a:path w="121919" h="484505">
                  <a:moveTo>
                    <a:pt x="121464" y="0"/>
                  </a:moveTo>
                  <a:lnTo>
                    <a:pt x="0" y="0"/>
                  </a:lnTo>
                  <a:lnTo>
                    <a:pt x="0" y="484377"/>
                  </a:lnTo>
                  <a:lnTo>
                    <a:pt x="121464" y="484377"/>
                  </a:lnTo>
                  <a:lnTo>
                    <a:pt x="121464" y="0"/>
                  </a:lnTo>
                  <a:close/>
                </a:path>
              </a:pathLst>
            </a:custGeom>
            <a:solidFill>
              <a:srgbClr val="D99492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2" name="object 32"/>
            <p:cNvSpPr/>
            <p:nvPr/>
          </p:nvSpPr>
          <p:spPr>
            <a:xfrm>
              <a:off x="2189988" y="2663698"/>
              <a:ext cx="0" cy="525145"/>
            </a:xfrm>
            <a:custGeom>
              <a:avLst/>
              <a:gdLst/>
              <a:ahLst/>
              <a:cxnLst/>
              <a:rect l="l" t="t" r="r" b="b"/>
              <a:pathLst>
                <a:path h="525144">
                  <a:moveTo>
                    <a:pt x="0" y="0"/>
                  </a:moveTo>
                  <a:lnTo>
                    <a:pt x="0" y="524890"/>
                  </a:lnTo>
                </a:path>
              </a:pathLst>
            </a:custGeom>
            <a:ln w="40511">
              <a:solidFill>
                <a:srgbClr val="AC7977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3" name="object 33"/>
            <p:cNvSpPr/>
            <p:nvPr/>
          </p:nvSpPr>
          <p:spPr>
            <a:xfrm>
              <a:off x="2048383" y="2663698"/>
              <a:ext cx="161925" cy="40640"/>
            </a:xfrm>
            <a:custGeom>
              <a:avLst/>
              <a:gdLst/>
              <a:ahLst/>
              <a:cxnLst/>
              <a:rect l="l" t="t" r="r" b="b"/>
              <a:pathLst>
                <a:path w="161925" h="40639">
                  <a:moveTo>
                    <a:pt x="161925" y="0"/>
                  </a:moveTo>
                  <a:lnTo>
                    <a:pt x="40512" y="0"/>
                  </a:lnTo>
                  <a:lnTo>
                    <a:pt x="0" y="40512"/>
                  </a:lnTo>
                  <a:lnTo>
                    <a:pt x="121412" y="40512"/>
                  </a:lnTo>
                  <a:lnTo>
                    <a:pt x="161925" y="0"/>
                  </a:lnTo>
                  <a:close/>
                </a:path>
              </a:pathLst>
            </a:custGeom>
            <a:solidFill>
              <a:srgbClr val="DFABA9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4" name="object 34"/>
            <p:cNvSpPr/>
            <p:nvPr/>
          </p:nvSpPr>
          <p:spPr>
            <a:xfrm>
              <a:off x="2048383" y="2663698"/>
              <a:ext cx="161925" cy="525145"/>
            </a:xfrm>
            <a:custGeom>
              <a:avLst/>
              <a:gdLst/>
              <a:ahLst/>
              <a:cxnLst/>
              <a:rect l="l" t="t" r="r" b="b"/>
              <a:pathLst>
                <a:path w="161925" h="525144">
                  <a:moveTo>
                    <a:pt x="0" y="40512"/>
                  </a:moveTo>
                  <a:lnTo>
                    <a:pt x="40512" y="0"/>
                  </a:lnTo>
                  <a:lnTo>
                    <a:pt x="161925" y="0"/>
                  </a:lnTo>
                  <a:lnTo>
                    <a:pt x="161925" y="484377"/>
                  </a:lnTo>
                  <a:lnTo>
                    <a:pt x="121412" y="524890"/>
                  </a:lnTo>
                  <a:lnTo>
                    <a:pt x="0" y="524890"/>
                  </a:lnTo>
                  <a:lnTo>
                    <a:pt x="0" y="40512"/>
                  </a:lnTo>
                  <a:close/>
                </a:path>
                <a:path w="161925" h="525144">
                  <a:moveTo>
                    <a:pt x="0" y="40512"/>
                  </a:moveTo>
                  <a:lnTo>
                    <a:pt x="121412" y="40512"/>
                  </a:lnTo>
                  <a:lnTo>
                    <a:pt x="161925" y="0"/>
                  </a:lnTo>
                </a:path>
                <a:path w="161925" h="525144">
                  <a:moveTo>
                    <a:pt x="121412" y="40512"/>
                  </a:moveTo>
                  <a:lnTo>
                    <a:pt x="121412" y="524890"/>
                  </a:lnTo>
                </a:path>
              </a:pathLst>
            </a:custGeom>
            <a:ln w="9525">
              <a:solidFill>
                <a:srgbClr val="487CB9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5" name="object 35"/>
            <p:cNvSpPr/>
            <p:nvPr/>
          </p:nvSpPr>
          <p:spPr>
            <a:xfrm>
              <a:off x="2153920" y="2639060"/>
              <a:ext cx="256539" cy="622300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6" name="object 36"/>
            <p:cNvSpPr/>
            <p:nvPr/>
          </p:nvSpPr>
          <p:spPr>
            <a:xfrm>
              <a:off x="2201545" y="2705481"/>
              <a:ext cx="121920" cy="484505"/>
            </a:xfrm>
            <a:custGeom>
              <a:avLst/>
              <a:gdLst/>
              <a:ahLst/>
              <a:cxnLst/>
              <a:rect l="l" t="t" r="r" b="b"/>
              <a:pathLst>
                <a:path w="121919" h="484505">
                  <a:moveTo>
                    <a:pt x="121464" y="0"/>
                  </a:moveTo>
                  <a:lnTo>
                    <a:pt x="0" y="0"/>
                  </a:lnTo>
                  <a:lnTo>
                    <a:pt x="0" y="484377"/>
                  </a:lnTo>
                  <a:lnTo>
                    <a:pt x="121464" y="484377"/>
                  </a:lnTo>
                  <a:lnTo>
                    <a:pt x="121464" y="0"/>
                  </a:lnTo>
                  <a:close/>
                </a:path>
              </a:pathLst>
            </a:custGeom>
            <a:solidFill>
              <a:srgbClr val="FFFF66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7" name="object 37"/>
            <p:cNvSpPr/>
            <p:nvPr/>
          </p:nvSpPr>
          <p:spPr>
            <a:xfrm>
              <a:off x="2343150" y="2664968"/>
              <a:ext cx="0" cy="525145"/>
            </a:xfrm>
            <a:custGeom>
              <a:avLst/>
              <a:gdLst/>
              <a:ahLst/>
              <a:cxnLst/>
              <a:rect l="l" t="t" r="r" b="b"/>
              <a:pathLst>
                <a:path h="525144">
                  <a:moveTo>
                    <a:pt x="0" y="0"/>
                  </a:moveTo>
                  <a:lnTo>
                    <a:pt x="0" y="524891"/>
                  </a:lnTo>
                </a:path>
              </a:pathLst>
            </a:custGeom>
            <a:ln w="40511">
              <a:solidFill>
                <a:srgbClr val="CDCD52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8" name="object 38"/>
            <p:cNvSpPr/>
            <p:nvPr/>
          </p:nvSpPr>
          <p:spPr>
            <a:xfrm>
              <a:off x="2201545" y="2664968"/>
              <a:ext cx="161925" cy="40640"/>
            </a:xfrm>
            <a:custGeom>
              <a:avLst/>
              <a:gdLst/>
              <a:ahLst/>
              <a:cxnLst/>
              <a:rect l="l" t="t" r="r" b="b"/>
              <a:pathLst>
                <a:path w="161925" h="40639">
                  <a:moveTo>
                    <a:pt x="161925" y="0"/>
                  </a:moveTo>
                  <a:lnTo>
                    <a:pt x="40512" y="0"/>
                  </a:lnTo>
                  <a:lnTo>
                    <a:pt x="0" y="40512"/>
                  </a:lnTo>
                  <a:lnTo>
                    <a:pt x="121412" y="40512"/>
                  </a:lnTo>
                  <a:lnTo>
                    <a:pt x="161925" y="0"/>
                  </a:lnTo>
                  <a:close/>
                </a:path>
              </a:pathLst>
            </a:custGeom>
            <a:solidFill>
              <a:srgbClr val="FFFF84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9" name="object 39"/>
            <p:cNvSpPr/>
            <p:nvPr/>
          </p:nvSpPr>
          <p:spPr>
            <a:xfrm>
              <a:off x="2201545" y="2664968"/>
              <a:ext cx="161925" cy="525145"/>
            </a:xfrm>
            <a:custGeom>
              <a:avLst/>
              <a:gdLst/>
              <a:ahLst/>
              <a:cxnLst/>
              <a:rect l="l" t="t" r="r" b="b"/>
              <a:pathLst>
                <a:path w="161925" h="525144">
                  <a:moveTo>
                    <a:pt x="0" y="40512"/>
                  </a:moveTo>
                  <a:lnTo>
                    <a:pt x="40512" y="0"/>
                  </a:lnTo>
                  <a:lnTo>
                    <a:pt x="161925" y="0"/>
                  </a:lnTo>
                  <a:lnTo>
                    <a:pt x="161925" y="484378"/>
                  </a:lnTo>
                  <a:lnTo>
                    <a:pt x="121412" y="524891"/>
                  </a:lnTo>
                  <a:lnTo>
                    <a:pt x="0" y="524891"/>
                  </a:lnTo>
                  <a:lnTo>
                    <a:pt x="0" y="40512"/>
                  </a:lnTo>
                  <a:close/>
                </a:path>
                <a:path w="161925" h="525144">
                  <a:moveTo>
                    <a:pt x="0" y="40512"/>
                  </a:moveTo>
                  <a:lnTo>
                    <a:pt x="121412" y="40512"/>
                  </a:lnTo>
                  <a:lnTo>
                    <a:pt x="161925" y="0"/>
                  </a:lnTo>
                </a:path>
                <a:path w="161925" h="525144">
                  <a:moveTo>
                    <a:pt x="121412" y="40512"/>
                  </a:moveTo>
                  <a:lnTo>
                    <a:pt x="121412" y="524891"/>
                  </a:lnTo>
                </a:path>
              </a:pathLst>
            </a:custGeom>
            <a:ln w="9525">
              <a:solidFill>
                <a:srgbClr val="487CB9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0" name="object 40"/>
            <p:cNvSpPr/>
            <p:nvPr/>
          </p:nvSpPr>
          <p:spPr>
            <a:xfrm>
              <a:off x="2306320" y="2639060"/>
              <a:ext cx="256539" cy="619760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1" name="object 41"/>
            <p:cNvSpPr/>
            <p:nvPr/>
          </p:nvSpPr>
          <p:spPr>
            <a:xfrm>
              <a:off x="2353945" y="2663698"/>
              <a:ext cx="161925" cy="524890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2" name="object 42"/>
            <p:cNvSpPr/>
            <p:nvPr/>
          </p:nvSpPr>
          <p:spPr>
            <a:xfrm>
              <a:off x="2353945" y="2663698"/>
              <a:ext cx="161925" cy="525145"/>
            </a:xfrm>
            <a:custGeom>
              <a:avLst/>
              <a:gdLst/>
              <a:ahLst/>
              <a:cxnLst/>
              <a:rect l="l" t="t" r="r" b="b"/>
              <a:pathLst>
                <a:path w="161925" h="525144">
                  <a:moveTo>
                    <a:pt x="0" y="40512"/>
                  </a:moveTo>
                  <a:lnTo>
                    <a:pt x="40512" y="0"/>
                  </a:lnTo>
                  <a:lnTo>
                    <a:pt x="161925" y="0"/>
                  </a:lnTo>
                  <a:lnTo>
                    <a:pt x="161925" y="484377"/>
                  </a:lnTo>
                  <a:lnTo>
                    <a:pt x="121412" y="524890"/>
                  </a:lnTo>
                  <a:lnTo>
                    <a:pt x="0" y="524890"/>
                  </a:lnTo>
                  <a:lnTo>
                    <a:pt x="0" y="40512"/>
                  </a:lnTo>
                  <a:close/>
                </a:path>
                <a:path w="161925" h="525144">
                  <a:moveTo>
                    <a:pt x="0" y="40512"/>
                  </a:moveTo>
                  <a:lnTo>
                    <a:pt x="121412" y="40512"/>
                  </a:lnTo>
                  <a:lnTo>
                    <a:pt x="161925" y="0"/>
                  </a:lnTo>
                </a:path>
                <a:path w="161925" h="525144">
                  <a:moveTo>
                    <a:pt x="121412" y="40512"/>
                  </a:moveTo>
                  <a:lnTo>
                    <a:pt x="121412" y="524890"/>
                  </a:lnTo>
                </a:path>
              </a:pathLst>
            </a:custGeom>
            <a:ln w="9525">
              <a:solidFill>
                <a:srgbClr val="487CB9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3" name="object 43"/>
            <p:cNvSpPr/>
            <p:nvPr/>
          </p:nvSpPr>
          <p:spPr>
            <a:xfrm>
              <a:off x="2448560" y="2639060"/>
              <a:ext cx="259080" cy="619760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4" name="object 44"/>
            <p:cNvSpPr/>
            <p:nvPr/>
          </p:nvSpPr>
          <p:spPr>
            <a:xfrm>
              <a:off x="2497582" y="2704211"/>
              <a:ext cx="121920" cy="484505"/>
            </a:xfrm>
            <a:custGeom>
              <a:avLst/>
              <a:gdLst/>
              <a:ahLst/>
              <a:cxnLst/>
              <a:rect l="l" t="t" r="r" b="b"/>
              <a:pathLst>
                <a:path w="121919" h="484505">
                  <a:moveTo>
                    <a:pt x="121464" y="0"/>
                  </a:moveTo>
                  <a:lnTo>
                    <a:pt x="0" y="0"/>
                  </a:lnTo>
                  <a:lnTo>
                    <a:pt x="0" y="484377"/>
                  </a:lnTo>
                  <a:lnTo>
                    <a:pt x="121464" y="484377"/>
                  </a:lnTo>
                  <a:lnTo>
                    <a:pt x="121464" y="0"/>
                  </a:lnTo>
                  <a:close/>
                </a:path>
              </a:pathLst>
            </a:custGeom>
            <a:solidFill>
              <a:srgbClr val="00FF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5" name="object 45"/>
            <p:cNvSpPr/>
            <p:nvPr/>
          </p:nvSpPr>
          <p:spPr>
            <a:xfrm>
              <a:off x="2639187" y="2663698"/>
              <a:ext cx="0" cy="525145"/>
            </a:xfrm>
            <a:custGeom>
              <a:avLst/>
              <a:gdLst/>
              <a:ahLst/>
              <a:cxnLst/>
              <a:rect l="l" t="t" r="r" b="b"/>
              <a:pathLst>
                <a:path h="525144">
                  <a:moveTo>
                    <a:pt x="0" y="0"/>
                  </a:moveTo>
                  <a:lnTo>
                    <a:pt x="0" y="524890"/>
                  </a:lnTo>
                </a:path>
              </a:pathLst>
            </a:custGeom>
            <a:ln w="40511">
              <a:solidFill>
                <a:srgbClr val="00CD0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6" name="object 46"/>
            <p:cNvSpPr/>
            <p:nvPr/>
          </p:nvSpPr>
          <p:spPr>
            <a:xfrm>
              <a:off x="2497582" y="2663698"/>
              <a:ext cx="161925" cy="40640"/>
            </a:xfrm>
            <a:custGeom>
              <a:avLst/>
              <a:gdLst/>
              <a:ahLst/>
              <a:cxnLst/>
              <a:rect l="l" t="t" r="r" b="b"/>
              <a:pathLst>
                <a:path w="161925" h="40639">
                  <a:moveTo>
                    <a:pt x="161925" y="0"/>
                  </a:moveTo>
                  <a:lnTo>
                    <a:pt x="40512" y="0"/>
                  </a:lnTo>
                  <a:lnTo>
                    <a:pt x="0" y="40512"/>
                  </a:lnTo>
                  <a:lnTo>
                    <a:pt x="121412" y="40512"/>
                  </a:lnTo>
                  <a:lnTo>
                    <a:pt x="161925" y="0"/>
                  </a:lnTo>
                  <a:close/>
                </a:path>
              </a:pathLst>
            </a:custGeom>
            <a:solidFill>
              <a:srgbClr val="30FF3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7" name="object 47"/>
            <p:cNvSpPr/>
            <p:nvPr/>
          </p:nvSpPr>
          <p:spPr>
            <a:xfrm>
              <a:off x="2497582" y="2663698"/>
              <a:ext cx="161925" cy="525145"/>
            </a:xfrm>
            <a:custGeom>
              <a:avLst/>
              <a:gdLst/>
              <a:ahLst/>
              <a:cxnLst/>
              <a:rect l="l" t="t" r="r" b="b"/>
              <a:pathLst>
                <a:path w="161925" h="525144">
                  <a:moveTo>
                    <a:pt x="0" y="40512"/>
                  </a:moveTo>
                  <a:lnTo>
                    <a:pt x="40512" y="0"/>
                  </a:lnTo>
                  <a:lnTo>
                    <a:pt x="161925" y="0"/>
                  </a:lnTo>
                  <a:lnTo>
                    <a:pt x="161925" y="484377"/>
                  </a:lnTo>
                  <a:lnTo>
                    <a:pt x="121412" y="524890"/>
                  </a:lnTo>
                  <a:lnTo>
                    <a:pt x="0" y="524890"/>
                  </a:lnTo>
                  <a:lnTo>
                    <a:pt x="0" y="40512"/>
                  </a:lnTo>
                  <a:close/>
                </a:path>
                <a:path w="161925" h="525144">
                  <a:moveTo>
                    <a:pt x="0" y="40512"/>
                  </a:moveTo>
                  <a:lnTo>
                    <a:pt x="121412" y="40512"/>
                  </a:lnTo>
                  <a:lnTo>
                    <a:pt x="161925" y="0"/>
                  </a:lnTo>
                </a:path>
                <a:path w="161925" h="525144">
                  <a:moveTo>
                    <a:pt x="121412" y="40512"/>
                  </a:moveTo>
                  <a:lnTo>
                    <a:pt x="121412" y="524890"/>
                  </a:lnTo>
                </a:path>
              </a:pathLst>
            </a:custGeom>
            <a:ln w="9525">
              <a:solidFill>
                <a:srgbClr val="487CB9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8" name="object 48"/>
            <p:cNvSpPr/>
            <p:nvPr/>
          </p:nvSpPr>
          <p:spPr>
            <a:xfrm>
              <a:off x="1620520" y="3101340"/>
              <a:ext cx="1117600" cy="99060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9" name="object 49"/>
            <p:cNvSpPr/>
            <p:nvPr/>
          </p:nvSpPr>
          <p:spPr>
            <a:xfrm>
              <a:off x="1662811" y="3130042"/>
              <a:ext cx="1033144" cy="0"/>
            </a:xfrm>
            <a:custGeom>
              <a:avLst/>
              <a:gdLst/>
              <a:ahLst/>
              <a:cxnLst/>
              <a:rect l="l" t="t" r="r" b="b"/>
              <a:pathLst>
                <a:path w="1033144">
                  <a:moveTo>
                    <a:pt x="1033144" y="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4F81BB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0" name="object 50"/>
            <p:cNvSpPr/>
            <p:nvPr/>
          </p:nvSpPr>
          <p:spPr>
            <a:xfrm>
              <a:off x="1496060" y="2613660"/>
              <a:ext cx="1249680" cy="678179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1" name="object 51"/>
            <p:cNvSpPr/>
            <p:nvPr/>
          </p:nvSpPr>
          <p:spPr>
            <a:xfrm>
              <a:off x="1544701" y="2639314"/>
              <a:ext cx="1152525" cy="581660"/>
            </a:xfrm>
            <a:custGeom>
              <a:avLst/>
              <a:gdLst/>
              <a:ahLst/>
              <a:cxnLst/>
              <a:rect l="l" t="t" r="r" b="b"/>
              <a:pathLst>
                <a:path w="1152525" h="581660">
                  <a:moveTo>
                    <a:pt x="0" y="101853"/>
                  </a:moveTo>
                  <a:lnTo>
                    <a:pt x="101854" y="0"/>
                  </a:lnTo>
                  <a:lnTo>
                    <a:pt x="1152144" y="0"/>
                  </a:lnTo>
                  <a:lnTo>
                    <a:pt x="1152144" y="479298"/>
                  </a:lnTo>
                  <a:lnTo>
                    <a:pt x="1050290" y="581151"/>
                  </a:lnTo>
                  <a:lnTo>
                    <a:pt x="0" y="581151"/>
                  </a:lnTo>
                  <a:lnTo>
                    <a:pt x="0" y="101853"/>
                  </a:lnTo>
                  <a:close/>
                </a:path>
              </a:pathLst>
            </a:custGeom>
            <a:ln w="9525">
              <a:solidFill>
                <a:srgbClr val="487CB9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2" name="object 52"/>
            <p:cNvSpPr/>
            <p:nvPr/>
          </p:nvSpPr>
          <p:spPr>
            <a:xfrm>
              <a:off x="1544701" y="2639314"/>
              <a:ext cx="1152525" cy="102235"/>
            </a:xfrm>
            <a:custGeom>
              <a:avLst/>
              <a:gdLst/>
              <a:ahLst/>
              <a:cxnLst/>
              <a:rect l="l" t="t" r="r" b="b"/>
              <a:pathLst>
                <a:path w="1152525" h="102235">
                  <a:moveTo>
                    <a:pt x="0" y="101853"/>
                  </a:moveTo>
                  <a:lnTo>
                    <a:pt x="1050290" y="101853"/>
                  </a:lnTo>
                  <a:lnTo>
                    <a:pt x="1152144" y="0"/>
                  </a:lnTo>
                </a:path>
              </a:pathLst>
            </a:custGeom>
            <a:ln w="9523">
              <a:solidFill>
                <a:srgbClr val="487CB9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3" name="object 53"/>
            <p:cNvSpPr/>
            <p:nvPr/>
          </p:nvSpPr>
          <p:spPr>
            <a:xfrm>
              <a:off x="2594991" y="2741168"/>
              <a:ext cx="0" cy="479425"/>
            </a:xfrm>
            <a:custGeom>
              <a:avLst/>
              <a:gdLst/>
              <a:ahLst/>
              <a:cxnLst/>
              <a:rect l="l" t="t" r="r" b="b"/>
              <a:pathLst>
                <a:path h="479425">
                  <a:moveTo>
                    <a:pt x="0" y="0"/>
                  </a:moveTo>
                  <a:lnTo>
                    <a:pt x="0" y="479298"/>
                  </a:lnTo>
                </a:path>
              </a:pathLst>
            </a:custGeom>
            <a:ln w="9525">
              <a:solidFill>
                <a:srgbClr val="487CB9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4" name="object 54"/>
            <p:cNvSpPr/>
            <p:nvPr/>
          </p:nvSpPr>
          <p:spPr>
            <a:xfrm>
              <a:off x="1605280" y="2628900"/>
              <a:ext cx="99060" cy="563879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5" name="object 55"/>
            <p:cNvSpPr/>
            <p:nvPr/>
          </p:nvSpPr>
          <p:spPr>
            <a:xfrm>
              <a:off x="1654556" y="2653030"/>
              <a:ext cx="0" cy="477520"/>
            </a:xfrm>
            <a:custGeom>
              <a:avLst/>
              <a:gdLst/>
              <a:ahLst/>
              <a:cxnLst/>
              <a:rect l="l" t="t" r="r" b="b"/>
              <a:pathLst>
                <a:path h="477519">
                  <a:moveTo>
                    <a:pt x="0" y="0"/>
                  </a:moveTo>
                  <a:lnTo>
                    <a:pt x="0" y="477012"/>
                  </a:lnTo>
                </a:path>
              </a:pathLst>
            </a:custGeom>
            <a:ln w="12700">
              <a:solidFill>
                <a:srgbClr val="4F81BB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6" name="object 56"/>
            <p:cNvSpPr/>
            <p:nvPr/>
          </p:nvSpPr>
          <p:spPr>
            <a:xfrm>
              <a:off x="1516380" y="3101340"/>
              <a:ext cx="177800" cy="172720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7" name="object 57"/>
            <p:cNvSpPr/>
            <p:nvPr/>
          </p:nvSpPr>
          <p:spPr>
            <a:xfrm>
              <a:off x="1565148" y="3128772"/>
              <a:ext cx="81280" cy="78105"/>
            </a:xfrm>
            <a:custGeom>
              <a:avLst/>
              <a:gdLst/>
              <a:ahLst/>
              <a:cxnLst/>
              <a:rect l="l" t="t" r="r" b="b"/>
              <a:pathLst>
                <a:path w="81280" h="78105">
                  <a:moveTo>
                    <a:pt x="80772" y="0"/>
                  </a:moveTo>
                  <a:lnTo>
                    <a:pt x="0" y="77597"/>
                  </a:lnTo>
                </a:path>
              </a:pathLst>
            </a:custGeom>
            <a:ln w="12700">
              <a:solidFill>
                <a:srgbClr val="4F81BB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8" name="object 58"/>
            <p:cNvSpPr/>
            <p:nvPr/>
          </p:nvSpPr>
          <p:spPr>
            <a:xfrm>
              <a:off x="2595880" y="2882900"/>
              <a:ext cx="431800" cy="142239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9" name="object 59"/>
            <p:cNvSpPr/>
            <p:nvPr/>
          </p:nvSpPr>
          <p:spPr>
            <a:xfrm>
              <a:off x="2638679" y="2933446"/>
              <a:ext cx="346710" cy="0"/>
            </a:xfrm>
            <a:custGeom>
              <a:avLst/>
              <a:gdLst/>
              <a:ahLst/>
              <a:cxnLst/>
              <a:rect l="l" t="t" r="r" b="b"/>
              <a:pathLst>
                <a:path w="346710">
                  <a:moveTo>
                    <a:pt x="0" y="0"/>
                  </a:moveTo>
                  <a:lnTo>
                    <a:pt x="346456" y="0"/>
                  </a:lnTo>
                </a:path>
              </a:pathLst>
            </a:custGeom>
            <a:ln w="57150">
              <a:solidFill>
                <a:srgbClr val="4F81BB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0" name="object 60"/>
            <p:cNvSpPr/>
            <p:nvPr/>
          </p:nvSpPr>
          <p:spPr>
            <a:xfrm>
              <a:off x="2603500" y="3807460"/>
              <a:ext cx="434339" cy="142239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1" name="object 61"/>
            <p:cNvSpPr/>
            <p:nvPr/>
          </p:nvSpPr>
          <p:spPr>
            <a:xfrm>
              <a:off x="2647442" y="3858133"/>
              <a:ext cx="346710" cy="0"/>
            </a:xfrm>
            <a:custGeom>
              <a:avLst/>
              <a:gdLst/>
              <a:ahLst/>
              <a:cxnLst/>
              <a:rect l="l" t="t" r="r" b="b"/>
              <a:pathLst>
                <a:path w="346710">
                  <a:moveTo>
                    <a:pt x="0" y="0"/>
                  </a:moveTo>
                  <a:lnTo>
                    <a:pt x="346456" y="0"/>
                  </a:lnTo>
                </a:path>
              </a:pathLst>
            </a:custGeom>
            <a:ln w="57150">
              <a:solidFill>
                <a:srgbClr val="4F81BB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2" name="object 62"/>
            <p:cNvSpPr/>
            <p:nvPr/>
          </p:nvSpPr>
          <p:spPr>
            <a:xfrm>
              <a:off x="4193539" y="2839720"/>
              <a:ext cx="2217419" cy="142239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3" name="object 63"/>
            <p:cNvSpPr/>
            <p:nvPr/>
          </p:nvSpPr>
          <p:spPr>
            <a:xfrm>
              <a:off x="4235704" y="2890393"/>
              <a:ext cx="2132330" cy="0"/>
            </a:xfrm>
            <a:custGeom>
              <a:avLst/>
              <a:gdLst/>
              <a:ahLst/>
              <a:cxnLst/>
              <a:rect l="l" t="t" r="r" b="b"/>
              <a:pathLst>
                <a:path w="2132329">
                  <a:moveTo>
                    <a:pt x="0" y="0"/>
                  </a:moveTo>
                  <a:lnTo>
                    <a:pt x="2131822" y="0"/>
                  </a:lnTo>
                </a:path>
              </a:pathLst>
            </a:custGeom>
            <a:ln w="57150">
              <a:solidFill>
                <a:srgbClr val="4F81BB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4" name="object 64"/>
            <p:cNvSpPr/>
            <p:nvPr/>
          </p:nvSpPr>
          <p:spPr>
            <a:xfrm>
              <a:off x="4201160" y="3807460"/>
              <a:ext cx="2209800" cy="142239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5" name="object 65"/>
            <p:cNvSpPr/>
            <p:nvPr/>
          </p:nvSpPr>
          <p:spPr>
            <a:xfrm>
              <a:off x="4244086" y="3858133"/>
              <a:ext cx="2123440" cy="0"/>
            </a:xfrm>
            <a:custGeom>
              <a:avLst/>
              <a:gdLst/>
              <a:ahLst/>
              <a:cxnLst/>
              <a:rect l="l" t="t" r="r" b="b"/>
              <a:pathLst>
                <a:path w="2123440">
                  <a:moveTo>
                    <a:pt x="0" y="0"/>
                  </a:moveTo>
                  <a:lnTo>
                    <a:pt x="2123440" y="0"/>
                  </a:lnTo>
                </a:path>
              </a:pathLst>
            </a:custGeom>
            <a:ln w="57150">
              <a:solidFill>
                <a:srgbClr val="4F81BB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66" name="object 6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ts val="2340"/>
              </a:lnSpc>
              <a:spcBef>
                <a:spcPts val="105"/>
              </a:spcBef>
            </a:pPr>
            <a:r>
              <a:rPr spc="-170" dirty="0"/>
              <a:t>Sljedeća </a:t>
            </a:r>
            <a:r>
              <a:rPr spc="-155" dirty="0"/>
              <a:t>generacija </a:t>
            </a:r>
            <a:r>
              <a:rPr spc="-135" dirty="0"/>
              <a:t>optičkih</a:t>
            </a:r>
            <a:r>
              <a:rPr spc="-229" dirty="0"/>
              <a:t> </a:t>
            </a:r>
            <a:r>
              <a:rPr spc="-160" dirty="0"/>
              <a:t>mreža</a:t>
            </a:r>
          </a:p>
          <a:p>
            <a:pPr marL="535305" marR="528955" algn="ctr">
              <a:lnSpc>
                <a:spcPts val="3300"/>
              </a:lnSpc>
              <a:spcBef>
                <a:spcPts val="100"/>
              </a:spcBef>
            </a:pPr>
            <a:r>
              <a:rPr sz="2800" spc="-210" dirty="0"/>
              <a:t>Optička </a:t>
            </a:r>
            <a:r>
              <a:rPr sz="2800" spc="-225" dirty="0"/>
              <a:t>paketska  </a:t>
            </a:r>
            <a:r>
              <a:rPr sz="2800" spc="-195" dirty="0"/>
              <a:t>komutacija</a:t>
            </a:r>
            <a:endParaRPr sz="2800" dirty="0"/>
          </a:p>
        </p:txBody>
      </p:sp>
      <p:sp>
        <p:nvSpPr>
          <p:cNvPr id="67" name="object 67"/>
          <p:cNvSpPr txBox="1"/>
          <p:nvPr/>
        </p:nvSpPr>
        <p:spPr>
          <a:xfrm>
            <a:off x="2742945" y="5258816"/>
            <a:ext cx="36455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70" dirty="0">
                <a:solidFill>
                  <a:srgbClr val="006EC0"/>
                </a:solidFill>
                <a:latin typeface="Arial"/>
                <a:cs typeface="Arial"/>
              </a:rPr>
              <a:t>Optički </a:t>
            </a:r>
            <a:r>
              <a:rPr sz="1800" spc="-80" dirty="0">
                <a:solidFill>
                  <a:srgbClr val="006EC0"/>
                </a:solidFill>
                <a:latin typeface="Arial"/>
                <a:cs typeface="Arial"/>
              </a:rPr>
              <a:t>čvor </a:t>
            </a:r>
            <a:r>
              <a:rPr sz="1800" spc="-175" dirty="0">
                <a:solidFill>
                  <a:srgbClr val="006EC0"/>
                </a:solidFill>
                <a:latin typeface="Arial"/>
                <a:cs typeface="Arial"/>
              </a:rPr>
              <a:t>sa </a:t>
            </a:r>
            <a:r>
              <a:rPr sz="1800" spc="-105" dirty="0">
                <a:solidFill>
                  <a:srgbClr val="006EC0"/>
                </a:solidFill>
                <a:latin typeface="Arial"/>
                <a:cs typeface="Arial"/>
              </a:rPr>
              <a:t>paketskom</a:t>
            </a:r>
            <a:r>
              <a:rPr sz="1800" spc="-80" dirty="0">
                <a:solidFill>
                  <a:srgbClr val="006EC0"/>
                </a:solidFill>
                <a:latin typeface="Arial"/>
                <a:cs typeface="Arial"/>
              </a:rPr>
              <a:t> </a:t>
            </a:r>
            <a:r>
              <a:rPr sz="1800" spc="-70" dirty="0">
                <a:solidFill>
                  <a:srgbClr val="006EC0"/>
                </a:solidFill>
                <a:latin typeface="Arial"/>
                <a:cs typeface="Arial"/>
              </a:rPr>
              <a:t>komutacijom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2983102" y="2586672"/>
            <a:ext cx="1224280" cy="640715"/>
          </a:xfrm>
          <a:prstGeom prst="rect">
            <a:avLst/>
          </a:prstGeom>
        </p:spPr>
        <p:txBody>
          <a:bodyPr vert="horz" wrap="square" lIns="0" tIns="81915" rIns="0" bIns="0" rtlCol="0">
            <a:spAutoFit/>
          </a:bodyPr>
          <a:lstStyle/>
          <a:p>
            <a:pPr marL="254000" marR="352425" indent="85090">
              <a:lnSpc>
                <a:spcPct val="100000"/>
              </a:lnSpc>
              <a:spcBef>
                <a:spcPts val="645"/>
              </a:spcBef>
            </a:pPr>
            <a:r>
              <a:rPr sz="1400" spc="-65" dirty="0">
                <a:solidFill>
                  <a:srgbClr val="006EC0"/>
                </a:solidFill>
                <a:latin typeface="Arial"/>
                <a:cs typeface="Arial"/>
              </a:rPr>
              <a:t>Anali</a:t>
            </a:r>
            <a:r>
              <a:rPr sz="1400" spc="-105" dirty="0">
                <a:solidFill>
                  <a:srgbClr val="006EC0"/>
                </a:solidFill>
                <a:latin typeface="Arial"/>
                <a:cs typeface="Arial"/>
              </a:rPr>
              <a:t>z</a:t>
            </a:r>
            <a:r>
              <a:rPr sz="1400" spc="-75" dirty="0">
                <a:solidFill>
                  <a:srgbClr val="006EC0"/>
                </a:solidFill>
                <a:latin typeface="Arial"/>
                <a:cs typeface="Arial"/>
              </a:rPr>
              <a:t>a  </a:t>
            </a:r>
            <a:r>
              <a:rPr sz="1400" spc="-180" dirty="0">
                <a:solidFill>
                  <a:srgbClr val="006EC0"/>
                </a:solidFill>
                <a:latin typeface="Arial"/>
                <a:cs typeface="Arial"/>
              </a:rPr>
              <a:t>z</a:t>
            </a:r>
            <a:r>
              <a:rPr sz="1400" spc="-75" dirty="0">
                <a:solidFill>
                  <a:srgbClr val="006EC0"/>
                </a:solidFill>
                <a:latin typeface="Arial"/>
                <a:cs typeface="Arial"/>
              </a:rPr>
              <a:t>agl</a:t>
            </a:r>
            <a:r>
              <a:rPr sz="1400" spc="-125" dirty="0">
                <a:solidFill>
                  <a:srgbClr val="006EC0"/>
                </a:solidFill>
                <a:latin typeface="Arial"/>
                <a:cs typeface="Arial"/>
              </a:rPr>
              <a:t>a</a:t>
            </a:r>
            <a:r>
              <a:rPr sz="1400" spc="-35" dirty="0">
                <a:solidFill>
                  <a:srgbClr val="006EC0"/>
                </a:solidFill>
                <a:latin typeface="Arial"/>
                <a:cs typeface="Arial"/>
              </a:rPr>
              <a:t>vlja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2983102" y="3651250"/>
            <a:ext cx="1219835" cy="4533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29565" marR="271780" indent="85090">
              <a:lnSpc>
                <a:spcPct val="100000"/>
              </a:lnSpc>
              <a:spcBef>
                <a:spcPts val="100"/>
              </a:spcBef>
            </a:pPr>
            <a:r>
              <a:rPr sz="1400" spc="-65" dirty="0">
                <a:solidFill>
                  <a:srgbClr val="006EC0"/>
                </a:solidFill>
                <a:latin typeface="Arial"/>
                <a:cs typeface="Arial"/>
              </a:rPr>
              <a:t>Anali</a:t>
            </a:r>
            <a:r>
              <a:rPr sz="1400" spc="-105" dirty="0">
                <a:solidFill>
                  <a:srgbClr val="006EC0"/>
                </a:solidFill>
                <a:latin typeface="Arial"/>
                <a:cs typeface="Arial"/>
              </a:rPr>
              <a:t>z</a:t>
            </a:r>
            <a:r>
              <a:rPr sz="1400" spc="-75" dirty="0">
                <a:solidFill>
                  <a:srgbClr val="006EC0"/>
                </a:solidFill>
                <a:latin typeface="Arial"/>
                <a:cs typeface="Arial"/>
              </a:rPr>
              <a:t>a  </a:t>
            </a:r>
            <a:r>
              <a:rPr sz="1400" spc="-180" dirty="0">
                <a:solidFill>
                  <a:srgbClr val="006EC0"/>
                </a:solidFill>
                <a:latin typeface="Arial"/>
                <a:cs typeface="Arial"/>
              </a:rPr>
              <a:t>z</a:t>
            </a:r>
            <a:r>
              <a:rPr sz="1400" spc="-75" dirty="0">
                <a:solidFill>
                  <a:srgbClr val="006EC0"/>
                </a:solidFill>
                <a:latin typeface="Arial"/>
                <a:cs typeface="Arial"/>
              </a:rPr>
              <a:t>agl</a:t>
            </a:r>
            <a:r>
              <a:rPr sz="1400" spc="-125" dirty="0">
                <a:solidFill>
                  <a:srgbClr val="006EC0"/>
                </a:solidFill>
                <a:latin typeface="Arial"/>
                <a:cs typeface="Arial"/>
              </a:rPr>
              <a:t>a</a:t>
            </a:r>
            <a:r>
              <a:rPr sz="1400" spc="-35" dirty="0">
                <a:solidFill>
                  <a:srgbClr val="006EC0"/>
                </a:solidFill>
                <a:latin typeface="Arial"/>
                <a:cs typeface="Arial"/>
              </a:rPr>
              <a:t>vlja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1633473" y="2209926"/>
            <a:ext cx="92964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70" dirty="0">
                <a:solidFill>
                  <a:srgbClr val="006EC0"/>
                </a:solidFill>
                <a:latin typeface="Arial"/>
                <a:cs typeface="Arial"/>
              </a:rPr>
              <a:t>Ulazni</a:t>
            </a:r>
            <a:r>
              <a:rPr sz="1400" spc="-110" dirty="0">
                <a:solidFill>
                  <a:srgbClr val="006EC0"/>
                </a:solidFill>
                <a:latin typeface="Arial"/>
                <a:cs typeface="Arial"/>
              </a:rPr>
              <a:t> </a:t>
            </a:r>
            <a:r>
              <a:rPr sz="1400" spc="-40" dirty="0">
                <a:solidFill>
                  <a:srgbClr val="006EC0"/>
                </a:solidFill>
                <a:latin typeface="Arial"/>
                <a:cs typeface="Arial"/>
              </a:rPr>
              <a:t>baferi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2130298" y="3233166"/>
            <a:ext cx="45847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65" dirty="0">
                <a:solidFill>
                  <a:srgbClr val="006EC0"/>
                </a:solidFill>
                <a:latin typeface="Arial"/>
                <a:cs typeface="Arial"/>
              </a:rPr>
              <a:t>p</a:t>
            </a:r>
            <a:r>
              <a:rPr sz="1400" spc="-125" dirty="0">
                <a:solidFill>
                  <a:srgbClr val="006EC0"/>
                </a:solidFill>
                <a:latin typeface="Arial"/>
                <a:cs typeface="Arial"/>
              </a:rPr>
              <a:t>a</a:t>
            </a:r>
            <a:r>
              <a:rPr sz="1400" spc="-130" dirty="0">
                <a:solidFill>
                  <a:srgbClr val="006EC0"/>
                </a:solidFill>
                <a:latin typeface="Arial"/>
                <a:cs typeface="Arial"/>
              </a:rPr>
              <a:t>k</a:t>
            </a:r>
            <a:r>
              <a:rPr sz="1400" spc="-110" dirty="0">
                <a:solidFill>
                  <a:srgbClr val="006EC0"/>
                </a:solidFill>
                <a:latin typeface="Arial"/>
                <a:cs typeface="Arial"/>
              </a:rPr>
              <a:t>e</a:t>
            </a:r>
            <a:r>
              <a:rPr sz="1400" spc="65" dirty="0">
                <a:solidFill>
                  <a:srgbClr val="006EC0"/>
                </a:solidFill>
                <a:latin typeface="Arial"/>
                <a:cs typeface="Arial"/>
              </a:rPr>
              <a:t>t</a:t>
            </a:r>
            <a:r>
              <a:rPr sz="1400" spc="10" dirty="0">
                <a:solidFill>
                  <a:srgbClr val="006EC0"/>
                </a:solidFill>
                <a:latin typeface="Arial"/>
                <a:cs typeface="Arial"/>
              </a:rPr>
              <a:t>i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6327775" y="2212670"/>
            <a:ext cx="923290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70" dirty="0">
                <a:solidFill>
                  <a:srgbClr val="006EC0"/>
                </a:solidFill>
                <a:latin typeface="Arial"/>
                <a:cs typeface="Arial"/>
              </a:rPr>
              <a:t>Izlazni</a:t>
            </a:r>
            <a:r>
              <a:rPr sz="1400" spc="-165" dirty="0">
                <a:solidFill>
                  <a:srgbClr val="006EC0"/>
                </a:solidFill>
                <a:latin typeface="Arial"/>
                <a:cs typeface="Arial"/>
              </a:rPr>
              <a:t> </a:t>
            </a:r>
            <a:r>
              <a:rPr sz="1400" spc="-40" dirty="0">
                <a:solidFill>
                  <a:srgbClr val="006EC0"/>
                </a:solidFill>
                <a:latin typeface="Arial"/>
                <a:cs typeface="Arial"/>
              </a:rPr>
              <a:t>baferi</a:t>
            </a:r>
            <a:endParaRPr sz="1400" dirty="0">
              <a:latin typeface="Arial"/>
              <a:cs typeface="Arial"/>
            </a:endParaRPr>
          </a:p>
        </p:txBody>
      </p:sp>
      <p:grpSp>
        <p:nvGrpSpPr>
          <p:cNvPr id="73" name="object 73"/>
          <p:cNvGrpSpPr/>
          <p:nvPr/>
        </p:nvGrpSpPr>
        <p:grpSpPr>
          <a:xfrm>
            <a:off x="2827020" y="2512060"/>
            <a:ext cx="4903470" cy="2176780"/>
            <a:chOff x="2827020" y="2512060"/>
            <a:chExt cx="4903470" cy="2176780"/>
          </a:xfrm>
        </p:grpSpPr>
        <p:sp>
          <p:nvSpPr>
            <p:cNvPr id="74" name="object 74"/>
            <p:cNvSpPr/>
            <p:nvPr/>
          </p:nvSpPr>
          <p:spPr>
            <a:xfrm>
              <a:off x="4483100" y="2512060"/>
              <a:ext cx="1536700" cy="1750060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75" name="object 75"/>
            <p:cNvSpPr/>
            <p:nvPr/>
          </p:nvSpPr>
          <p:spPr>
            <a:xfrm>
              <a:off x="4532122" y="2537206"/>
              <a:ext cx="1440179" cy="1654556"/>
            </a:xfrm>
            <a:prstGeom prst="rect">
              <a:avLst/>
            </a:prstGeom>
            <a:blipFill>
              <a:blip r:embed="rId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76" name="object 76"/>
            <p:cNvSpPr/>
            <p:nvPr/>
          </p:nvSpPr>
          <p:spPr>
            <a:xfrm>
              <a:off x="4532122" y="2537206"/>
              <a:ext cx="1440180" cy="1654810"/>
            </a:xfrm>
            <a:custGeom>
              <a:avLst/>
              <a:gdLst/>
              <a:ahLst/>
              <a:cxnLst/>
              <a:rect l="l" t="t" r="r" b="b"/>
              <a:pathLst>
                <a:path w="1440179" h="1654810">
                  <a:moveTo>
                    <a:pt x="0" y="61214"/>
                  </a:moveTo>
                  <a:lnTo>
                    <a:pt x="61213" y="0"/>
                  </a:lnTo>
                  <a:lnTo>
                    <a:pt x="1440179" y="0"/>
                  </a:lnTo>
                  <a:lnTo>
                    <a:pt x="1440179" y="1593469"/>
                  </a:lnTo>
                  <a:lnTo>
                    <a:pt x="1379092" y="1654556"/>
                  </a:lnTo>
                  <a:lnTo>
                    <a:pt x="0" y="1654556"/>
                  </a:lnTo>
                  <a:lnTo>
                    <a:pt x="0" y="61214"/>
                  </a:lnTo>
                  <a:close/>
                </a:path>
              </a:pathLst>
            </a:custGeom>
            <a:ln w="9525">
              <a:solidFill>
                <a:srgbClr val="487CB9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77" name="object 77"/>
            <p:cNvSpPr/>
            <p:nvPr/>
          </p:nvSpPr>
          <p:spPr>
            <a:xfrm>
              <a:off x="4532122" y="2537206"/>
              <a:ext cx="1440180" cy="61594"/>
            </a:xfrm>
            <a:custGeom>
              <a:avLst/>
              <a:gdLst/>
              <a:ahLst/>
              <a:cxnLst/>
              <a:rect l="l" t="t" r="r" b="b"/>
              <a:pathLst>
                <a:path w="1440179" h="61594">
                  <a:moveTo>
                    <a:pt x="0" y="61214"/>
                  </a:moveTo>
                  <a:lnTo>
                    <a:pt x="1379092" y="61214"/>
                  </a:lnTo>
                  <a:lnTo>
                    <a:pt x="1440179" y="0"/>
                  </a:lnTo>
                </a:path>
              </a:pathLst>
            </a:custGeom>
            <a:ln w="9523">
              <a:solidFill>
                <a:srgbClr val="487CB9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78" name="object 78"/>
            <p:cNvSpPr/>
            <p:nvPr/>
          </p:nvSpPr>
          <p:spPr>
            <a:xfrm>
              <a:off x="5911215" y="2598420"/>
              <a:ext cx="0" cy="1593850"/>
            </a:xfrm>
            <a:custGeom>
              <a:avLst/>
              <a:gdLst/>
              <a:ahLst/>
              <a:cxnLst/>
              <a:rect l="l" t="t" r="r" b="b"/>
              <a:pathLst>
                <a:path h="1593850">
                  <a:moveTo>
                    <a:pt x="0" y="0"/>
                  </a:moveTo>
                  <a:lnTo>
                    <a:pt x="0" y="1593341"/>
                  </a:lnTo>
                </a:path>
              </a:pathLst>
            </a:custGeom>
            <a:ln w="9525">
              <a:solidFill>
                <a:srgbClr val="487CB9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79" name="object 79"/>
            <p:cNvSpPr/>
            <p:nvPr/>
          </p:nvSpPr>
          <p:spPr>
            <a:xfrm>
              <a:off x="4511040" y="2849880"/>
              <a:ext cx="1409700" cy="124460"/>
            </a:xfrm>
            <a:prstGeom prst="rect">
              <a:avLst/>
            </a:prstGeom>
            <a:blipFill>
              <a:blip r:embed="rId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80" name="object 80"/>
            <p:cNvSpPr/>
            <p:nvPr/>
          </p:nvSpPr>
          <p:spPr>
            <a:xfrm>
              <a:off x="4552950" y="2893314"/>
              <a:ext cx="1323975" cy="0"/>
            </a:xfrm>
            <a:custGeom>
              <a:avLst/>
              <a:gdLst/>
              <a:ahLst/>
              <a:cxnLst/>
              <a:rect l="l" t="t" r="r" b="b"/>
              <a:pathLst>
                <a:path w="1323975">
                  <a:moveTo>
                    <a:pt x="0" y="0"/>
                  </a:moveTo>
                  <a:lnTo>
                    <a:pt x="1323721" y="0"/>
                  </a:lnTo>
                </a:path>
              </a:pathLst>
            </a:custGeom>
            <a:ln w="38100">
              <a:solidFill>
                <a:srgbClr val="FF9933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81" name="object 81"/>
            <p:cNvSpPr/>
            <p:nvPr/>
          </p:nvSpPr>
          <p:spPr>
            <a:xfrm>
              <a:off x="4518660" y="3817620"/>
              <a:ext cx="1409700" cy="124460"/>
            </a:xfrm>
            <a:prstGeom prst="rect">
              <a:avLst/>
            </a:prstGeom>
            <a:blipFill>
              <a:blip r:embed="rId2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82" name="object 82"/>
            <p:cNvSpPr/>
            <p:nvPr/>
          </p:nvSpPr>
          <p:spPr>
            <a:xfrm>
              <a:off x="4561840" y="3861054"/>
              <a:ext cx="1323975" cy="0"/>
            </a:xfrm>
            <a:custGeom>
              <a:avLst/>
              <a:gdLst/>
              <a:ahLst/>
              <a:cxnLst/>
              <a:rect l="l" t="t" r="r" b="b"/>
              <a:pathLst>
                <a:path w="1323975">
                  <a:moveTo>
                    <a:pt x="0" y="0"/>
                  </a:moveTo>
                  <a:lnTo>
                    <a:pt x="1323594" y="0"/>
                  </a:lnTo>
                </a:path>
              </a:pathLst>
            </a:custGeom>
            <a:ln w="38100">
              <a:solidFill>
                <a:srgbClr val="FF9933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83" name="object 83"/>
            <p:cNvSpPr/>
            <p:nvPr/>
          </p:nvSpPr>
          <p:spPr>
            <a:xfrm>
              <a:off x="4498340" y="2852420"/>
              <a:ext cx="1442719" cy="1087119"/>
            </a:xfrm>
            <a:prstGeom prst="rect">
              <a:avLst/>
            </a:prstGeom>
            <a:blipFill>
              <a:blip r:embed="rId2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84" name="object 84"/>
            <p:cNvSpPr/>
            <p:nvPr/>
          </p:nvSpPr>
          <p:spPr>
            <a:xfrm>
              <a:off x="4513580" y="2852420"/>
              <a:ext cx="1417320" cy="1107439"/>
            </a:xfrm>
            <a:prstGeom prst="rect">
              <a:avLst/>
            </a:prstGeom>
            <a:blipFill>
              <a:blip r:embed="rId2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85" name="object 85"/>
            <p:cNvSpPr/>
            <p:nvPr/>
          </p:nvSpPr>
          <p:spPr>
            <a:xfrm>
              <a:off x="4567301" y="2890393"/>
              <a:ext cx="1309370" cy="991869"/>
            </a:xfrm>
            <a:custGeom>
              <a:avLst/>
              <a:gdLst/>
              <a:ahLst/>
              <a:cxnLst/>
              <a:rect l="l" t="t" r="r" b="b"/>
              <a:pathLst>
                <a:path w="1309370" h="991870">
                  <a:moveTo>
                    <a:pt x="1309370" y="991616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FF9933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86" name="object 86"/>
            <p:cNvSpPr/>
            <p:nvPr/>
          </p:nvSpPr>
          <p:spPr>
            <a:xfrm>
              <a:off x="3538220" y="4168139"/>
              <a:ext cx="116838" cy="403860"/>
            </a:xfrm>
            <a:prstGeom prst="rect">
              <a:avLst/>
            </a:prstGeom>
            <a:blipFill>
              <a:blip r:embed="rId2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87" name="object 87"/>
            <p:cNvSpPr/>
            <p:nvPr/>
          </p:nvSpPr>
          <p:spPr>
            <a:xfrm>
              <a:off x="3595116" y="4191761"/>
              <a:ext cx="5715" cy="317500"/>
            </a:xfrm>
            <a:custGeom>
              <a:avLst/>
              <a:gdLst/>
              <a:ahLst/>
              <a:cxnLst/>
              <a:rect l="l" t="t" r="r" b="b"/>
              <a:pathLst>
                <a:path w="5714" h="317500">
                  <a:moveTo>
                    <a:pt x="0" y="0"/>
                  </a:moveTo>
                  <a:lnTo>
                    <a:pt x="5207" y="317373"/>
                  </a:lnTo>
                </a:path>
              </a:pathLst>
            </a:custGeom>
            <a:ln w="254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88" name="object 88"/>
            <p:cNvSpPr/>
            <p:nvPr/>
          </p:nvSpPr>
          <p:spPr>
            <a:xfrm>
              <a:off x="3566160" y="4472939"/>
              <a:ext cx="1592580" cy="111760"/>
            </a:xfrm>
            <a:prstGeom prst="rect">
              <a:avLst/>
            </a:prstGeom>
            <a:blipFill>
              <a:blip r:embed="rId3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89" name="object 89"/>
            <p:cNvSpPr/>
            <p:nvPr/>
          </p:nvSpPr>
          <p:spPr>
            <a:xfrm>
              <a:off x="3608959" y="4509135"/>
              <a:ext cx="1506855" cy="0"/>
            </a:xfrm>
            <a:custGeom>
              <a:avLst/>
              <a:gdLst/>
              <a:ahLst/>
              <a:cxnLst/>
              <a:rect l="l" t="t" r="r" b="b"/>
              <a:pathLst>
                <a:path w="1506854">
                  <a:moveTo>
                    <a:pt x="0" y="0"/>
                  </a:moveTo>
                  <a:lnTo>
                    <a:pt x="1506474" y="0"/>
                  </a:lnTo>
                </a:path>
              </a:pathLst>
            </a:custGeom>
            <a:ln w="254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90" name="object 90"/>
            <p:cNvSpPr/>
            <p:nvPr/>
          </p:nvSpPr>
          <p:spPr>
            <a:xfrm>
              <a:off x="4998720" y="4091940"/>
              <a:ext cx="238760" cy="480060"/>
            </a:xfrm>
            <a:prstGeom prst="rect">
              <a:avLst/>
            </a:prstGeom>
            <a:blipFill>
              <a:blip r:embed="rId3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91" name="object 91"/>
            <p:cNvSpPr/>
            <p:nvPr/>
          </p:nvSpPr>
          <p:spPr>
            <a:xfrm>
              <a:off x="5080254" y="4192270"/>
              <a:ext cx="76200" cy="316865"/>
            </a:xfrm>
            <a:prstGeom prst="rect">
              <a:avLst/>
            </a:prstGeom>
            <a:blipFill>
              <a:blip r:embed="rId3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92" name="object 92"/>
            <p:cNvSpPr/>
            <p:nvPr/>
          </p:nvSpPr>
          <p:spPr>
            <a:xfrm>
              <a:off x="3436620" y="4279900"/>
              <a:ext cx="116838" cy="403860"/>
            </a:xfrm>
            <a:prstGeom prst="rect">
              <a:avLst/>
            </a:prstGeom>
            <a:blipFill>
              <a:blip r:embed="rId3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93" name="object 93"/>
            <p:cNvSpPr/>
            <p:nvPr/>
          </p:nvSpPr>
          <p:spPr>
            <a:xfrm>
              <a:off x="3492500" y="4303267"/>
              <a:ext cx="5080" cy="317500"/>
            </a:xfrm>
            <a:custGeom>
              <a:avLst/>
              <a:gdLst/>
              <a:ahLst/>
              <a:cxnLst/>
              <a:rect l="l" t="t" r="r" b="b"/>
              <a:pathLst>
                <a:path w="5079" h="317500">
                  <a:moveTo>
                    <a:pt x="0" y="0"/>
                  </a:moveTo>
                  <a:lnTo>
                    <a:pt x="5079" y="317372"/>
                  </a:lnTo>
                </a:path>
              </a:pathLst>
            </a:custGeom>
            <a:ln w="254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94" name="object 94"/>
            <p:cNvSpPr/>
            <p:nvPr/>
          </p:nvSpPr>
          <p:spPr>
            <a:xfrm>
              <a:off x="5118100" y="4094480"/>
              <a:ext cx="241300" cy="584200"/>
            </a:xfrm>
            <a:prstGeom prst="rect">
              <a:avLst/>
            </a:prstGeom>
            <a:blipFill>
              <a:blip r:embed="rId3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95" name="object 95"/>
            <p:cNvSpPr/>
            <p:nvPr/>
          </p:nvSpPr>
          <p:spPr>
            <a:xfrm>
              <a:off x="5200269" y="4194682"/>
              <a:ext cx="76200" cy="422275"/>
            </a:xfrm>
            <a:custGeom>
              <a:avLst/>
              <a:gdLst/>
              <a:ahLst/>
              <a:cxnLst/>
              <a:rect l="l" t="t" r="r" b="b"/>
              <a:pathLst>
                <a:path w="76200" h="422275">
                  <a:moveTo>
                    <a:pt x="76200" y="76200"/>
                  </a:moveTo>
                  <a:lnTo>
                    <a:pt x="69850" y="63500"/>
                  </a:lnTo>
                  <a:lnTo>
                    <a:pt x="38100" y="0"/>
                  </a:lnTo>
                  <a:lnTo>
                    <a:pt x="0" y="76200"/>
                  </a:lnTo>
                  <a:lnTo>
                    <a:pt x="25400" y="76200"/>
                  </a:lnTo>
                  <a:lnTo>
                    <a:pt x="25400" y="421767"/>
                  </a:lnTo>
                  <a:lnTo>
                    <a:pt x="50800" y="421767"/>
                  </a:lnTo>
                  <a:lnTo>
                    <a:pt x="50800" y="76200"/>
                  </a:lnTo>
                  <a:lnTo>
                    <a:pt x="76200" y="7620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96" name="object 96"/>
            <p:cNvSpPr/>
            <p:nvPr/>
          </p:nvSpPr>
          <p:spPr>
            <a:xfrm>
              <a:off x="3451860" y="4577080"/>
              <a:ext cx="1833880" cy="111760"/>
            </a:xfrm>
            <a:prstGeom prst="rect">
              <a:avLst/>
            </a:prstGeom>
            <a:blipFill>
              <a:blip r:embed="rId3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97" name="object 97"/>
            <p:cNvSpPr/>
            <p:nvPr/>
          </p:nvSpPr>
          <p:spPr>
            <a:xfrm>
              <a:off x="3493770" y="4611877"/>
              <a:ext cx="1750060" cy="0"/>
            </a:xfrm>
            <a:custGeom>
              <a:avLst/>
              <a:gdLst/>
              <a:ahLst/>
              <a:cxnLst/>
              <a:rect l="l" t="t" r="r" b="b"/>
              <a:pathLst>
                <a:path w="1750060">
                  <a:moveTo>
                    <a:pt x="0" y="0"/>
                  </a:moveTo>
                  <a:lnTo>
                    <a:pt x="1749678" y="0"/>
                  </a:lnTo>
                </a:path>
              </a:pathLst>
            </a:custGeom>
            <a:ln w="254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98" name="object 98"/>
            <p:cNvSpPr/>
            <p:nvPr/>
          </p:nvSpPr>
          <p:spPr>
            <a:xfrm>
              <a:off x="2827020" y="3378200"/>
              <a:ext cx="116838" cy="990600"/>
            </a:xfrm>
            <a:prstGeom prst="rect">
              <a:avLst/>
            </a:prstGeom>
            <a:blipFill>
              <a:blip r:embed="rId3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99" name="object 99"/>
            <p:cNvSpPr/>
            <p:nvPr/>
          </p:nvSpPr>
          <p:spPr>
            <a:xfrm>
              <a:off x="2882265" y="3401060"/>
              <a:ext cx="5080" cy="905510"/>
            </a:xfrm>
            <a:custGeom>
              <a:avLst/>
              <a:gdLst/>
              <a:ahLst/>
              <a:cxnLst/>
              <a:rect l="l" t="t" r="r" b="b"/>
              <a:pathLst>
                <a:path w="5080" h="905510">
                  <a:moveTo>
                    <a:pt x="0" y="0"/>
                  </a:moveTo>
                  <a:lnTo>
                    <a:pt x="5080" y="905382"/>
                  </a:lnTo>
                </a:path>
              </a:pathLst>
            </a:custGeom>
            <a:ln w="254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00" name="object 100"/>
            <p:cNvSpPr/>
            <p:nvPr/>
          </p:nvSpPr>
          <p:spPr>
            <a:xfrm>
              <a:off x="2829560" y="3365500"/>
              <a:ext cx="789939" cy="111760"/>
            </a:xfrm>
            <a:prstGeom prst="rect">
              <a:avLst/>
            </a:prstGeom>
            <a:blipFill>
              <a:blip r:embed="rId3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01" name="object 101"/>
            <p:cNvSpPr/>
            <p:nvPr/>
          </p:nvSpPr>
          <p:spPr>
            <a:xfrm>
              <a:off x="2873883" y="3401313"/>
              <a:ext cx="702945" cy="0"/>
            </a:xfrm>
            <a:custGeom>
              <a:avLst/>
              <a:gdLst/>
              <a:ahLst/>
              <a:cxnLst/>
              <a:rect l="l" t="t" r="r" b="b"/>
              <a:pathLst>
                <a:path w="702945">
                  <a:moveTo>
                    <a:pt x="0" y="0"/>
                  </a:moveTo>
                  <a:lnTo>
                    <a:pt x="702818" y="0"/>
                  </a:lnTo>
                </a:path>
              </a:pathLst>
            </a:custGeom>
            <a:ln w="254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02" name="object 102"/>
            <p:cNvSpPr/>
            <p:nvPr/>
          </p:nvSpPr>
          <p:spPr>
            <a:xfrm>
              <a:off x="2860040" y="4257039"/>
              <a:ext cx="668020" cy="111760"/>
            </a:xfrm>
            <a:prstGeom prst="rect">
              <a:avLst/>
            </a:prstGeom>
            <a:blipFill>
              <a:blip r:embed="rId3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03" name="object 103"/>
            <p:cNvSpPr/>
            <p:nvPr/>
          </p:nvSpPr>
          <p:spPr>
            <a:xfrm>
              <a:off x="2903093" y="4293108"/>
              <a:ext cx="581025" cy="0"/>
            </a:xfrm>
            <a:custGeom>
              <a:avLst/>
              <a:gdLst/>
              <a:ahLst/>
              <a:cxnLst/>
              <a:rect l="l" t="t" r="r" b="b"/>
              <a:pathLst>
                <a:path w="581025">
                  <a:moveTo>
                    <a:pt x="0" y="0"/>
                  </a:moveTo>
                  <a:lnTo>
                    <a:pt x="580770" y="0"/>
                  </a:lnTo>
                </a:path>
              </a:pathLst>
            </a:custGeom>
            <a:ln w="254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04" name="object 104"/>
            <p:cNvSpPr/>
            <p:nvPr/>
          </p:nvSpPr>
          <p:spPr>
            <a:xfrm>
              <a:off x="7375106" y="3809016"/>
              <a:ext cx="355166" cy="123886"/>
            </a:xfrm>
            <a:prstGeom prst="rect">
              <a:avLst/>
            </a:prstGeom>
            <a:blipFill>
              <a:blip r:embed="rId3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05" name="object 105"/>
            <p:cNvSpPr/>
            <p:nvPr/>
          </p:nvSpPr>
          <p:spPr>
            <a:xfrm>
              <a:off x="7409179" y="3850767"/>
              <a:ext cx="286385" cy="0"/>
            </a:xfrm>
            <a:custGeom>
              <a:avLst/>
              <a:gdLst/>
              <a:ahLst/>
              <a:cxnLst/>
              <a:rect l="l" t="t" r="r" b="b"/>
              <a:pathLst>
                <a:path w="286384">
                  <a:moveTo>
                    <a:pt x="0" y="0"/>
                  </a:moveTo>
                  <a:lnTo>
                    <a:pt x="286258" y="0"/>
                  </a:lnTo>
                </a:path>
              </a:pathLst>
            </a:custGeom>
            <a:ln w="57150">
              <a:solidFill>
                <a:srgbClr val="4F81BB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06" name="object 106"/>
          <p:cNvSpPr txBox="1"/>
          <p:nvPr/>
        </p:nvSpPr>
        <p:spPr>
          <a:xfrm>
            <a:off x="4538853" y="2581782"/>
            <a:ext cx="136652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90" dirty="0">
                <a:solidFill>
                  <a:srgbClr val="FF9933"/>
                </a:solidFill>
                <a:latin typeface="Arial"/>
                <a:cs typeface="Arial"/>
              </a:rPr>
              <a:t>Optički</a:t>
            </a:r>
            <a:r>
              <a:rPr sz="1400" b="1" spc="-185" dirty="0">
                <a:solidFill>
                  <a:srgbClr val="FF9933"/>
                </a:solidFill>
                <a:latin typeface="Arial"/>
                <a:cs typeface="Arial"/>
              </a:rPr>
              <a:t> </a:t>
            </a:r>
            <a:r>
              <a:rPr sz="1400" b="1" spc="-80" dirty="0">
                <a:solidFill>
                  <a:srgbClr val="FF9933"/>
                </a:solidFill>
                <a:latin typeface="Arial"/>
                <a:cs typeface="Arial"/>
              </a:rPr>
              <a:t>komutator</a:t>
            </a:r>
            <a:endParaRPr sz="1400" dirty="0">
              <a:latin typeface="Arial"/>
              <a:cs typeface="Arial"/>
            </a:endParaRPr>
          </a:p>
        </p:txBody>
      </p:sp>
      <p:grpSp>
        <p:nvGrpSpPr>
          <p:cNvPr id="107" name="object 107"/>
          <p:cNvGrpSpPr/>
          <p:nvPr/>
        </p:nvGrpSpPr>
        <p:grpSpPr>
          <a:xfrm>
            <a:off x="1040432" y="3761877"/>
            <a:ext cx="358775" cy="299085"/>
            <a:chOff x="1040432" y="3761877"/>
            <a:chExt cx="358775" cy="299085"/>
          </a:xfrm>
        </p:grpSpPr>
        <p:sp>
          <p:nvSpPr>
            <p:cNvPr id="108" name="object 108"/>
            <p:cNvSpPr/>
            <p:nvPr/>
          </p:nvSpPr>
          <p:spPr>
            <a:xfrm>
              <a:off x="1040432" y="3761877"/>
              <a:ext cx="358502" cy="298964"/>
            </a:xfrm>
            <a:prstGeom prst="rect">
              <a:avLst/>
            </a:prstGeom>
            <a:blipFill>
              <a:blip r:embed="rId4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09" name="object 109"/>
            <p:cNvSpPr/>
            <p:nvPr/>
          </p:nvSpPr>
          <p:spPr>
            <a:xfrm>
              <a:off x="1079042" y="3771265"/>
              <a:ext cx="287985" cy="230631"/>
            </a:xfrm>
            <a:prstGeom prst="rect">
              <a:avLst/>
            </a:prstGeom>
            <a:blipFill>
              <a:blip r:embed="rId4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10" name="object 110"/>
            <p:cNvSpPr/>
            <p:nvPr/>
          </p:nvSpPr>
          <p:spPr>
            <a:xfrm>
              <a:off x="1079042" y="3771265"/>
              <a:ext cx="288290" cy="231140"/>
            </a:xfrm>
            <a:custGeom>
              <a:avLst/>
              <a:gdLst/>
              <a:ahLst/>
              <a:cxnLst/>
              <a:rect l="l" t="t" r="r" b="b"/>
              <a:pathLst>
                <a:path w="288290" h="231139">
                  <a:moveTo>
                    <a:pt x="0" y="57658"/>
                  </a:moveTo>
                  <a:lnTo>
                    <a:pt x="172694" y="57658"/>
                  </a:lnTo>
                  <a:lnTo>
                    <a:pt x="172694" y="0"/>
                  </a:lnTo>
                  <a:lnTo>
                    <a:pt x="287985" y="115316"/>
                  </a:lnTo>
                  <a:lnTo>
                    <a:pt x="172694" y="230632"/>
                  </a:lnTo>
                  <a:lnTo>
                    <a:pt x="172694" y="172974"/>
                  </a:lnTo>
                  <a:lnTo>
                    <a:pt x="0" y="172974"/>
                  </a:lnTo>
                  <a:lnTo>
                    <a:pt x="0" y="57658"/>
                  </a:lnTo>
                  <a:close/>
                </a:path>
              </a:pathLst>
            </a:custGeom>
            <a:ln w="9525">
              <a:solidFill>
                <a:srgbClr val="487CB9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111" name="object 111"/>
          <p:cNvGrpSpPr/>
          <p:nvPr/>
        </p:nvGrpSpPr>
        <p:grpSpPr>
          <a:xfrm>
            <a:off x="1022652" y="2809857"/>
            <a:ext cx="358775" cy="304165"/>
            <a:chOff x="1022652" y="2809857"/>
            <a:chExt cx="358775" cy="304165"/>
          </a:xfrm>
        </p:grpSpPr>
        <p:sp>
          <p:nvSpPr>
            <p:cNvPr id="112" name="object 112"/>
            <p:cNvSpPr/>
            <p:nvPr/>
          </p:nvSpPr>
          <p:spPr>
            <a:xfrm>
              <a:off x="1022652" y="2809857"/>
              <a:ext cx="358502" cy="303564"/>
            </a:xfrm>
            <a:prstGeom prst="rect">
              <a:avLst/>
            </a:prstGeom>
            <a:blipFill>
              <a:blip r:embed="rId4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13" name="object 113"/>
            <p:cNvSpPr/>
            <p:nvPr/>
          </p:nvSpPr>
          <p:spPr>
            <a:xfrm>
              <a:off x="1060792" y="2822574"/>
              <a:ext cx="288074" cy="230632"/>
            </a:xfrm>
            <a:prstGeom prst="rect">
              <a:avLst/>
            </a:prstGeom>
            <a:blipFill>
              <a:blip r:embed="rId4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14" name="object 114"/>
            <p:cNvSpPr/>
            <p:nvPr/>
          </p:nvSpPr>
          <p:spPr>
            <a:xfrm>
              <a:off x="1060792" y="2822574"/>
              <a:ext cx="288290" cy="231140"/>
            </a:xfrm>
            <a:custGeom>
              <a:avLst/>
              <a:gdLst/>
              <a:ahLst/>
              <a:cxnLst/>
              <a:rect l="l" t="t" r="r" b="b"/>
              <a:pathLst>
                <a:path w="288290" h="231139">
                  <a:moveTo>
                    <a:pt x="0" y="57658"/>
                  </a:moveTo>
                  <a:lnTo>
                    <a:pt x="172707" y="57658"/>
                  </a:lnTo>
                  <a:lnTo>
                    <a:pt x="172707" y="0"/>
                  </a:lnTo>
                  <a:lnTo>
                    <a:pt x="288074" y="115315"/>
                  </a:lnTo>
                  <a:lnTo>
                    <a:pt x="172707" y="230632"/>
                  </a:lnTo>
                  <a:lnTo>
                    <a:pt x="172707" y="172974"/>
                  </a:lnTo>
                  <a:lnTo>
                    <a:pt x="0" y="172974"/>
                  </a:lnTo>
                  <a:lnTo>
                    <a:pt x="0" y="57658"/>
                  </a:lnTo>
                  <a:close/>
                </a:path>
              </a:pathLst>
            </a:custGeom>
            <a:ln w="9523">
              <a:solidFill>
                <a:srgbClr val="487CB9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15" name="object 115"/>
          <p:cNvSpPr txBox="1"/>
          <p:nvPr/>
        </p:nvSpPr>
        <p:spPr>
          <a:xfrm>
            <a:off x="502107" y="3044698"/>
            <a:ext cx="604520" cy="6667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-2540" algn="ctr">
              <a:lnSpc>
                <a:spcPct val="100000"/>
              </a:lnSpc>
              <a:spcBef>
                <a:spcPts val="105"/>
              </a:spcBef>
            </a:pPr>
            <a:r>
              <a:rPr sz="1400" spc="-90" dirty="0">
                <a:solidFill>
                  <a:srgbClr val="006EC0"/>
                </a:solidFill>
                <a:latin typeface="Arial"/>
                <a:cs typeface="Arial"/>
              </a:rPr>
              <a:t>Ulaz  </a:t>
            </a:r>
            <a:r>
              <a:rPr sz="1400" spc="-5" dirty="0">
                <a:solidFill>
                  <a:srgbClr val="006EC0"/>
                </a:solidFill>
                <a:latin typeface="Arial"/>
                <a:cs typeface="Arial"/>
              </a:rPr>
              <a:t>op</a:t>
            </a:r>
            <a:r>
              <a:rPr sz="1400" spc="-10" dirty="0">
                <a:solidFill>
                  <a:srgbClr val="006EC0"/>
                </a:solidFill>
                <a:latin typeface="Arial"/>
                <a:cs typeface="Arial"/>
              </a:rPr>
              <a:t>t</a:t>
            </a:r>
            <a:r>
              <a:rPr sz="1400" spc="-30" dirty="0">
                <a:solidFill>
                  <a:srgbClr val="006EC0"/>
                </a:solidFill>
                <a:latin typeface="Arial"/>
                <a:cs typeface="Arial"/>
              </a:rPr>
              <a:t>i</a:t>
            </a:r>
            <a:r>
              <a:rPr sz="1400" spc="-75" dirty="0">
                <a:solidFill>
                  <a:srgbClr val="006EC0"/>
                </a:solidFill>
                <a:latin typeface="Arial"/>
                <a:cs typeface="Arial"/>
              </a:rPr>
              <a:t>č</a:t>
            </a:r>
            <a:r>
              <a:rPr sz="1400" spc="-30" dirty="0">
                <a:solidFill>
                  <a:srgbClr val="006EC0"/>
                </a:solidFill>
                <a:latin typeface="Arial"/>
                <a:cs typeface="Arial"/>
              </a:rPr>
              <a:t>kih  </a:t>
            </a:r>
            <a:r>
              <a:rPr sz="1400" spc="-70" dirty="0">
                <a:solidFill>
                  <a:srgbClr val="006EC0"/>
                </a:solidFill>
                <a:latin typeface="Arial"/>
                <a:cs typeface="Arial"/>
              </a:rPr>
              <a:t>paketa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116" name="object 116"/>
          <p:cNvSpPr txBox="1"/>
          <p:nvPr/>
        </p:nvSpPr>
        <p:spPr>
          <a:xfrm>
            <a:off x="5369814" y="4213605"/>
            <a:ext cx="677545" cy="4533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6995" marR="5080" indent="-74930">
              <a:lnSpc>
                <a:spcPct val="100000"/>
              </a:lnSpc>
              <a:spcBef>
                <a:spcPts val="100"/>
              </a:spcBef>
            </a:pPr>
            <a:r>
              <a:rPr sz="1400" spc="-240" dirty="0">
                <a:solidFill>
                  <a:srgbClr val="FF0000"/>
                </a:solidFill>
                <a:latin typeface="Arial"/>
                <a:cs typeface="Arial"/>
              </a:rPr>
              <a:t>K</a:t>
            </a:r>
            <a:r>
              <a:rPr sz="1400" spc="-50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1400" spc="-75" dirty="0">
                <a:solidFill>
                  <a:srgbClr val="FF0000"/>
                </a:solidFill>
                <a:latin typeface="Arial"/>
                <a:cs typeface="Arial"/>
              </a:rPr>
              <a:t>n</a:t>
            </a:r>
            <a:r>
              <a:rPr sz="1400" spc="65" dirty="0">
                <a:solidFill>
                  <a:srgbClr val="FF0000"/>
                </a:solidFill>
                <a:latin typeface="Arial"/>
                <a:cs typeface="Arial"/>
              </a:rPr>
              <a:t>t</a:t>
            </a:r>
            <a:r>
              <a:rPr sz="1400" spc="-15" dirty="0">
                <a:solidFill>
                  <a:srgbClr val="FF0000"/>
                </a:solidFill>
                <a:latin typeface="Arial"/>
                <a:cs typeface="Arial"/>
              </a:rPr>
              <a:t>r</a:t>
            </a:r>
            <a:r>
              <a:rPr sz="1400" spc="-50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1400" spc="-5" dirty="0">
                <a:solidFill>
                  <a:srgbClr val="FF0000"/>
                </a:solidFill>
                <a:latin typeface="Arial"/>
                <a:cs typeface="Arial"/>
              </a:rPr>
              <a:t>l</a:t>
            </a:r>
            <a:r>
              <a:rPr sz="1400" spc="-65" dirty="0">
                <a:solidFill>
                  <a:srgbClr val="FF0000"/>
                </a:solidFill>
                <a:latin typeface="Arial"/>
                <a:cs typeface="Arial"/>
              </a:rPr>
              <a:t>n</a:t>
            </a:r>
            <a:r>
              <a:rPr sz="1400" spc="10" dirty="0">
                <a:solidFill>
                  <a:srgbClr val="FF0000"/>
                </a:solidFill>
                <a:latin typeface="Arial"/>
                <a:cs typeface="Arial"/>
              </a:rPr>
              <a:t>i  </a:t>
            </a:r>
            <a:r>
              <a:rPr sz="1400" spc="-85" dirty="0">
                <a:solidFill>
                  <a:srgbClr val="FF0000"/>
                </a:solidFill>
                <a:latin typeface="Arial"/>
                <a:cs typeface="Arial"/>
              </a:rPr>
              <a:t>ulaz</a:t>
            </a:r>
            <a:endParaRPr sz="1400" dirty="0">
              <a:latin typeface="Arial"/>
              <a:cs typeface="Arial"/>
            </a:endParaRPr>
          </a:p>
        </p:txBody>
      </p:sp>
      <p:grpSp>
        <p:nvGrpSpPr>
          <p:cNvPr id="117" name="object 117"/>
          <p:cNvGrpSpPr/>
          <p:nvPr/>
        </p:nvGrpSpPr>
        <p:grpSpPr>
          <a:xfrm>
            <a:off x="7873032" y="3721717"/>
            <a:ext cx="358775" cy="304165"/>
            <a:chOff x="7873032" y="3721717"/>
            <a:chExt cx="358775" cy="304165"/>
          </a:xfrm>
        </p:grpSpPr>
        <p:sp>
          <p:nvSpPr>
            <p:cNvPr id="118" name="object 118"/>
            <p:cNvSpPr/>
            <p:nvPr/>
          </p:nvSpPr>
          <p:spPr>
            <a:xfrm>
              <a:off x="7873032" y="3721717"/>
              <a:ext cx="358502" cy="303564"/>
            </a:xfrm>
            <a:prstGeom prst="rect">
              <a:avLst/>
            </a:prstGeom>
            <a:blipFill>
              <a:blip r:embed="rId4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19" name="object 119"/>
            <p:cNvSpPr/>
            <p:nvPr/>
          </p:nvSpPr>
          <p:spPr>
            <a:xfrm>
              <a:off x="7912608" y="3734561"/>
              <a:ext cx="288035" cy="230758"/>
            </a:xfrm>
            <a:prstGeom prst="rect">
              <a:avLst/>
            </a:prstGeom>
            <a:blipFill>
              <a:blip r:embed="rId4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20" name="object 120"/>
            <p:cNvSpPr/>
            <p:nvPr/>
          </p:nvSpPr>
          <p:spPr>
            <a:xfrm>
              <a:off x="7912608" y="3734561"/>
              <a:ext cx="288290" cy="231140"/>
            </a:xfrm>
            <a:custGeom>
              <a:avLst/>
              <a:gdLst/>
              <a:ahLst/>
              <a:cxnLst/>
              <a:rect l="l" t="t" r="r" b="b"/>
              <a:pathLst>
                <a:path w="288290" h="231139">
                  <a:moveTo>
                    <a:pt x="0" y="57657"/>
                  </a:moveTo>
                  <a:lnTo>
                    <a:pt x="172720" y="57657"/>
                  </a:lnTo>
                  <a:lnTo>
                    <a:pt x="172720" y="0"/>
                  </a:lnTo>
                  <a:lnTo>
                    <a:pt x="288036" y="115315"/>
                  </a:lnTo>
                  <a:lnTo>
                    <a:pt x="172720" y="230758"/>
                  </a:lnTo>
                  <a:lnTo>
                    <a:pt x="172720" y="173100"/>
                  </a:lnTo>
                  <a:lnTo>
                    <a:pt x="0" y="173100"/>
                  </a:lnTo>
                  <a:lnTo>
                    <a:pt x="0" y="57657"/>
                  </a:lnTo>
                  <a:close/>
                </a:path>
              </a:pathLst>
            </a:custGeom>
            <a:ln w="9525">
              <a:solidFill>
                <a:srgbClr val="487CB9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121" name="object 121"/>
          <p:cNvGrpSpPr/>
          <p:nvPr/>
        </p:nvGrpSpPr>
        <p:grpSpPr>
          <a:xfrm>
            <a:off x="7880652" y="2710797"/>
            <a:ext cx="358775" cy="304165"/>
            <a:chOff x="7880652" y="2710797"/>
            <a:chExt cx="358775" cy="304165"/>
          </a:xfrm>
        </p:grpSpPr>
        <p:sp>
          <p:nvSpPr>
            <p:cNvPr id="122" name="object 122"/>
            <p:cNvSpPr/>
            <p:nvPr/>
          </p:nvSpPr>
          <p:spPr>
            <a:xfrm>
              <a:off x="7880652" y="2710797"/>
              <a:ext cx="358502" cy="303564"/>
            </a:xfrm>
            <a:prstGeom prst="rect">
              <a:avLst/>
            </a:prstGeom>
            <a:blipFill>
              <a:blip r:embed="rId4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23" name="object 123"/>
            <p:cNvSpPr/>
            <p:nvPr/>
          </p:nvSpPr>
          <p:spPr>
            <a:xfrm>
              <a:off x="7919846" y="2723515"/>
              <a:ext cx="288035" cy="230632"/>
            </a:xfrm>
            <a:prstGeom prst="rect">
              <a:avLst/>
            </a:prstGeom>
            <a:blipFill>
              <a:blip r:embed="rId4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24" name="object 124"/>
            <p:cNvSpPr/>
            <p:nvPr/>
          </p:nvSpPr>
          <p:spPr>
            <a:xfrm>
              <a:off x="7919846" y="2723515"/>
              <a:ext cx="288290" cy="231140"/>
            </a:xfrm>
            <a:custGeom>
              <a:avLst/>
              <a:gdLst/>
              <a:ahLst/>
              <a:cxnLst/>
              <a:rect l="l" t="t" r="r" b="b"/>
              <a:pathLst>
                <a:path w="288290" h="231139">
                  <a:moveTo>
                    <a:pt x="0" y="57658"/>
                  </a:moveTo>
                  <a:lnTo>
                    <a:pt x="172593" y="57658"/>
                  </a:lnTo>
                  <a:lnTo>
                    <a:pt x="172593" y="0"/>
                  </a:lnTo>
                  <a:lnTo>
                    <a:pt x="288035" y="115315"/>
                  </a:lnTo>
                  <a:lnTo>
                    <a:pt x="172593" y="230632"/>
                  </a:lnTo>
                  <a:lnTo>
                    <a:pt x="172593" y="172974"/>
                  </a:lnTo>
                  <a:lnTo>
                    <a:pt x="0" y="172974"/>
                  </a:lnTo>
                  <a:lnTo>
                    <a:pt x="0" y="57658"/>
                  </a:lnTo>
                  <a:close/>
                </a:path>
              </a:pathLst>
            </a:custGeom>
            <a:ln w="9525">
              <a:solidFill>
                <a:srgbClr val="487CB9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125" name="object 125"/>
          <p:cNvGrpSpPr/>
          <p:nvPr/>
        </p:nvGrpSpPr>
        <p:grpSpPr>
          <a:xfrm>
            <a:off x="1518919" y="2552700"/>
            <a:ext cx="6228080" cy="1694180"/>
            <a:chOff x="1518919" y="2552700"/>
            <a:chExt cx="6228080" cy="1694180"/>
          </a:xfrm>
        </p:grpSpPr>
        <p:sp>
          <p:nvSpPr>
            <p:cNvPr id="126" name="object 126"/>
            <p:cNvSpPr/>
            <p:nvPr/>
          </p:nvSpPr>
          <p:spPr>
            <a:xfrm>
              <a:off x="1518919" y="3568700"/>
              <a:ext cx="1247140" cy="678180"/>
            </a:xfrm>
            <a:prstGeom prst="rect">
              <a:avLst/>
            </a:prstGeom>
            <a:blipFill>
              <a:blip r:embed="rId4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27" name="object 127"/>
            <p:cNvSpPr/>
            <p:nvPr/>
          </p:nvSpPr>
          <p:spPr>
            <a:xfrm>
              <a:off x="1567179" y="3593464"/>
              <a:ext cx="1152525" cy="581660"/>
            </a:xfrm>
            <a:custGeom>
              <a:avLst/>
              <a:gdLst/>
              <a:ahLst/>
              <a:cxnLst/>
              <a:rect l="l" t="t" r="r" b="b"/>
              <a:pathLst>
                <a:path w="1152525" h="581660">
                  <a:moveTo>
                    <a:pt x="0" y="101854"/>
                  </a:moveTo>
                  <a:lnTo>
                    <a:pt x="101853" y="0"/>
                  </a:lnTo>
                  <a:lnTo>
                    <a:pt x="1152144" y="0"/>
                  </a:lnTo>
                  <a:lnTo>
                    <a:pt x="1152144" y="479425"/>
                  </a:lnTo>
                  <a:lnTo>
                    <a:pt x="1050289" y="581279"/>
                  </a:lnTo>
                  <a:lnTo>
                    <a:pt x="0" y="581279"/>
                  </a:lnTo>
                  <a:lnTo>
                    <a:pt x="0" y="101854"/>
                  </a:lnTo>
                  <a:close/>
                </a:path>
              </a:pathLst>
            </a:custGeom>
            <a:ln w="9525">
              <a:solidFill>
                <a:srgbClr val="487CB9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28" name="object 128"/>
            <p:cNvSpPr/>
            <p:nvPr/>
          </p:nvSpPr>
          <p:spPr>
            <a:xfrm>
              <a:off x="1567179" y="3593464"/>
              <a:ext cx="1152525" cy="102235"/>
            </a:xfrm>
            <a:custGeom>
              <a:avLst/>
              <a:gdLst/>
              <a:ahLst/>
              <a:cxnLst/>
              <a:rect l="l" t="t" r="r" b="b"/>
              <a:pathLst>
                <a:path w="1152525" h="102235">
                  <a:moveTo>
                    <a:pt x="0" y="101854"/>
                  </a:moveTo>
                  <a:lnTo>
                    <a:pt x="1050289" y="101854"/>
                  </a:lnTo>
                  <a:lnTo>
                    <a:pt x="1152144" y="0"/>
                  </a:lnTo>
                </a:path>
              </a:pathLst>
            </a:custGeom>
            <a:ln w="9523">
              <a:solidFill>
                <a:srgbClr val="487CB9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29" name="object 129"/>
            <p:cNvSpPr/>
            <p:nvPr/>
          </p:nvSpPr>
          <p:spPr>
            <a:xfrm>
              <a:off x="2617469" y="3695319"/>
              <a:ext cx="0" cy="479425"/>
            </a:xfrm>
            <a:custGeom>
              <a:avLst/>
              <a:gdLst/>
              <a:ahLst/>
              <a:cxnLst/>
              <a:rect l="l" t="t" r="r" b="b"/>
              <a:pathLst>
                <a:path h="479425">
                  <a:moveTo>
                    <a:pt x="0" y="0"/>
                  </a:moveTo>
                  <a:lnTo>
                    <a:pt x="0" y="479424"/>
                  </a:lnTo>
                </a:path>
              </a:pathLst>
            </a:custGeom>
            <a:ln w="9525">
              <a:solidFill>
                <a:srgbClr val="487CB9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30" name="object 130"/>
            <p:cNvSpPr/>
            <p:nvPr/>
          </p:nvSpPr>
          <p:spPr>
            <a:xfrm>
              <a:off x="1628139" y="3583939"/>
              <a:ext cx="99060" cy="563880"/>
            </a:xfrm>
            <a:prstGeom prst="rect">
              <a:avLst/>
            </a:prstGeom>
            <a:blipFill>
              <a:blip r:embed="rId4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31" name="object 131"/>
            <p:cNvSpPr/>
            <p:nvPr/>
          </p:nvSpPr>
          <p:spPr>
            <a:xfrm>
              <a:off x="1677034" y="3607180"/>
              <a:ext cx="0" cy="477520"/>
            </a:xfrm>
            <a:custGeom>
              <a:avLst/>
              <a:gdLst/>
              <a:ahLst/>
              <a:cxnLst/>
              <a:rect l="l" t="t" r="r" b="b"/>
              <a:pathLst>
                <a:path h="477520">
                  <a:moveTo>
                    <a:pt x="0" y="0"/>
                  </a:moveTo>
                  <a:lnTo>
                    <a:pt x="0" y="477012"/>
                  </a:lnTo>
                </a:path>
              </a:pathLst>
            </a:custGeom>
            <a:ln w="12700">
              <a:solidFill>
                <a:srgbClr val="4F81BB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32" name="object 132"/>
            <p:cNvSpPr/>
            <p:nvPr/>
          </p:nvSpPr>
          <p:spPr>
            <a:xfrm>
              <a:off x="1539239" y="4056380"/>
              <a:ext cx="177799" cy="172719"/>
            </a:xfrm>
            <a:prstGeom prst="rect">
              <a:avLst/>
            </a:prstGeom>
            <a:blipFill>
              <a:blip r:embed="rId5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33" name="object 133"/>
            <p:cNvSpPr/>
            <p:nvPr/>
          </p:nvSpPr>
          <p:spPr>
            <a:xfrm>
              <a:off x="1587626" y="4082922"/>
              <a:ext cx="81280" cy="78105"/>
            </a:xfrm>
            <a:custGeom>
              <a:avLst/>
              <a:gdLst/>
              <a:ahLst/>
              <a:cxnLst/>
              <a:rect l="l" t="t" r="r" b="b"/>
              <a:pathLst>
                <a:path w="81280" h="78104">
                  <a:moveTo>
                    <a:pt x="80772" y="0"/>
                  </a:moveTo>
                  <a:lnTo>
                    <a:pt x="0" y="77596"/>
                  </a:lnTo>
                </a:path>
              </a:pathLst>
            </a:custGeom>
            <a:ln w="12700">
              <a:solidFill>
                <a:srgbClr val="4F81BB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34" name="object 134"/>
            <p:cNvSpPr/>
            <p:nvPr/>
          </p:nvSpPr>
          <p:spPr>
            <a:xfrm>
              <a:off x="6375941" y="3051348"/>
              <a:ext cx="1085537" cy="72043"/>
            </a:xfrm>
            <a:prstGeom prst="rect">
              <a:avLst/>
            </a:prstGeom>
            <a:blipFill>
              <a:blip r:embed="rId5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35" name="object 135"/>
            <p:cNvSpPr/>
            <p:nvPr/>
          </p:nvSpPr>
          <p:spPr>
            <a:xfrm>
              <a:off x="6400037" y="3067812"/>
              <a:ext cx="1033144" cy="0"/>
            </a:xfrm>
            <a:custGeom>
              <a:avLst/>
              <a:gdLst/>
              <a:ahLst/>
              <a:cxnLst/>
              <a:rect l="l" t="t" r="r" b="b"/>
              <a:pathLst>
                <a:path w="1033145">
                  <a:moveTo>
                    <a:pt x="783843" y="0"/>
                  </a:moveTo>
                  <a:lnTo>
                    <a:pt x="1033017" y="0"/>
                  </a:lnTo>
                </a:path>
                <a:path w="1033145">
                  <a:moveTo>
                    <a:pt x="0" y="0"/>
                  </a:moveTo>
                  <a:lnTo>
                    <a:pt x="662432" y="0"/>
                  </a:lnTo>
                </a:path>
              </a:pathLst>
            </a:custGeom>
            <a:ln w="12700">
              <a:solidFill>
                <a:srgbClr val="4F81BB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36" name="object 136"/>
            <p:cNvSpPr/>
            <p:nvPr/>
          </p:nvSpPr>
          <p:spPr>
            <a:xfrm>
              <a:off x="7015479" y="2590800"/>
              <a:ext cx="256540" cy="619760"/>
            </a:xfrm>
            <a:prstGeom prst="rect">
              <a:avLst/>
            </a:prstGeom>
            <a:blipFill>
              <a:blip r:embed="rId5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37" name="object 137"/>
            <p:cNvSpPr/>
            <p:nvPr/>
          </p:nvSpPr>
          <p:spPr>
            <a:xfrm>
              <a:off x="7062469" y="2656078"/>
              <a:ext cx="121920" cy="484505"/>
            </a:xfrm>
            <a:custGeom>
              <a:avLst/>
              <a:gdLst/>
              <a:ahLst/>
              <a:cxnLst/>
              <a:rect l="l" t="t" r="r" b="b"/>
              <a:pathLst>
                <a:path w="121920" h="484505">
                  <a:moveTo>
                    <a:pt x="121464" y="0"/>
                  </a:moveTo>
                  <a:lnTo>
                    <a:pt x="0" y="0"/>
                  </a:lnTo>
                  <a:lnTo>
                    <a:pt x="0" y="484377"/>
                  </a:lnTo>
                  <a:lnTo>
                    <a:pt x="121464" y="484377"/>
                  </a:lnTo>
                  <a:lnTo>
                    <a:pt x="121464" y="0"/>
                  </a:lnTo>
                  <a:close/>
                </a:path>
              </a:pathLst>
            </a:custGeom>
            <a:solidFill>
              <a:srgbClr val="D99492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38" name="object 138"/>
            <p:cNvSpPr/>
            <p:nvPr/>
          </p:nvSpPr>
          <p:spPr>
            <a:xfrm>
              <a:off x="7204074" y="2615564"/>
              <a:ext cx="0" cy="525145"/>
            </a:xfrm>
            <a:custGeom>
              <a:avLst/>
              <a:gdLst/>
              <a:ahLst/>
              <a:cxnLst/>
              <a:rect l="l" t="t" r="r" b="b"/>
              <a:pathLst>
                <a:path h="525144">
                  <a:moveTo>
                    <a:pt x="0" y="0"/>
                  </a:moveTo>
                  <a:lnTo>
                    <a:pt x="0" y="524890"/>
                  </a:lnTo>
                </a:path>
              </a:pathLst>
            </a:custGeom>
            <a:ln w="40513">
              <a:solidFill>
                <a:srgbClr val="AC7977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39" name="object 139"/>
            <p:cNvSpPr/>
            <p:nvPr/>
          </p:nvSpPr>
          <p:spPr>
            <a:xfrm>
              <a:off x="7062469" y="2615564"/>
              <a:ext cx="161925" cy="40640"/>
            </a:xfrm>
            <a:custGeom>
              <a:avLst/>
              <a:gdLst/>
              <a:ahLst/>
              <a:cxnLst/>
              <a:rect l="l" t="t" r="r" b="b"/>
              <a:pathLst>
                <a:path w="161925" h="40639">
                  <a:moveTo>
                    <a:pt x="161925" y="0"/>
                  </a:moveTo>
                  <a:lnTo>
                    <a:pt x="40512" y="0"/>
                  </a:lnTo>
                  <a:lnTo>
                    <a:pt x="0" y="40512"/>
                  </a:lnTo>
                  <a:lnTo>
                    <a:pt x="121411" y="40512"/>
                  </a:lnTo>
                  <a:lnTo>
                    <a:pt x="161925" y="0"/>
                  </a:lnTo>
                  <a:close/>
                </a:path>
              </a:pathLst>
            </a:custGeom>
            <a:solidFill>
              <a:srgbClr val="DFABA9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40" name="object 140"/>
            <p:cNvSpPr/>
            <p:nvPr/>
          </p:nvSpPr>
          <p:spPr>
            <a:xfrm>
              <a:off x="7062469" y="2615564"/>
              <a:ext cx="161925" cy="525145"/>
            </a:xfrm>
            <a:custGeom>
              <a:avLst/>
              <a:gdLst/>
              <a:ahLst/>
              <a:cxnLst/>
              <a:rect l="l" t="t" r="r" b="b"/>
              <a:pathLst>
                <a:path w="161925" h="525144">
                  <a:moveTo>
                    <a:pt x="0" y="40512"/>
                  </a:moveTo>
                  <a:lnTo>
                    <a:pt x="40512" y="0"/>
                  </a:lnTo>
                  <a:lnTo>
                    <a:pt x="161925" y="0"/>
                  </a:lnTo>
                  <a:lnTo>
                    <a:pt x="161925" y="484377"/>
                  </a:lnTo>
                  <a:lnTo>
                    <a:pt x="121411" y="524890"/>
                  </a:lnTo>
                  <a:lnTo>
                    <a:pt x="0" y="524890"/>
                  </a:lnTo>
                  <a:lnTo>
                    <a:pt x="0" y="40512"/>
                  </a:lnTo>
                  <a:close/>
                </a:path>
                <a:path w="161925" h="525144">
                  <a:moveTo>
                    <a:pt x="0" y="40512"/>
                  </a:moveTo>
                  <a:lnTo>
                    <a:pt x="121411" y="40512"/>
                  </a:lnTo>
                  <a:lnTo>
                    <a:pt x="161925" y="0"/>
                  </a:lnTo>
                </a:path>
                <a:path w="161925" h="525144">
                  <a:moveTo>
                    <a:pt x="121411" y="40512"/>
                  </a:moveTo>
                  <a:lnTo>
                    <a:pt x="121411" y="524890"/>
                  </a:lnTo>
                </a:path>
              </a:pathLst>
            </a:custGeom>
            <a:ln w="9525">
              <a:solidFill>
                <a:srgbClr val="487CB9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41" name="object 141"/>
            <p:cNvSpPr/>
            <p:nvPr/>
          </p:nvSpPr>
          <p:spPr>
            <a:xfrm>
              <a:off x="7160260" y="2590800"/>
              <a:ext cx="259079" cy="619760"/>
            </a:xfrm>
            <a:prstGeom prst="rect">
              <a:avLst/>
            </a:prstGeom>
            <a:blipFill>
              <a:blip r:embed="rId5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42" name="object 142"/>
            <p:cNvSpPr/>
            <p:nvPr/>
          </p:nvSpPr>
          <p:spPr>
            <a:xfrm>
              <a:off x="7208647" y="2615564"/>
              <a:ext cx="161925" cy="524890"/>
            </a:xfrm>
            <a:prstGeom prst="rect">
              <a:avLst/>
            </a:prstGeom>
            <a:blipFill>
              <a:blip r:embed="rId5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43" name="object 143"/>
            <p:cNvSpPr/>
            <p:nvPr/>
          </p:nvSpPr>
          <p:spPr>
            <a:xfrm>
              <a:off x="7208647" y="2615564"/>
              <a:ext cx="161925" cy="525145"/>
            </a:xfrm>
            <a:custGeom>
              <a:avLst/>
              <a:gdLst/>
              <a:ahLst/>
              <a:cxnLst/>
              <a:rect l="l" t="t" r="r" b="b"/>
              <a:pathLst>
                <a:path w="161925" h="525144">
                  <a:moveTo>
                    <a:pt x="0" y="40512"/>
                  </a:moveTo>
                  <a:lnTo>
                    <a:pt x="40512" y="0"/>
                  </a:lnTo>
                  <a:lnTo>
                    <a:pt x="161925" y="0"/>
                  </a:lnTo>
                  <a:lnTo>
                    <a:pt x="161925" y="484377"/>
                  </a:lnTo>
                  <a:lnTo>
                    <a:pt x="121411" y="524890"/>
                  </a:lnTo>
                  <a:lnTo>
                    <a:pt x="0" y="524890"/>
                  </a:lnTo>
                  <a:lnTo>
                    <a:pt x="0" y="40512"/>
                  </a:lnTo>
                  <a:close/>
                </a:path>
                <a:path w="161925" h="525144">
                  <a:moveTo>
                    <a:pt x="0" y="40512"/>
                  </a:moveTo>
                  <a:lnTo>
                    <a:pt x="121411" y="40512"/>
                  </a:lnTo>
                  <a:lnTo>
                    <a:pt x="161925" y="0"/>
                  </a:lnTo>
                </a:path>
                <a:path w="161925" h="525144">
                  <a:moveTo>
                    <a:pt x="121411" y="40512"/>
                  </a:moveTo>
                  <a:lnTo>
                    <a:pt x="121411" y="524890"/>
                  </a:lnTo>
                </a:path>
              </a:pathLst>
            </a:custGeom>
            <a:ln w="9525">
              <a:solidFill>
                <a:srgbClr val="487CB9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44" name="object 144"/>
            <p:cNvSpPr/>
            <p:nvPr/>
          </p:nvSpPr>
          <p:spPr>
            <a:xfrm>
              <a:off x="7373619" y="2778759"/>
              <a:ext cx="373379" cy="144779"/>
            </a:xfrm>
            <a:prstGeom prst="rect">
              <a:avLst/>
            </a:prstGeom>
            <a:blipFill>
              <a:blip r:embed="rId5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45" name="object 145"/>
            <p:cNvSpPr/>
            <p:nvPr/>
          </p:nvSpPr>
          <p:spPr>
            <a:xfrm>
              <a:off x="7417435" y="2830575"/>
              <a:ext cx="286385" cy="0"/>
            </a:xfrm>
            <a:custGeom>
              <a:avLst/>
              <a:gdLst/>
              <a:ahLst/>
              <a:cxnLst/>
              <a:rect l="l" t="t" r="r" b="b"/>
              <a:pathLst>
                <a:path w="286384">
                  <a:moveTo>
                    <a:pt x="0" y="0"/>
                  </a:moveTo>
                  <a:lnTo>
                    <a:pt x="286385" y="0"/>
                  </a:lnTo>
                </a:path>
              </a:pathLst>
            </a:custGeom>
            <a:ln w="57150">
              <a:solidFill>
                <a:srgbClr val="4F81BB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46" name="object 146"/>
            <p:cNvSpPr/>
            <p:nvPr/>
          </p:nvSpPr>
          <p:spPr>
            <a:xfrm>
              <a:off x="6233160" y="2552700"/>
              <a:ext cx="1249680" cy="675639"/>
            </a:xfrm>
            <a:prstGeom prst="rect">
              <a:avLst/>
            </a:prstGeom>
            <a:blipFill>
              <a:blip r:embed="rId5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47" name="object 147"/>
            <p:cNvSpPr/>
            <p:nvPr/>
          </p:nvSpPr>
          <p:spPr>
            <a:xfrm>
              <a:off x="6281800" y="2577083"/>
              <a:ext cx="1152525" cy="581660"/>
            </a:xfrm>
            <a:custGeom>
              <a:avLst/>
              <a:gdLst/>
              <a:ahLst/>
              <a:cxnLst/>
              <a:rect l="l" t="t" r="r" b="b"/>
              <a:pathLst>
                <a:path w="1152525" h="581660">
                  <a:moveTo>
                    <a:pt x="0" y="101853"/>
                  </a:moveTo>
                  <a:lnTo>
                    <a:pt x="101853" y="0"/>
                  </a:lnTo>
                  <a:lnTo>
                    <a:pt x="1152144" y="0"/>
                  </a:lnTo>
                  <a:lnTo>
                    <a:pt x="1152144" y="479298"/>
                  </a:lnTo>
                  <a:lnTo>
                    <a:pt x="1050290" y="581151"/>
                  </a:lnTo>
                  <a:lnTo>
                    <a:pt x="0" y="581151"/>
                  </a:lnTo>
                  <a:lnTo>
                    <a:pt x="0" y="101853"/>
                  </a:lnTo>
                  <a:close/>
                </a:path>
                <a:path w="1152525" h="581660">
                  <a:moveTo>
                    <a:pt x="0" y="101853"/>
                  </a:moveTo>
                  <a:lnTo>
                    <a:pt x="1050290" y="101853"/>
                  </a:lnTo>
                  <a:lnTo>
                    <a:pt x="1152144" y="0"/>
                  </a:lnTo>
                </a:path>
              </a:pathLst>
            </a:custGeom>
            <a:ln w="9523">
              <a:solidFill>
                <a:srgbClr val="487CB9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48" name="object 148"/>
            <p:cNvSpPr/>
            <p:nvPr/>
          </p:nvSpPr>
          <p:spPr>
            <a:xfrm>
              <a:off x="7332091" y="2678937"/>
              <a:ext cx="0" cy="479425"/>
            </a:xfrm>
            <a:custGeom>
              <a:avLst/>
              <a:gdLst/>
              <a:ahLst/>
              <a:cxnLst/>
              <a:rect l="l" t="t" r="r" b="b"/>
              <a:pathLst>
                <a:path h="479425">
                  <a:moveTo>
                    <a:pt x="0" y="0"/>
                  </a:moveTo>
                  <a:lnTo>
                    <a:pt x="0" y="479298"/>
                  </a:lnTo>
                </a:path>
              </a:pathLst>
            </a:custGeom>
            <a:ln w="9525">
              <a:solidFill>
                <a:srgbClr val="487CB9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49" name="object 149"/>
            <p:cNvSpPr/>
            <p:nvPr/>
          </p:nvSpPr>
          <p:spPr>
            <a:xfrm>
              <a:off x="6342379" y="2567940"/>
              <a:ext cx="99060" cy="563879"/>
            </a:xfrm>
            <a:prstGeom prst="rect">
              <a:avLst/>
            </a:prstGeom>
            <a:blipFill>
              <a:blip r:embed="rId5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50" name="object 150"/>
            <p:cNvSpPr/>
            <p:nvPr/>
          </p:nvSpPr>
          <p:spPr>
            <a:xfrm>
              <a:off x="6391655" y="2590800"/>
              <a:ext cx="0" cy="477520"/>
            </a:xfrm>
            <a:custGeom>
              <a:avLst/>
              <a:gdLst/>
              <a:ahLst/>
              <a:cxnLst/>
              <a:rect l="l" t="t" r="r" b="b"/>
              <a:pathLst>
                <a:path h="477519">
                  <a:moveTo>
                    <a:pt x="0" y="0"/>
                  </a:moveTo>
                  <a:lnTo>
                    <a:pt x="0" y="477012"/>
                  </a:lnTo>
                </a:path>
              </a:pathLst>
            </a:custGeom>
            <a:ln w="12700">
              <a:solidFill>
                <a:srgbClr val="4F81BB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51" name="object 151"/>
            <p:cNvSpPr/>
            <p:nvPr/>
          </p:nvSpPr>
          <p:spPr>
            <a:xfrm>
              <a:off x="6256019" y="3037840"/>
              <a:ext cx="175260" cy="175260"/>
            </a:xfrm>
            <a:prstGeom prst="rect">
              <a:avLst/>
            </a:prstGeom>
            <a:blipFill>
              <a:blip r:embed="rId5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52" name="object 152"/>
            <p:cNvSpPr/>
            <p:nvPr/>
          </p:nvSpPr>
          <p:spPr>
            <a:xfrm>
              <a:off x="6302374" y="3066541"/>
              <a:ext cx="81280" cy="78105"/>
            </a:xfrm>
            <a:custGeom>
              <a:avLst/>
              <a:gdLst/>
              <a:ahLst/>
              <a:cxnLst/>
              <a:rect l="l" t="t" r="r" b="b"/>
              <a:pathLst>
                <a:path w="81279" h="78105">
                  <a:moveTo>
                    <a:pt x="80772" y="0"/>
                  </a:moveTo>
                  <a:lnTo>
                    <a:pt x="0" y="77597"/>
                  </a:lnTo>
                </a:path>
              </a:pathLst>
            </a:custGeom>
            <a:ln w="12700">
              <a:solidFill>
                <a:srgbClr val="4F81BB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53" name="object 153"/>
            <p:cNvSpPr/>
            <p:nvPr/>
          </p:nvSpPr>
          <p:spPr>
            <a:xfrm>
              <a:off x="6395719" y="4034328"/>
              <a:ext cx="1083563" cy="72043"/>
            </a:xfrm>
            <a:prstGeom prst="rect">
              <a:avLst/>
            </a:prstGeom>
            <a:blipFill>
              <a:blip r:embed="rId5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54" name="object 154"/>
            <p:cNvSpPr/>
            <p:nvPr/>
          </p:nvSpPr>
          <p:spPr>
            <a:xfrm>
              <a:off x="6417055" y="4050030"/>
              <a:ext cx="1033144" cy="0"/>
            </a:xfrm>
            <a:custGeom>
              <a:avLst/>
              <a:gdLst/>
              <a:ahLst/>
              <a:cxnLst/>
              <a:rect l="l" t="t" r="r" b="b"/>
              <a:pathLst>
                <a:path w="1033145">
                  <a:moveTo>
                    <a:pt x="921003" y="0"/>
                  </a:moveTo>
                  <a:lnTo>
                    <a:pt x="1033145" y="0"/>
                  </a:lnTo>
                </a:path>
                <a:path w="1033145">
                  <a:moveTo>
                    <a:pt x="768223" y="0"/>
                  </a:moveTo>
                  <a:lnTo>
                    <a:pt x="799592" y="0"/>
                  </a:lnTo>
                </a:path>
                <a:path w="1033145">
                  <a:moveTo>
                    <a:pt x="615950" y="0"/>
                  </a:moveTo>
                  <a:lnTo>
                    <a:pt x="646811" y="0"/>
                  </a:lnTo>
                </a:path>
                <a:path w="1033145">
                  <a:moveTo>
                    <a:pt x="0" y="0"/>
                  </a:moveTo>
                  <a:lnTo>
                    <a:pt x="494538" y="0"/>
                  </a:lnTo>
                </a:path>
              </a:pathLst>
            </a:custGeom>
            <a:ln w="12700">
              <a:solidFill>
                <a:srgbClr val="4F81BB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55" name="object 155"/>
            <p:cNvSpPr/>
            <p:nvPr/>
          </p:nvSpPr>
          <p:spPr>
            <a:xfrm>
              <a:off x="6863079" y="3573780"/>
              <a:ext cx="259079" cy="619760"/>
            </a:xfrm>
            <a:prstGeom prst="rect">
              <a:avLst/>
            </a:prstGeom>
            <a:blipFill>
              <a:blip r:embed="rId6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56" name="object 156"/>
            <p:cNvSpPr/>
            <p:nvPr/>
          </p:nvSpPr>
          <p:spPr>
            <a:xfrm>
              <a:off x="6911593" y="3639058"/>
              <a:ext cx="121920" cy="484505"/>
            </a:xfrm>
            <a:custGeom>
              <a:avLst/>
              <a:gdLst/>
              <a:ahLst/>
              <a:cxnLst/>
              <a:rect l="l" t="t" r="r" b="b"/>
              <a:pathLst>
                <a:path w="121920" h="484504">
                  <a:moveTo>
                    <a:pt x="121464" y="0"/>
                  </a:moveTo>
                  <a:lnTo>
                    <a:pt x="0" y="0"/>
                  </a:lnTo>
                  <a:lnTo>
                    <a:pt x="0" y="484377"/>
                  </a:lnTo>
                  <a:lnTo>
                    <a:pt x="121464" y="484377"/>
                  </a:lnTo>
                  <a:lnTo>
                    <a:pt x="121464" y="0"/>
                  </a:lnTo>
                  <a:close/>
                </a:path>
              </a:pathLst>
            </a:custGeom>
            <a:solidFill>
              <a:srgbClr val="00FF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57" name="object 157"/>
            <p:cNvSpPr/>
            <p:nvPr/>
          </p:nvSpPr>
          <p:spPr>
            <a:xfrm>
              <a:off x="7053325" y="3598544"/>
              <a:ext cx="0" cy="525145"/>
            </a:xfrm>
            <a:custGeom>
              <a:avLst/>
              <a:gdLst/>
              <a:ahLst/>
              <a:cxnLst/>
              <a:rect l="l" t="t" r="r" b="b"/>
              <a:pathLst>
                <a:path h="525145">
                  <a:moveTo>
                    <a:pt x="0" y="0"/>
                  </a:moveTo>
                  <a:lnTo>
                    <a:pt x="0" y="524890"/>
                  </a:lnTo>
                </a:path>
              </a:pathLst>
            </a:custGeom>
            <a:ln w="40386">
              <a:solidFill>
                <a:srgbClr val="00CD0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58" name="object 158"/>
            <p:cNvSpPr/>
            <p:nvPr/>
          </p:nvSpPr>
          <p:spPr>
            <a:xfrm>
              <a:off x="6911593" y="3598544"/>
              <a:ext cx="161925" cy="40640"/>
            </a:xfrm>
            <a:custGeom>
              <a:avLst/>
              <a:gdLst/>
              <a:ahLst/>
              <a:cxnLst/>
              <a:rect l="l" t="t" r="r" b="b"/>
              <a:pathLst>
                <a:path w="161925" h="40639">
                  <a:moveTo>
                    <a:pt x="161925" y="0"/>
                  </a:moveTo>
                  <a:lnTo>
                    <a:pt x="40512" y="0"/>
                  </a:lnTo>
                  <a:lnTo>
                    <a:pt x="0" y="40512"/>
                  </a:lnTo>
                  <a:lnTo>
                    <a:pt x="121538" y="40512"/>
                  </a:lnTo>
                  <a:lnTo>
                    <a:pt x="161925" y="0"/>
                  </a:lnTo>
                  <a:close/>
                </a:path>
              </a:pathLst>
            </a:custGeom>
            <a:solidFill>
              <a:srgbClr val="30FF3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59" name="object 159"/>
            <p:cNvSpPr/>
            <p:nvPr/>
          </p:nvSpPr>
          <p:spPr>
            <a:xfrm>
              <a:off x="6911593" y="3598544"/>
              <a:ext cx="161925" cy="525145"/>
            </a:xfrm>
            <a:custGeom>
              <a:avLst/>
              <a:gdLst/>
              <a:ahLst/>
              <a:cxnLst/>
              <a:rect l="l" t="t" r="r" b="b"/>
              <a:pathLst>
                <a:path w="161925" h="525145">
                  <a:moveTo>
                    <a:pt x="0" y="40512"/>
                  </a:moveTo>
                  <a:lnTo>
                    <a:pt x="40512" y="0"/>
                  </a:lnTo>
                  <a:lnTo>
                    <a:pt x="161925" y="0"/>
                  </a:lnTo>
                  <a:lnTo>
                    <a:pt x="161925" y="484377"/>
                  </a:lnTo>
                  <a:lnTo>
                    <a:pt x="121538" y="524890"/>
                  </a:lnTo>
                  <a:lnTo>
                    <a:pt x="0" y="524890"/>
                  </a:lnTo>
                  <a:lnTo>
                    <a:pt x="0" y="40512"/>
                  </a:lnTo>
                  <a:close/>
                </a:path>
                <a:path w="161925" h="525145">
                  <a:moveTo>
                    <a:pt x="0" y="40512"/>
                  </a:moveTo>
                  <a:lnTo>
                    <a:pt x="121538" y="40512"/>
                  </a:lnTo>
                  <a:lnTo>
                    <a:pt x="161925" y="0"/>
                  </a:lnTo>
                </a:path>
                <a:path w="161925" h="525145">
                  <a:moveTo>
                    <a:pt x="121538" y="40512"/>
                  </a:moveTo>
                  <a:lnTo>
                    <a:pt x="121538" y="524890"/>
                  </a:lnTo>
                </a:path>
              </a:pathLst>
            </a:custGeom>
            <a:ln w="9525">
              <a:solidFill>
                <a:srgbClr val="487CB9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0" name="object 160"/>
            <p:cNvSpPr/>
            <p:nvPr/>
          </p:nvSpPr>
          <p:spPr>
            <a:xfrm>
              <a:off x="7015479" y="3571239"/>
              <a:ext cx="259079" cy="622300"/>
            </a:xfrm>
            <a:prstGeom prst="rect">
              <a:avLst/>
            </a:prstGeom>
            <a:blipFill>
              <a:blip r:embed="rId6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1" name="object 161"/>
            <p:cNvSpPr/>
            <p:nvPr/>
          </p:nvSpPr>
          <p:spPr>
            <a:xfrm>
              <a:off x="7063866" y="3637407"/>
              <a:ext cx="121920" cy="484505"/>
            </a:xfrm>
            <a:custGeom>
              <a:avLst/>
              <a:gdLst/>
              <a:ahLst/>
              <a:cxnLst/>
              <a:rect l="l" t="t" r="r" b="b"/>
              <a:pathLst>
                <a:path w="121920" h="484504">
                  <a:moveTo>
                    <a:pt x="121464" y="0"/>
                  </a:moveTo>
                  <a:lnTo>
                    <a:pt x="0" y="0"/>
                  </a:lnTo>
                  <a:lnTo>
                    <a:pt x="0" y="484377"/>
                  </a:lnTo>
                  <a:lnTo>
                    <a:pt x="121464" y="484377"/>
                  </a:lnTo>
                  <a:lnTo>
                    <a:pt x="121464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2" name="object 162"/>
            <p:cNvSpPr/>
            <p:nvPr/>
          </p:nvSpPr>
          <p:spPr>
            <a:xfrm>
              <a:off x="7205598" y="3596894"/>
              <a:ext cx="0" cy="525145"/>
            </a:xfrm>
            <a:custGeom>
              <a:avLst/>
              <a:gdLst/>
              <a:ahLst/>
              <a:cxnLst/>
              <a:rect l="l" t="t" r="r" b="b"/>
              <a:pathLst>
                <a:path h="525145">
                  <a:moveTo>
                    <a:pt x="0" y="0"/>
                  </a:moveTo>
                  <a:lnTo>
                    <a:pt x="0" y="524890"/>
                  </a:lnTo>
                </a:path>
              </a:pathLst>
            </a:custGeom>
            <a:ln w="40386">
              <a:solidFill>
                <a:srgbClr val="CD9A0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3" name="object 163"/>
            <p:cNvSpPr/>
            <p:nvPr/>
          </p:nvSpPr>
          <p:spPr>
            <a:xfrm>
              <a:off x="7063866" y="3596894"/>
              <a:ext cx="161925" cy="40640"/>
            </a:xfrm>
            <a:custGeom>
              <a:avLst/>
              <a:gdLst/>
              <a:ahLst/>
              <a:cxnLst/>
              <a:rect l="l" t="t" r="r" b="b"/>
              <a:pathLst>
                <a:path w="161925" h="40639">
                  <a:moveTo>
                    <a:pt x="161925" y="0"/>
                  </a:moveTo>
                  <a:lnTo>
                    <a:pt x="40512" y="0"/>
                  </a:lnTo>
                  <a:lnTo>
                    <a:pt x="0" y="40512"/>
                  </a:lnTo>
                  <a:lnTo>
                    <a:pt x="121538" y="40512"/>
                  </a:lnTo>
                  <a:lnTo>
                    <a:pt x="161925" y="0"/>
                  </a:lnTo>
                  <a:close/>
                </a:path>
              </a:pathLst>
            </a:custGeom>
            <a:solidFill>
              <a:srgbClr val="FFCC3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4" name="object 164"/>
            <p:cNvSpPr/>
            <p:nvPr/>
          </p:nvSpPr>
          <p:spPr>
            <a:xfrm>
              <a:off x="7063866" y="3596894"/>
              <a:ext cx="161925" cy="525145"/>
            </a:xfrm>
            <a:custGeom>
              <a:avLst/>
              <a:gdLst/>
              <a:ahLst/>
              <a:cxnLst/>
              <a:rect l="l" t="t" r="r" b="b"/>
              <a:pathLst>
                <a:path w="161925" h="525145">
                  <a:moveTo>
                    <a:pt x="0" y="40512"/>
                  </a:moveTo>
                  <a:lnTo>
                    <a:pt x="40512" y="0"/>
                  </a:lnTo>
                  <a:lnTo>
                    <a:pt x="161925" y="0"/>
                  </a:lnTo>
                  <a:lnTo>
                    <a:pt x="161925" y="484377"/>
                  </a:lnTo>
                  <a:lnTo>
                    <a:pt x="121538" y="524890"/>
                  </a:lnTo>
                  <a:lnTo>
                    <a:pt x="0" y="524890"/>
                  </a:lnTo>
                  <a:lnTo>
                    <a:pt x="0" y="40512"/>
                  </a:lnTo>
                  <a:close/>
                </a:path>
                <a:path w="161925" h="525145">
                  <a:moveTo>
                    <a:pt x="0" y="40512"/>
                  </a:moveTo>
                  <a:lnTo>
                    <a:pt x="121538" y="40512"/>
                  </a:lnTo>
                  <a:lnTo>
                    <a:pt x="161925" y="0"/>
                  </a:lnTo>
                </a:path>
                <a:path w="161925" h="525145">
                  <a:moveTo>
                    <a:pt x="121538" y="40512"/>
                  </a:moveTo>
                  <a:lnTo>
                    <a:pt x="121538" y="524890"/>
                  </a:lnTo>
                </a:path>
              </a:pathLst>
            </a:custGeom>
            <a:ln w="9525">
              <a:solidFill>
                <a:srgbClr val="487CB9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5" name="object 165"/>
            <p:cNvSpPr/>
            <p:nvPr/>
          </p:nvSpPr>
          <p:spPr>
            <a:xfrm>
              <a:off x="7167879" y="3571239"/>
              <a:ext cx="259079" cy="6223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6" name="object 166"/>
            <p:cNvSpPr/>
            <p:nvPr/>
          </p:nvSpPr>
          <p:spPr>
            <a:xfrm>
              <a:off x="7216648" y="3637407"/>
              <a:ext cx="121920" cy="484505"/>
            </a:xfrm>
            <a:custGeom>
              <a:avLst/>
              <a:gdLst/>
              <a:ahLst/>
              <a:cxnLst/>
              <a:rect l="l" t="t" r="r" b="b"/>
              <a:pathLst>
                <a:path w="121920" h="484504">
                  <a:moveTo>
                    <a:pt x="121464" y="0"/>
                  </a:moveTo>
                  <a:lnTo>
                    <a:pt x="0" y="0"/>
                  </a:lnTo>
                  <a:lnTo>
                    <a:pt x="0" y="484377"/>
                  </a:lnTo>
                  <a:lnTo>
                    <a:pt x="121464" y="484377"/>
                  </a:lnTo>
                  <a:lnTo>
                    <a:pt x="121464" y="0"/>
                  </a:lnTo>
                  <a:close/>
                </a:path>
              </a:pathLst>
            </a:custGeom>
            <a:solidFill>
              <a:srgbClr val="B3A0C5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7" name="object 167"/>
            <p:cNvSpPr/>
            <p:nvPr/>
          </p:nvSpPr>
          <p:spPr>
            <a:xfrm>
              <a:off x="7358379" y="3596894"/>
              <a:ext cx="0" cy="525145"/>
            </a:xfrm>
            <a:custGeom>
              <a:avLst/>
              <a:gdLst/>
              <a:ahLst/>
              <a:cxnLst/>
              <a:rect l="l" t="t" r="r" b="b"/>
              <a:pathLst>
                <a:path h="525145">
                  <a:moveTo>
                    <a:pt x="0" y="0"/>
                  </a:moveTo>
                  <a:lnTo>
                    <a:pt x="0" y="524890"/>
                  </a:lnTo>
                </a:path>
              </a:pathLst>
            </a:custGeom>
            <a:ln w="40513">
              <a:solidFill>
                <a:srgbClr val="90829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8" name="object 168"/>
            <p:cNvSpPr/>
            <p:nvPr/>
          </p:nvSpPr>
          <p:spPr>
            <a:xfrm>
              <a:off x="7216648" y="3596894"/>
              <a:ext cx="162560" cy="40640"/>
            </a:xfrm>
            <a:custGeom>
              <a:avLst/>
              <a:gdLst/>
              <a:ahLst/>
              <a:cxnLst/>
              <a:rect l="l" t="t" r="r" b="b"/>
              <a:pathLst>
                <a:path w="162559" h="40639">
                  <a:moveTo>
                    <a:pt x="162051" y="0"/>
                  </a:moveTo>
                  <a:lnTo>
                    <a:pt x="40512" y="0"/>
                  </a:lnTo>
                  <a:lnTo>
                    <a:pt x="0" y="40512"/>
                  </a:lnTo>
                  <a:lnTo>
                    <a:pt x="121538" y="40512"/>
                  </a:lnTo>
                  <a:lnTo>
                    <a:pt x="162051" y="0"/>
                  </a:lnTo>
                  <a:close/>
                </a:path>
              </a:pathLst>
            </a:custGeom>
            <a:solidFill>
              <a:srgbClr val="C2B4D2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9" name="object 169"/>
            <p:cNvSpPr/>
            <p:nvPr/>
          </p:nvSpPr>
          <p:spPr>
            <a:xfrm>
              <a:off x="7216648" y="3596894"/>
              <a:ext cx="162560" cy="525145"/>
            </a:xfrm>
            <a:custGeom>
              <a:avLst/>
              <a:gdLst/>
              <a:ahLst/>
              <a:cxnLst/>
              <a:rect l="l" t="t" r="r" b="b"/>
              <a:pathLst>
                <a:path w="162559" h="525145">
                  <a:moveTo>
                    <a:pt x="0" y="40512"/>
                  </a:moveTo>
                  <a:lnTo>
                    <a:pt x="40512" y="0"/>
                  </a:lnTo>
                  <a:lnTo>
                    <a:pt x="162051" y="0"/>
                  </a:lnTo>
                  <a:lnTo>
                    <a:pt x="162051" y="484377"/>
                  </a:lnTo>
                  <a:lnTo>
                    <a:pt x="121538" y="524890"/>
                  </a:lnTo>
                  <a:lnTo>
                    <a:pt x="0" y="524890"/>
                  </a:lnTo>
                  <a:lnTo>
                    <a:pt x="0" y="40512"/>
                  </a:lnTo>
                  <a:close/>
                </a:path>
                <a:path w="162559" h="525145">
                  <a:moveTo>
                    <a:pt x="0" y="40512"/>
                  </a:moveTo>
                  <a:lnTo>
                    <a:pt x="121538" y="40512"/>
                  </a:lnTo>
                  <a:lnTo>
                    <a:pt x="162051" y="0"/>
                  </a:lnTo>
                </a:path>
                <a:path w="162559" h="525145">
                  <a:moveTo>
                    <a:pt x="121538" y="40512"/>
                  </a:moveTo>
                  <a:lnTo>
                    <a:pt x="121538" y="524890"/>
                  </a:lnTo>
                </a:path>
              </a:pathLst>
            </a:custGeom>
            <a:ln w="9525">
              <a:solidFill>
                <a:srgbClr val="487CB9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70" name="object 170"/>
            <p:cNvSpPr/>
            <p:nvPr/>
          </p:nvSpPr>
          <p:spPr>
            <a:xfrm>
              <a:off x="6268719" y="3533139"/>
              <a:ext cx="1247140" cy="678180"/>
            </a:xfrm>
            <a:prstGeom prst="rect">
              <a:avLst/>
            </a:prstGeom>
            <a:blipFill>
              <a:blip r:embed="rId6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71" name="object 171"/>
            <p:cNvSpPr/>
            <p:nvPr/>
          </p:nvSpPr>
          <p:spPr>
            <a:xfrm>
              <a:off x="6316091" y="3559302"/>
              <a:ext cx="1152525" cy="581660"/>
            </a:xfrm>
            <a:custGeom>
              <a:avLst/>
              <a:gdLst/>
              <a:ahLst/>
              <a:cxnLst/>
              <a:rect l="l" t="t" r="r" b="b"/>
              <a:pathLst>
                <a:path w="1152525" h="581660">
                  <a:moveTo>
                    <a:pt x="0" y="101854"/>
                  </a:moveTo>
                  <a:lnTo>
                    <a:pt x="101854" y="0"/>
                  </a:lnTo>
                  <a:lnTo>
                    <a:pt x="1152016" y="0"/>
                  </a:lnTo>
                  <a:lnTo>
                    <a:pt x="1152016" y="479425"/>
                  </a:lnTo>
                  <a:lnTo>
                    <a:pt x="1050163" y="581279"/>
                  </a:lnTo>
                  <a:lnTo>
                    <a:pt x="0" y="581279"/>
                  </a:lnTo>
                  <a:lnTo>
                    <a:pt x="0" y="101854"/>
                  </a:lnTo>
                  <a:close/>
                </a:path>
              </a:pathLst>
            </a:custGeom>
            <a:ln w="9525">
              <a:solidFill>
                <a:srgbClr val="487CB9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72" name="object 172"/>
            <p:cNvSpPr/>
            <p:nvPr/>
          </p:nvSpPr>
          <p:spPr>
            <a:xfrm>
              <a:off x="6316091" y="3559302"/>
              <a:ext cx="1152525" cy="102235"/>
            </a:xfrm>
            <a:custGeom>
              <a:avLst/>
              <a:gdLst/>
              <a:ahLst/>
              <a:cxnLst/>
              <a:rect l="l" t="t" r="r" b="b"/>
              <a:pathLst>
                <a:path w="1152525" h="102235">
                  <a:moveTo>
                    <a:pt x="0" y="101854"/>
                  </a:moveTo>
                  <a:lnTo>
                    <a:pt x="1050163" y="101854"/>
                  </a:lnTo>
                  <a:lnTo>
                    <a:pt x="1152016" y="0"/>
                  </a:lnTo>
                </a:path>
              </a:pathLst>
            </a:custGeom>
            <a:ln w="9523">
              <a:solidFill>
                <a:srgbClr val="487CB9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73" name="object 173"/>
            <p:cNvSpPr/>
            <p:nvPr/>
          </p:nvSpPr>
          <p:spPr>
            <a:xfrm>
              <a:off x="7366254" y="3661155"/>
              <a:ext cx="0" cy="479425"/>
            </a:xfrm>
            <a:custGeom>
              <a:avLst/>
              <a:gdLst/>
              <a:ahLst/>
              <a:cxnLst/>
              <a:rect l="l" t="t" r="r" b="b"/>
              <a:pathLst>
                <a:path h="479425">
                  <a:moveTo>
                    <a:pt x="0" y="0"/>
                  </a:moveTo>
                  <a:lnTo>
                    <a:pt x="0" y="479425"/>
                  </a:lnTo>
                </a:path>
              </a:pathLst>
            </a:custGeom>
            <a:ln w="9525">
              <a:solidFill>
                <a:srgbClr val="487CB9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74" name="object 174"/>
            <p:cNvSpPr/>
            <p:nvPr/>
          </p:nvSpPr>
          <p:spPr>
            <a:xfrm>
              <a:off x="6360160" y="3550919"/>
              <a:ext cx="99060" cy="561339"/>
            </a:xfrm>
            <a:prstGeom prst="rect">
              <a:avLst/>
            </a:prstGeom>
            <a:blipFill>
              <a:blip r:embed="rId6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75" name="object 175"/>
            <p:cNvSpPr/>
            <p:nvPr/>
          </p:nvSpPr>
          <p:spPr>
            <a:xfrm>
              <a:off x="6408800" y="3573017"/>
              <a:ext cx="0" cy="477520"/>
            </a:xfrm>
            <a:custGeom>
              <a:avLst/>
              <a:gdLst/>
              <a:ahLst/>
              <a:cxnLst/>
              <a:rect l="l" t="t" r="r" b="b"/>
              <a:pathLst>
                <a:path h="477520">
                  <a:moveTo>
                    <a:pt x="0" y="0"/>
                  </a:moveTo>
                  <a:lnTo>
                    <a:pt x="0" y="477012"/>
                  </a:lnTo>
                </a:path>
              </a:pathLst>
            </a:custGeom>
            <a:ln w="12700">
              <a:solidFill>
                <a:srgbClr val="4F81BB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76" name="object 176"/>
            <p:cNvSpPr/>
            <p:nvPr/>
          </p:nvSpPr>
          <p:spPr>
            <a:xfrm>
              <a:off x="6271260" y="4020819"/>
              <a:ext cx="177800" cy="172719"/>
            </a:xfrm>
            <a:prstGeom prst="rect">
              <a:avLst/>
            </a:prstGeom>
            <a:blipFill>
              <a:blip r:embed="rId6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77" name="object 177"/>
            <p:cNvSpPr/>
            <p:nvPr/>
          </p:nvSpPr>
          <p:spPr>
            <a:xfrm>
              <a:off x="6319392" y="4048760"/>
              <a:ext cx="81280" cy="78105"/>
            </a:xfrm>
            <a:custGeom>
              <a:avLst/>
              <a:gdLst/>
              <a:ahLst/>
              <a:cxnLst/>
              <a:rect l="l" t="t" r="r" b="b"/>
              <a:pathLst>
                <a:path w="81279" h="78104">
                  <a:moveTo>
                    <a:pt x="80899" y="0"/>
                  </a:moveTo>
                  <a:lnTo>
                    <a:pt x="0" y="77596"/>
                  </a:lnTo>
                </a:path>
              </a:pathLst>
            </a:custGeom>
            <a:ln w="12700">
              <a:solidFill>
                <a:srgbClr val="4F81BB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78" name="object 178"/>
          <p:cNvSpPr txBox="1"/>
          <p:nvPr/>
        </p:nvSpPr>
        <p:spPr>
          <a:xfrm>
            <a:off x="7940167" y="2990469"/>
            <a:ext cx="603885" cy="6667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065" marR="5080" indent="-1905" algn="ctr">
              <a:lnSpc>
                <a:spcPct val="100000"/>
              </a:lnSpc>
              <a:spcBef>
                <a:spcPts val="105"/>
              </a:spcBef>
            </a:pPr>
            <a:r>
              <a:rPr sz="1400" spc="-90" dirty="0">
                <a:solidFill>
                  <a:srgbClr val="006EC0"/>
                </a:solidFill>
                <a:latin typeface="Arial"/>
                <a:cs typeface="Arial"/>
              </a:rPr>
              <a:t>Izlaz  </a:t>
            </a:r>
            <a:r>
              <a:rPr sz="1400" spc="-25" dirty="0">
                <a:solidFill>
                  <a:srgbClr val="006EC0"/>
                </a:solidFill>
                <a:latin typeface="Arial"/>
                <a:cs typeface="Arial"/>
              </a:rPr>
              <a:t>opti</a:t>
            </a:r>
            <a:r>
              <a:rPr sz="1400" spc="-35" dirty="0">
                <a:solidFill>
                  <a:srgbClr val="006EC0"/>
                </a:solidFill>
                <a:latin typeface="Arial"/>
                <a:cs typeface="Arial"/>
              </a:rPr>
              <a:t>č</a:t>
            </a:r>
            <a:r>
              <a:rPr sz="1400" spc="-30" dirty="0">
                <a:solidFill>
                  <a:srgbClr val="006EC0"/>
                </a:solidFill>
                <a:latin typeface="Arial"/>
                <a:cs typeface="Arial"/>
              </a:rPr>
              <a:t>kih  </a:t>
            </a:r>
            <a:r>
              <a:rPr sz="1400" spc="-70" dirty="0">
                <a:solidFill>
                  <a:srgbClr val="006EC0"/>
                </a:solidFill>
                <a:latin typeface="Arial"/>
                <a:cs typeface="Arial"/>
              </a:rPr>
              <a:t>paketa</a:t>
            </a:r>
            <a:endParaRPr sz="14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2107184"/>
            <a:ext cx="7959725" cy="41719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1800" b="1" spc="-145" dirty="0">
                <a:solidFill>
                  <a:srgbClr val="006EC0"/>
                </a:solidFill>
                <a:latin typeface="Arial"/>
                <a:cs typeface="Arial"/>
              </a:rPr>
              <a:t>Performanse </a:t>
            </a:r>
            <a:r>
              <a:rPr sz="1800" b="1" spc="-155" dirty="0">
                <a:solidFill>
                  <a:srgbClr val="006EC0"/>
                </a:solidFill>
                <a:latin typeface="Arial"/>
                <a:cs typeface="Arial"/>
              </a:rPr>
              <a:t>optičkog </a:t>
            </a:r>
            <a:r>
              <a:rPr sz="1800" b="1" spc="-165" dirty="0">
                <a:solidFill>
                  <a:srgbClr val="006EC0"/>
                </a:solidFill>
                <a:latin typeface="Arial"/>
                <a:cs typeface="Arial"/>
              </a:rPr>
              <a:t>čvora </a:t>
            </a:r>
            <a:r>
              <a:rPr sz="1800" b="1" spc="-210" dirty="0">
                <a:solidFill>
                  <a:srgbClr val="006EC0"/>
                </a:solidFill>
                <a:latin typeface="Arial"/>
                <a:cs typeface="Arial"/>
              </a:rPr>
              <a:t>sa </a:t>
            </a:r>
            <a:r>
              <a:rPr sz="1800" b="1" spc="-150" dirty="0">
                <a:solidFill>
                  <a:srgbClr val="006EC0"/>
                </a:solidFill>
                <a:latin typeface="Arial"/>
                <a:cs typeface="Arial"/>
              </a:rPr>
              <a:t>paketskom</a:t>
            </a:r>
            <a:r>
              <a:rPr sz="1800" b="1" spc="-275" dirty="0">
                <a:solidFill>
                  <a:srgbClr val="006EC0"/>
                </a:solidFill>
                <a:latin typeface="Arial"/>
                <a:cs typeface="Arial"/>
              </a:rPr>
              <a:t> </a:t>
            </a:r>
            <a:r>
              <a:rPr sz="1800" b="1" spc="-135" dirty="0">
                <a:solidFill>
                  <a:srgbClr val="006EC0"/>
                </a:solidFill>
                <a:latin typeface="Arial"/>
                <a:cs typeface="Arial"/>
              </a:rPr>
              <a:t>komutacijom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lr>
                <a:srgbClr val="006EC0"/>
              </a:buClr>
              <a:buFont typeface="Wingdings"/>
              <a:buChar char=""/>
            </a:pPr>
            <a:endParaRPr sz="1900" dirty="0">
              <a:latin typeface="Arial"/>
              <a:cs typeface="Arial"/>
            </a:endParaRPr>
          </a:p>
          <a:p>
            <a:pPr marL="756285" lvl="1" indent="-287020">
              <a:lnSpc>
                <a:spcPct val="100000"/>
              </a:lnSpc>
              <a:spcBef>
                <a:spcPts val="5"/>
              </a:spcBef>
              <a:buClr>
                <a:srgbClr val="006EC0"/>
              </a:buClr>
              <a:buChar char="–"/>
              <a:tabLst>
                <a:tab pos="756285" algn="l"/>
                <a:tab pos="756920" algn="l"/>
              </a:tabLst>
            </a:pPr>
            <a:r>
              <a:rPr sz="1800" spc="-130" dirty="0">
                <a:latin typeface="Arial"/>
                <a:cs typeface="Arial"/>
              </a:rPr>
              <a:t>Čvor </a:t>
            </a:r>
            <a:r>
              <a:rPr sz="1800" spc="-90" dirty="0">
                <a:latin typeface="Arial"/>
                <a:cs typeface="Arial"/>
              </a:rPr>
              <a:t>preuzima </a:t>
            </a:r>
            <a:r>
              <a:rPr sz="1800" spc="-80" dirty="0">
                <a:latin typeface="Arial"/>
                <a:cs typeface="Arial"/>
              </a:rPr>
              <a:t>paket </a:t>
            </a:r>
            <a:r>
              <a:rPr sz="1800" spc="-175" dirty="0">
                <a:latin typeface="Arial"/>
                <a:cs typeface="Arial"/>
              </a:rPr>
              <a:t>sa </a:t>
            </a:r>
            <a:r>
              <a:rPr sz="1800" spc="-120" dirty="0">
                <a:latin typeface="Arial"/>
                <a:cs typeface="Arial"/>
              </a:rPr>
              <a:t>ulaza </a:t>
            </a:r>
            <a:r>
              <a:rPr sz="1800" dirty="0">
                <a:solidFill>
                  <a:srgbClr val="006EC0"/>
                </a:solidFill>
                <a:latin typeface="Wingdings"/>
                <a:cs typeface="Wingdings"/>
              </a:rPr>
              <a:t></a:t>
            </a:r>
            <a:r>
              <a:rPr sz="1800" dirty="0">
                <a:solidFill>
                  <a:srgbClr val="006EC0"/>
                </a:solidFill>
                <a:latin typeface="Times New Roman"/>
                <a:cs typeface="Times New Roman"/>
              </a:rPr>
              <a:t> </a:t>
            </a:r>
            <a:r>
              <a:rPr sz="1800" spc="-90" dirty="0">
                <a:latin typeface="Arial"/>
                <a:cs typeface="Arial"/>
              </a:rPr>
              <a:t>očitava </a:t>
            </a:r>
            <a:r>
              <a:rPr sz="1800" spc="-85" dirty="0">
                <a:latin typeface="Arial"/>
                <a:cs typeface="Arial"/>
              </a:rPr>
              <a:t>njegovo </a:t>
            </a:r>
            <a:r>
              <a:rPr sz="1800" spc="-105" dirty="0">
                <a:latin typeface="Arial"/>
                <a:cs typeface="Arial"/>
              </a:rPr>
              <a:t>zaglavlje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6EC0"/>
                </a:solidFill>
                <a:latin typeface="Wingdings"/>
                <a:cs typeface="Wingdings"/>
              </a:rPr>
              <a:t></a:t>
            </a:r>
            <a:endParaRPr sz="1800" dirty="0">
              <a:latin typeface="Wingdings"/>
              <a:cs typeface="Wingdings"/>
            </a:endParaRPr>
          </a:p>
          <a:p>
            <a:pPr marL="756285">
              <a:lnSpc>
                <a:spcPct val="100000"/>
              </a:lnSpc>
              <a:spcBef>
                <a:spcPts val="35"/>
              </a:spcBef>
            </a:pPr>
            <a:r>
              <a:rPr sz="1800" spc="-60" dirty="0">
                <a:latin typeface="Arial"/>
                <a:cs typeface="Arial"/>
              </a:rPr>
              <a:t>komutira </a:t>
            </a:r>
            <a:r>
              <a:rPr sz="1800" spc="-170" dirty="0">
                <a:latin typeface="Arial"/>
                <a:cs typeface="Arial"/>
              </a:rPr>
              <a:t>ga </a:t>
            </a:r>
            <a:r>
              <a:rPr sz="1800" spc="-105" dirty="0">
                <a:latin typeface="Arial"/>
                <a:cs typeface="Arial"/>
              </a:rPr>
              <a:t>na </a:t>
            </a:r>
            <a:r>
              <a:rPr sz="1800" spc="-90" dirty="0">
                <a:latin typeface="Arial"/>
                <a:cs typeface="Arial"/>
              </a:rPr>
              <a:t>odgovarajući izlazni</a:t>
            </a:r>
            <a:r>
              <a:rPr sz="1800" spc="-7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port</a:t>
            </a:r>
            <a:endParaRPr sz="1800" dirty="0">
              <a:latin typeface="Arial"/>
              <a:cs typeface="Arial"/>
            </a:endParaRPr>
          </a:p>
          <a:p>
            <a:pPr marL="756285" lvl="1" indent="-287020">
              <a:lnSpc>
                <a:spcPct val="100000"/>
              </a:lnSpc>
              <a:spcBef>
                <a:spcPts val="969"/>
              </a:spcBef>
              <a:buClr>
                <a:srgbClr val="006EC0"/>
              </a:buClr>
              <a:buChar char="–"/>
              <a:tabLst>
                <a:tab pos="756285" algn="l"/>
                <a:tab pos="756920" algn="l"/>
              </a:tabLst>
            </a:pPr>
            <a:r>
              <a:rPr sz="1800" spc="-60" dirty="0">
                <a:latin typeface="Arial"/>
                <a:cs typeface="Arial"/>
              </a:rPr>
              <a:t>Optički</a:t>
            </a:r>
            <a:r>
              <a:rPr sz="1800" spc="-145" dirty="0">
                <a:latin typeface="Arial"/>
                <a:cs typeface="Arial"/>
              </a:rPr>
              <a:t> </a:t>
            </a:r>
            <a:r>
              <a:rPr sz="1800" spc="-60" dirty="0">
                <a:latin typeface="Arial"/>
                <a:cs typeface="Arial"/>
              </a:rPr>
              <a:t>čvor:</a:t>
            </a:r>
            <a:endParaRPr sz="1800" dirty="0">
              <a:latin typeface="Arial"/>
              <a:cs typeface="Arial"/>
            </a:endParaRPr>
          </a:p>
          <a:p>
            <a:pPr marL="1155700" lvl="2" indent="-228600">
              <a:lnSpc>
                <a:spcPct val="100000"/>
              </a:lnSpc>
              <a:spcBef>
                <a:spcPts val="925"/>
              </a:spcBef>
              <a:buClr>
                <a:srgbClr val="006EC0"/>
              </a:buClr>
              <a:buChar char="•"/>
              <a:tabLst>
                <a:tab pos="1155065" algn="l"/>
                <a:tab pos="1155700" algn="l"/>
              </a:tabLst>
            </a:pPr>
            <a:r>
              <a:rPr sz="1600" spc="-95" dirty="0">
                <a:latin typeface="Arial"/>
                <a:cs typeface="Arial"/>
              </a:rPr>
              <a:t>Može </a:t>
            </a:r>
            <a:r>
              <a:rPr sz="1600" spc="-45" dirty="0">
                <a:latin typeface="Arial"/>
                <a:cs typeface="Arial"/>
              </a:rPr>
              <a:t>dodati </a:t>
            </a:r>
            <a:r>
              <a:rPr sz="1600" spc="-75" dirty="0">
                <a:latin typeface="Arial"/>
                <a:cs typeface="Arial"/>
              </a:rPr>
              <a:t>novo </a:t>
            </a:r>
            <a:r>
              <a:rPr sz="1600" spc="-95" dirty="0">
                <a:latin typeface="Arial"/>
                <a:cs typeface="Arial"/>
              </a:rPr>
              <a:t>zaglavlje</a:t>
            </a:r>
            <a:r>
              <a:rPr sz="1600" spc="-170" dirty="0">
                <a:latin typeface="Arial"/>
                <a:cs typeface="Arial"/>
              </a:rPr>
              <a:t> </a:t>
            </a:r>
            <a:r>
              <a:rPr sz="1600" spc="-75" dirty="0">
                <a:latin typeface="Arial"/>
                <a:cs typeface="Arial"/>
              </a:rPr>
              <a:t>paketu</a:t>
            </a:r>
            <a:endParaRPr sz="1600" dirty="0">
              <a:latin typeface="Arial"/>
              <a:cs typeface="Arial"/>
            </a:endParaRPr>
          </a:p>
          <a:p>
            <a:pPr marL="1155700" lvl="2" indent="-228600">
              <a:lnSpc>
                <a:spcPct val="100000"/>
              </a:lnSpc>
              <a:spcBef>
                <a:spcPts val="900"/>
              </a:spcBef>
              <a:buClr>
                <a:srgbClr val="006EC0"/>
              </a:buClr>
              <a:buChar char="•"/>
              <a:tabLst>
                <a:tab pos="1155065" algn="l"/>
                <a:tab pos="1155700" algn="l"/>
              </a:tabLst>
            </a:pPr>
            <a:r>
              <a:rPr sz="1600" spc="-50" dirty="0">
                <a:latin typeface="Arial"/>
                <a:cs typeface="Arial"/>
              </a:rPr>
              <a:t>Mora razriješiti </a:t>
            </a:r>
            <a:r>
              <a:rPr sz="1600" spc="-95" dirty="0">
                <a:latin typeface="Arial"/>
                <a:cs typeface="Arial"/>
              </a:rPr>
              <a:t>moguću </a:t>
            </a:r>
            <a:r>
              <a:rPr sz="1600" spc="-55" dirty="0">
                <a:latin typeface="Arial"/>
                <a:cs typeface="Arial"/>
              </a:rPr>
              <a:t>koliziju </a:t>
            </a:r>
            <a:r>
              <a:rPr sz="1600" spc="-65" dirty="0">
                <a:latin typeface="Arial"/>
                <a:cs typeface="Arial"/>
              </a:rPr>
              <a:t>(</a:t>
            </a:r>
            <a:r>
              <a:rPr sz="1600" i="1" spc="-65" dirty="0">
                <a:latin typeface="Arial"/>
                <a:cs typeface="Arial"/>
              </a:rPr>
              <a:t>contention) </a:t>
            </a:r>
            <a:r>
              <a:rPr sz="1600" i="1" spc="-80" dirty="0">
                <a:latin typeface="Arial"/>
                <a:cs typeface="Arial"/>
              </a:rPr>
              <a:t>na izlaznim</a:t>
            </a:r>
            <a:r>
              <a:rPr sz="1600" i="1" spc="-315" dirty="0">
                <a:latin typeface="Arial"/>
                <a:cs typeface="Arial"/>
              </a:rPr>
              <a:t> </a:t>
            </a:r>
            <a:r>
              <a:rPr sz="1600" i="1" spc="-55" dirty="0">
                <a:latin typeface="Arial"/>
                <a:cs typeface="Arial"/>
              </a:rPr>
              <a:t>portovima</a:t>
            </a:r>
            <a:endParaRPr sz="1600" dirty="0">
              <a:latin typeface="Arial"/>
              <a:cs typeface="Arial"/>
            </a:endParaRPr>
          </a:p>
          <a:p>
            <a:pPr marL="1557655" marR="5080">
              <a:lnSpc>
                <a:spcPct val="100000"/>
              </a:lnSpc>
              <a:spcBef>
                <a:spcPts val="905"/>
              </a:spcBef>
            </a:pPr>
            <a:r>
              <a:rPr sz="1400" spc="-85" dirty="0">
                <a:latin typeface="Arial"/>
                <a:cs typeface="Arial"/>
              </a:rPr>
              <a:t>(kada</a:t>
            </a:r>
            <a:r>
              <a:rPr sz="1400" spc="-100" dirty="0">
                <a:latin typeface="Arial"/>
                <a:cs typeface="Arial"/>
              </a:rPr>
              <a:t> </a:t>
            </a:r>
            <a:r>
              <a:rPr sz="1400" spc="-85" dirty="0">
                <a:latin typeface="Arial"/>
                <a:cs typeface="Arial"/>
              </a:rPr>
              <a:t>dva</a:t>
            </a:r>
            <a:r>
              <a:rPr sz="1400" spc="-75" dirty="0">
                <a:latin typeface="Arial"/>
                <a:cs typeface="Arial"/>
              </a:rPr>
              <a:t> </a:t>
            </a:r>
            <a:r>
              <a:rPr sz="1400" spc="-70" dirty="0">
                <a:latin typeface="Arial"/>
                <a:cs typeface="Arial"/>
              </a:rPr>
              <a:t>paketa</a:t>
            </a:r>
            <a:r>
              <a:rPr sz="1400" spc="-80" dirty="0">
                <a:latin typeface="Arial"/>
                <a:cs typeface="Arial"/>
              </a:rPr>
              <a:t> dolaze</a:t>
            </a:r>
            <a:r>
              <a:rPr sz="1400" spc="-100" dirty="0">
                <a:latin typeface="Arial"/>
                <a:cs typeface="Arial"/>
              </a:rPr>
              <a:t> </a:t>
            </a:r>
            <a:r>
              <a:rPr sz="1400" spc="-80" dirty="0">
                <a:latin typeface="Arial"/>
                <a:cs typeface="Arial"/>
              </a:rPr>
              <a:t>na</a:t>
            </a:r>
            <a:r>
              <a:rPr sz="1400" spc="-85" dirty="0">
                <a:latin typeface="Arial"/>
                <a:cs typeface="Arial"/>
              </a:rPr>
              <a:t> </a:t>
            </a:r>
            <a:r>
              <a:rPr sz="1400" spc="-40" dirty="0">
                <a:latin typeface="Arial"/>
                <a:cs typeface="Arial"/>
              </a:rPr>
              <a:t>različite</a:t>
            </a:r>
            <a:r>
              <a:rPr sz="1400" spc="-125" dirty="0">
                <a:latin typeface="Arial"/>
                <a:cs typeface="Arial"/>
              </a:rPr>
              <a:t> </a:t>
            </a:r>
            <a:r>
              <a:rPr sz="1400" spc="-75" dirty="0">
                <a:latin typeface="Arial"/>
                <a:cs typeface="Arial"/>
              </a:rPr>
              <a:t>ulazne</a:t>
            </a:r>
            <a:r>
              <a:rPr sz="1400" spc="-85" dirty="0">
                <a:latin typeface="Arial"/>
                <a:cs typeface="Arial"/>
              </a:rPr>
              <a:t> </a:t>
            </a:r>
            <a:r>
              <a:rPr sz="1400" spc="-35" dirty="0">
                <a:latin typeface="Arial"/>
                <a:cs typeface="Arial"/>
              </a:rPr>
              <a:t>portove,</a:t>
            </a:r>
            <a:r>
              <a:rPr sz="1400" spc="-125" dirty="0">
                <a:latin typeface="Arial"/>
                <a:cs typeface="Arial"/>
              </a:rPr>
              <a:t> </a:t>
            </a:r>
            <a:r>
              <a:rPr sz="1400" spc="-110" dirty="0">
                <a:latin typeface="Arial"/>
                <a:cs typeface="Arial"/>
              </a:rPr>
              <a:t>a</a:t>
            </a:r>
            <a:r>
              <a:rPr sz="1400" spc="-85" dirty="0">
                <a:latin typeface="Arial"/>
                <a:cs typeface="Arial"/>
              </a:rPr>
              <a:t> </a:t>
            </a:r>
            <a:r>
              <a:rPr sz="1400" spc="-45" dirty="0">
                <a:latin typeface="Arial"/>
                <a:cs typeface="Arial"/>
              </a:rPr>
              <a:t>odredište</a:t>
            </a:r>
            <a:r>
              <a:rPr sz="1400" spc="-114" dirty="0">
                <a:latin typeface="Arial"/>
                <a:cs typeface="Arial"/>
              </a:rPr>
              <a:t> </a:t>
            </a:r>
            <a:r>
              <a:rPr sz="1400" spc="-20" dirty="0">
                <a:latin typeface="Arial"/>
                <a:cs typeface="Arial"/>
              </a:rPr>
              <a:t>im</a:t>
            </a:r>
            <a:r>
              <a:rPr sz="1400" spc="-85" dirty="0">
                <a:latin typeface="Arial"/>
                <a:cs typeface="Arial"/>
              </a:rPr>
              <a:t> </a:t>
            </a:r>
            <a:r>
              <a:rPr sz="1400" spc="-35" dirty="0">
                <a:latin typeface="Arial"/>
                <a:cs typeface="Arial"/>
              </a:rPr>
              <a:t>je</a:t>
            </a:r>
            <a:r>
              <a:rPr sz="1400" spc="-90" dirty="0">
                <a:latin typeface="Arial"/>
                <a:cs typeface="Arial"/>
              </a:rPr>
              <a:t> </a:t>
            </a:r>
            <a:r>
              <a:rPr sz="1400" spc="-15" dirty="0">
                <a:latin typeface="Arial"/>
                <a:cs typeface="Arial"/>
              </a:rPr>
              <a:t>isti</a:t>
            </a:r>
            <a:r>
              <a:rPr sz="1400" spc="-100" dirty="0">
                <a:latin typeface="Arial"/>
                <a:cs typeface="Arial"/>
              </a:rPr>
              <a:t> </a:t>
            </a:r>
            <a:r>
              <a:rPr sz="1400" spc="-60" dirty="0">
                <a:latin typeface="Arial"/>
                <a:cs typeface="Arial"/>
              </a:rPr>
              <a:t>izlazni</a:t>
            </a:r>
            <a:r>
              <a:rPr sz="1400" spc="-9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port,</a:t>
            </a:r>
            <a:r>
              <a:rPr sz="1400" spc="-114" dirty="0">
                <a:latin typeface="Arial"/>
                <a:cs typeface="Arial"/>
              </a:rPr>
              <a:t> </a:t>
            </a:r>
            <a:r>
              <a:rPr sz="1400" spc="-50" dirty="0">
                <a:latin typeface="Arial"/>
                <a:cs typeface="Arial"/>
              </a:rPr>
              <a:t>tada  </a:t>
            </a:r>
            <a:r>
              <a:rPr sz="1400" spc="-120" dirty="0">
                <a:latin typeface="Arial"/>
                <a:cs typeface="Arial"/>
              </a:rPr>
              <a:t>se</a:t>
            </a:r>
            <a:r>
              <a:rPr sz="1400" spc="-60" dirty="0">
                <a:latin typeface="Arial"/>
                <a:cs typeface="Arial"/>
              </a:rPr>
              <a:t> </a:t>
            </a:r>
            <a:r>
              <a:rPr sz="1400" spc="-55" dirty="0">
                <a:latin typeface="Arial"/>
                <a:cs typeface="Arial"/>
              </a:rPr>
              <a:t>jedan</a:t>
            </a:r>
            <a:r>
              <a:rPr sz="1400" spc="-95" dirty="0">
                <a:latin typeface="Arial"/>
                <a:cs typeface="Arial"/>
              </a:rPr>
              <a:t> </a:t>
            </a:r>
            <a:r>
              <a:rPr sz="1400" spc="-45" dirty="0">
                <a:latin typeface="Arial"/>
                <a:cs typeface="Arial"/>
              </a:rPr>
              <a:t>od</a:t>
            </a:r>
            <a:r>
              <a:rPr sz="1400" spc="-105" dirty="0">
                <a:latin typeface="Arial"/>
                <a:cs typeface="Arial"/>
              </a:rPr>
              <a:t> </a:t>
            </a:r>
            <a:r>
              <a:rPr sz="1400" spc="-70" dirty="0">
                <a:latin typeface="Arial"/>
                <a:cs typeface="Arial"/>
              </a:rPr>
              <a:t>paketa</a:t>
            </a:r>
            <a:r>
              <a:rPr sz="1400" spc="-80" dirty="0">
                <a:latin typeface="Arial"/>
                <a:cs typeface="Arial"/>
              </a:rPr>
              <a:t> </a:t>
            </a:r>
            <a:r>
              <a:rPr sz="1400" spc="-120" dirty="0">
                <a:latin typeface="Arial"/>
                <a:cs typeface="Arial"/>
              </a:rPr>
              <a:t>se</a:t>
            </a:r>
            <a:r>
              <a:rPr sz="1400" spc="-85" dirty="0">
                <a:latin typeface="Arial"/>
                <a:cs typeface="Arial"/>
              </a:rPr>
              <a:t> </a:t>
            </a:r>
            <a:r>
              <a:rPr sz="1400" spc="-55" dirty="0">
                <a:latin typeface="Arial"/>
                <a:cs typeface="Arial"/>
              </a:rPr>
              <a:t>mora</a:t>
            </a:r>
            <a:r>
              <a:rPr sz="1400" spc="-125" dirty="0">
                <a:latin typeface="Arial"/>
                <a:cs typeface="Arial"/>
              </a:rPr>
              <a:t> </a:t>
            </a:r>
            <a:r>
              <a:rPr sz="1400" spc="-45" dirty="0">
                <a:latin typeface="Arial"/>
                <a:cs typeface="Arial"/>
              </a:rPr>
              <a:t>baferovati</a:t>
            </a:r>
            <a:r>
              <a:rPr sz="1400" spc="-114" dirty="0">
                <a:latin typeface="Arial"/>
                <a:cs typeface="Arial"/>
              </a:rPr>
              <a:t> </a:t>
            </a:r>
            <a:r>
              <a:rPr sz="1400" spc="10" dirty="0">
                <a:latin typeface="Arial"/>
                <a:cs typeface="Arial"/>
              </a:rPr>
              <a:t>ili</a:t>
            </a:r>
            <a:r>
              <a:rPr sz="1400" spc="-100" dirty="0">
                <a:latin typeface="Arial"/>
                <a:cs typeface="Arial"/>
              </a:rPr>
              <a:t> </a:t>
            </a:r>
            <a:r>
              <a:rPr sz="1400" spc="-40" dirty="0">
                <a:latin typeface="Arial"/>
                <a:cs typeface="Arial"/>
              </a:rPr>
              <a:t>poslati</a:t>
            </a:r>
            <a:r>
              <a:rPr sz="1400" spc="-105" dirty="0">
                <a:latin typeface="Arial"/>
                <a:cs typeface="Arial"/>
              </a:rPr>
              <a:t> </a:t>
            </a:r>
            <a:r>
              <a:rPr sz="1400" spc="-80" dirty="0">
                <a:latin typeface="Arial"/>
                <a:cs typeface="Arial"/>
              </a:rPr>
              <a:t>na</a:t>
            </a:r>
            <a:r>
              <a:rPr sz="1400" spc="-90" dirty="0">
                <a:latin typeface="Arial"/>
                <a:cs typeface="Arial"/>
              </a:rPr>
              <a:t> </a:t>
            </a:r>
            <a:r>
              <a:rPr sz="1400" spc="-40" dirty="0">
                <a:latin typeface="Arial"/>
                <a:cs typeface="Arial"/>
              </a:rPr>
              <a:t>drugi</a:t>
            </a:r>
            <a:r>
              <a:rPr sz="1400" spc="-8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port)</a:t>
            </a:r>
            <a:endParaRPr sz="1400" dirty="0">
              <a:latin typeface="Arial"/>
              <a:cs typeface="Arial"/>
            </a:endParaRPr>
          </a:p>
          <a:p>
            <a:pPr marL="756285" lvl="1" indent="-287020">
              <a:lnSpc>
                <a:spcPct val="100000"/>
              </a:lnSpc>
              <a:spcBef>
                <a:spcPts val="875"/>
              </a:spcBef>
              <a:buClr>
                <a:srgbClr val="006EC0"/>
              </a:buClr>
              <a:buChar char="–"/>
              <a:tabLst>
                <a:tab pos="756285" algn="l"/>
                <a:tab pos="756920" algn="l"/>
              </a:tabLst>
            </a:pPr>
            <a:r>
              <a:rPr sz="1800" spc="-90" dirty="0">
                <a:latin typeface="Arial"/>
                <a:cs typeface="Arial"/>
              </a:rPr>
              <a:t>Idealno, </a:t>
            </a:r>
            <a:r>
              <a:rPr sz="1800" spc="-160" dirty="0">
                <a:latin typeface="Arial"/>
                <a:cs typeface="Arial"/>
              </a:rPr>
              <a:t>sve </a:t>
            </a:r>
            <a:r>
              <a:rPr sz="1800" spc="-75" dirty="0">
                <a:latin typeface="Arial"/>
                <a:cs typeface="Arial"/>
              </a:rPr>
              <a:t>funkcije </a:t>
            </a:r>
            <a:r>
              <a:rPr sz="1800" spc="-165" dirty="0">
                <a:latin typeface="Arial"/>
                <a:cs typeface="Arial"/>
              </a:rPr>
              <a:t>se </a:t>
            </a:r>
            <a:r>
              <a:rPr sz="1800" spc="-80" dirty="0">
                <a:latin typeface="Arial"/>
                <a:cs typeface="Arial"/>
              </a:rPr>
              <a:t>realizuju </a:t>
            </a:r>
            <a:r>
              <a:rPr sz="1800" spc="-60" dirty="0">
                <a:latin typeface="Arial"/>
                <a:cs typeface="Arial"/>
              </a:rPr>
              <a:t>u </a:t>
            </a:r>
            <a:r>
              <a:rPr sz="1800" spc="-75" dirty="0">
                <a:latin typeface="Arial"/>
                <a:cs typeface="Arial"/>
              </a:rPr>
              <a:t>optičkom</a:t>
            </a:r>
            <a:r>
              <a:rPr sz="1800" spc="-130" dirty="0">
                <a:latin typeface="Arial"/>
                <a:cs typeface="Arial"/>
              </a:rPr>
              <a:t> </a:t>
            </a:r>
            <a:r>
              <a:rPr sz="1800" spc="-70" dirty="0">
                <a:latin typeface="Arial"/>
                <a:cs typeface="Arial"/>
              </a:rPr>
              <a:t>domenu</a:t>
            </a:r>
            <a:endParaRPr sz="1800" dirty="0">
              <a:latin typeface="Arial"/>
              <a:cs typeface="Arial"/>
            </a:endParaRPr>
          </a:p>
          <a:p>
            <a:pPr marL="1155065" marR="554355" lvl="2" indent="-228600">
              <a:lnSpc>
                <a:spcPct val="100000"/>
              </a:lnSpc>
              <a:spcBef>
                <a:spcPts val="919"/>
              </a:spcBef>
              <a:buClr>
                <a:srgbClr val="006EC0"/>
              </a:buClr>
              <a:buChar char="•"/>
              <a:tabLst>
                <a:tab pos="1155065" algn="l"/>
                <a:tab pos="1155700" algn="l"/>
              </a:tabLst>
            </a:pPr>
            <a:r>
              <a:rPr sz="1600" spc="-135" dirty="0">
                <a:latin typeface="Arial"/>
                <a:cs typeface="Arial"/>
              </a:rPr>
              <a:t>U </a:t>
            </a:r>
            <a:r>
              <a:rPr sz="1600" spc="-75" dirty="0">
                <a:latin typeface="Arial"/>
                <a:cs typeface="Arial"/>
              </a:rPr>
              <a:t>praksi, </a:t>
            </a:r>
            <a:r>
              <a:rPr sz="1600" spc="-50" dirty="0">
                <a:latin typeface="Arial"/>
                <a:cs typeface="Arial"/>
              </a:rPr>
              <a:t>funkcije </a:t>
            </a:r>
            <a:r>
              <a:rPr sz="1600" spc="-95" dirty="0">
                <a:latin typeface="Arial"/>
                <a:cs typeface="Arial"/>
              </a:rPr>
              <a:t>kao </a:t>
            </a:r>
            <a:r>
              <a:rPr sz="1600" spc="-75" dirty="0">
                <a:latin typeface="Arial"/>
                <a:cs typeface="Arial"/>
              </a:rPr>
              <a:t>npr. obrada </a:t>
            </a:r>
            <a:r>
              <a:rPr sz="1600" spc="-90" dirty="0">
                <a:latin typeface="Arial"/>
                <a:cs typeface="Arial"/>
              </a:rPr>
              <a:t>zaglavlja </a:t>
            </a:r>
            <a:r>
              <a:rPr sz="1600" spc="10" dirty="0">
                <a:latin typeface="Arial"/>
                <a:cs typeface="Arial"/>
              </a:rPr>
              <a:t>i </a:t>
            </a:r>
            <a:r>
              <a:rPr sz="1600" spc="-45" dirty="0">
                <a:latin typeface="Arial"/>
                <a:cs typeface="Arial"/>
              </a:rPr>
              <a:t>kontrola</a:t>
            </a:r>
            <a:r>
              <a:rPr sz="1600" spc="-340" dirty="0">
                <a:latin typeface="Arial"/>
                <a:cs typeface="Arial"/>
              </a:rPr>
              <a:t> </a:t>
            </a:r>
            <a:r>
              <a:rPr sz="1600" spc="-60" dirty="0">
                <a:latin typeface="Arial"/>
                <a:cs typeface="Arial"/>
              </a:rPr>
              <a:t>komutacije </a:t>
            </a:r>
            <a:r>
              <a:rPr sz="1600" spc="-140" dirty="0">
                <a:latin typeface="Arial"/>
                <a:cs typeface="Arial"/>
              </a:rPr>
              <a:t>se </a:t>
            </a:r>
            <a:r>
              <a:rPr sz="1600" spc="-70" dirty="0">
                <a:latin typeface="Arial"/>
                <a:cs typeface="Arial"/>
              </a:rPr>
              <a:t>još </a:t>
            </a:r>
            <a:r>
              <a:rPr sz="1600" spc="-50" dirty="0">
                <a:latin typeface="Arial"/>
                <a:cs typeface="Arial"/>
              </a:rPr>
              <a:t>uvijek  </a:t>
            </a:r>
            <a:r>
              <a:rPr sz="1600" spc="-90" dirty="0">
                <a:latin typeface="Arial"/>
                <a:cs typeface="Arial"/>
              </a:rPr>
              <a:t>izvršavaju </a:t>
            </a:r>
            <a:r>
              <a:rPr sz="1600" spc="-55" dirty="0">
                <a:latin typeface="Arial"/>
                <a:cs typeface="Arial"/>
              </a:rPr>
              <a:t>u </a:t>
            </a:r>
            <a:r>
              <a:rPr sz="1600" spc="-65" dirty="0">
                <a:latin typeface="Arial"/>
                <a:cs typeface="Arial"/>
              </a:rPr>
              <a:t>elektronskom</a:t>
            </a:r>
            <a:r>
              <a:rPr sz="1600" spc="-204" dirty="0">
                <a:latin typeface="Arial"/>
                <a:cs typeface="Arial"/>
              </a:rPr>
              <a:t> </a:t>
            </a:r>
            <a:r>
              <a:rPr sz="1600" spc="-70" dirty="0">
                <a:latin typeface="Arial"/>
                <a:cs typeface="Arial"/>
              </a:rPr>
              <a:t>domenu</a:t>
            </a:r>
            <a:endParaRPr sz="1600" dirty="0">
              <a:latin typeface="Arial"/>
              <a:cs typeface="Arial"/>
            </a:endParaRPr>
          </a:p>
          <a:p>
            <a:pPr marL="756285" lvl="1" indent="-287020">
              <a:lnSpc>
                <a:spcPct val="100000"/>
              </a:lnSpc>
              <a:spcBef>
                <a:spcPts val="880"/>
              </a:spcBef>
              <a:buClr>
                <a:srgbClr val="006EC0"/>
              </a:buClr>
              <a:buChar char="–"/>
              <a:tabLst>
                <a:tab pos="756285" algn="l"/>
                <a:tab pos="756920" algn="l"/>
              </a:tabLst>
            </a:pPr>
            <a:r>
              <a:rPr sz="1800" spc="-125" dirty="0">
                <a:latin typeface="Arial"/>
                <a:cs typeface="Arial"/>
              </a:rPr>
              <a:t>Ovo</a:t>
            </a:r>
            <a:r>
              <a:rPr sz="1800" spc="-140" dirty="0">
                <a:latin typeface="Arial"/>
                <a:cs typeface="Arial"/>
              </a:rPr>
              <a:t> </a:t>
            </a:r>
            <a:r>
              <a:rPr sz="1800" spc="-40" dirty="0">
                <a:latin typeface="Arial"/>
                <a:cs typeface="Arial"/>
              </a:rPr>
              <a:t>je</a:t>
            </a:r>
            <a:r>
              <a:rPr sz="1800" spc="-105" dirty="0">
                <a:latin typeface="Arial"/>
                <a:cs typeface="Arial"/>
              </a:rPr>
              <a:t> </a:t>
            </a:r>
            <a:r>
              <a:rPr sz="1800" spc="-75" dirty="0">
                <a:latin typeface="Arial"/>
                <a:cs typeface="Arial"/>
              </a:rPr>
              <a:t>posljedica</a:t>
            </a:r>
            <a:r>
              <a:rPr sz="1800" spc="-140" dirty="0">
                <a:latin typeface="Arial"/>
                <a:cs typeface="Arial"/>
              </a:rPr>
              <a:t> </a:t>
            </a:r>
            <a:r>
              <a:rPr sz="1800" spc="-70" dirty="0">
                <a:latin typeface="Arial"/>
                <a:cs typeface="Arial"/>
              </a:rPr>
              <a:t>ograničenih</a:t>
            </a:r>
            <a:r>
              <a:rPr sz="1800" spc="-130" dirty="0">
                <a:latin typeface="Arial"/>
                <a:cs typeface="Arial"/>
              </a:rPr>
              <a:t> </a:t>
            </a:r>
            <a:r>
              <a:rPr sz="1800" spc="-70" dirty="0">
                <a:latin typeface="Arial"/>
                <a:cs typeface="Arial"/>
              </a:rPr>
              <a:t>mogućnosti</a:t>
            </a:r>
            <a:r>
              <a:rPr sz="1800" spc="-150" dirty="0">
                <a:latin typeface="Arial"/>
                <a:cs typeface="Arial"/>
              </a:rPr>
              <a:t> </a:t>
            </a:r>
            <a:r>
              <a:rPr sz="1800" spc="-75" dirty="0">
                <a:latin typeface="Arial"/>
                <a:cs typeface="Arial"/>
              </a:rPr>
              <a:t>obrade</a:t>
            </a:r>
            <a:r>
              <a:rPr sz="1800" spc="-110" dirty="0">
                <a:latin typeface="Arial"/>
                <a:cs typeface="Arial"/>
              </a:rPr>
              <a:t> </a:t>
            </a:r>
            <a:r>
              <a:rPr sz="1800" spc="-60" dirty="0">
                <a:latin typeface="Arial"/>
                <a:cs typeface="Arial"/>
              </a:rPr>
              <a:t>u</a:t>
            </a:r>
            <a:r>
              <a:rPr sz="1800" spc="-100" dirty="0">
                <a:latin typeface="Arial"/>
                <a:cs typeface="Arial"/>
              </a:rPr>
              <a:t> </a:t>
            </a:r>
            <a:r>
              <a:rPr sz="1800" spc="-55" dirty="0">
                <a:latin typeface="Arial"/>
                <a:cs typeface="Arial"/>
              </a:rPr>
              <a:t>optičkom</a:t>
            </a:r>
            <a:r>
              <a:rPr sz="1800" spc="-120" dirty="0">
                <a:latin typeface="Arial"/>
                <a:cs typeface="Arial"/>
              </a:rPr>
              <a:t> </a:t>
            </a:r>
            <a:r>
              <a:rPr sz="1800" spc="-70" dirty="0">
                <a:latin typeface="Arial"/>
                <a:cs typeface="Arial"/>
              </a:rPr>
              <a:t>domenu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ts val="2340"/>
              </a:lnSpc>
              <a:spcBef>
                <a:spcPts val="105"/>
              </a:spcBef>
            </a:pPr>
            <a:r>
              <a:rPr spc="-170" dirty="0"/>
              <a:t>Sljedeća </a:t>
            </a:r>
            <a:r>
              <a:rPr spc="-155" dirty="0"/>
              <a:t>generacija </a:t>
            </a:r>
            <a:r>
              <a:rPr spc="-135" dirty="0"/>
              <a:t>optičkih</a:t>
            </a:r>
            <a:r>
              <a:rPr spc="-229" dirty="0"/>
              <a:t> </a:t>
            </a:r>
            <a:r>
              <a:rPr spc="-160" dirty="0"/>
              <a:t>mreža</a:t>
            </a:r>
          </a:p>
          <a:p>
            <a:pPr marL="535305" marR="528955" algn="ctr">
              <a:lnSpc>
                <a:spcPts val="3300"/>
              </a:lnSpc>
              <a:spcBef>
                <a:spcPts val="100"/>
              </a:spcBef>
            </a:pPr>
            <a:r>
              <a:rPr sz="2800" spc="-210" dirty="0"/>
              <a:t>Optička </a:t>
            </a:r>
            <a:r>
              <a:rPr sz="2800" spc="-225" dirty="0"/>
              <a:t>paketska  </a:t>
            </a:r>
            <a:r>
              <a:rPr sz="2800" spc="-195" dirty="0"/>
              <a:t>komutacija</a:t>
            </a:r>
            <a:endParaRPr sz="28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41498" y="464311"/>
            <a:ext cx="301752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285" dirty="0"/>
              <a:t>Javne </a:t>
            </a:r>
            <a:r>
              <a:rPr sz="2800" spc="-175" dirty="0"/>
              <a:t>optičke</a:t>
            </a:r>
            <a:r>
              <a:rPr sz="2800" spc="-125" dirty="0"/>
              <a:t> </a:t>
            </a:r>
            <a:r>
              <a:rPr sz="2800" spc="-185" dirty="0"/>
              <a:t>mreže</a:t>
            </a:r>
            <a:endParaRPr sz="2800" dirty="0"/>
          </a:p>
        </p:txBody>
      </p:sp>
      <p:sp>
        <p:nvSpPr>
          <p:cNvPr id="3" name="object 3"/>
          <p:cNvSpPr txBox="1"/>
          <p:nvPr/>
        </p:nvSpPr>
        <p:spPr>
          <a:xfrm>
            <a:off x="690168" y="1065021"/>
            <a:ext cx="7548880" cy="3957954"/>
          </a:xfrm>
          <a:prstGeom prst="rect">
            <a:avLst/>
          </a:prstGeom>
        </p:spPr>
        <p:txBody>
          <a:bodyPr vert="horz" wrap="square" lIns="0" tIns="1644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95"/>
              </a:spcBef>
            </a:pPr>
            <a:r>
              <a:rPr sz="1800" b="1" spc="-65" dirty="0">
                <a:latin typeface="Arial"/>
                <a:cs typeface="Arial"/>
              </a:rPr>
              <a:t>1) </a:t>
            </a:r>
            <a:r>
              <a:rPr sz="1800" b="1" spc="-180" dirty="0">
                <a:latin typeface="Arial"/>
                <a:cs typeface="Arial"/>
              </a:rPr>
              <a:t>Gradska</a:t>
            </a:r>
            <a:r>
              <a:rPr sz="1800" b="1" spc="-200" dirty="0">
                <a:latin typeface="Arial"/>
                <a:cs typeface="Arial"/>
              </a:rPr>
              <a:t> </a:t>
            </a:r>
            <a:r>
              <a:rPr sz="1800" b="1" spc="-145" dirty="0">
                <a:latin typeface="Arial"/>
                <a:cs typeface="Arial"/>
              </a:rPr>
              <a:t>mreža</a:t>
            </a:r>
            <a:endParaRPr sz="18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205"/>
              </a:spcBef>
              <a:buClr>
                <a:srgbClr val="006EC0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1800" spc="-100" dirty="0">
                <a:latin typeface="Arial"/>
                <a:cs typeface="Arial"/>
              </a:rPr>
              <a:t>Sastoji </a:t>
            </a:r>
            <a:r>
              <a:rPr sz="1800" spc="-155" dirty="0">
                <a:latin typeface="Arial"/>
                <a:cs typeface="Arial"/>
              </a:rPr>
              <a:t>se </a:t>
            </a:r>
            <a:r>
              <a:rPr sz="1800" spc="-55" dirty="0">
                <a:latin typeface="Arial"/>
                <a:cs typeface="Arial"/>
              </a:rPr>
              <a:t>od </a:t>
            </a:r>
            <a:r>
              <a:rPr sz="1800" b="1" spc="-100" dirty="0">
                <a:solidFill>
                  <a:srgbClr val="006EC0"/>
                </a:solidFill>
                <a:latin typeface="Arial"/>
                <a:cs typeface="Arial"/>
              </a:rPr>
              <a:t>metro </a:t>
            </a:r>
            <a:r>
              <a:rPr sz="1800" b="1" spc="-120" dirty="0">
                <a:solidFill>
                  <a:srgbClr val="006EC0"/>
                </a:solidFill>
                <a:latin typeface="Arial"/>
                <a:cs typeface="Arial"/>
              </a:rPr>
              <a:t>pristupne </a:t>
            </a:r>
            <a:r>
              <a:rPr sz="1800" b="1" spc="-130" dirty="0">
                <a:solidFill>
                  <a:srgbClr val="006EC0"/>
                </a:solidFill>
                <a:latin typeface="Arial"/>
                <a:cs typeface="Arial"/>
              </a:rPr>
              <a:t>mreže </a:t>
            </a:r>
            <a:r>
              <a:rPr sz="1800" b="1" spc="-60" dirty="0">
                <a:solidFill>
                  <a:srgbClr val="006EC0"/>
                </a:solidFill>
                <a:latin typeface="Arial"/>
                <a:cs typeface="Arial"/>
              </a:rPr>
              <a:t>i </a:t>
            </a:r>
            <a:r>
              <a:rPr sz="1800" b="1" spc="-100" dirty="0">
                <a:solidFill>
                  <a:srgbClr val="006EC0"/>
                </a:solidFill>
                <a:latin typeface="Arial"/>
                <a:cs typeface="Arial"/>
              </a:rPr>
              <a:t>metro </a:t>
            </a:r>
            <a:r>
              <a:rPr sz="1800" b="1" spc="-105" dirty="0">
                <a:solidFill>
                  <a:srgbClr val="006EC0"/>
                </a:solidFill>
                <a:latin typeface="Arial"/>
                <a:cs typeface="Arial"/>
              </a:rPr>
              <a:t>interoffice</a:t>
            </a:r>
            <a:r>
              <a:rPr sz="1800" b="1" spc="114" dirty="0">
                <a:solidFill>
                  <a:srgbClr val="006EC0"/>
                </a:solidFill>
                <a:latin typeface="Arial"/>
                <a:cs typeface="Arial"/>
              </a:rPr>
              <a:t> </a:t>
            </a:r>
            <a:r>
              <a:rPr sz="1800" b="1" spc="-140" dirty="0">
                <a:solidFill>
                  <a:srgbClr val="006EC0"/>
                </a:solidFill>
                <a:latin typeface="Arial"/>
                <a:cs typeface="Arial"/>
              </a:rPr>
              <a:t>mreže</a:t>
            </a:r>
            <a:endParaRPr sz="1800" dirty="0">
              <a:latin typeface="Arial"/>
              <a:cs typeface="Arial"/>
            </a:endParaRPr>
          </a:p>
          <a:p>
            <a:pPr marL="757555" lvl="1" indent="-288925">
              <a:lnSpc>
                <a:spcPct val="100000"/>
              </a:lnSpc>
              <a:spcBef>
                <a:spcPts val="1200"/>
              </a:spcBef>
              <a:buFont typeface="Arial"/>
              <a:buChar char="–"/>
              <a:tabLst>
                <a:tab pos="757555" algn="l"/>
                <a:tab pos="758190" algn="l"/>
              </a:tabLst>
            </a:pPr>
            <a:r>
              <a:rPr sz="1800" b="1" spc="-125" dirty="0">
                <a:solidFill>
                  <a:srgbClr val="006EC0"/>
                </a:solidFill>
                <a:latin typeface="Arial"/>
                <a:cs typeface="Arial"/>
              </a:rPr>
              <a:t>pristupna </a:t>
            </a:r>
            <a:r>
              <a:rPr sz="1800" b="1" spc="-135" dirty="0">
                <a:solidFill>
                  <a:srgbClr val="006EC0"/>
                </a:solidFill>
                <a:latin typeface="Arial"/>
                <a:cs typeface="Arial"/>
              </a:rPr>
              <a:t>mreža </a:t>
            </a:r>
            <a:r>
              <a:rPr sz="1800" b="1" spc="-130" dirty="0">
                <a:solidFill>
                  <a:srgbClr val="006EC0"/>
                </a:solidFill>
                <a:latin typeface="Arial"/>
                <a:cs typeface="Arial"/>
              </a:rPr>
              <a:t>povezuje </a:t>
            </a:r>
            <a:r>
              <a:rPr sz="1800" b="1" spc="-114" dirty="0">
                <a:solidFill>
                  <a:srgbClr val="006EC0"/>
                </a:solidFill>
                <a:latin typeface="Arial"/>
                <a:cs typeface="Arial"/>
              </a:rPr>
              <a:t>centralu </a:t>
            </a:r>
            <a:r>
              <a:rPr sz="1800" b="1" spc="-200" dirty="0">
                <a:solidFill>
                  <a:srgbClr val="006EC0"/>
                </a:solidFill>
                <a:latin typeface="Arial"/>
                <a:cs typeface="Arial"/>
              </a:rPr>
              <a:t>sa </a:t>
            </a:r>
            <a:r>
              <a:rPr sz="1800" b="1" spc="-95" dirty="0">
                <a:solidFill>
                  <a:srgbClr val="006EC0"/>
                </a:solidFill>
                <a:latin typeface="Arial"/>
                <a:cs typeface="Arial"/>
              </a:rPr>
              <a:t>krajnjim</a:t>
            </a:r>
            <a:r>
              <a:rPr sz="1800" b="1" spc="-135" dirty="0">
                <a:solidFill>
                  <a:srgbClr val="006EC0"/>
                </a:solidFill>
                <a:latin typeface="Arial"/>
                <a:cs typeface="Arial"/>
              </a:rPr>
              <a:t> </a:t>
            </a:r>
            <a:r>
              <a:rPr sz="1800" b="1" spc="-140" dirty="0">
                <a:solidFill>
                  <a:srgbClr val="006EC0"/>
                </a:solidFill>
                <a:latin typeface="Arial"/>
                <a:cs typeface="Arial"/>
              </a:rPr>
              <a:t>korisnicima</a:t>
            </a:r>
            <a:endParaRPr sz="1800" dirty="0">
              <a:latin typeface="Arial"/>
              <a:cs typeface="Arial"/>
            </a:endParaRPr>
          </a:p>
          <a:p>
            <a:pPr marL="1443990" lvl="2" indent="-288925">
              <a:lnSpc>
                <a:spcPct val="100000"/>
              </a:lnSpc>
              <a:spcBef>
                <a:spcPts val="600"/>
              </a:spcBef>
              <a:buClr>
                <a:srgbClr val="006EC0"/>
              </a:buClr>
              <a:buChar char="•"/>
              <a:tabLst>
                <a:tab pos="1443990" algn="l"/>
                <a:tab pos="1444625" algn="l"/>
              </a:tabLst>
            </a:pPr>
            <a:r>
              <a:rPr sz="1800" spc="-70" dirty="0">
                <a:latin typeface="Arial"/>
                <a:cs typeface="Arial"/>
              </a:rPr>
              <a:t>Domet </a:t>
            </a:r>
            <a:r>
              <a:rPr sz="1800" spc="-40" dirty="0">
                <a:latin typeface="Arial"/>
                <a:cs typeface="Arial"/>
              </a:rPr>
              <a:t>je </a:t>
            </a:r>
            <a:r>
              <a:rPr sz="1800" spc="-70" dirty="0">
                <a:latin typeface="Arial"/>
                <a:cs typeface="Arial"/>
              </a:rPr>
              <a:t>nekoliko</a:t>
            </a:r>
            <a:r>
              <a:rPr sz="1800" spc="-170" dirty="0">
                <a:latin typeface="Arial"/>
                <a:cs typeface="Arial"/>
              </a:rPr>
              <a:t> </a:t>
            </a:r>
            <a:r>
              <a:rPr sz="1800" spc="-55" dirty="0">
                <a:latin typeface="Arial"/>
                <a:cs typeface="Arial"/>
              </a:rPr>
              <a:t>kilometara</a:t>
            </a:r>
            <a:endParaRPr sz="1800" dirty="0">
              <a:latin typeface="Arial"/>
              <a:cs typeface="Arial"/>
            </a:endParaRPr>
          </a:p>
          <a:p>
            <a:pPr marL="1443990" lvl="2" indent="-288925">
              <a:lnSpc>
                <a:spcPct val="100000"/>
              </a:lnSpc>
              <a:spcBef>
                <a:spcPts val="600"/>
              </a:spcBef>
              <a:buClr>
                <a:srgbClr val="006EC0"/>
              </a:buClr>
              <a:buChar char="•"/>
              <a:tabLst>
                <a:tab pos="1443990" algn="l"/>
                <a:tab pos="1444625" algn="l"/>
              </a:tabLst>
            </a:pPr>
            <a:r>
              <a:rPr sz="1800" spc="-150" dirty="0">
                <a:latin typeface="Arial"/>
                <a:cs typeface="Arial"/>
              </a:rPr>
              <a:t>Saobraćaj većeg </a:t>
            </a:r>
            <a:r>
              <a:rPr sz="1800" spc="-75" dirty="0">
                <a:latin typeface="Arial"/>
                <a:cs typeface="Arial"/>
              </a:rPr>
              <a:t>broja </a:t>
            </a:r>
            <a:r>
              <a:rPr sz="1800" spc="-110" dirty="0">
                <a:latin typeface="Arial"/>
                <a:cs typeface="Arial"/>
              </a:rPr>
              <a:t>korisnika </a:t>
            </a:r>
            <a:r>
              <a:rPr sz="1800" spc="-170" dirty="0">
                <a:latin typeface="Arial"/>
                <a:cs typeface="Arial"/>
              </a:rPr>
              <a:t>se </a:t>
            </a:r>
            <a:r>
              <a:rPr sz="1800" spc="-80" dirty="0">
                <a:latin typeface="Arial"/>
                <a:cs typeface="Arial"/>
              </a:rPr>
              <a:t>multipleksira </a:t>
            </a:r>
            <a:r>
              <a:rPr sz="1800" spc="10" dirty="0">
                <a:latin typeface="Arial"/>
                <a:cs typeface="Arial"/>
              </a:rPr>
              <a:t>i </a:t>
            </a:r>
            <a:r>
              <a:rPr sz="1800" spc="-110" dirty="0">
                <a:latin typeface="Arial"/>
                <a:cs typeface="Arial"/>
              </a:rPr>
              <a:t>asemblira</a:t>
            </a:r>
            <a:r>
              <a:rPr sz="1800" spc="-275" dirty="0">
                <a:latin typeface="Arial"/>
                <a:cs typeface="Arial"/>
              </a:rPr>
              <a:t> </a:t>
            </a:r>
            <a:r>
              <a:rPr sz="1800" spc="-65" dirty="0">
                <a:latin typeface="Arial"/>
                <a:cs typeface="Arial"/>
              </a:rPr>
              <a:t>unutar</a:t>
            </a:r>
            <a:endParaRPr sz="1800" dirty="0">
              <a:latin typeface="Arial"/>
              <a:cs typeface="Arial"/>
            </a:endParaRPr>
          </a:p>
          <a:p>
            <a:pPr marL="1443990">
              <a:lnSpc>
                <a:spcPct val="100000"/>
              </a:lnSpc>
            </a:pPr>
            <a:r>
              <a:rPr sz="1800" spc="-95" dirty="0">
                <a:latin typeface="Arial"/>
                <a:cs typeface="Arial"/>
              </a:rPr>
              <a:t>centrale</a:t>
            </a:r>
            <a:endParaRPr sz="1800" dirty="0">
              <a:latin typeface="Arial"/>
              <a:cs typeface="Arial"/>
            </a:endParaRPr>
          </a:p>
          <a:p>
            <a:pPr marL="757555" lvl="1" indent="-288925">
              <a:lnSpc>
                <a:spcPct val="100000"/>
              </a:lnSpc>
              <a:spcBef>
                <a:spcPts val="1200"/>
              </a:spcBef>
              <a:buFont typeface="Arial"/>
              <a:buChar char="–"/>
              <a:tabLst>
                <a:tab pos="757555" algn="l"/>
                <a:tab pos="758190" algn="l"/>
              </a:tabLst>
            </a:pPr>
            <a:r>
              <a:rPr sz="1800" b="1" spc="-105" dirty="0">
                <a:solidFill>
                  <a:srgbClr val="006EC0"/>
                </a:solidFill>
                <a:latin typeface="Arial"/>
                <a:cs typeface="Arial"/>
              </a:rPr>
              <a:t>interoffice </a:t>
            </a:r>
            <a:r>
              <a:rPr sz="1800" b="1" spc="-145" dirty="0">
                <a:solidFill>
                  <a:srgbClr val="006EC0"/>
                </a:solidFill>
                <a:latin typeface="Arial"/>
                <a:cs typeface="Arial"/>
              </a:rPr>
              <a:t>mreža </a:t>
            </a:r>
            <a:r>
              <a:rPr sz="1800" b="1" spc="-200" dirty="0">
                <a:solidFill>
                  <a:srgbClr val="006EC0"/>
                </a:solidFill>
                <a:latin typeface="Arial"/>
                <a:cs typeface="Arial"/>
              </a:rPr>
              <a:t>se </a:t>
            </a:r>
            <a:r>
              <a:rPr sz="1800" b="1" spc="-145" dirty="0">
                <a:solidFill>
                  <a:srgbClr val="006EC0"/>
                </a:solidFill>
                <a:latin typeface="Arial"/>
                <a:cs typeface="Arial"/>
              </a:rPr>
              <a:t>sastoji </a:t>
            </a:r>
            <a:r>
              <a:rPr sz="1800" b="1" spc="-140" dirty="0">
                <a:solidFill>
                  <a:srgbClr val="006EC0"/>
                </a:solidFill>
                <a:latin typeface="Arial"/>
                <a:cs typeface="Arial"/>
              </a:rPr>
              <a:t>od </a:t>
            </a:r>
            <a:r>
              <a:rPr sz="1800" b="1" spc="-150" dirty="0">
                <a:solidFill>
                  <a:srgbClr val="006EC0"/>
                </a:solidFill>
                <a:latin typeface="Arial"/>
                <a:cs typeface="Arial"/>
              </a:rPr>
              <a:t>grupa </a:t>
            </a:r>
            <a:r>
              <a:rPr sz="1800" b="1" spc="-120" dirty="0">
                <a:solidFill>
                  <a:srgbClr val="006EC0"/>
                </a:solidFill>
                <a:latin typeface="Arial"/>
                <a:cs typeface="Arial"/>
              </a:rPr>
              <a:t>centrala </a:t>
            </a:r>
            <a:r>
              <a:rPr sz="1800" b="1" spc="-105" dirty="0">
                <a:solidFill>
                  <a:srgbClr val="006EC0"/>
                </a:solidFill>
                <a:latin typeface="Arial"/>
                <a:cs typeface="Arial"/>
              </a:rPr>
              <a:t>unutar </a:t>
            </a:r>
            <a:r>
              <a:rPr sz="1800" b="1" spc="-160" dirty="0">
                <a:solidFill>
                  <a:srgbClr val="006EC0"/>
                </a:solidFill>
                <a:latin typeface="Arial"/>
                <a:cs typeface="Arial"/>
              </a:rPr>
              <a:t>grada </a:t>
            </a:r>
            <a:r>
              <a:rPr sz="1800" b="1" spc="-70" dirty="0">
                <a:solidFill>
                  <a:srgbClr val="006EC0"/>
                </a:solidFill>
                <a:latin typeface="Arial"/>
                <a:cs typeface="Arial"/>
              </a:rPr>
              <a:t>ili</a:t>
            </a:r>
            <a:r>
              <a:rPr sz="1800" b="1" spc="-185" dirty="0">
                <a:solidFill>
                  <a:srgbClr val="006EC0"/>
                </a:solidFill>
                <a:latin typeface="Arial"/>
                <a:cs typeface="Arial"/>
              </a:rPr>
              <a:t> </a:t>
            </a:r>
            <a:r>
              <a:rPr sz="1800" b="1" spc="-135" dirty="0">
                <a:solidFill>
                  <a:srgbClr val="006EC0"/>
                </a:solidFill>
                <a:latin typeface="Arial"/>
                <a:cs typeface="Arial"/>
              </a:rPr>
              <a:t>regiona</a:t>
            </a:r>
            <a:endParaRPr sz="1800" dirty="0">
              <a:latin typeface="Arial"/>
              <a:cs typeface="Arial"/>
            </a:endParaRPr>
          </a:p>
          <a:p>
            <a:pPr marL="1443990" marR="5080" lvl="2" indent="-288290">
              <a:lnSpc>
                <a:spcPct val="100000"/>
              </a:lnSpc>
              <a:spcBef>
                <a:spcPts val="600"/>
              </a:spcBef>
              <a:buClr>
                <a:srgbClr val="006EC0"/>
              </a:buClr>
              <a:buChar char="•"/>
              <a:tabLst>
                <a:tab pos="1443990" algn="l"/>
                <a:tab pos="1444625" algn="l"/>
              </a:tabLst>
            </a:pPr>
            <a:r>
              <a:rPr sz="1800" spc="-65" dirty="0">
                <a:latin typeface="Arial"/>
                <a:cs typeface="Arial"/>
              </a:rPr>
              <a:t>Udaljenost </a:t>
            </a:r>
            <a:r>
              <a:rPr sz="1800" spc="-70" dirty="0">
                <a:latin typeface="Arial"/>
                <a:cs typeface="Arial"/>
              </a:rPr>
              <a:t>između </a:t>
            </a:r>
            <a:r>
              <a:rPr sz="1800" spc="-65" dirty="0">
                <a:latin typeface="Arial"/>
                <a:cs typeface="Arial"/>
              </a:rPr>
              <a:t>centrala </a:t>
            </a:r>
            <a:r>
              <a:rPr sz="1800" spc="-40" dirty="0">
                <a:latin typeface="Arial"/>
                <a:cs typeface="Arial"/>
              </a:rPr>
              <a:t>je </a:t>
            </a:r>
            <a:r>
              <a:rPr sz="1800" spc="-60" dirty="0">
                <a:latin typeface="Arial"/>
                <a:cs typeface="Arial"/>
              </a:rPr>
              <a:t>od </a:t>
            </a:r>
            <a:r>
              <a:rPr sz="1800" spc="-70" dirty="0">
                <a:latin typeface="Arial"/>
                <a:cs typeface="Arial"/>
              </a:rPr>
              <a:t>nekoliko </a:t>
            </a:r>
            <a:r>
              <a:rPr sz="1800" spc="-55" dirty="0">
                <a:latin typeface="Arial"/>
                <a:cs typeface="Arial"/>
              </a:rPr>
              <a:t>kilometara </a:t>
            </a:r>
            <a:r>
              <a:rPr sz="1800" spc="-60" dirty="0">
                <a:latin typeface="Arial"/>
                <a:cs typeface="Arial"/>
              </a:rPr>
              <a:t>do </a:t>
            </a:r>
            <a:r>
              <a:rPr sz="1800" spc="-70" dirty="0">
                <a:latin typeface="Arial"/>
                <a:cs typeface="Arial"/>
              </a:rPr>
              <a:t>nekoliko  </a:t>
            </a:r>
            <a:r>
              <a:rPr sz="1800" spc="-105" dirty="0">
                <a:latin typeface="Arial"/>
                <a:cs typeface="Arial"/>
              </a:rPr>
              <a:t>desetaka</a:t>
            </a:r>
            <a:r>
              <a:rPr sz="1800" spc="-110" dirty="0">
                <a:latin typeface="Arial"/>
                <a:cs typeface="Arial"/>
              </a:rPr>
              <a:t> </a:t>
            </a:r>
            <a:r>
              <a:rPr sz="1800" spc="-75" dirty="0">
                <a:latin typeface="Arial"/>
                <a:cs typeface="Arial"/>
              </a:rPr>
              <a:t>km</a:t>
            </a:r>
            <a:endParaRPr sz="1800" dirty="0">
              <a:latin typeface="Arial"/>
              <a:cs typeface="Arial"/>
            </a:endParaRPr>
          </a:p>
          <a:p>
            <a:pPr marL="1443990" marR="62865" lvl="2" indent="-288290">
              <a:lnSpc>
                <a:spcPct val="100000"/>
              </a:lnSpc>
              <a:spcBef>
                <a:spcPts val="605"/>
              </a:spcBef>
              <a:buClr>
                <a:srgbClr val="006EC0"/>
              </a:buClr>
              <a:buChar char="•"/>
              <a:tabLst>
                <a:tab pos="1443990" algn="l"/>
                <a:tab pos="1444625" algn="l"/>
              </a:tabLst>
            </a:pPr>
            <a:r>
              <a:rPr sz="1800" spc="-75" dirty="0">
                <a:latin typeface="Arial"/>
                <a:cs typeface="Arial"/>
              </a:rPr>
              <a:t>Domet </a:t>
            </a:r>
            <a:r>
              <a:rPr sz="1800" spc="-110" dirty="0">
                <a:latin typeface="Arial"/>
                <a:cs typeface="Arial"/>
              </a:rPr>
              <a:t>značajno </a:t>
            </a:r>
            <a:r>
              <a:rPr sz="1800" spc="-120" dirty="0">
                <a:latin typeface="Arial"/>
                <a:cs typeface="Arial"/>
              </a:rPr>
              <a:t>zavisi </a:t>
            </a:r>
            <a:r>
              <a:rPr sz="1800" spc="-65" dirty="0">
                <a:latin typeface="Arial"/>
                <a:cs typeface="Arial"/>
              </a:rPr>
              <a:t>od </a:t>
            </a:r>
            <a:r>
              <a:rPr sz="1800" spc="-85" dirty="0">
                <a:latin typeface="Arial"/>
                <a:cs typeface="Arial"/>
              </a:rPr>
              <a:t>regiona </a:t>
            </a:r>
            <a:r>
              <a:rPr sz="1800" spc="-50" dirty="0">
                <a:latin typeface="Arial"/>
                <a:cs typeface="Arial"/>
              </a:rPr>
              <a:t>(linkovi </a:t>
            </a:r>
            <a:r>
              <a:rPr sz="1800" spc="-60" dirty="0">
                <a:latin typeface="Arial"/>
                <a:cs typeface="Arial"/>
              </a:rPr>
              <a:t>u </a:t>
            </a:r>
            <a:r>
              <a:rPr sz="1800" spc="-245" dirty="0">
                <a:latin typeface="Arial"/>
                <a:cs typeface="Arial"/>
              </a:rPr>
              <a:t>SAD </a:t>
            </a:r>
            <a:r>
              <a:rPr sz="1800" spc="-130" dirty="0">
                <a:latin typeface="Arial"/>
                <a:cs typeface="Arial"/>
              </a:rPr>
              <a:t>su </a:t>
            </a:r>
            <a:r>
              <a:rPr sz="1800" spc="-70" dirty="0">
                <a:latin typeface="Arial"/>
                <a:cs typeface="Arial"/>
              </a:rPr>
              <a:t>znatno </a:t>
            </a:r>
            <a:r>
              <a:rPr sz="1800" spc="-75" dirty="0">
                <a:latin typeface="Arial"/>
                <a:cs typeface="Arial"/>
              </a:rPr>
              <a:t>duži </a:t>
            </a:r>
            <a:r>
              <a:rPr sz="1800" spc="-60" dirty="0">
                <a:latin typeface="Arial"/>
                <a:cs typeface="Arial"/>
              </a:rPr>
              <a:t>od  </a:t>
            </a:r>
            <a:r>
              <a:rPr sz="1800" spc="-75" dirty="0">
                <a:latin typeface="Arial"/>
                <a:cs typeface="Arial"/>
              </a:rPr>
              <a:t>evropskih)</a:t>
            </a:r>
            <a:endParaRPr sz="18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53792" y="600583"/>
            <a:ext cx="429260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245" dirty="0"/>
              <a:t>Pasivne </a:t>
            </a:r>
            <a:r>
              <a:rPr sz="2800" spc="-175" dirty="0"/>
              <a:t>optičke </a:t>
            </a:r>
            <a:r>
              <a:rPr sz="2800" spc="-185" dirty="0"/>
              <a:t>mreže</a:t>
            </a:r>
            <a:r>
              <a:rPr sz="2800" spc="-50" dirty="0"/>
              <a:t> </a:t>
            </a:r>
            <a:r>
              <a:rPr sz="2800" spc="-195" dirty="0"/>
              <a:t>(PON)</a:t>
            </a:r>
            <a:endParaRPr sz="2800" dirty="0"/>
          </a:p>
        </p:txBody>
      </p:sp>
      <p:sp>
        <p:nvSpPr>
          <p:cNvPr id="3" name="object 3"/>
          <p:cNvSpPr/>
          <p:nvPr/>
        </p:nvSpPr>
        <p:spPr>
          <a:xfrm>
            <a:off x="1733550" y="2038350"/>
            <a:ext cx="5153025" cy="36099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8BE5F9A-863C-4E49-B382-C8A2B77618A0}"/>
              </a:ext>
            </a:extLst>
          </p:cNvPr>
          <p:cNvSpPr txBox="1"/>
          <p:nvPr/>
        </p:nvSpPr>
        <p:spPr>
          <a:xfrm flipH="1">
            <a:off x="1874518" y="6115050"/>
            <a:ext cx="51530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3"/>
              </a:rPr>
              <a:t>https://community.fs.com/blog/abc-of-pon-understanding-olt-onu-ont-and-odn.html</a:t>
            </a:r>
            <a:endParaRPr lang="sr-Latn-ME" dirty="0"/>
          </a:p>
          <a:p>
            <a:r>
              <a:rPr lang="en-US" dirty="0">
                <a:hlinkClick r:id="rId4"/>
              </a:rPr>
              <a:t>http://www.gpon.com/how-gpon-works</a:t>
            </a:r>
            <a:endParaRPr lang="sr-Latn-ME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44139" y="802893"/>
            <a:ext cx="214058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210" dirty="0"/>
              <a:t>Način</a:t>
            </a:r>
            <a:r>
              <a:rPr sz="2800" spc="-195" dirty="0"/>
              <a:t> </a:t>
            </a:r>
            <a:r>
              <a:rPr sz="2800" spc="-215" dirty="0"/>
              <a:t>prenosa</a:t>
            </a:r>
            <a:endParaRPr sz="2800" dirty="0"/>
          </a:p>
        </p:txBody>
      </p:sp>
      <p:sp>
        <p:nvSpPr>
          <p:cNvPr id="3" name="object 3"/>
          <p:cNvSpPr/>
          <p:nvPr/>
        </p:nvSpPr>
        <p:spPr>
          <a:xfrm>
            <a:off x="457200" y="2259103"/>
            <a:ext cx="8211670" cy="27162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62406" y="1467053"/>
            <a:ext cx="7376159" cy="21907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1460" indent="-239395">
              <a:lnSpc>
                <a:spcPct val="100000"/>
              </a:lnSpc>
              <a:spcBef>
                <a:spcPts val="100"/>
              </a:spcBef>
              <a:buAutoNum type="arabicParenR" startAt="2"/>
              <a:tabLst>
                <a:tab pos="252095" algn="l"/>
              </a:tabLst>
            </a:pPr>
            <a:r>
              <a:rPr sz="1800" b="1" spc="-150" dirty="0">
                <a:latin typeface="Arial"/>
                <a:cs typeface="Arial"/>
              </a:rPr>
              <a:t>Transportna</a:t>
            </a:r>
            <a:r>
              <a:rPr sz="1800" b="1" spc="-155" dirty="0">
                <a:latin typeface="Arial"/>
                <a:cs typeface="Arial"/>
              </a:rPr>
              <a:t> </a:t>
            </a:r>
            <a:r>
              <a:rPr sz="1800" b="1" spc="-140" dirty="0">
                <a:latin typeface="Arial"/>
                <a:cs typeface="Arial"/>
              </a:rPr>
              <a:t>mreža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buFont typeface="Arial"/>
              <a:buAutoNum type="arabicParenR" startAt="2"/>
            </a:pPr>
            <a:endParaRPr sz="1800" dirty="0">
              <a:latin typeface="Arial"/>
              <a:cs typeface="Arial"/>
            </a:endParaRPr>
          </a:p>
          <a:p>
            <a:pPr marL="757555" marR="90805" lvl="1" indent="-288290">
              <a:lnSpc>
                <a:spcPct val="100000"/>
              </a:lnSpc>
              <a:spcBef>
                <a:spcPts val="1050"/>
              </a:spcBef>
              <a:buClr>
                <a:srgbClr val="006EC0"/>
              </a:buClr>
              <a:buChar char="–"/>
              <a:tabLst>
                <a:tab pos="757555" algn="l"/>
                <a:tab pos="758190" algn="l"/>
              </a:tabLst>
            </a:pPr>
            <a:r>
              <a:rPr sz="1800" spc="-120" dirty="0">
                <a:latin typeface="Arial"/>
                <a:cs typeface="Arial"/>
              </a:rPr>
              <a:t>Povezuje</a:t>
            </a:r>
            <a:r>
              <a:rPr sz="1800" spc="-145" dirty="0">
                <a:latin typeface="Arial"/>
                <a:cs typeface="Arial"/>
              </a:rPr>
              <a:t> </a:t>
            </a:r>
            <a:r>
              <a:rPr sz="1800" spc="-60" dirty="0">
                <a:latin typeface="Arial"/>
                <a:cs typeface="Arial"/>
              </a:rPr>
              <a:t>različite</a:t>
            </a:r>
            <a:r>
              <a:rPr sz="1800" spc="-95" dirty="0">
                <a:latin typeface="Arial"/>
                <a:cs typeface="Arial"/>
              </a:rPr>
              <a:t> </a:t>
            </a:r>
            <a:r>
              <a:rPr sz="1800" spc="-90" dirty="0">
                <a:latin typeface="Arial"/>
                <a:cs typeface="Arial"/>
              </a:rPr>
              <a:t>gradove</a:t>
            </a:r>
            <a:r>
              <a:rPr sz="1800" spc="-125" dirty="0">
                <a:latin typeface="Arial"/>
                <a:cs typeface="Arial"/>
              </a:rPr>
              <a:t> </a:t>
            </a:r>
            <a:r>
              <a:rPr sz="1800" spc="5" dirty="0">
                <a:latin typeface="Arial"/>
                <a:cs typeface="Arial"/>
              </a:rPr>
              <a:t>ili</a:t>
            </a:r>
            <a:r>
              <a:rPr sz="1800" spc="-95" dirty="0">
                <a:latin typeface="Arial"/>
                <a:cs typeface="Arial"/>
              </a:rPr>
              <a:t> </a:t>
            </a:r>
            <a:r>
              <a:rPr sz="1800" spc="-70" dirty="0">
                <a:latin typeface="Arial"/>
                <a:cs typeface="Arial"/>
              </a:rPr>
              <a:t>regione,</a:t>
            </a:r>
            <a:r>
              <a:rPr sz="1800" spc="-114" dirty="0">
                <a:latin typeface="Arial"/>
                <a:cs typeface="Arial"/>
              </a:rPr>
              <a:t> </a:t>
            </a:r>
            <a:r>
              <a:rPr sz="1800" spc="-50" dirty="0">
                <a:latin typeface="Arial"/>
                <a:cs typeface="Arial"/>
              </a:rPr>
              <a:t>udaljenosti</a:t>
            </a:r>
            <a:r>
              <a:rPr sz="1800" spc="-145" dirty="0">
                <a:latin typeface="Arial"/>
                <a:cs typeface="Arial"/>
              </a:rPr>
              <a:t> </a:t>
            </a:r>
            <a:r>
              <a:rPr sz="1800" spc="-70" dirty="0">
                <a:latin typeface="Arial"/>
                <a:cs typeface="Arial"/>
              </a:rPr>
              <a:t>između</a:t>
            </a:r>
            <a:r>
              <a:rPr sz="1800" spc="-114" dirty="0">
                <a:latin typeface="Arial"/>
                <a:cs typeface="Arial"/>
              </a:rPr>
              <a:t> </a:t>
            </a:r>
            <a:r>
              <a:rPr sz="1800" spc="-90" dirty="0">
                <a:latin typeface="Arial"/>
                <a:cs typeface="Arial"/>
              </a:rPr>
              <a:t>čvorova</a:t>
            </a:r>
            <a:r>
              <a:rPr sz="1800" spc="-125" dirty="0">
                <a:latin typeface="Arial"/>
                <a:cs typeface="Arial"/>
              </a:rPr>
              <a:t> </a:t>
            </a:r>
            <a:r>
              <a:rPr sz="1800" spc="-130" dirty="0">
                <a:latin typeface="Arial"/>
                <a:cs typeface="Arial"/>
              </a:rPr>
              <a:t>su</a:t>
            </a:r>
            <a:r>
              <a:rPr sz="1800" spc="-110" dirty="0">
                <a:latin typeface="Arial"/>
                <a:cs typeface="Arial"/>
              </a:rPr>
              <a:t> </a:t>
            </a:r>
            <a:r>
              <a:rPr sz="1800" spc="-60" dirty="0">
                <a:latin typeface="Arial"/>
                <a:cs typeface="Arial"/>
              </a:rPr>
              <a:t>od  </a:t>
            </a:r>
            <a:r>
              <a:rPr sz="1800" spc="-70" dirty="0">
                <a:latin typeface="Arial"/>
                <a:cs typeface="Arial"/>
              </a:rPr>
              <a:t>nekoliko </a:t>
            </a:r>
            <a:r>
              <a:rPr sz="1800" spc="-45" dirty="0">
                <a:latin typeface="Arial"/>
                <a:cs typeface="Arial"/>
              </a:rPr>
              <a:t>stotina</a:t>
            </a:r>
            <a:r>
              <a:rPr sz="1800" spc="-385" dirty="0">
                <a:latin typeface="Arial"/>
                <a:cs typeface="Arial"/>
              </a:rPr>
              <a:t> </a:t>
            </a:r>
            <a:r>
              <a:rPr sz="1800" spc="-60" dirty="0">
                <a:latin typeface="Arial"/>
                <a:cs typeface="Arial"/>
              </a:rPr>
              <a:t>do </a:t>
            </a:r>
            <a:r>
              <a:rPr sz="1800" spc="-70" dirty="0">
                <a:latin typeface="Arial"/>
                <a:cs typeface="Arial"/>
              </a:rPr>
              <a:t>nekoliko </a:t>
            </a:r>
            <a:r>
              <a:rPr sz="1800" spc="-55" dirty="0">
                <a:latin typeface="Arial"/>
                <a:cs typeface="Arial"/>
              </a:rPr>
              <a:t>hiljada </a:t>
            </a:r>
            <a:r>
              <a:rPr sz="1800" spc="-75" dirty="0">
                <a:latin typeface="Arial"/>
                <a:cs typeface="Arial"/>
              </a:rPr>
              <a:t>km</a:t>
            </a:r>
            <a:endParaRPr sz="1800" dirty="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buClr>
                <a:srgbClr val="006EC0"/>
              </a:buClr>
              <a:buFont typeface="Arial"/>
              <a:buChar char="–"/>
            </a:pPr>
            <a:endParaRPr sz="1800" dirty="0">
              <a:latin typeface="Arial"/>
              <a:cs typeface="Arial"/>
            </a:endParaRPr>
          </a:p>
          <a:p>
            <a:pPr marL="757555" marR="5080" lvl="1" indent="-288290">
              <a:lnSpc>
                <a:spcPct val="100000"/>
              </a:lnSpc>
              <a:spcBef>
                <a:spcPts val="1055"/>
              </a:spcBef>
              <a:buClr>
                <a:srgbClr val="006EC0"/>
              </a:buClr>
              <a:buChar char="–"/>
              <a:tabLst>
                <a:tab pos="757555" algn="l"/>
                <a:tab pos="758190" algn="l"/>
              </a:tabLst>
            </a:pPr>
            <a:r>
              <a:rPr sz="1800" spc="-215" dirty="0">
                <a:latin typeface="Arial"/>
                <a:cs typeface="Arial"/>
              </a:rPr>
              <a:t>Za </a:t>
            </a:r>
            <a:r>
              <a:rPr sz="1800" spc="-85" dirty="0">
                <a:latin typeface="Arial"/>
                <a:cs typeface="Arial"/>
              </a:rPr>
              <a:t>razliku </a:t>
            </a:r>
            <a:r>
              <a:rPr sz="1800" spc="-65" dirty="0">
                <a:latin typeface="Arial"/>
                <a:cs typeface="Arial"/>
              </a:rPr>
              <a:t>od </a:t>
            </a:r>
            <a:r>
              <a:rPr sz="1800" spc="-60" dirty="0">
                <a:latin typeface="Arial"/>
                <a:cs typeface="Arial"/>
              </a:rPr>
              <a:t>pristupne </a:t>
            </a:r>
            <a:r>
              <a:rPr sz="1800" spc="-105" dirty="0">
                <a:latin typeface="Arial"/>
                <a:cs typeface="Arial"/>
              </a:rPr>
              <a:t>mreže, </a:t>
            </a:r>
            <a:r>
              <a:rPr sz="1800" spc="-85" dirty="0">
                <a:latin typeface="Arial"/>
                <a:cs typeface="Arial"/>
              </a:rPr>
              <a:t>raspodjela </a:t>
            </a:r>
            <a:r>
              <a:rPr sz="1800" spc="-110" dirty="0">
                <a:latin typeface="Arial"/>
                <a:cs typeface="Arial"/>
              </a:rPr>
              <a:t>sobraćaja </a:t>
            </a:r>
            <a:r>
              <a:rPr sz="1800" spc="-45" dirty="0">
                <a:latin typeface="Arial"/>
                <a:cs typeface="Arial"/>
              </a:rPr>
              <a:t>je </a:t>
            </a:r>
            <a:r>
              <a:rPr sz="1800" spc="-105" dirty="0">
                <a:latin typeface="Arial"/>
                <a:cs typeface="Arial"/>
              </a:rPr>
              <a:t>bazirana na mesh  </a:t>
            </a:r>
            <a:r>
              <a:rPr sz="1800" spc="-35" dirty="0">
                <a:latin typeface="Arial"/>
                <a:cs typeface="Arial"/>
              </a:rPr>
              <a:t>topologiji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841498" y="464311"/>
            <a:ext cx="301752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285" dirty="0"/>
              <a:t>Javne </a:t>
            </a:r>
            <a:r>
              <a:rPr sz="2800" spc="-175" dirty="0"/>
              <a:t>optičke</a:t>
            </a:r>
            <a:r>
              <a:rPr sz="2800" spc="-125" dirty="0"/>
              <a:t> </a:t>
            </a:r>
            <a:r>
              <a:rPr sz="2800" spc="-185" dirty="0"/>
              <a:t>mreže</a:t>
            </a:r>
            <a:endParaRPr sz="2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50363" y="500329"/>
            <a:ext cx="300037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200" dirty="0"/>
              <a:t>Osobine </a:t>
            </a:r>
            <a:r>
              <a:rPr sz="2400" spc="-150" dirty="0"/>
              <a:t>optičkih</a:t>
            </a:r>
            <a:r>
              <a:rPr sz="2400" spc="-195" dirty="0"/>
              <a:t> </a:t>
            </a:r>
            <a:r>
              <a:rPr sz="2400" spc="-160" dirty="0"/>
              <a:t>mreža</a:t>
            </a:r>
            <a:endParaRPr sz="2400" dirty="0"/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10870" marR="5080" indent="-342900">
              <a:lnSpc>
                <a:spcPct val="111200"/>
              </a:lnSpc>
              <a:spcBef>
                <a:spcPts val="100"/>
              </a:spcBef>
              <a:buClr>
                <a:srgbClr val="006EC0"/>
              </a:buClr>
              <a:buFont typeface="Wingdings"/>
              <a:buChar char=""/>
              <a:tabLst>
                <a:tab pos="610870" algn="l"/>
                <a:tab pos="611505" algn="l"/>
              </a:tabLst>
            </a:pPr>
            <a:r>
              <a:rPr spc="-95" dirty="0"/>
              <a:t>Performanse </a:t>
            </a:r>
            <a:r>
              <a:rPr spc="-40" dirty="0"/>
              <a:t>optičkih </a:t>
            </a:r>
            <a:r>
              <a:rPr spc="-70" dirty="0"/>
              <a:t>komunikacionih </a:t>
            </a:r>
            <a:r>
              <a:rPr spc="-95" dirty="0"/>
              <a:t>sistema </a:t>
            </a:r>
            <a:r>
              <a:rPr spc="-130" dirty="0"/>
              <a:t>zavise </a:t>
            </a:r>
            <a:r>
              <a:rPr spc="-60" dirty="0"/>
              <a:t>od </a:t>
            </a:r>
            <a:r>
              <a:rPr spc="-110" dirty="0"/>
              <a:t>geografskog</a:t>
            </a:r>
            <a:r>
              <a:rPr spc="-350" dirty="0"/>
              <a:t> </a:t>
            </a:r>
            <a:r>
              <a:rPr spc="-60" dirty="0"/>
              <a:t>područja,  </a:t>
            </a:r>
            <a:r>
              <a:rPr spc="-90" dirty="0"/>
              <a:t>mrežne </a:t>
            </a:r>
            <a:r>
              <a:rPr spc="-65" dirty="0"/>
              <a:t>konfiguracije </a:t>
            </a:r>
            <a:r>
              <a:rPr spc="10" dirty="0"/>
              <a:t>i</a:t>
            </a:r>
            <a:r>
              <a:rPr spc="-325" dirty="0"/>
              <a:t> </a:t>
            </a:r>
            <a:r>
              <a:rPr spc="-65" dirty="0"/>
              <a:t>karakteristika </a:t>
            </a:r>
            <a:r>
              <a:rPr spc="-105" dirty="0"/>
              <a:t>saobraćaja</a:t>
            </a:r>
          </a:p>
          <a:p>
            <a:pPr marL="610870" indent="-342900">
              <a:lnSpc>
                <a:spcPct val="100000"/>
              </a:lnSpc>
              <a:spcBef>
                <a:spcPts val="840"/>
              </a:spcBef>
              <a:buClr>
                <a:srgbClr val="006EC0"/>
              </a:buClr>
              <a:buFont typeface="Wingdings"/>
              <a:buChar char=""/>
              <a:tabLst>
                <a:tab pos="610870" algn="l"/>
                <a:tab pos="611505" algn="l"/>
              </a:tabLst>
            </a:pPr>
            <a:r>
              <a:rPr spc="-145" dirty="0"/>
              <a:t>U </a:t>
            </a:r>
            <a:r>
              <a:rPr spc="-95" dirty="0"/>
              <a:t>opštem </a:t>
            </a:r>
            <a:r>
              <a:rPr spc="-100" dirty="0"/>
              <a:t>slučaju, </a:t>
            </a:r>
            <a:r>
              <a:rPr spc="-45" dirty="0"/>
              <a:t>format </a:t>
            </a:r>
            <a:r>
              <a:rPr spc="-110" dirty="0"/>
              <a:t>prenosa </a:t>
            </a:r>
            <a:r>
              <a:rPr spc="-50" dirty="0"/>
              <a:t>je </a:t>
            </a:r>
            <a:r>
              <a:rPr spc="-190" dirty="0"/>
              <a:t>DIGITALNI</a:t>
            </a:r>
            <a:r>
              <a:rPr spc="-315" dirty="0"/>
              <a:t> </a:t>
            </a:r>
            <a:r>
              <a:rPr spc="-50" dirty="0"/>
              <a:t>u:</a:t>
            </a:r>
          </a:p>
          <a:p>
            <a:pPr marL="1127125">
              <a:lnSpc>
                <a:spcPct val="100000"/>
              </a:lnSpc>
              <a:spcBef>
                <a:spcPts val="1040"/>
              </a:spcBef>
            </a:pPr>
            <a:r>
              <a:rPr sz="1600" spc="-45" dirty="0"/>
              <a:t>Point-to-point</a:t>
            </a:r>
            <a:r>
              <a:rPr sz="1600" spc="-180" dirty="0"/>
              <a:t> </a:t>
            </a:r>
            <a:r>
              <a:rPr sz="1600" spc="-65" dirty="0"/>
              <a:t>linkovima</a:t>
            </a:r>
            <a:endParaRPr sz="1600" dirty="0"/>
          </a:p>
          <a:p>
            <a:pPr marL="1127125">
              <a:lnSpc>
                <a:spcPct val="100000"/>
              </a:lnSpc>
              <a:spcBef>
                <a:spcPts val="1080"/>
              </a:spcBef>
            </a:pPr>
            <a:r>
              <a:rPr sz="1600" spc="-45" dirty="0"/>
              <a:t>Distributivnim</a:t>
            </a:r>
            <a:r>
              <a:rPr sz="1600" spc="-155" dirty="0"/>
              <a:t> </a:t>
            </a:r>
            <a:r>
              <a:rPr sz="1600" spc="-110" dirty="0"/>
              <a:t>mrežama</a:t>
            </a:r>
            <a:endParaRPr sz="1600" dirty="0"/>
          </a:p>
          <a:p>
            <a:pPr marL="610870" indent="-342900">
              <a:lnSpc>
                <a:spcPct val="100000"/>
              </a:lnSpc>
              <a:spcBef>
                <a:spcPts val="880"/>
              </a:spcBef>
              <a:buClr>
                <a:srgbClr val="006EC0"/>
              </a:buClr>
              <a:buFont typeface="Wingdings"/>
              <a:buChar char=""/>
              <a:tabLst>
                <a:tab pos="610870" algn="l"/>
                <a:tab pos="611505" algn="l"/>
              </a:tabLst>
            </a:pPr>
            <a:r>
              <a:rPr spc="-95" dirty="0"/>
              <a:t>Iako </a:t>
            </a:r>
            <a:r>
              <a:rPr spc="-35" dirty="0"/>
              <a:t>rijetko, </a:t>
            </a:r>
            <a:r>
              <a:rPr spc="-190" dirty="0"/>
              <a:t>ANALOGNI </a:t>
            </a:r>
            <a:r>
              <a:rPr spc="-30" dirty="0"/>
              <a:t>formati </a:t>
            </a:r>
            <a:r>
              <a:rPr spc="-160" dirty="0"/>
              <a:t>se </a:t>
            </a:r>
            <a:r>
              <a:rPr spc="-75" dirty="0"/>
              <a:t>koriste</a:t>
            </a:r>
            <a:r>
              <a:rPr spc="-190" dirty="0"/>
              <a:t> </a:t>
            </a:r>
            <a:r>
              <a:rPr spc="-45" dirty="0"/>
              <a:t>u:</a:t>
            </a:r>
          </a:p>
          <a:p>
            <a:pPr marL="1127125">
              <a:lnSpc>
                <a:spcPct val="100000"/>
              </a:lnSpc>
              <a:spcBef>
                <a:spcPts val="1040"/>
              </a:spcBef>
            </a:pPr>
            <a:r>
              <a:rPr sz="1600" spc="-45" dirty="0"/>
              <a:t>Distributivnim </a:t>
            </a:r>
            <a:r>
              <a:rPr sz="1600" spc="-105" dirty="0"/>
              <a:t>mrežama, </a:t>
            </a:r>
            <a:r>
              <a:rPr sz="1600" spc="-265" dirty="0"/>
              <a:t>CATV</a:t>
            </a:r>
            <a:r>
              <a:rPr sz="1600" spc="-204" dirty="0"/>
              <a:t> </a:t>
            </a:r>
            <a:r>
              <a:rPr sz="1600" spc="-160" dirty="0"/>
              <a:t>mrežama…</a:t>
            </a:r>
            <a:endParaRPr sz="1600" dirty="0"/>
          </a:p>
          <a:p>
            <a:pPr marL="610870" indent="-342900">
              <a:lnSpc>
                <a:spcPct val="100000"/>
              </a:lnSpc>
              <a:spcBef>
                <a:spcPts val="885"/>
              </a:spcBef>
              <a:buClr>
                <a:srgbClr val="006EC0"/>
              </a:buClr>
              <a:buFont typeface="Wingdings"/>
              <a:buChar char=""/>
              <a:tabLst>
                <a:tab pos="610870" algn="l"/>
                <a:tab pos="611505" algn="l"/>
              </a:tabLst>
            </a:pPr>
            <a:r>
              <a:rPr spc="-85" dirty="0"/>
              <a:t>Prednosti </a:t>
            </a:r>
            <a:r>
              <a:rPr spc="-50" dirty="0"/>
              <a:t>digitalnih</a:t>
            </a:r>
            <a:r>
              <a:rPr spc="-90" dirty="0"/>
              <a:t> </a:t>
            </a:r>
            <a:r>
              <a:rPr spc="-100" dirty="0"/>
              <a:t>signala:</a:t>
            </a:r>
          </a:p>
          <a:p>
            <a:pPr marL="1125855" marR="4857750" indent="-9525">
              <a:lnSpc>
                <a:spcPct val="125000"/>
              </a:lnSpc>
              <a:spcBef>
                <a:spcPts val="560"/>
              </a:spcBef>
            </a:pPr>
            <a:r>
              <a:rPr sz="1600" spc="-30" dirty="0"/>
              <a:t>otpornost </a:t>
            </a:r>
            <a:r>
              <a:rPr sz="1600" spc="-95" dirty="0"/>
              <a:t>na </a:t>
            </a:r>
            <a:r>
              <a:rPr sz="1600" spc="-60" dirty="0"/>
              <a:t>smetnje  </a:t>
            </a:r>
            <a:r>
              <a:rPr sz="1600" spc="-70" dirty="0"/>
              <a:t>jednostavnija </a:t>
            </a:r>
            <a:r>
              <a:rPr sz="1600" spc="-85" dirty="0"/>
              <a:t>obrada </a:t>
            </a:r>
            <a:r>
              <a:rPr sz="1600" spc="10" dirty="0"/>
              <a:t>i  </a:t>
            </a:r>
            <a:r>
              <a:rPr sz="1600" spc="-55" dirty="0"/>
              <a:t>multipleksiranje</a:t>
            </a:r>
            <a:endParaRPr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2766" y="2241778"/>
            <a:ext cx="7937239" cy="20896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742945" y="589915"/>
            <a:ext cx="31445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75" dirty="0"/>
              <a:t>WDM </a:t>
            </a:r>
            <a:r>
              <a:rPr sz="2400" spc="-105" dirty="0"/>
              <a:t>point-to-point</a:t>
            </a:r>
            <a:r>
              <a:rPr sz="2400" spc="-320" dirty="0"/>
              <a:t> </a:t>
            </a:r>
            <a:r>
              <a:rPr sz="2400" spc="-135" dirty="0"/>
              <a:t>link</a:t>
            </a:r>
            <a:endParaRPr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99892" y="461517"/>
            <a:ext cx="27660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210" dirty="0"/>
              <a:t>Razvoj </a:t>
            </a:r>
            <a:r>
              <a:rPr sz="2400" spc="-160" dirty="0"/>
              <a:t>optičkih</a:t>
            </a:r>
            <a:r>
              <a:rPr sz="2400" spc="-175" dirty="0"/>
              <a:t> </a:t>
            </a:r>
            <a:r>
              <a:rPr sz="2400" spc="-170" dirty="0"/>
              <a:t>mreža</a:t>
            </a:r>
            <a:endParaRPr sz="2400" dirty="0"/>
          </a:p>
        </p:txBody>
      </p:sp>
      <p:sp>
        <p:nvSpPr>
          <p:cNvPr id="3" name="object 3"/>
          <p:cNvSpPr txBox="1"/>
          <p:nvPr/>
        </p:nvSpPr>
        <p:spPr>
          <a:xfrm>
            <a:off x="1337563" y="5827877"/>
            <a:ext cx="7026909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94940" marR="5080" indent="-2682875">
              <a:lnSpc>
                <a:spcPct val="100000"/>
              </a:lnSpc>
              <a:spcBef>
                <a:spcPts val="100"/>
              </a:spcBef>
            </a:pPr>
            <a:r>
              <a:rPr sz="1400" spc="-75" dirty="0">
                <a:solidFill>
                  <a:srgbClr val="0066FF"/>
                </a:solidFill>
                <a:latin typeface="Arial"/>
                <a:cs typeface="Arial"/>
              </a:rPr>
              <a:t>Postojeći </a:t>
            </a:r>
            <a:r>
              <a:rPr sz="1400" spc="-65" dirty="0">
                <a:solidFill>
                  <a:srgbClr val="0066FF"/>
                </a:solidFill>
                <a:latin typeface="Arial"/>
                <a:cs typeface="Arial"/>
              </a:rPr>
              <a:t>sistemi </a:t>
            </a:r>
            <a:r>
              <a:rPr sz="1400" spc="-70" dirty="0">
                <a:solidFill>
                  <a:srgbClr val="0066FF"/>
                </a:solidFill>
                <a:latin typeface="Arial"/>
                <a:cs typeface="Arial"/>
              </a:rPr>
              <a:t>bazirani </a:t>
            </a:r>
            <a:r>
              <a:rPr sz="1400" spc="-85" dirty="0">
                <a:solidFill>
                  <a:srgbClr val="0066FF"/>
                </a:solidFill>
                <a:latin typeface="Arial"/>
                <a:cs typeface="Arial"/>
              </a:rPr>
              <a:t>na </a:t>
            </a:r>
            <a:r>
              <a:rPr sz="1400" spc="-65" dirty="0">
                <a:solidFill>
                  <a:srgbClr val="0066FF"/>
                </a:solidFill>
                <a:latin typeface="Arial"/>
                <a:cs typeface="Arial"/>
              </a:rPr>
              <a:t>WDM </a:t>
            </a:r>
            <a:r>
              <a:rPr sz="1400" spc="-45" dirty="0">
                <a:solidFill>
                  <a:srgbClr val="0066FF"/>
                </a:solidFill>
                <a:latin typeface="Arial"/>
                <a:cs typeface="Arial"/>
              </a:rPr>
              <a:t>u </a:t>
            </a:r>
            <a:r>
              <a:rPr sz="1400" spc="-85" dirty="0">
                <a:solidFill>
                  <a:srgbClr val="0066FF"/>
                </a:solidFill>
                <a:latin typeface="Arial"/>
                <a:cs typeface="Arial"/>
              </a:rPr>
              <a:t>opsegu1550 </a:t>
            </a:r>
            <a:r>
              <a:rPr sz="1400" spc="-50" dirty="0">
                <a:solidFill>
                  <a:srgbClr val="0066FF"/>
                </a:solidFill>
                <a:latin typeface="Arial"/>
                <a:cs typeface="Arial"/>
              </a:rPr>
              <a:t>nm </a:t>
            </a:r>
            <a:r>
              <a:rPr sz="1400" spc="-60" dirty="0">
                <a:solidFill>
                  <a:srgbClr val="0066FF"/>
                </a:solidFill>
                <a:latin typeface="Arial"/>
                <a:cs typeface="Arial"/>
              </a:rPr>
              <a:t>preko </a:t>
            </a:r>
            <a:r>
              <a:rPr sz="1400" spc="-130" dirty="0">
                <a:solidFill>
                  <a:srgbClr val="0066FF"/>
                </a:solidFill>
                <a:latin typeface="Arial"/>
                <a:cs typeface="Arial"/>
              </a:rPr>
              <a:t>SM </a:t>
            </a:r>
            <a:r>
              <a:rPr sz="1400" spc="-60" dirty="0">
                <a:solidFill>
                  <a:srgbClr val="0066FF"/>
                </a:solidFill>
                <a:latin typeface="Arial"/>
                <a:cs typeface="Arial"/>
              </a:rPr>
              <a:t>vlakna; </a:t>
            </a:r>
            <a:r>
              <a:rPr sz="1400" spc="-45" dirty="0">
                <a:solidFill>
                  <a:srgbClr val="0066FF"/>
                </a:solidFill>
                <a:latin typeface="Arial"/>
                <a:cs typeface="Arial"/>
              </a:rPr>
              <a:t>regeneratori </a:t>
            </a:r>
            <a:r>
              <a:rPr sz="1400" spc="-120" dirty="0">
                <a:solidFill>
                  <a:srgbClr val="0066FF"/>
                </a:solidFill>
                <a:latin typeface="Arial"/>
                <a:cs typeface="Arial"/>
              </a:rPr>
              <a:t>se </a:t>
            </a:r>
            <a:r>
              <a:rPr sz="1400" spc="-55" dirty="0">
                <a:solidFill>
                  <a:srgbClr val="0066FF"/>
                </a:solidFill>
                <a:latin typeface="Arial"/>
                <a:cs typeface="Arial"/>
              </a:rPr>
              <a:t>zamjenjuju  </a:t>
            </a:r>
            <a:r>
              <a:rPr sz="1400" spc="-30" dirty="0">
                <a:solidFill>
                  <a:srgbClr val="0066FF"/>
                </a:solidFill>
                <a:latin typeface="Arial"/>
                <a:cs typeface="Arial"/>
              </a:rPr>
              <a:t>optičkim</a:t>
            </a:r>
            <a:r>
              <a:rPr sz="1400" spc="-150" dirty="0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sz="1400" spc="-75" dirty="0">
                <a:solidFill>
                  <a:srgbClr val="0066FF"/>
                </a:solidFill>
                <a:latin typeface="Arial"/>
                <a:cs typeface="Arial"/>
              </a:rPr>
              <a:t>pojačavačima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87450" y="1412875"/>
            <a:ext cx="1152525" cy="523875"/>
          </a:xfrm>
          <a:custGeom>
            <a:avLst/>
            <a:gdLst/>
            <a:ahLst/>
            <a:cxnLst/>
            <a:rect l="l" t="t" r="r" b="b"/>
            <a:pathLst>
              <a:path w="1152525" h="523875">
                <a:moveTo>
                  <a:pt x="1152525" y="0"/>
                </a:moveTo>
                <a:lnTo>
                  <a:pt x="0" y="0"/>
                </a:lnTo>
                <a:lnTo>
                  <a:pt x="0" y="523875"/>
                </a:lnTo>
                <a:lnTo>
                  <a:pt x="1152525" y="523875"/>
                </a:lnTo>
                <a:lnTo>
                  <a:pt x="1152525" y="0"/>
                </a:lnTo>
                <a:close/>
              </a:path>
            </a:pathLst>
          </a:custGeom>
          <a:solidFill>
            <a:srgbClr val="B3A0C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 txBox="1"/>
          <p:nvPr/>
        </p:nvSpPr>
        <p:spPr>
          <a:xfrm>
            <a:off x="1187450" y="1412875"/>
            <a:ext cx="1152525" cy="523875"/>
          </a:xfrm>
          <a:prstGeom prst="rect">
            <a:avLst/>
          </a:prstGeom>
          <a:ln w="9525">
            <a:solidFill>
              <a:srgbClr val="4F81BB"/>
            </a:solidFill>
          </a:ln>
        </p:spPr>
        <p:txBody>
          <a:bodyPr vert="horz" wrap="square" lIns="0" tIns="24765" rIns="0" bIns="0" rtlCol="0">
            <a:spAutoFit/>
          </a:bodyPr>
          <a:lstStyle/>
          <a:p>
            <a:pPr marL="387350" marR="177800" indent="-227329">
              <a:lnSpc>
                <a:spcPct val="100000"/>
              </a:lnSpc>
              <a:spcBef>
                <a:spcPts val="195"/>
              </a:spcBef>
            </a:pPr>
            <a:r>
              <a:rPr sz="1400" spc="-345" dirty="0">
                <a:latin typeface="Arial"/>
                <a:cs typeface="Arial"/>
              </a:rPr>
              <a:t>T</a:t>
            </a:r>
            <a:r>
              <a:rPr sz="1400" spc="-40" dirty="0">
                <a:latin typeface="Arial"/>
                <a:cs typeface="Arial"/>
              </a:rPr>
              <a:t>r</a:t>
            </a:r>
            <a:r>
              <a:rPr sz="1400" spc="-114" dirty="0">
                <a:latin typeface="Arial"/>
                <a:cs typeface="Arial"/>
              </a:rPr>
              <a:t>a</a:t>
            </a:r>
            <a:r>
              <a:rPr sz="1400" spc="-55" dirty="0">
                <a:latin typeface="Arial"/>
                <a:cs typeface="Arial"/>
              </a:rPr>
              <a:t>n</a:t>
            </a:r>
            <a:r>
              <a:rPr sz="1400" spc="-165" dirty="0">
                <a:latin typeface="Arial"/>
                <a:cs typeface="Arial"/>
              </a:rPr>
              <a:t>s</a:t>
            </a:r>
            <a:r>
              <a:rPr sz="1400" spc="-25" dirty="0">
                <a:latin typeface="Arial"/>
                <a:cs typeface="Arial"/>
              </a:rPr>
              <a:t>mi</a:t>
            </a:r>
            <a:r>
              <a:rPr sz="1400" spc="15" dirty="0">
                <a:latin typeface="Arial"/>
                <a:cs typeface="Arial"/>
              </a:rPr>
              <a:t>t</a:t>
            </a:r>
            <a:r>
              <a:rPr sz="1400" spc="25" dirty="0">
                <a:latin typeface="Arial"/>
                <a:cs typeface="Arial"/>
              </a:rPr>
              <a:t>t</a:t>
            </a:r>
            <a:r>
              <a:rPr sz="1400" spc="-25" dirty="0">
                <a:latin typeface="Arial"/>
                <a:cs typeface="Arial"/>
              </a:rPr>
              <a:t>er  </a:t>
            </a:r>
            <a:r>
              <a:rPr sz="1400" spc="-140" dirty="0">
                <a:latin typeface="Arial"/>
                <a:cs typeface="Arial"/>
              </a:rPr>
              <a:t>(LED)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451725" y="1536700"/>
            <a:ext cx="1152525" cy="307975"/>
          </a:xfrm>
          <a:custGeom>
            <a:avLst/>
            <a:gdLst/>
            <a:ahLst/>
            <a:cxnLst/>
            <a:rect l="l" t="t" r="r" b="b"/>
            <a:pathLst>
              <a:path w="1152525" h="307975">
                <a:moveTo>
                  <a:pt x="1152525" y="0"/>
                </a:moveTo>
                <a:lnTo>
                  <a:pt x="0" y="0"/>
                </a:lnTo>
                <a:lnTo>
                  <a:pt x="0" y="307975"/>
                </a:lnTo>
                <a:lnTo>
                  <a:pt x="1152525" y="307975"/>
                </a:lnTo>
                <a:lnTo>
                  <a:pt x="1152525" y="0"/>
                </a:lnTo>
                <a:close/>
              </a:path>
            </a:pathLst>
          </a:custGeom>
          <a:solidFill>
            <a:srgbClr val="D5E2B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 txBox="1"/>
          <p:nvPr/>
        </p:nvSpPr>
        <p:spPr>
          <a:xfrm>
            <a:off x="7451725" y="1536700"/>
            <a:ext cx="1152525" cy="307975"/>
          </a:xfrm>
          <a:prstGeom prst="rect">
            <a:avLst/>
          </a:prstGeom>
          <a:ln w="9525">
            <a:solidFill>
              <a:srgbClr val="4F81BB"/>
            </a:solidFill>
          </a:ln>
        </p:spPr>
        <p:txBody>
          <a:bodyPr vert="horz" wrap="square" lIns="0" tIns="24765" rIns="0" bIns="0" rtlCol="0">
            <a:spAutoFit/>
          </a:bodyPr>
          <a:lstStyle/>
          <a:p>
            <a:pPr marL="270510">
              <a:lnSpc>
                <a:spcPct val="100000"/>
              </a:lnSpc>
              <a:spcBef>
                <a:spcPts val="195"/>
              </a:spcBef>
            </a:pPr>
            <a:r>
              <a:rPr sz="1400" spc="-85" dirty="0">
                <a:latin typeface="Arial"/>
                <a:cs typeface="Arial"/>
              </a:rPr>
              <a:t>Receiver</a:t>
            </a:r>
            <a:endParaRPr sz="1400" dirty="0">
              <a:latin typeface="Arial"/>
              <a:cs typeface="Arial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2296160" y="1527175"/>
            <a:ext cx="5199380" cy="327660"/>
            <a:chOff x="2296160" y="1527175"/>
            <a:chExt cx="5199380" cy="327660"/>
          </a:xfrm>
        </p:grpSpPr>
        <p:sp>
          <p:nvSpPr>
            <p:cNvPr id="9" name="object 9"/>
            <p:cNvSpPr/>
            <p:nvPr/>
          </p:nvSpPr>
          <p:spPr>
            <a:xfrm>
              <a:off x="2296160" y="1638300"/>
              <a:ext cx="5199380" cy="127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0" name="object 10"/>
            <p:cNvSpPr/>
            <p:nvPr/>
          </p:nvSpPr>
          <p:spPr>
            <a:xfrm>
              <a:off x="2327275" y="1682750"/>
              <a:ext cx="5137150" cy="0"/>
            </a:xfrm>
            <a:custGeom>
              <a:avLst/>
              <a:gdLst/>
              <a:ahLst/>
              <a:cxnLst/>
              <a:rect l="l" t="t" r="r" b="b"/>
              <a:pathLst>
                <a:path w="5137150">
                  <a:moveTo>
                    <a:pt x="4702175" y="0"/>
                  </a:moveTo>
                  <a:lnTo>
                    <a:pt x="5137150" y="0"/>
                  </a:lnTo>
                </a:path>
                <a:path w="5137150">
                  <a:moveTo>
                    <a:pt x="4052951" y="0"/>
                  </a:moveTo>
                  <a:lnTo>
                    <a:pt x="4449826" y="0"/>
                  </a:lnTo>
                </a:path>
                <a:path w="5137150">
                  <a:moveTo>
                    <a:pt x="3368675" y="0"/>
                  </a:moveTo>
                  <a:lnTo>
                    <a:pt x="3802126" y="0"/>
                  </a:lnTo>
                </a:path>
                <a:path w="5137150">
                  <a:moveTo>
                    <a:pt x="2722626" y="0"/>
                  </a:moveTo>
                  <a:lnTo>
                    <a:pt x="3117850" y="0"/>
                  </a:lnTo>
                </a:path>
                <a:path w="5137150">
                  <a:moveTo>
                    <a:pt x="2074799" y="0"/>
                  </a:moveTo>
                  <a:lnTo>
                    <a:pt x="2471801" y="0"/>
                  </a:lnTo>
                </a:path>
                <a:path w="5137150">
                  <a:moveTo>
                    <a:pt x="1390650" y="0"/>
                  </a:moveTo>
                  <a:lnTo>
                    <a:pt x="1822450" y="0"/>
                  </a:lnTo>
                </a:path>
                <a:path w="5137150">
                  <a:moveTo>
                    <a:pt x="742950" y="0"/>
                  </a:moveTo>
                  <a:lnTo>
                    <a:pt x="1138301" y="0"/>
                  </a:lnTo>
                </a:path>
                <a:path w="5137150">
                  <a:moveTo>
                    <a:pt x="0" y="0"/>
                  </a:moveTo>
                  <a:lnTo>
                    <a:pt x="490600" y="0"/>
                  </a:lnTo>
                </a:path>
              </a:pathLst>
            </a:custGeom>
            <a:ln w="41275">
              <a:solidFill>
                <a:srgbClr val="FF9933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1" name="object 11"/>
            <p:cNvSpPr/>
            <p:nvPr/>
          </p:nvSpPr>
          <p:spPr>
            <a:xfrm>
              <a:off x="2817876" y="1536700"/>
              <a:ext cx="252729" cy="307975"/>
            </a:xfrm>
            <a:custGeom>
              <a:avLst/>
              <a:gdLst/>
              <a:ahLst/>
              <a:cxnLst/>
              <a:rect l="l" t="t" r="r" b="b"/>
              <a:pathLst>
                <a:path w="252730" h="307975">
                  <a:moveTo>
                    <a:pt x="252412" y="0"/>
                  </a:moveTo>
                  <a:lnTo>
                    <a:pt x="0" y="0"/>
                  </a:lnTo>
                  <a:lnTo>
                    <a:pt x="0" y="307975"/>
                  </a:lnTo>
                  <a:lnTo>
                    <a:pt x="252412" y="307975"/>
                  </a:lnTo>
                  <a:lnTo>
                    <a:pt x="252412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2" name="object 12"/>
            <p:cNvSpPr/>
            <p:nvPr/>
          </p:nvSpPr>
          <p:spPr>
            <a:xfrm>
              <a:off x="2817876" y="1536700"/>
              <a:ext cx="252729" cy="307975"/>
            </a:xfrm>
            <a:custGeom>
              <a:avLst/>
              <a:gdLst/>
              <a:ahLst/>
              <a:cxnLst/>
              <a:rect l="l" t="t" r="r" b="b"/>
              <a:pathLst>
                <a:path w="252730" h="307975">
                  <a:moveTo>
                    <a:pt x="0" y="307975"/>
                  </a:moveTo>
                  <a:lnTo>
                    <a:pt x="252412" y="307975"/>
                  </a:lnTo>
                  <a:lnTo>
                    <a:pt x="252412" y="0"/>
                  </a:lnTo>
                  <a:lnTo>
                    <a:pt x="0" y="0"/>
                  </a:lnTo>
                  <a:lnTo>
                    <a:pt x="0" y="307975"/>
                  </a:lnTo>
                  <a:close/>
                </a:path>
              </a:pathLst>
            </a:custGeom>
            <a:ln w="9525">
              <a:solidFill>
                <a:srgbClr val="006EC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3" name="object 13"/>
            <p:cNvSpPr/>
            <p:nvPr/>
          </p:nvSpPr>
          <p:spPr>
            <a:xfrm>
              <a:off x="3465576" y="1535175"/>
              <a:ext cx="252729" cy="307975"/>
            </a:xfrm>
            <a:custGeom>
              <a:avLst/>
              <a:gdLst/>
              <a:ahLst/>
              <a:cxnLst/>
              <a:rect l="l" t="t" r="r" b="b"/>
              <a:pathLst>
                <a:path w="252729" h="307975">
                  <a:moveTo>
                    <a:pt x="252412" y="0"/>
                  </a:moveTo>
                  <a:lnTo>
                    <a:pt x="0" y="0"/>
                  </a:lnTo>
                  <a:lnTo>
                    <a:pt x="0" y="307975"/>
                  </a:lnTo>
                  <a:lnTo>
                    <a:pt x="252412" y="307975"/>
                  </a:lnTo>
                  <a:lnTo>
                    <a:pt x="252412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4" name="object 14"/>
            <p:cNvSpPr/>
            <p:nvPr/>
          </p:nvSpPr>
          <p:spPr>
            <a:xfrm>
              <a:off x="3465576" y="1535175"/>
              <a:ext cx="252729" cy="307975"/>
            </a:xfrm>
            <a:custGeom>
              <a:avLst/>
              <a:gdLst/>
              <a:ahLst/>
              <a:cxnLst/>
              <a:rect l="l" t="t" r="r" b="b"/>
              <a:pathLst>
                <a:path w="252729" h="307975">
                  <a:moveTo>
                    <a:pt x="0" y="307975"/>
                  </a:moveTo>
                  <a:lnTo>
                    <a:pt x="252412" y="307975"/>
                  </a:lnTo>
                  <a:lnTo>
                    <a:pt x="252412" y="0"/>
                  </a:lnTo>
                  <a:lnTo>
                    <a:pt x="0" y="0"/>
                  </a:lnTo>
                  <a:lnTo>
                    <a:pt x="0" y="307975"/>
                  </a:lnTo>
                  <a:close/>
                </a:path>
              </a:pathLst>
            </a:custGeom>
            <a:ln w="9525">
              <a:solidFill>
                <a:srgbClr val="006EC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5" name="object 15"/>
            <p:cNvSpPr/>
            <p:nvPr/>
          </p:nvSpPr>
          <p:spPr>
            <a:xfrm>
              <a:off x="4149725" y="1541525"/>
              <a:ext cx="252729" cy="307975"/>
            </a:xfrm>
            <a:custGeom>
              <a:avLst/>
              <a:gdLst/>
              <a:ahLst/>
              <a:cxnLst/>
              <a:rect l="l" t="t" r="r" b="b"/>
              <a:pathLst>
                <a:path w="252729" h="307975">
                  <a:moveTo>
                    <a:pt x="252412" y="0"/>
                  </a:moveTo>
                  <a:lnTo>
                    <a:pt x="0" y="0"/>
                  </a:lnTo>
                  <a:lnTo>
                    <a:pt x="0" y="307975"/>
                  </a:lnTo>
                  <a:lnTo>
                    <a:pt x="252412" y="307975"/>
                  </a:lnTo>
                  <a:lnTo>
                    <a:pt x="252412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4149725" y="1541525"/>
              <a:ext cx="252729" cy="307975"/>
            </a:xfrm>
            <a:custGeom>
              <a:avLst/>
              <a:gdLst/>
              <a:ahLst/>
              <a:cxnLst/>
              <a:rect l="l" t="t" r="r" b="b"/>
              <a:pathLst>
                <a:path w="252729" h="307975">
                  <a:moveTo>
                    <a:pt x="0" y="307975"/>
                  </a:moveTo>
                  <a:lnTo>
                    <a:pt x="252412" y="307975"/>
                  </a:lnTo>
                  <a:lnTo>
                    <a:pt x="252412" y="0"/>
                  </a:lnTo>
                  <a:lnTo>
                    <a:pt x="0" y="0"/>
                  </a:lnTo>
                  <a:lnTo>
                    <a:pt x="0" y="307975"/>
                  </a:lnTo>
                  <a:close/>
                </a:path>
              </a:pathLst>
            </a:custGeom>
            <a:ln w="9525">
              <a:solidFill>
                <a:srgbClr val="006EC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7" name="object 17"/>
            <p:cNvSpPr/>
            <p:nvPr/>
          </p:nvSpPr>
          <p:spPr>
            <a:xfrm>
              <a:off x="4799076" y="1539875"/>
              <a:ext cx="250825" cy="307975"/>
            </a:xfrm>
            <a:custGeom>
              <a:avLst/>
              <a:gdLst/>
              <a:ahLst/>
              <a:cxnLst/>
              <a:rect l="l" t="t" r="r" b="b"/>
              <a:pathLst>
                <a:path w="250825" h="307975">
                  <a:moveTo>
                    <a:pt x="250825" y="0"/>
                  </a:moveTo>
                  <a:lnTo>
                    <a:pt x="0" y="0"/>
                  </a:lnTo>
                  <a:lnTo>
                    <a:pt x="0" y="307975"/>
                  </a:lnTo>
                  <a:lnTo>
                    <a:pt x="250825" y="307975"/>
                  </a:lnTo>
                  <a:lnTo>
                    <a:pt x="250825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8" name="object 18"/>
            <p:cNvSpPr/>
            <p:nvPr/>
          </p:nvSpPr>
          <p:spPr>
            <a:xfrm>
              <a:off x="4799076" y="1539875"/>
              <a:ext cx="250825" cy="307975"/>
            </a:xfrm>
            <a:custGeom>
              <a:avLst/>
              <a:gdLst/>
              <a:ahLst/>
              <a:cxnLst/>
              <a:rect l="l" t="t" r="r" b="b"/>
              <a:pathLst>
                <a:path w="250825" h="307975">
                  <a:moveTo>
                    <a:pt x="0" y="307975"/>
                  </a:moveTo>
                  <a:lnTo>
                    <a:pt x="250825" y="307975"/>
                  </a:lnTo>
                  <a:lnTo>
                    <a:pt x="250825" y="0"/>
                  </a:lnTo>
                  <a:lnTo>
                    <a:pt x="0" y="0"/>
                  </a:lnTo>
                  <a:lnTo>
                    <a:pt x="0" y="307975"/>
                  </a:lnTo>
                  <a:close/>
                </a:path>
              </a:pathLst>
            </a:custGeom>
            <a:ln w="9525">
              <a:solidFill>
                <a:srgbClr val="006EC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9" name="object 19"/>
            <p:cNvSpPr/>
            <p:nvPr/>
          </p:nvSpPr>
          <p:spPr>
            <a:xfrm>
              <a:off x="5445125" y="1531937"/>
              <a:ext cx="250825" cy="306705"/>
            </a:xfrm>
            <a:custGeom>
              <a:avLst/>
              <a:gdLst/>
              <a:ahLst/>
              <a:cxnLst/>
              <a:rect l="l" t="t" r="r" b="b"/>
              <a:pathLst>
                <a:path w="250825" h="306705">
                  <a:moveTo>
                    <a:pt x="250825" y="0"/>
                  </a:moveTo>
                  <a:lnTo>
                    <a:pt x="0" y="0"/>
                  </a:lnTo>
                  <a:lnTo>
                    <a:pt x="0" y="306387"/>
                  </a:lnTo>
                  <a:lnTo>
                    <a:pt x="250825" y="306387"/>
                  </a:lnTo>
                  <a:lnTo>
                    <a:pt x="250825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0" name="object 20"/>
            <p:cNvSpPr/>
            <p:nvPr/>
          </p:nvSpPr>
          <p:spPr>
            <a:xfrm>
              <a:off x="5445125" y="1531937"/>
              <a:ext cx="250825" cy="306705"/>
            </a:xfrm>
            <a:custGeom>
              <a:avLst/>
              <a:gdLst/>
              <a:ahLst/>
              <a:cxnLst/>
              <a:rect l="l" t="t" r="r" b="b"/>
              <a:pathLst>
                <a:path w="250825" h="306705">
                  <a:moveTo>
                    <a:pt x="0" y="306387"/>
                  </a:moveTo>
                  <a:lnTo>
                    <a:pt x="250825" y="306387"/>
                  </a:lnTo>
                  <a:lnTo>
                    <a:pt x="250825" y="0"/>
                  </a:lnTo>
                  <a:lnTo>
                    <a:pt x="0" y="0"/>
                  </a:lnTo>
                  <a:lnTo>
                    <a:pt x="0" y="306387"/>
                  </a:lnTo>
                  <a:close/>
                </a:path>
              </a:pathLst>
            </a:custGeom>
            <a:ln w="9525">
              <a:solidFill>
                <a:srgbClr val="006EC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1" name="object 21"/>
            <p:cNvSpPr/>
            <p:nvPr/>
          </p:nvSpPr>
          <p:spPr>
            <a:xfrm>
              <a:off x="6129400" y="1536700"/>
              <a:ext cx="250825" cy="307975"/>
            </a:xfrm>
            <a:custGeom>
              <a:avLst/>
              <a:gdLst/>
              <a:ahLst/>
              <a:cxnLst/>
              <a:rect l="l" t="t" r="r" b="b"/>
              <a:pathLst>
                <a:path w="250825" h="307975">
                  <a:moveTo>
                    <a:pt x="250825" y="0"/>
                  </a:moveTo>
                  <a:lnTo>
                    <a:pt x="0" y="0"/>
                  </a:lnTo>
                  <a:lnTo>
                    <a:pt x="0" y="307975"/>
                  </a:lnTo>
                  <a:lnTo>
                    <a:pt x="250825" y="307975"/>
                  </a:lnTo>
                  <a:lnTo>
                    <a:pt x="250825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2" name="object 22"/>
            <p:cNvSpPr/>
            <p:nvPr/>
          </p:nvSpPr>
          <p:spPr>
            <a:xfrm>
              <a:off x="6129400" y="1536700"/>
              <a:ext cx="250825" cy="307975"/>
            </a:xfrm>
            <a:custGeom>
              <a:avLst/>
              <a:gdLst/>
              <a:ahLst/>
              <a:cxnLst/>
              <a:rect l="l" t="t" r="r" b="b"/>
              <a:pathLst>
                <a:path w="250825" h="307975">
                  <a:moveTo>
                    <a:pt x="0" y="307975"/>
                  </a:moveTo>
                  <a:lnTo>
                    <a:pt x="250825" y="307975"/>
                  </a:lnTo>
                  <a:lnTo>
                    <a:pt x="250825" y="0"/>
                  </a:lnTo>
                  <a:lnTo>
                    <a:pt x="0" y="0"/>
                  </a:lnTo>
                  <a:lnTo>
                    <a:pt x="0" y="307975"/>
                  </a:lnTo>
                  <a:close/>
                </a:path>
              </a:pathLst>
            </a:custGeom>
            <a:ln w="9525">
              <a:solidFill>
                <a:srgbClr val="006EC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3" name="object 23"/>
            <p:cNvSpPr/>
            <p:nvPr/>
          </p:nvSpPr>
          <p:spPr>
            <a:xfrm>
              <a:off x="6777100" y="1535175"/>
              <a:ext cx="252729" cy="307975"/>
            </a:xfrm>
            <a:custGeom>
              <a:avLst/>
              <a:gdLst/>
              <a:ahLst/>
              <a:cxnLst/>
              <a:rect l="l" t="t" r="r" b="b"/>
              <a:pathLst>
                <a:path w="252729" h="307975">
                  <a:moveTo>
                    <a:pt x="252412" y="0"/>
                  </a:moveTo>
                  <a:lnTo>
                    <a:pt x="0" y="0"/>
                  </a:lnTo>
                  <a:lnTo>
                    <a:pt x="0" y="307975"/>
                  </a:lnTo>
                  <a:lnTo>
                    <a:pt x="252412" y="307975"/>
                  </a:lnTo>
                  <a:lnTo>
                    <a:pt x="252412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4" name="object 24"/>
            <p:cNvSpPr/>
            <p:nvPr/>
          </p:nvSpPr>
          <p:spPr>
            <a:xfrm>
              <a:off x="6777100" y="1535175"/>
              <a:ext cx="252729" cy="307975"/>
            </a:xfrm>
            <a:custGeom>
              <a:avLst/>
              <a:gdLst/>
              <a:ahLst/>
              <a:cxnLst/>
              <a:rect l="l" t="t" r="r" b="b"/>
              <a:pathLst>
                <a:path w="252729" h="307975">
                  <a:moveTo>
                    <a:pt x="0" y="307975"/>
                  </a:moveTo>
                  <a:lnTo>
                    <a:pt x="252412" y="307975"/>
                  </a:lnTo>
                  <a:lnTo>
                    <a:pt x="252412" y="0"/>
                  </a:lnTo>
                  <a:lnTo>
                    <a:pt x="0" y="0"/>
                  </a:lnTo>
                  <a:lnTo>
                    <a:pt x="0" y="307975"/>
                  </a:lnTo>
                  <a:close/>
                </a:path>
              </a:pathLst>
            </a:custGeom>
            <a:ln w="9525">
              <a:solidFill>
                <a:srgbClr val="006EC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25" name="object 25"/>
          <p:cNvSpPr/>
          <p:nvPr/>
        </p:nvSpPr>
        <p:spPr>
          <a:xfrm>
            <a:off x="1187450" y="2276475"/>
            <a:ext cx="1152525" cy="523875"/>
          </a:xfrm>
          <a:custGeom>
            <a:avLst/>
            <a:gdLst/>
            <a:ahLst/>
            <a:cxnLst/>
            <a:rect l="l" t="t" r="r" b="b"/>
            <a:pathLst>
              <a:path w="1152525" h="523875">
                <a:moveTo>
                  <a:pt x="1152525" y="0"/>
                </a:moveTo>
                <a:lnTo>
                  <a:pt x="0" y="0"/>
                </a:lnTo>
                <a:lnTo>
                  <a:pt x="0" y="523875"/>
                </a:lnTo>
                <a:lnTo>
                  <a:pt x="1152525" y="523875"/>
                </a:lnTo>
                <a:lnTo>
                  <a:pt x="1152525" y="0"/>
                </a:lnTo>
                <a:close/>
              </a:path>
            </a:pathLst>
          </a:custGeom>
          <a:solidFill>
            <a:srgbClr val="B3A0C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6" name="object 26"/>
          <p:cNvSpPr txBox="1"/>
          <p:nvPr/>
        </p:nvSpPr>
        <p:spPr>
          <a:xfrm>
            <a:off x="1187450" y="2276475"/>
            <a:ext cx="1152525" cy="523875"/>
          </a:xfrm>
          <a:prstGeom prst="rect">
            <a:avLst/>
          </a:prstGeom>
          <a:ln w="9525">
            <a:solidFill>
              <a:srgbClr val="4F81BB"/>
            </a:solidFill>
          </a:ln>
        </p:spPr>
        <p:txBody>
          <a:bodyPr vert="horz" wrap="square" lIns="0" tIns="24765" rIns="0" bIns="0" rtlCol="0">
            <a:spAutoFit/>
          </a:bodyPr>
          <a:lstStyle/>
          <a:p>
            <a:pPr marL="160020">
              <a:lnSpc>
                <a:spcPct val="100000"/>
              </a:lnSpc>
              <a:spcBef>
                <a:spcPts val="195"/>
              </a:spcBef>
            </a:pPr>
            <a:r>
              <a:rPr sz="1400" spc="-70" dirty="0">
                <a:latin typeface="Arial"/>
                <a:cs typeface="Arial"/>
              </a:rPr>
              <a:t>Transmitter</a:t>
            </a:r>
            <a:endParaRPr sz="1400" dirty="0">
              <a:latin typeface="Arial"/>
              <a:cs typeface="Arial"/>
            </a:endParaRPr>
          </a:p>
          <a:p>
            <a:pPr marL="160020">
              <a:lnSpc>
                <a:spcPct val="100000"/>
              </a:lnSpc>
              <a:spcBef>
                <a:spcPts val="5"/>
              </a:spcBef>
            </a:pPr>
            <a:r>
              <a:rPr sz="1400" spc="5" dirty="0">
                <a:latin typeface="Arial"/>
                <a:cs typeface="Arial"/>
              </a:rPr>
              <a:t>(MM</a:t>
            </a:r>
            <a:r>
              <a:rPr sz="1400" spc="-245" dirty="0">
                <a:latin typeface="Arial"/>
                <a:cs typeface="Arial"/>
              </a:rPr>
              <a:t> </a:t>
            </a:r>
            <a:r>
              <a:rPr sz="1400" spc="-100" dirty="0">
                <a:latin typeface="Arial"/>
                <a:cs typeface="Arial"/>
              </a:rPr>
              <a:t>Laser)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7451725" y="2401887"/>
            <a:ext cx="1152525" cy="306705"/>
          </a:xfrm>
          <a:custGeom>
            <a:avLst/>
            <a:gdLst/>
            <a:ahLst/>
            <a:cxnLst/>
            <a:rect l="l" t="t" r="r" b="b"/>
            <a:pathLst>
              <a:path w="1152525" h="306705">
                <a:moveTo>
                  <a:pt x="1152525" y="0"/>
                </a:moveTo>
                <a:lnTo>
                  <a:pt x="0" y="0"/>
                </a:lnTo>
                <a:lnTo>
                  <a:pt x="0" y="306387"/>
                </a:lnTo>
                <a:lnTo>
                  <a:pt x="1152525" y="306387"/>
                </a:lnTo>
                <a:lnTo>
                  <a:pt x="1152525" y="0"/>
                </a:lnTo>
                <a:close/>
              </a:path>
            </a:pathLst>
          </a:custGeom>
          <a:solidFill>
            <a:srgbClr val="D5E2B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8" name="object 28"/>
          <p:cNvSpPr txBox="1"/>
          <p:nvPr/>
        </p:nvSpPr>
        <p:spPr>
          <a:xfrm>
            <a:off x="7451725" y="2401823"/>
            <a:ext cx="1152525" cy="306705"/>
          </a:xfrm>
          <a:prstGeom prst="rect">
            <a:avLst/>
          </a:prstGeom>
          <a:ln w="9525">
            <a:solidFill>
              <a:srgbClr val="4F81BB"/>
            </a:solidFill>
          </a:ln>
        </p:spPr>
        <p:txBody>
          <a:bodyPr vert="horz" wrap="square" lIns="0" tIns="24765" rIns="0" bIns="0" rtlCol="0">
            <a:spAutoFit/>
          </a:bodyPr>
          <a:lstStyle/>
          <a:p>
            <a:pPr marL="270510">
              <a:lnSpc>
                <a:spcPct val="100000"/>
              </a:lnSpc>
              <a:spcBef>
                <a:spcPts val="195"/>
              </a:spcBef>
            </a:pPr>
            <a:r>
              <a:rPr sz="1400" spc="-85" dirty="0">
                <a:latin typeface="Arial"/>
                <a:cs typeface="Arial"/>
              </a:rPr>
              <a:t>Receiver</a:t>
            </a:r>
            <a:endParaRPr sz="1400" dirty="0">
              <a:latin typeface="Arial"/>
              <a:cs typeface="Arial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2296160" y="2395537"/>
            <a:ext cx="5199380" cy="320675"/>
            <a:chOff x="2296160" y="2395537"/>
            <a:chExt cx="5199380" cy="320675"/>
          </a:xfrm>
        </p:grpSpPr>
        <p:sp>
          <p:nvSpPr>
            <p:cNvPr id="30" name="object 30"/>
            <p:cNvSpPr/>
            <p:nvPr/>
          </p:nvSpPr>
          <p:spPr>
            <a:xfrm>
              <a:off x="2296160" y="2501900"/>
              <a:ext cx="5199380" cy="127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1" name="object 31"/>
            <p:cNvSpPr/>
            <p:nvPr/>
          </p:nvSpPr>
          <p:spPr>
            <a:xfrm>
              <a:off x="2327275" y="2546350"/>
              <a:ext cx="5137150" cy="0"/>
            </a:xfrm>
            <a:custGeom>
              <a:avLst/>
              <a:gdLst/>
              <a:ahLst/>
              <a:cxnLst/>
              <a:rect l="l" t="t" r="r" b="b"/>
              <a:pathLst>
                <a:path w="5137150">
                  <a:moveTo>
                    <a:pt x="4052951" y="0"/>
                  </a:moveTo>
                  <a:lnTo>
                    <a:pt x="5137150" y="0"/>
                  </a:lnTo>
                </a:path>
                <a:path w="5137150">
                  <a:moveTo>
                    <a:pt x="2722626" y="0"/>
                  </a:moveTo>
                  <a:lnTo>
                    <a:pt x="3802126" y="0"/>
                  </a:lnTo>
                </a:path>
                <a:path w="5137150">
                  <a:moveTo>
                    <a:pt x="1390650" y="0"/>
                  </a:moveTo>
                  <a:lnTo>
                    <a:pt x="2471801" y="0"/>
                  </a:lnTo>
                </a:path>
                <a:path w="5137150">
                  <a:moveTo>
                    <a:pt x="0" y="0"/>
                  </a:moveTo>
                  <a:lnTo>
                    <a:pt x="1138301" y="0"/>
                  </a:lnTo>
                </a:path>
              </a:pathLst>
            </a:custGeom>
            <a:ln w="41275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2" name="object 32"/>
            <p:cNvSpPr/>
            <p:nvPr/>
          </p:nvSpPr>
          <p:spPr>
            <a:xfrm>
              <a:off x="3465576" y="2400363"/>
              <a:ext cx="252729" cy="306705"/>
            </a:xfrm>
            <a:custGeom>
              <a:avLst/>
              <a:gdLst/>
              <a:ahLst/>
              <a:cxnLst/>
              <a:rect l="l" t="t" r="r" b="b"/>
              <a:pathLst>
                <a:path w="252729" h="306705">
                  <a:moveTo>
                    <a:pt x="252412" y="0"/>
                  </a:moveTo>
                  <a:lnTo>
                    <a:pt x="0" y="0"/>
                  </a:lnTo>
                  <a:lnTo>
                    <a:pt x="0" y="306387"/>
                  </a:lnTo>
                  <a:lnTo>
                    <a:pt x="252412" y="306387"/>
                  </a:lnTo>
                  <a:lnTo>
                    <a:pt x="252412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3" name="object 33"/>
            <p:cNvSpPr/>
            <p:nvPr/>
          </p:nvSpPr>
          <p:spPr>
            <a:xfrm>
              <a:off x="3465576" y="2400363"/>
              <a:ext cx="252729" cy="306705"/>
            </a:xfrm>
            <a:custGeom>
              <a:avLst/>
              <a:gdLst/>
              <a:ahLst/>
              <a:cxnLst/>
              <a:rect l="l" t="t" r="r" b="b"/>
              <a:pathLst>
                <a:path w="252729" h="306705">
                  <a:moveTo>
                    <a:pt x="0" y="306387"/>
                  </a:moveTo>
                  <a:lnTo>
                    <a:pt x="252412" y="306387"/>
                  </a:lnTo>
                  <a:lnTo>
                    <a:pt x="252412" y="0"/>
                  </a:lnTo>
                  <a:lnTo>
                    <a:pt x="0" y="0"/>
                  </a:lnTo>
                  <a:lnTo>
                    <a:pt x="0" y="306387"/>
                  </a:lnTo>
                  <a:close/>
                </a:path>
              </a:pathLst>
            </a:custGeom>
            <a:ln w="9525">
              <a:solidFill>
                <a:srgbClr val="006EC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4" name="object 34"/>
            <p:cNvSpPr/>
            <p:nvPr/>
          </p:nvSpPr>
          <p:spPr>
            <a:xfrm>
              <a:off x="4799076" y="2403475"/>
              <a:ext cx="250825" cy="307975"/>
            </a:xfrm>
            <a:custGeom>
              <a:avLst/>
              <a:gdLst/>
              <a:ahLst/>
              <a:cxnLst/>
              <a:rect l="l" t="t" r="r" b="b"/>
              <a:pathLst>
                <a:path w="250825" h="307975">
                  <a:moveTo>
                    <a:pt x="250825" y="0"/>
                  </a:moveTo>
                  <a:lnTo>
                    <a:pt x="0" y="0"/>
                  </a:lnTo>
                  <a:lnTo>
                    <a:pt x="0" y="307975"/>
                  </a:lnTo>
                  <a:lnTo>
                    <a:pt x="250825" y="307975"/>
                  </a:lnTo>
                  <a:lnTo>
                    <a:pt x="250825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5" name="object 35"/>
            <p:cNvSpPr/>
            <p:nvPr/>
          </p:nvSpPr>
          <p:spPr>
            <a:xfrm>
              <a:off x="4799076" y="2403475"/>
              <a:ext cx="250825" cy="307975"/>
            </a:xfrm>
            <a:custGeom>
              <a:avLst/>
              <a:gdLst/>
              <a:ahLst/>
              <a:cxnLst/>
              <a:rect l="l" t="t" r="r" b="b"/>
              <a:pathLst>
                <a:path w="250825" h="307975">
                  <a:moveTo>
                    <a:pt x="0" y="307975"/>
                  </a:moveTo>
                  <a:lnTo>
                    <a:pt x="250825" y="307975"/>
                  </a:lnTo>
                  <a:lnTo>
                    <a:pt x="250825" y="0"/>
                  </a:lnTo>
                  <a:lnTo>
                    <a:pt x="0" y="0"/>
                  </a:lnTo>
                  <a:lnTo>
                    <a:pt x="0" y="307975"/>
                  </a:lnTo>
                  <a:close/>
                </a:path>
              </a:pathLst>
            </a:custGeom>
            <a:ln w="9525">
              <a:solidFill>
                <a:srgbClr val="006EC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6" name="object 36"/>
            <p:cNvSpPr/>
            <p:nvPr/>
          </p:nvSpPr>
          <p:spPr>
            <a:xfrm>
              <a:off x="6129400" y="2400300"/>
              <a:ext cx="250825" cy="307975"/>
            </a:xfrm>
            <a:custGeom>
              <a:avLst/>
              <a:gdLst/>
              <a:ahLst/>
              <a:cxnLst/>
              <a:rect l="l" t="t" r="r" b="b"/>
              <a:pathLst>
                <a:path w="250825" h="307975">
                  <a:moveTo>
                    <a:pt x="250825" y="0"/>
                  </a:moveTo>
                  <a:lnTo>
                    <a:pt x="0" y="0"/>
                  </a:lnTo>
                  <a:lnTo>
                    <a:pt x="0" y="307975"/>
                  </a:lnTo>
                  <a:lnTo>
                    <a:pt x="250825" y="307975"/>
                  </a:lnTo>
                  <a:lnTo>
                    <a:pt x="250825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7" name="object 37"/>
            <p:cNvSpPr/>
            <p:nvPr/>
          </p:nvSpPr>
          <p:spPr>
            <a:xfrm>
              <a:off x="6129400" y="2400300"/>
              <a:ext cx="250825" cy="307975"/>
            </a:xfrm>
            <a:custGeom>
              <a:avLst/>
              <a:gdLst/>
              <a:ahLst/>
              <a:cxnLst/>
              <a:rect l="l" t="t" r="r" b="b"/>
              <a:pathLst>
                <a:path w="250825" h="307975">
                  <a:moveTo>
                    <a:pt x="0" y="307975"/>
                  </a:moveTo>
                  <a:lnTo>
                    <a:pt x="250825" y="307975"/>
                  </a:lnTo>
                  <a:lnTo>
                    <a:pt x="250825" y="0"/>
                  </a:lnTo>
                  <a:lnTo>
                    <a:pt x="0" y="0"/>
                  </a:lnTo>
                  <a:lnTo>
                    <a:pt x="0" y="307975"/>
                  </a:lnTo>
                  <a:close/>
                </a:path>
              </a:pathLst>
            </a:custGeom>
            <a:ln w="9525">
              <a:solidFill>
                <a:srgbClr val="006EC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38" name="object 38"/>
          <p:cNvSpPr/>
          <p:nvPr/>
        </p:nvSpPr>
        <p:spPr>
          <a:xfrm>
            <a:off x="1187450" y="3213100"/>
            <a:ext cx="1152525" cy="523875"/>
          </a:xfrm>
          <a:custGeom>
            <a:avLst/>
            <a:gdLst/>
            <a:ahLst/>
            <a:cxnLst/>
            <a:rect l="l" t="t" r="r" b="b"/>
            <a:pathLst>
              <a:path w="1152525" h="523875">
                <a:moveTo>
                  <a:pt x="1152525" y="0"/>
                </a:moveTo>
                <a:lnTo>
                  <a:pt x="0" y="0"/>
                </a:lnTo>
                <a:lnTo>
                  <a:pt x="0" y="523875"/>
                </a:lnTo>
                <a:lnTo>
                  <a:pt x="1152525" y="523875"/>
                </a:lnTo>
                <a:lnTo>
                  <a:pt x="1152525" y="0"/>
                </a:lnTo>
                <a:close/>
              </a:path>
            </a:pathLst>
          </a:custGeom>
          <a:solidFill>
            <a:srgbClr val="B3A0C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9" name="object 39"/>
          <p:cNvSpPr txBox="1"/>
          <p:nvPr/>
        </p:nvSpPr>
        <p:spPr>
          <a:xfrm>
            <a:off x="1187450" y="3213100"/>
            <a:ext cx="1152525" cy="523875"/>
          </a:xfrm>
          <a:prstGeom prst="rect">
            <a:avLst/>
          </a:prstGeom>
          <a:ln w="9525">
            <a:solidFill>
              <a:srgbClr val="4F81BB"/>
            </a:solidFill>
          </a:ln>
        </p:spPr>
        <p:txBody>
          <a:bodyPr vert="horz" wrap="square" lIns="0" tIns="26034" rIns="0" bIns="0" rtlCol="0">
            <a:spAutoFit/>
          </a:bodyPr>
          <a:lstStyle/>
          <a:p>
            <a:pPr marL="196850" marR="177800" indent="-36830">
              <a:lnSpc>
                <a:spcPct val="100000"/>
              </a:lnSpc>
              <a:spcBef>
                <a:spcPts val="204"/>
              </a:spcBef>
            </a:pPr>
            <a:r>
              <a:rPr sz="1400" spc="-345" dirty="0">
                <a:latin typeface="Arial"/>
                <a:cs typeface="Arial"/>
              </a:rPr>
              <a:t>T</a:t>
            </a:r>
            <a:r>
              <a:rPr sz="1400" spc="-40" dirty="0">
                <a:latin typeface="Arial"/>
                <a:cs typeface="Arial"/>
              </a:rPr>
              <a:t>r</a:t>
            </a:r>
            <a:r>
              <a:rPr sz="1400" spc="-114" dirty="0">
                <a:latin typeface="Arial"/>
                <a:cs typeface="Arial"/>
              </a:rPr>
              <a:t>a</a:t>
            </a:r>
            <a:r>
              <a:rPr sz="1400" spc="-55" dirty="0">
                <a:latin typeface="Arial"/>
                <a:cs typeface="Arial"/>
              </a:rPr>
              <a:t>n</a:t>
            </a:r>
            <a:r>
              <a:rPr sz="1400" spc="-165" dirty="0">
                <a:latin typeface="Arial"/>
                <a:cs typeface="Arial"/>
              </a:rPr>
              <a:t>s</a:t>
            </a:r>
            <a:r>
              <a:rPr sz="1400" spc="-25" dirty="0">
                <a:latin typeface="Arial"/>
                <a:cs typeface="Arial"/>
              </a:rPr>
              <a:t>mi</a:t>
            </a:r>
            <a:r>
              <a:rPr sz="1400" spc="15" dirty="0">
                <a:latin typeface="Arial"/>
                <a:cs typeface="Arial"/>
              </a:rPr>
              <a:t>t</a:t>
            </a:r>
            <a:r>
              <a:rPr sz="1400" spc="25" dirty="0">
                <a:latin typeface="Arial"/>
                <a:cs typeface="Arial"/>
              </a:rPr>
              <a:t>t</a:t>
            </a:r>
            <a:r>
              <a:rPr sz="1400" spc="-25" dirty="0">
                <a:latin typeface="Arial"/>
                <a:cs typeface="Arial"/>
              </a:rPr>
              <a:t>er  </a:t>
            </a:r>
            <a:r>
              <a:rPr sz="1400" spc="-105" dirty="0">
                <a:latin typeface="Arial"/>
                <a:cs typeface="Arial"/>
              </a:rPr>
              <a:t>(SM</a:t>
            </a:r>
            <a:r>
              <a:rPr sz="1400" spc="-200" dirty="0">
                <a:latin typeface="Arial"/>
                <a:cs typeface="Arial"/>
              </a:rPr>
              <a:t> </a:t>
            </a:r>
            <a:r>
              <a:rPr sz="1400" spc="-100" dirty="0">
                <a:latin typeface="Arial"/>
                <a:cs typeface="Arial"/>
              </a:rPr>
              <a:t>Laser)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7451725" y="3336925"/>
            <a:ext cx="1152525" cy="307975"/>
          </a:xfrm>
          <a:custGeom>
            <a:avLst/>
            <a:gdLst/>
            <a:ahLst/>
            <a:cxnLst/>
            <a:rect l="l" t="t" r="r" b="b"/>
            <a:pathLst>
              <a:path w="1152525" h="307975">
                <a:moveTo>
                  <a:pt x="1152525" y="0"/>
                </a:moveTo>
                <a:lnTo>
                  <a:pt x="0" y="0"/>
                </a:lnTo>
                <a:lnTo>
                  <a:pt x="0" y="307975"/>
                </a:lnTo>
                <a:lnTo>
                  <a:pt x="1152525" y="307975"/>
                </a:lnTo>
                <a:lnTo>
                  <a:pt x="1152525" y="0"/>
                </a:lnTo>
                <a:close/>
              </a:path>
            </a:pathLst>
          </a:custGeom>
          <a:solidFill>
            <a:srgbClr val="D5E2B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1" name="object 41"/>
          <p:cNvSpPr txBox="1"/>
          <p:nvPr/>
        </p:nvSpPr>
        <p:spPr>
          <a:xfrm>
            <a:off x="7451725" y="3336925"/>
            <a:ext cx="1152525" cy="307975"/>
          </a:xfrm>
          <a:prstGeom prst="rect">
            <a:avLst/>
          </a:prstGeom>
          <a:ln w="9525">
            <a:solidFill>
              <a:srgbClr val="4F81BB"/>
            </a:solidFill>
          </a:ln>
        </p:spPr>
        <p:txBody>
          <a:bodyPr vert="horz" wrap="square" lIns="0" tIns="26034" rIns="0" bIns="0" rtlCol="0">
            <a:spAutoFit/>
          </a:bodyPr>
          <a:lstStyle/>
          <a:p>
            <a:pPr marL="270510">
              <a:lnSpc>
                <a:spcPct val="100000"/>
              </a:lnSpc>
              <a:spcBef>
                <a:spcPts val="204"/>
              </a:spcBef>
            </a:pPr>
            <a:r>
              <a:rPr sz="1400" spc="-85" dirty="0">
                <a:latin typeface="Arial"/>
                <a:cs typeface="Arial"/>
              </a:rPr>
              <a:t>Receiver</a:t>
            </a:r>
            <a:endParaRPr sz="1400" dirty="0">
              <a:latin typeface="Arial"/>
              <a:cs typeface="Arial"/>
            </a:endParaRPr>
          </a:p>
        </p:txBody>
      </p:sp>
      <p:grpSp>
        <p:nvGrpSpPr>
          <p:cNvPr id="42" name="object 42"/>
          <p:cNvGrpSpPr/>
          <p:nvPr/>
        </p:nvGrpSpPr>
        <p:grpSpPr>
          <a:xfrm>
            <a:off x="2296160" y="3330638"/>
            <a:ext cx="5199380" cy="319405"/>
            <a:chOff x="2296160" y="3330638"/>
            <a:chExt cx="5199380" cy="319405"/>
          </a:xfrm>
        </p:grpSpPr>
        <p:sp>
          <p:nvSpPr>
            <p:cNvPr id="43" name="object 43"/>
            <p:cNvSpPr/>
            <p:nvPr/>
          </p:nvSpPr>
          <p:spPr>
            <a:xfrm>
              <a:off x="2296160" y="3439160"/>
              <a:ext cx="5199380" cy="1270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4" name="object 44"/>
            <p:cNvSpPr/>
            <p:nvPr/>
          </p:nvSpPr>
          <p:spPr>
            <a:xfrm>
              <a:off x="2327275" y="3482975"/>
              <a:ext cx="5137150" cy="0"/>
            </a:xfrm>
            <a:custGeom>
              <a:avLst/>
              <a:gdLst/>
              <a:ahLst/>
              <a:cxnLst/>
              <a:rect l="l" t="t" r="r" b="b"/>
              <a:pathLst>
                <a:path w="5137150">
                  <a:moveTo>
                    <a:pt x="3649599" y="0"/>
                  </a:moveTo>
                  <a:lnTo>
                    <a:pt x="5137150" y="0"/>
                  </a:lnTo>
                </a:path>
                <a:path w="5137150">
                  <a:moveTo>
                    <a:pt x="1776349" y="0"/>
                  </a:moveTo>
                  <a:lnTo>
                    <a:pt x="3397250" y="0"/>
                  </a:lnTo>
                </a:path>
                <a:path w="5137150">
                  <a:moveTo>
                    <a:pt x="0" y="0"/>
                  </a:moveTo>
                  <a:lnTo>
                    <a:pt x="1524000" y="0"/>
                  </a:lnTo>
                </a:path>
              </a:pathLst>
            </a:custGeom>
            <a:ln w="41275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5" name="object 45"/>
            <p:cNvSpPr/>
            <p:nvPr/>
          </p:nvSpPr>
          <p:spPr>
            <a:xfrm>
              <a:off x="3851275" y="3335401"/>
              <a:ext cx="252729" cy="307975"/>
            </a:xfrm>
            <a:custGeom>
              <a:avLst/>
              <a:gdLst/>
              <a:ahLst/>
              <a:cxnLst/>
              <a:rect l="l" t="t" r="r" b="b"/>
              <a:pathLst>
                <a:path w="252729" h="307975">
                  <a:moveTo>
                    <a:pt x="252412" y="0"/>
                  </a:moveTo>
                  <a:lnTo>
                    <a:pt x="0" y="0"/>
                  </a:lnTo>
                  <a:lnTo>
                    <a:pt x="0" y="307975"/>
                  </a:lnTo>
                  <a:lnTo>
                    <a:pt x="252412" y="307975"/>
                  </a:lnTo>
                  <a:lnTo>
                    <a:pt x="252412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6" name="object 46"/>
            <p:cNvSpPr/>
            <p:nvPr/>
          </p:nvSpPr>
          <p:spPr>
            <a:xfrm>
              <a:off x="3851275" y="3335401"/>
              <a:ext cx="252729" cy="307975"/>
            </a:xfrm>
            <a:custGeom>
              <a:avLst/>
              <a:gdLst/>
              <a:ahLst/>
              <a:cxnLst/>
              <a:rect l="l" t="t" r="r" b="b"/>
              <a:pathLst>
                <a:path w="252729" h="307975">
                  <a:moveTo>
                    <a:pt x="0" y="307975"/>
                  </a:moveTo>
                  <a:lnTo>
                    <a:pt x="252412" y="307975"/>
                  </a:lnTo>
                  <a:lnTo>
                    <a:pt x="252412" y="0"/>
                  </a:lnTo>
                  <a:lnTo>
                    <a:pt x="0" y="0"/>
                  </a:lnTo>
                  <a:lnTo>
                    <a:pt x="0" y="307975"/>
                  </a:lnTo>
                  <a:close/>
                </a:path>
              </a:pathLst>
            </a:custGeom>
            <a:ln w="9525">
              <a:solidFill>
                <a:srgbClr val="006EC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7" name="object 47"/>
            <p:cNvSpPr/>
            <p:nvPr/>
          </p:nvSpPr>
          <p:spPr>
            <a:xfrm>
              <a:off x="5724525" y="3336925"/>
              <a:ext cx="252729" cy="307975"/>
            </a:xfrm>
            <a:custGeom>
              <a:avLst/>
              <a:gdLst/>
              <a:ahLst/>
              <a:cxnLst/>
              <a:rect l="l" t="t" r="r" b="b"/>
              <a:pathLst>
                <a:path w="252729" h="307975">
                  <a:moveTo>
                    <a:pt x="252412" y="0"/>
                  </a:moveTo>
                  <a:lnTo>
                    <a:pt x="0" y="0"/>
                  </a:lnTo>
                  <a:lnTo>
                    <a:pt x="0" y="307975"/>
                  </a:lnTo>
                  <a:lnTo>
                    <a:pt x="252412" y="307975"/>
                  </a:lnTo>
                  <a:lnTo>
                    <a:pt x="252412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8" name="object 48"/>
            <p:cNvSpPr/>
            <p:nvPr/>
          </p:nvSpPr>
          <p:spPr>
            <a:xfrm>
              <a:off x="5724525" y="3336925"/>
              <a:ext cx="252729" cy="307975"/>
            </a:xfrm>
            <a:custGeom>
              <a:avLst/>
              <a:gdLst/>
              <a:ahLst/>
              <a:cxnLst/>
              <a:rect l="l" t="t" r="r" b="b"/>
              <a:pathLst>
                <a:path w="252729" h="307975">
                  <a:moveTo>
                    <a:pt x="0" y="307975"/>
                  </a:moveTo>
                  <a:lnTo>
                    <a:pt x="252412" y="307975"/>
                  </a:lnTo>
                  <a:lnTo>
                    <a:pt x="252412" y="0"/>
                  </a:lnTo>
                  <a:lnTo>
                    <a:pt x="0" y="0"/>
                  </a:lnTo>
                  <a:lnTo>
                    <a:pt x="0" y="307975"/>
                  </a:lnTo>
                  <a:close/>
                </a:path>
              </a:pathLst>
            </a:custGeom>
            <a:ln w="9525">
              <a:solidFill>
                <a:srgbClr val="006EC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49" name="object 49"/>
          <p:cNvSpPr txBox="1"/>
          <p:nvPr/>
        </p:nvSpPr>
        <p:spPr>
          <a:xfrm>
            <a:off x="3851275" y="3335401"/>
            <a:ext cx="252729" cy="307975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79375">
              <a:lnSpc>
                <a:spcPct val="100000"/>
              </a:lnSpc>
              <a:spcBef>
                <a:spcPts val="215"/>
              </a:spcBef>
            </a:pPr>
            <a:r>
              <a:rPr sz="1400" spc="-250" dirty="0">
                <a:latin typeface="Arial"/>
                <a:cs typeface="Arial"/>
              </a:rPr>
              <a:t>R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5724525" y="3336925"/>
            <a:ext cx="252729" cy="307975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79375">
              <a:lnSpc>
                <a:spcPct val="100000"/>
              </a:lnSpc>
              <a:spcBef>
                <a:spcPts val="204"/>
              </a:spcBef>
            </a:pPr>
            <a:r>
              <a:rPr sz="1400" spc="-250" dirty="0">
                <a:latin typeface="Arial"/>
                <a:cs typeface="Arial"/>
              </a:rPr>
              <a:t>R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2415032" y="2812795"/>
            <a:ext cx="496125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85" dirty="0">
                <a:solidFill>
                  <a:srgbClr val="0066FF"/>
                </a:solidFill>
                <a:latin typeface="Arial"/>
                <a:cs typeface="Arial"/>
              </a:rPr>
              <a:t>Sistemi </a:t>
            </a:r>
            <a:r>
              <a:rPr sz="1400" spc="-70" dirty="0">
                <a:solidFill>
                  <a:srgbClr val="0066FF"/>
                </a:solidFill>
                <a:latin typeface="Arial"/>
                <a:cs typeface="Arial"/>
              </a:rPr>
              <a:t>bazirani </a:t>
            </a:r>
            <a:r>
              <a:rPr sz="1400" spc="-85" dirty="0">
                <a:solidFill>
                  <a:srgbClr val="0066FF"/>
                </a:solidFill>
                <a:latin typeface="Arial"/>
                <a:cs typeface="Arial"/>
              </a:rPr>
              <a:t>na </a:t>
            </a:r>
            <a:r>
              <a:rPr sz="1400" spc="-40" dirty="0">
                <a:solidFill>
                  <a:srgbClr val="0066FF"/>
                </a:solidFill>
                <a:latin typeface="Arial"/>
                <a:cs typeface="Arial"/>
              </a:rPr>
              <a:t>MLM </a:t>
            </a:r>
            <a:r>
              <a:rPr sz="1400" spc="-70" dirty="0">
                <a:solidFill>
                  <a:srgbClr val="0066FF"/>
                </a:solidFill>
                <a:latin typeface="Arial"/>
                <a:cs typeface="Arial"/>
              </a:rPr>
              <a:t>laserima preko </a:t>
            </a:r>
            <a:r>
              <a:rPr sz="1400" spc="-135" dirty="0">
                <a:solidFill>
                  <a:srgbClr val="0066FF"/>
                </a:solidFill>
                <a:latin typeface="Arial"/>
                <a:cs typeface="Arial"/>
              </a:rPr>
              <a:t>SM </a:t>
            </a:r>
            <a:r>
              <a:rPr sz="1400" spc="-75" dirty="0">
                <a:solidFill>
                  <a:srgbClr val="0066FF"/>
                </a:solidFill>
                <a:latin typeface="Arial"/>
                <a:cs typeface="Arial"/>
              </a:rPr>
              <a:t>vlakna </a:t>
            </a:r>
            <a:r>
              <a:rPr sz="1400" spc="-45" dirty="0">
                <a:solidFill>
                  <a:srgbClr val="0066FF"/>
                </a:solidFill>
                <a:latin typeface="Arial"/>
                <a:cs typeface="Arial"/>
              </a:rPr>
              <a:t>u </a:t>
            </a:r>
            <a:r>
              <a:rPr sz="1400" spc="-95" dirty="0">
                <a:solidFill>
                  <a:srgbClr val="0066FF"/>
                </a:solidFill>
                <a:latin typeface="Arial"/>
                <a:cs typeface="Arial"/>
              </a:rPr>
              <a:t>opsegu </a:t>
            </a:r>
            <a:r>
              <a:rPr sz="1400" spc="-85" dirty="0">
                <a:solidFill>
                  <a:srgbClr val="0066FF"/>
                </a:solidFill>
                <a:latin typeface="Arial"/>
                <a:cs typeface="Arial"/>
              </a:rPr>
              <a:t>1300</a:t>
            </a:r>
            <a:r>
              <a:rPr sz="1400" spc="-280" dirty="0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sz="1400" spc="-55" dirty="0">
                <a:solidFill>
                  <a:srgbClr val="0066FF"/>
                </a:solidFill>
                <a:latin typeface="Arial"/>
                <a:cs typeface="Arial"/>
              </a:rPr>
              <a:t>nm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2576829" y="3750309"/>
            <a:ext cx="488950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85" dirty="0">
                <a:solidFill>
                  <a:srgbClr val="0066FF"/>
                </a:solidFill>
                <a:latin typeface="Arial"/>
                <a:cs typeface="Arial"/>
              </a:rPr>
              <a:t>Sistemi </a:t>
            </a:r>
            <a:r>
              <a:rPr sz="1400" spc="-70" dirty="0">
                <a:solidFill>
                  <a:srgbClr val="0066FF"/>
                </a:solidFill>
                <a:latin typeface="Arial"/>
                <a:cs typeface="Arial"/>
              </a:rPr>
              <a:t>bazirani </a:t>
            </a:r>
            <a:r>
              <a:rPr sz="1400" spc="-85" dirty="0">
                <a:solidFill>
                  <a:srgbClr val="0066FF"/>
                </a:solidFill>
                <a:latin typeface="Arial"/>
                <a:cs typeface="Arial"/>
              </a:rPr>
              <a:t>na </a:t>
            </a:r>
            <a:r>
              <a:rPr sz="1400" spc="-155" dirty="0">
                <a:solidFill>
                  <a:srgbClr val="0066FF"/>
                </a:solidFill>
                <a:latin typeface="Arial"/>
                <a:cs typeface="Arial"/>
              </a:rPr>
              <a:t>SLM </a:t>
            </a:r>
            <a:r>
              <a:rPr sz="1400" spc="-70" dirty="0">
                <a:solidFill>
                  <a:srgbClr val="0066FF"/>
                </a:solidFill>
                <a:latin typeface="Arial"/>
                <a:cs typeface="Arial"/>
              </a:rPr>
              <a:t>laserima preko </a:t>
            </a:r>
            <a:r>
              <a:rPr sz="1400" spc="-135" dirty="0">
                <a:solidFill>
                  <a:srgbClr val="0066FF"/>
                </a:solidFill>
                <a:latin typeface="Arial"/>
                <a:cs typeface="Arial"/>
              </a:rPr>
              <a:t>SM </a:t>
            </a:r>
            <a:r>
              <a:rPr sz="1400" spc="-75" dirty="0">
                <a:solidFill>
                  <a:srgbClr val="0066FF"/>
                </a:solidFill>
                <a:latin typeface="Arial"/>
                <a:cs typeface="Arial"/>
              </a:rPr>
              <a:t>vlakna </a:t>
            </a:r>
            <a:r>
              <a:rPr sz="1400" spc="-45" dirty="0">
                <a:solidFill>
                  <a:srgbClr val="0066FF"/>
                </a:solidFill>
                <a:latin typeface="Arial"/>
                <a:cs typeface="Arial"/>
              </a:rPr>
              <a:t>u </a:t>
            </a:r>
            <a:r>
              <a:rPr sz="1400" spc="-95" dirty="0">
                <a:solidFill>
                  <a:srgbClr val="0066FF"/>
                </a:solidFill>
                <a:latin typeface="Arial"/>
                <a:cs typeface="Arial"/>
              </a:rPr>
              <a:t>opsegu </a:t>
            </a:r>
            <a:r>
              <a:rPr sz="1400" spc="-85" dirty="0">
                <a:solidFill>
                  <a:srgbClr val="0066FF"/>
                </a:solidFill>
                <a:latin typeface="Arial"/>
                <a:cs typeface="Arial"/>
              </a:rPr>
              <a:t>1550</a:t>
            </a:r>
            <a:r>
              <a:rPr sz="1400" spc="-155" dirty="0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sz="1400" spc="-55" dirty="0">
                <a:solidFill>
                  <a:srgbClr val="0066FF"/>
                </a:solidFill>
                <a:latin typeface="Arial"/>
                <a:cs typeface="Arial"/>
              </a:rPr>
              <a:t>nm</a:t>
            </a:r>
            <a:endParaRPr sz="1400" dirty="0">
              <a:latin typeface="Arial"/>
              <a:cs typeface="Arial"/>
            </a:endParaRPr>
          </a:p>
        </p:txBody>
      </p:sp>
      <p:grpSp>
        <p:nvGrpSpPr>
          <p:cNvPr id="53" name="object 53"/>
          <p:cNvGrpSpPr/>
          <p:nvPr/>
        </p:nvGrpSpPr>
        <p:grpSpPr>
          <a:xfrm>
            <a:off x="1182687" y="4700651"/>
            <a:ext cx="1162050" cy="471805"/>
            <a:chOff x="1182687" y="4700651"/>
            <a:chExt cx="1162050" cy="471805"/>
          </a:xfrm>
        </p:grpSpPr>
        <p:sp>
          <p:nvSpPr>
            <p:cNvPr id="54" name="object 54"/>
            <p:cNvSpPr/>
            <p:nvPr/>
          </p:nvSpPr>
          <p:spPr>
            <a:xfrm>
              <a:off x="1187450" y="4705413"/>
              <a:ext cx="1152525" cy="462280"/>
            </a:xfrm>
            <a:custGeom>
              <a:avLst/>
              <a:gdLst/>
              <a:ahLst/>
              <a:cxnLst/>
              <a:rect l="l" t="t" r="r" b="b"/>
              <a:pathLst>
                <a:path w="1152525" h="462279">
                  <a:moveTo>
                    <a:pt x="1152525" y="0"/>
                  </a:moveTo>
                  <a:lnTo>
                    <a:pt x="0" y="0"/>
                  </a:lnTo>
                  <a:lnTo>
                    <a:pt x="0" y="461962"/>
                  </a:lnTo>
                  <a:lnTo>
                    <a:pt x="1152525" y="461962"/>
                  </a:lnTo>
                  <a:lnTo>
                    <a:pt x="1152525" y="0"/>
                  </a:lnTo>
                  <a:close/>
                </a:path>
              </a:pathLst>
            </a:custGeom>
            <a:solidFill>
              <a:srgbClr val="B3A0C5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5" name="object 55"/>
            <p:cNvSpPr/>
            <p:nvPr/>
          </p:nvSpPr>
          <p:spPr>
            <a:xfrm>
              <a:off x="1187450" y="4705413"/>
              <a:ext cx="1152525" cy="462280"/>
            </a:xfrm>
            <a:custGeom>
              <a:avLst/>
              <a:gdLst/>
              <a:ahLst/>
              <a:cxnLst/>
              <a:rect l="l" t="t" r="r" b="b"/>
              <a:pathLst>
                <a:path w="1152525" h="462279">
                  <a:moveTo>
                    <a:pt x="0" y="461962"/>
                  </a:moveTo>
                  <a:lnTo>
                    <a:pt x="1152525" y="461962"/>
                  </a:lnTo>
                  <a:lnTo>
                    <a:pt x="1152525" y="0"/>
                  </a:lnTo>
                  <a:lnTo>
                    <a:pt x="0" y="0"/>
                  </a:lnTo>
                  <a:lnTo>
                    <a:pt x="0" y="461962"/>
                  </a:lnTo>
                  <a:close/>
                </a:path>
              </a:pathLst>
            </a:custGeom>
            <a:ln w="9525">
              <a:solidFill>
                <a:srgbClr val="4F81BB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56" name="object 56"/>
          <p:cNvSpPr txBox="1"/>
          <p:nvPr/>
        </p:nvSpPr>
        <p:spPr>
          <a:xfrm>
            <a:off x="1393697" y="4722114"/>
            <a:ext cx="7207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3180" marR="5080" indent="-30480">
              <a:lnSpc>
                <a:spcPct val="100000"/>
              </a:lnSpc>
              <a:spcBef>
                <a:spcPts val="100"/>
              </a:spcBef>
            </a:pPr>
            <a:r>
              <a:rPr sz="1200" spc="-305" dirty="0">
                <a:latin typeface="Arial"/>
                <a:cs typeface="Arial"/>
              </a:rPr>
              <a:t>T</a:t>
            </a:r>
            <a:r>
              <a:rPr sz="1200" spc="-35" dirty="0">
                <a:latin typeface="Arial"/>
                <a:cs typeface="Arial"/>
              </a:rPr>
              <a:t>r</a:t>
            </a:r>
            <a:r>
              <a:rPr sz="1200" spc="-95" dirty="0">
                <a:latin typeface="Arial"/>
                <a:cs typeface="Arial"/>
              </a:rPr>
              <a:t>a</a:t>
            </a:r>
            <a:r>
              <a:rPr sz="1200" spc="-35" dirty="0">
                <a:latin typeface="Arial"/>
                <a:cs typeface="Arial"/>
              </a:rPr>
              <a:t>n</a:t>
            </a:r>
            <a:r>
              <a:rPr sz="1200" spc="-150" dirty="0">
                <a:latin typeface="Arial"/>
                <a:cs typeface="Arial"/>
              </a:rPr>
              <a:t>s</a:t>
            </a:r>
            <a:r>
              <a:rPr sz="1200" spc="-30" dirty="0">
                <a:latin typeface="Arial"/>
                <a:cs typeface="Arial"/>
              </a:rPr>
              <a:t>m</a:t>
            </a:r>
            <a:r>
              <a:rPr sz="1200" spc="-15" dirty="0">
                <a:latin typeface="Arial"/>
                <a:cs typeface="Arial"/>
              </a:rPr>
              <a:t>i</a:t>
            </a:r>
            <a:r>
              <a:rPr sz="1200" spc="35" dirty="0">
                <a:latin typeface="Arial"/>
                <a:cs typeface="Arial"/>
              </a:rPr>
              <a:t>tt</a:t>
            </a:r>
            <a:r>
              <a:rPr sz="1200" spc="-25" dirty="0">
                <a:latin typeface="Arial"/>
                <a:cs typeface="Arial"/>
              </a:rPr>
              <a:t>er  </a:t>
            </a:r>
            <a:r>
              <a:rPr sz="1200" spc="-90" dirty="0">
                <a:latin typeface="Arial"/>
                <a:cs typeface="Arial"/>
              </a:rPr>
              <a:t>(SM</a:t>
            </a:r>
            <a:r>
              <a:rPr sz="1200" spc="-175" dirty="0">
                <a:latin typeface="Arial"/>
                <a:cs typeface="Arial"/>
              </a:rPr>
              <a:t> </a:t>
            </a:r>
            <a:r>
              <a:rPr sz="1200" spc="-85" dirty="0">
                <a:latin typeface="Arial"/>
                <a:cs typeface="Arial"/>
              </a:rPr>
              <a:t>Laser)</a:t>
            </a:r>
            <a:endParaRPr sz="1200" dirty="0">
              <a:latin typeface="Arial"/>
              <a:cs typeface="Arial"/>
            </a:endParaRPr>
          </a:p>
        </p:txBody>
      </p:sp>
      <p:grpSp>
        <p:nvGrpSpPr>
          <p:cNvPr id="57" name="object 57"/>
          <p:cNvGrpSpPr/>
          <p:nvPr/>
        </p:nvGrpSpPr>
        <p:grpSpPr>
          <a:xfrm>
            <a:off x="7446962" y="4826063"/>
            <a:ext cx="1162050" cy="317500"/>
            <a:chOff x="7446962" y="4826063"/>
            <a:chExt cx="1162050" cy="317500"/>
          </a:xfrm>
        </p:grpSpPr>
        <p:sp>
          <p:nvSpPr>
            <p:cNvPr id="58" name="object 58"/>
            <p:cNvSpPr/>
            <p:nvPr/>
          </p:nvSpPr>
          <p:spPr>
            <a:xfrm>
              <a:off x="7451725" y="4830826"/>
              <a:ext cx="1152525" cy="307975"/>
            </a:xfrm>
            <a:custGeom>
              <a:avLst/>
              <a:gdLst/>
              <a:ahLst/>
              <a:cxnLst/>
              <a:rect l="l" t="t" r="r" b="b"/>
              <a:pathLst>
                <a:path w="1152525" h="307975">
                  <a:moveTo>
                    <a:pt x="1152525" y="0"/>
                  </a:moveTo>
                  <a:lnTo>
                    <a:pt x="0" y="0"/>
                  </a:lnTo>
                  <a:lnTo>
                    <a:pt x="0" y="307975"/>
                  </a:lnTo>
                  <a:lnTo>
                    <a:pt x="1152525" y="307975"/>
                  </a:lnTo>
                  <a:lnTo>
                    <a:pt x="1152525" y="0"/>
                  </a:lnTo>
                  <a:close/>
                </a:path>
              </a:pathLst>
            </a:custGeom>
            <a:solidFill>
              <a:srgbClr val="D5E2BB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9" name="object 59"/>
            <p:cNvSpPr/>
            <p:nvPr/>
          </p:nvSpPr>
          <p:spPr>
            <a:xfrm>
              <a:off x="7451725" y="4830826"/>
              <a:ext cx="1152525" cy="307975"/>
            </a:xfrm>
            <a:custGeom>
              <a:avLst/>
              <a:gdLst/>
              <a:ahLst/>
              <a:cxnLst/>
              <a:rect l="l" t="t" r="r" b="b"/>
              <a:pathLst>
                <a:path w="1152525" h="307975">
                  <a:moveTo>
                    <a:pt x="0" y="307975"/>
                  </a:moveTo>
                  <a:lnTo>
                    <a:pt x="1152525" y="307975"/>
                  </a:lnTo>
                  <a:lnTo>
                    <a:pt x="1152525" y="0"/>
                  </a:lnTo>
                  <a:lnTo>
                    <a:pt x="0" y="0"/>
                  </a:lnTo>
                  <a:lnTo>
                    <a:pt x="0" y="307975"/>
                  </a:lnTo>
                  <a:close/>
                </a:path>
              </a:pathLst>
            </a:custGeom>
            <a:ln w="9525">
              <a:solidFill>
                <a:srgbClr val="4F81BB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60" name="object 60"/>
          <p:cNvSpPr txBox="1"/>
          <p:nvPr/>
        </p:nvSpPr>
        <p:spPr>
          <a:xfrm>
            <a:off x="7709407" y="4844541"/>
            <a:ext cx="63754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95" dirty="0">
                <a:latin typeface="Arial"/>
                <a:cs typeface="Arial"/>
              </a:rPr>
              <a:t>Receiver</a:t>
            </a:r>
            <a:endParaRPr sz="1400" dirty="0">
              <a:latin typeface="Arial"/>
              <a:cs typeface="Arial"/>
            </a:endParaRPr>
          </a:p>
        </p:txBody>
      </p:sp>
      <p:grpSp>
        <p:nvGrpSpPr>
          <p:cNvPr id="61" name="object 61"/>
          <p:cNvGrpSpPr/>
          <p:nvPr/>
        </p:nvGrpSpPr>
        <p:grpSpPr>
          <a:xfrm>
            <a:off x="1187450" y="4757420"/>
            <a:ext cx="6308090" cy="986155"/>
            <a:chOff x="1187450" y="4757420"/>
            <a:chExt cx="6308090" cy="986155"/>
          </a:xfrm>
        </p:grpSpPr>
        <p:sp>
          <p:nvSpPr>
            <p:cNvPr id="62" name="object 62"/>
            <p:cNvSpPr/>
            <p:nvPr/>
          </p:nvSpPr>
          <p:spPr>
            <a:xfrm>
              <a:off x="2296160" y="4902200"/>
              <a:ext cx="5199380" cy="15748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3" name="object 63"/>
            <p:cNvSpPr/>
            <p:nvPr/>
          </p:nvSpPr>
          <p:spPr>
            <a:xfrm>
              <a:off x="2339975" y="4937125"/>
              <a:ext cx="5111750" cy="47625"/>
            </a:xfrm>
            <a:custGeom>
              <a:avLst/>
              <a:gdLst/>
              <a:ahLst/>
              <a:cxnLst/>
              <a:rect l="l" t="t" r="r" b="b"/>
              <a:pathLst>
                <a:path w="5111750" h="47625">
                  <a:moveTo>
                    <a:pt x="0" y="0"/>
                  </a:moveTo>
                  <a:lnTo>
                    <a:pt x="5111750" y="47625"/>
                  </a:lnTo>
                </a:path>
              </a:pathLst>
            </a:custGeom>
            <a:ln w="25400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4" name="object 64"/>
            <p:cNvSpPr/>
            <p:nvPr/>
          </p:nvSpPr>
          <p:spPr>
            <a:xfrm>
              <a:off x="4864100" y="4757420"/>
              <a:ext cx="403860" cy="50038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5" name="object 65"/>
            <p:cNvSpPr/>
            <p:nvPr/>
          </p:nvSpPr>
          <p:spPr>
            <a:xfrm>
              <a:off x="4911725" y="4781550"/>
              <a:ext cx="307975" cy="40640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6" name="object 66"/>
            <p:cNvSpPr/>
            <p:nvPr/>
          </p:nvSpPr>
          <p:spPr>
            <a:xfrm>
              <a:off x="4911725" y="4781550"/>
              <a:ext cx="307975" cy="406400"/>
            </a:xfrm>
            <a:custGeom>
              <a:avLst/>
              <a:gdLst/>
              <a:ahLst/>
              <a:cxnLst/>
              <a:rect l="l" t="t" r="r" b="b"/>
              <a:pathLst>
                <a:path w="307975" h="406400">
                  <a:moveTo>
                    <a:pt x="0" y="0"/>
                  </a:moveTo>
                  <a:lnTo>
                    <a:pt x="307975" y="203200"/>
                  </a:lnTo>
                  <a:lnTo>
                    <a:pt x="0" y="406400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487CB9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7" name="object 67"/>
            <p:cNvSpPr/>
            <p:nvPr/>
          </p:nvSpPr>
          <p:spPr>
            <a:xfrm>
              <a:off x="1187450" y="5281612"/>
              <a:ext cx="1152525" cy="462280"/>
            </a:xfrm>
            <a:custGeom>
              <a:avLst/>
              <a:gdLst/>
              <a:ahLst/>
              <a:cxnLst/>
              <a:rect l="l" t="t" r="r" b="b"/>
              <a:pathLst>
                <a:path w="1152525" h="462279">
                  <a:moveTo>
                    <a:pt x="1152525" y="0"/>
                  </a:moveTo>
                  <a:lnTo>
                    <a:pt x="0" y="0"/>
                  </a:lnTo>
                  <a:lnTo>
                    <a:pt x="0" y="461962"/>
                  </a:lnTo>
                  <a:lnTo>
                    <a:pt x="1152525" y="461962"/>
                  </a:lnTo>
                  <a:lnTo>
                    <a:pt x="1152525" y="0"/>
                  </a:lnTo>
                  <a:close/>
                </a:path>
              </a:pathLst>
            </a:custGeom>
            <a:solidFill>
              <a:srgbClr val="B3A0C5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68" name="object 68"/>
          <p:cNvSpPr txBox="1"/>
          <p:nvPr/>
        </p:nvSpPr>
        <p:spPr>
          <a:xfrm>
            <a:off x="1187450" y="5281612"/>
            <a:ext cx="1152525" cy="462280"/>
          </a:xfrm>
          <a:prstGeom prst="rect">
            <a:avLst/>
          </a:prstGeom>
          <a:ln w="9525">
            <a:solidFill>
              <a:srgbClr val="4F81BB"/>
            </a:solidFill>
          </a:ln>
        </p:spPr>
        <p:txBody>
          <a:bodyPr vert="horz" wrap="square" lIns="0" tIns="29209" rIns="0" bIns="0" rtlCol="0">
            <a:spAutoFit/>
          </a:bodyPr>
          <a:lstStyle/>
          <a:p>
            <a:pPr marL="250190" marR="228600" indent="-30480">
              <a:lnSpc>
                <a:spcPct val="100000"/>
              </a:lnSpc>
              <a:spcBef>
                <a:spcPts val="229"/>
              </a:spcBef>
            </a:pPr>
            <a:r>
              <a:rPr sz="1200" spc="-235" dirty="0">
                <a:latin typeface="Arial"/>
                <a:cs typeface="Arial"/>
              </a:rPr>
              <a:t>T</a:t>
            </a:r>
            <a:r>
              <a:rPr sz="1200" spc="-20" dirty="0">
                <a:latin typeface="Arial"/>
                <a:cs typeface="Arial"/>
              </a:rPr>
              <a:t>r</a:t>
            </a:r>
            <a:r>
              <a:rPr sz="1200" spc="-110" dirty="0">
                <a:latin typeface="Arial"/>
                <a:cs typeface="Arial"/>
              </a:rPr>
              <a:t>a</a:t>
            </a:r>
            <a:r>
              <a:rPr sz="1200" spc="-50" dirty="0">
                <a:latin typeface="Arial"/>
                <a:cs typeface="Arial"/>
              </a:rPr>
              <a:t>n</a:t>
            </a:r>
            <a:r>
              <a:rPr sz="1200" spc="-150" dirty="0">
                <a:latin typeface="Arial"/>
                <a:cs typeface="Arial"/>
              </a:rPr>
              <a:t>s</a:t>
            </a:r>
            <a:r>
              <a:rPr sz="1200" spc="-60" dirty="0">
                <a:latin typeface="Arial"/>
                <a:cs typeface="Arial"/>
              </a:rPr>
              <a:t>m</a:t>
            </a:r>
            <a:r>
              <a:rPr sz="1200" spc="-10" dirty="0">
                <a:latin typeface="Arial"/>
                <a:cs typeface="Arial"/>
              </a:rPr>
              <a:t>i</a:t>
            </a:r>
            <a:r>
              <a:rPr sz="1200" spc="35" dirty="0">
                <a:latin typeface="Arial"/>
                <a:cs typeface="Arial"/>
              </a:rPr>
              <a:t>tt</a:t>
            </a:r>
            <a:r>
              <a:rPr sz="1200" spc="-100" dirty="0">
                <a:latin typeface="Arial"/>
                <a:cs typeface="Arial"/>
              </a:rPr>
              <a:t>e</a:t>
            </a:r>
            <a:r>
              <a:rPr sz="1200" spc="15" dirty="0">
                <a:latin typeface="Arial"/>
                <a:cs typeface="Arial"/>
              </a:rPr>
              <a:t>r  </a:t>
            </a:r>
            <a:r>
              <a:rPr sz="1200" spc="-90" dirty="0">
                <a:latin typeface="Arial"/>
                <a:cs typeface="Arial"/>
              </a:rPr>
              <a:t>(SM</a:t>
            </a:r>
            <a:r>
              <a:rPr sz="1200" spc="-155" dirty="0">
                <a:latin typeface="Arial"/>
                <a:cs typeface="Arial"/>
              </a:rPr>
              <a:t> </a:t>
            </a:r>
            <a:r>
              <a:rPr sz="1200" spc="-85" dirty="0">
                <a:latin typeface="Arial"/>
                <a:cs typeface="Arial"/>
              </a:rPr>
              <a:t>Laser)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69" name="object 69"/>
          <p:cNvSpPr/>
          <p:nvPr/>
        </p:nvSpPr>
        <p:spPr>
          <a:xfrm>
            <a:off x="1187450" y="4149725"/>
            <a:ext cx="1152525" cy="460375"/>
          </a:xfrm>
          <a:custGeom>
            <a:avLst/>
            <a:gdLst/>
            <a:ahLst/>
            <a:cxnLst/>
            <a:rect l="l" t="t" r="r" b="b"/>
            <a:pathLst>
              <a:path w="1152525" h="460375">
                <a:moveTo>
                  <a:pt x="1152525" y="0"/>
                </a:moveTo>
                <a:lnTo>
                  <a:pt x="0" y="0"/>
                </a:lnTo>
                <a:lnTo>
                  <a:pt x="0" y="460375"/>
                </a:lnTo>
                <a:lnTo>
                  <a:pt x="1152525" y="460375"/>
                </a:lnTo>
                <a:lnTo>
                  <a:pt x="1152525" y="0"/>
                </a:lnTo>
                <a:close/>
              </a:path>
            </a:pathLst>
          </a:custGeom>
          <a:solidFill>
            <a:srgbClr val="B3A0C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0" name="object 70"/>
          <p:cNvSpPr txBox="1"/>
          <p:nvPr/>
        </p:nvSpPr>
        <p:spPr>
          <a:xfrm>
            <a:off x="1187450" y="4149725"/>
            <a:ext cx="1152525" cy="460375"/>
          </a:xfrm>
          <a:prstGeom prst="rect">
            <a:avLst/>
          </a:prstGeom>
          <a:ln w="9525">
            <a:solidFill>
              <a:srgbClr val="4F81BB"/>
            </a:solidFill>
          </a:ln>
        </p:spPr>
        <p:txBody>
          <a:bodyPr vert="horz" wrap="square" lIns="0" tIns="28575" rIns="0" bIns="0" rtlCol="0">
            <a:spAutoFit/>
          </a:bodyPr>
          <a:lstStyle/>
          <a:p>
            <a:pPr marL="250190" marR="229870" indent="-30480">
              <a:lnSpc>
                <a:spcPct val="100000"/>
              </a:lnSpc>
              <a:spcBef>
                <a:spcPts val="225"/>
              </a:spcBef>
            </a:pPr>
            <a:r>
              <a:rPr sz="1200" spc="-305" dirty="0">
                <a:latin typeface="Arial"/>
                <a:cs typeface="Arial"/>
              </a:rPr>
              <a:t>T</a:t>
            </a:r>
            <a:r>
              <a:rPr sz="1200" spc="-35" dirty="0">
                <a:latin typeface="Arial"/>
                <a:cs typeface="Arial"/>
              </a:rPr>
              <a:t>r</a:t>
            </a:r>
            <a:r>
              <a:rPr sz="1200" spc="-95" dirty="0">
                <a:latin typeface="Arial"/>
                <a:cs typeface="Arial"/>
              </a:rPr>
              <a:t>a</a:t>
            </a:r>
            <a:r>
              <a:rPr sz="1200" spc="-35" dirty="0">
                <a:latin typeface="Arial"/>
                <a:cs typeface="Arial"/>
              </a:rPr>
              <a:t>n</a:t>
            </a:r>
            <a:r>
              <a:rPr sz="1200" spc="-150" dirty="0">
                <a:latin typeface="Arial"/>
                <a:cs typeface="Arial"/>
              </a:rPr>
              <a:t>s</a:t>
            </a:r>
            <a:r>
              <a:rPr sz="1200" spc="-30" dirty="0">
                <a:latin typeface="Arial"/>
                <a:cs typeface="Arial"/>
              </a:rPr>
              <a:t>m</a:t>
            </a:r>
            <a:r>
              <a:rPr sz="1200" spc="-15" dirty="0">
                <a:latin typeface="Arial"/>
                <a:cs typeface="Arial"/>
              </a:rPr>
              <a:t>i</a:t>
            </a:r>
            <a:r>
              <a:rPr sz="1200" spc="35" dirty="0">
                <a:latin typeface="Arial"/>
                <a:cs typeface="Arial"/>
              </a:rPr>
              <a:t>tt</a:t>
            </a:r>
            <a:r>
              <a:rPr sz="1200" spc="-25" dirty="0">
                <a:latin typeface="Arial"/>
                <a:cs typeface="Arial"/>
              </a:rPr>
              <a:t>er  </a:t>
            </a:r>
            <a:r>
              <a:rPr sz="1200" spc="-90" dirty="0">
                <a:latin typeface="Arial"/>
                <a:cs typeface="Arial"/>
              </a:rPr>
              <a:t>(SM</a:t>
            </a:r>
            <a:r>
              <a:rPr sz="1200" spc="-175" dirty="0">
                <a:latin typeface="Arial"/>
                <a:cs typeface="Arial"/>
              </a:rPr>
              <a:t> </a:t>
            </a:r>
            <a:r>
              <a:rPr sz="1200" spc="-85" dirty="0">
                <a:latin typeface="Arial"/>
                <a:cs typeface="Arial"/>
              </a:rPr>
              <a:t>Laser)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71" name="object 71"/>
          <p:cNvSpPr/>
          <p:nvPr/>
        </p:nvSpPr>
        <p:spPr>
          <a:xfrm>
            <a:off x="7447026" y="4303776"/>
            <a:ext cx="1151255" cy="307975"/>
          </a:xfrm>
          <a:custGeom>
            <a:avLst/>
            <a:gdLst/>
            <a:ahLst/>
            <a:cxnLst/>
            <a:rect l="l" t="t" r="r" b="b"/>
            <a:pathLst>
              <a:path w="1151254" h="307975">
                <a:moveTo>
                  <a:pt x="1150937" y="0"/>
                </a:moveTo>
                <a:lnTo>
                  <a:pt x="0" y="0"/>
                </a:lnTo>
                <a:lnTo>
                  <a:pt x="0" y="307975"/>
                </a:lnTo>
                <a:lnTo>
                  <a:pt x="1150937" y="307975"/>
                </a:lnTo>
                <a:lnTo>
                  <a:pt x="1150937" y="0"/>
                </a:lnTo>
                <a:close/>
              </a:path>
            </a:pathLst>
          </a:custGeom>
          <a:solidFill>
            <a:srgbClr val="D5E2B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2" name="object 72"/>
          <p:cNvSpPr txBox="1"/>
          <p:nvPr/>
        </p:nvSpPr>
        <p:spPr>
          <a:xfrm>
            <a:off x="7447026" y="4303776"/>
            <a:ext cx="1151255" cy="307975"/>
          </a:xfrm>
          <a:prstGeom prst="rect">
            <a:avLst/>
          </a:prstGeom>
          <a:ln w="9525">
            <a:solidFill>
              <a:srgbClr val="4F81BB"/>
            </a:solidFill>
          </a:ln>
        </p:spPr>
        <p:txBody>
          <a:bodyPr vert="horz" wrap="square" lIns="0" tIns="26034" rIns="0" bIns="0" rtlCol="0">
            <a:spAutoFit/>
          </a:bodyPr>
          <a:lstStyle/>
          <a:p>
            <a:pPr marL="269240">
              <a:lnSpc>
                <a:spcPct val="100000"/>
              </a:lnSpc>
              <a:spcBef>
                <a:spcPts val="204"/>
              </a:spcBef>
            </a:pPr>
            <a:r>
              <a:rPr sz="1400" spc="-85" dirty="0">
                <a:latin typeface="Arial"/>
                <a:cs typeface="Arial"/>
              </a:rPr>
              <a:t>Receiver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73" name="object 73"/>
          <p:cNvSpPr/>
          <p:nvPr/>
        </p:nvSpPr>
        <p:spPr>
          <a:xfrm>
            <a:off x="7451725" y="5353050"/>
            <a:ext cx="1152525" cy="307975"/>
          </a:xfrm>
          <a:custGeom>
            <a:avLst/>
            <a:gdLst/>
            <a:ahLst/>
            <a:cxnLst/>
            <a:rect l="l" t="t" r="r" b="b"/>
            <a:pathLst>
              <a:path w="1152525" h="307975">
                <a:moveTo>
                  <a:pt x="1152525" y="0"/>
                </a:moveTo>
                <a:lnTo>
                  <a:pt x="0" y="0"/>
                </a:lnTo>
                <a:lnTo>
                  <a:pt x="0" y="307975"/>
                </a:lnTo>
                <a:lnTo>
                  <a:pt x="1152525" y="307975"/>
                </a:lnTo>
                <a:lnTo>
                  <a:pt x="1152525" y="0"/>
                </a:lnTo>
                <a:close/>
              </a:path>
            </a:pathLst>
          </a:custGeom>
          <a:solidFill>
            <a:srgbClr val="D5E2B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4" name="object 74"/>
          <p:cNvSpPr txBox="1"/>
          <p:nvPr/>
        </p:nvSpPr>
        <p:spPr>
          <a:xfrm>
            <a:off x="7451725" y="5353050"/>
            <a:ext cx="1152525" cy="307975"/>
          </a:xfrm>
          <a:prstGeom prst="rect">
            <a:avLst/>
          </a:prstGeom>
          <a:ln w="9525">
            <a:solidFill>
              <a:srgbClr val="4F81BB"/>
            </a:solidFill>
          </a:ln>
        </p:spPr>
        <p:txBody>
          <a:bodyPr vert="horz" wrap="square" lIns="0" tIns="26670" rIns="0" bIns="0" rtlCol="0">
            <a:spAutoFit/>
          </a:bodyPr>
          <a:lstStyle/>
          <a:p>
            <a:pPr marL="270510">
              <a:lnSpc>
                <a:spcPct val="100000"/>
              </a:lnSpc>
              <a:spcBef>
                <a:spcPts val="210"/>
              </a:spcBef>
            </a:pPr>
            <a:r>
              <a:rPr sz="1400" spc="-85" dirty="0">
                <a:latin typeface="Arial"/>
                <a:cs typeface="Arial"/>
              </a:rPr>
              <a:t>Receiver</a:t>
            </a:r>
            <a:endParaRPr sz="1400" dirty="0">
              <a:latin typeface="Arial"/>
              <a:cs typeface="Arial"/>
            </a:endParaRPr>
          </a:p>
        </p:txBody>
      </p:sp>
      <p:grpSp>
        <p:nvGrpSpPr>
          <p:cNvPr id="75" name="object 75"/>
          <p:cNvGrpSpPr/>
          <p:nvPr/>
        </p:nvGrpSpPr>
        <p:grpSpPr>
          <a:xfrm>
            <a:off x="2288539" y="4320540"/>
            <a:ext cx="5214620" cy="1371600"/>
            <a:chOff x="2288539" y="4320540"/>
            <a:chExt cx="5214620" cy="1371600"/>
          </a:xfrm>
        </p:grpSpPr>
        <p:sp>
          <p:nvSpPr>
            <p:cNvPr id="76" name="object 76"/>
            <p:cNvSpPr/>
            <p:nvPr/>
          </p:nvSpPr>
          <p:spPr>
            <a:xfrm>
              <a:off x="2288539" y="4345940"/>
              <a:ext cx="706119" cy="51054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77" name="object 77"/>
            <p:cNvSpPr/>
            <p:nvPr/>
          </p:nvSpPr>
          <p:spPr>
            <a:xfrm>
              <a:off x="2339974" y="4379976"/>
              <a:ext cx="605155" cy="401955"/>
            </a:xfrm>
            <a:custGeom>
              <a:avLst/>
              <a:gdLst/>
              <a:ahLst/>
              <a:cxnLst/>
              <a:rect l="l" t="t" r="r" b="b"/>
              <a:pathLst>
                <a:path w="605155" h="401954">
                  <a:moveTo>
                    <a:pt x="0" y="0"/>
                  </a:moveTo>
                  <a:lnTo>
                    <a:pt x="604901" y="401574"/>
                  </a:lnTo>
                </a:path>
              </a:pathLst>
            </a:custGeom>
            <a:ln w="25400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78" name="object 78"/>
            <p:cNvSpPr/>
            <p:nvPr/>
          </p:nvSpPr>
          <p:spPr>
            <a:xfrm>
              <a:off x="2291079" y="5189220"/>
              <a:ext cx="673100" cy="398780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79" name="object 79"/>
            <p:cNvSpPr/>
            <p:nvPr/>
          </p:nvSpPr>
          <p:spPr>
            <a:xfrm>
              <a:off x="2339974" y="5222875"/>
              <a:ext cx="576580" cy="290830"/>
            </a:xfrm>
            <a:custGeom>
              <a:avLst/>
              <a:gdLst/>
              <a:ahLst/>
              <a:cxnLst/>
              <a:rect l="l" t="t" r="r" b="b"/>
              <a:pathLst>
                <a:path w="576580" h="290829">
                  <a:moveTo>
                    <a:pt x="0" y="290575"/>
                  </a:moveTo>
                  <a:lnTo>
                    <a:pt x="576326" y="0"/>
                  </a:lnTo>
                </a:path>
              </a:pathLst>
            </a:custGeom>
            <a:ln w="25400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80" name="object 80"/>
            <p:cNvSpPr/>
            <p:nvPr/>
          </p:nvSpPr>
          <p:spPr>
            <a:xfrm>
              <a:off x="2867659" y="4320540"/>
              <a:ext cx="383539" cy="1371600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81" name="object 81"/>
            <p:cNvSpPr/>
            <p:nvPr/>
          </p:nvSpPr>
          <p:spPr>
            <a:xfrm>
              <a:off x="2916300" y="4346575"/>
              <a:ext cx="287655" cy="1275080"/>
            </a:xfrm>
            <a:custGeom>
              <a:avLst/>
              <a:gdLst/>
              <a:ahLst/>
              <a:cxnLst/>
              <a:rect l="l" t="t" r="r" b="b"/>
              <a:pathLst>
                <a:path w="287655" h="1275079">
                  <a:moveTo>
                    <a:pt x="0" y="0"/>
                  </a:moveTo>
                  <a:lnTo>
                    <a:pt x="0" y="1274762"/>
                  </a:lnTo>
                  <a:lnTo>
                    <a:pt x="287274" y="1066546"/>
                  </a:lnTo>
                  <a:lnTo>
                    <a:pt x="287274" y="2082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82" name="object 82"/>
            <p:cNvSpPr/>
            <p:nvPr/>
          </p:nvSpPr>
          <p:spPr>
            <a:xfrm>
              <a:off x="2916300" y="4346575"/>
              <a:ext cx="287655" cy="1275080"/>
            </a:xfrm>
            <a:custGeom>
              <a:avLst/>
              <a:gdLst/>
              <a:ahLst/>
              <a:cxnLst/>
              <a:rect l="l" t="t" r="r" b="b"/>
              <a:pathLst>
                <a:path w="287655" h="1275079">
                  <a:moveTo>
                    <a:pt x="0" y="0"/>
                  </a:moveTo>
                  <a:lnTo>
                    <a:pt x="287274" y="208280"/>
                  </a:lnTo>
                  <a:lnTo>
                    <a:pt x="287274" y="1066546"/>
                  </a:lnTo>
                  <a:lnTo>
                    <a:pt x="0" y="1274762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487CB9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83" name="object 83"/>
            <p:cNvSpPr/>
            <p:nvPr/>
          </p:nvSpPr>
          <p:spPr>
            <a:xfrm>
              <a:off x="6797039" y="4434840"/>
              <a:ext cx="706120" cy="508000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84" name="object 84"/>
            <p:cNvSpPr/>
            <p:nvPr/>
          </p:nvSpPr>
          <p:spPr>
            <a:xfrm>
              <a:off x="6848474" y="4468876"/>
              <a:ext cx="603250" cy="400050"/>
            </a:xfrm>
            <a:custGeom>
              <a:avLst/>
              <a:gdLst/>
              <a:ahLst/>
              <a:cxnLst/>
              <a:rect l="l" t="t" r="r" b="b"/>
              <a:pathLst>
                <a:path w="603250" h="400050">
                  <a:moveTo>
                    <a:pt x="603250" y="0"/>
                  </a:moveTo>
                  <a:lnTo>
                    <a:pt x="0" y="400050"/>
                  </a:lnTo>
                </a:path>
              </a:pathLst>
            </a:custGeom>
            <a:ln w="25400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85" name="object 85"/>
            <p:cNvSpPr/>
            <p:nvPr/>
          </p:nvSpPr>
          <p:spPr>
            <a:xfrm>
              <a:off x="6797039" y="5082540"/>
              <a:ext cx="706120" cy="508000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86" name="object 86"/>
            <p:cNvSpPr/>
            <p:nvPr/>
          </p:nvSpPr>
          <p:spPr>
            <a:xfrm>
              <a:off x="6848474" y="5116576"/>
              <a:ext cx="603250" cy="400050"/>
            </a:xfrm>
            <a:custGeom>
              <a:avLst/>
              <a:gdLst/>
              <a:ahLst/>
              <a:cxnLst/>
              <a:rect l="l" t="t" r="r" b="b"/>
              <a:pathLst>
                <a:path w="603250" h="400050">
                  <a:moveTo>
                    <a:pt x="603250" y="400050"/>
                  </a:moveTo>
                  <a:lnTo>
                    <a:pt x="0" y="0"/>
                  </a:lnTo>
                </a:path>
              </a:pathLst>
            </a:custGeom>
            <a:ln w="25400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87" name="object 87"/>
            <p:cNvSpPr/>
            <p:nvPr/>
          </p:nvSpPr>
          <p:spPr>
            <a:xfrm>
              <a:off x="6611619" y="4320540"/>
              <a:ext cx="386079" cy="1371600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88" name="object 88"/>
            <p:cNvSpPr/>
            <p:nvPr/>
          </p:nvSpPr>
          <p:spPr>
            <a:xfrm>
              <a:off x="6659625" y="4346575"/>
              <a:ext cx="288925" cy="1275080"/>
            </a:xfrm>
            <a:custGeom>
              <a:avLst/>
              <a:gdLst/>
              <a:ahLst/>
              <a:cxnLst/>
              <a:rect l="l" t="t" r="r" b="b"/>
              <a:pathLst>
                <a:path w="288925" h="1275079">
                  <a:moveTo>
                    <a:pt x="288925" y="0"/>
                  </a:moveTo>
                  <a:lnTo>
                    <a:pt x="0" y="209423"/>
                  </a:lnTo>
                  <a:lnTo>
                    <a:pt x="0" y="1065403"/>
                  </a:lnTo>
                  <a:lnTo>
                    <a:pt x="288925" y="1274762"/>
                  </a:lnTo>
                  <a:lnTo>
                    <a:pt x="288925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89" name="object 89"/>
            <p:cNvSpPr/>
            <p:nvPr/>
          </p:nvSpPr>
          <p:spPr>
            <a:xfrm>
              <a:off x="6659625" y="4346575"/>
              <a:ext cx="288925" cy="1275080"/>
            </a:xfrm>
            <a:custGeom>
              <a:avLst/>
              <a:gdLst/>
              <a:ahLst/>
              <a:cxnLst/>
              <a:rect l="l" t="t" r="r" b="b"/>
              <a:pathLst>
                <a:path w="288925" h="1275079">
                  <a:moveTo>
                    <a:pt x="288925" y="0"/>
                  </a:moveTo>
                  <a:lnTo>
                    <a:pt x="0" y="209423"/>
                  </a:lnTo>
                  <a:lnTo>
                    <a:pt x="0" y="1065403"/>
                  </a:lnTo>
                  <a:lnTo>
                    <a:pt x="288925" y="1274762"/>
                  </a:lnTo>
                  <a:lnTo>
                    <a:pt x="288925" y="0"/>
                  </a:lnTo>
                  <a:close/>
                </a:path>
              </a:pathLst>
            </a:custGeom>
            <a:ln w="9525">
              <a:solidFill>
                <a:srgbClr val="487CB9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90" name="object 90"/>
          <p:cNvGrpSpPr/>
          <p:nvPr/>
        </p:nvGrpSpPr>
        <p:grpSpPr>
          <a:xfrm>
            <a:off x="142768" y="1616457"/>
            <a:ext cx="865505" cy="4156710"/>
            <a:chOff x="142768" y="1616457"/>
            <a:chExt cx="865505" cy="4156710"/>
          </a:xfrm>
        </p:grpSpPr>
        <p:sp>
          <p:nvSpPr>
            <p:cNvPr id="91" name="object 91"/>
            <p:cNvSpPr/>
            <p:nvPr/>
          </p:nvSpPr>
          <p:spPr>
            <a:xfrm>
              <a:off x="142768" y="1616457"/>
              <a:ext cx="865082" cy="4156452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92" name="object 92"/>
            <p:cNvSpPr/>
            <p:nvPr/>
          </p:nvSpPr>
          <p:spPr>
            <a:xfrm>
              <a:off x="179387" y="1628774"/>
              <a:ext cx="792162" cy="4089400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93" name="object 93"/>
            <p:cNvSpPr/>
            <p:nvPr/>
          </p:nvSpPr>
          <p:spPr>
            <a:xfrm>
              <a:off x="179387" y="1628774"/>
              <a:ext cx="792480" cy="4089400"/>
            </a:xfrm>
            <a:custGeom>
              <a:avLst/>
              <a:gdLst/>
              <a:ahLst/>
              <a:cxnLst/>
              <a:rect l="l" t="t" r="r" b="b"/>
              <a:pathLst>
                <a:path w="792480" h="4089400">
                  <a:moveTo>
                    <a:pt x="0" y="3693287"/>
                  </a:moveTo>
                  <a:lnTo>
                    <a:pt x="198043" y="3693287"/>
                  </a:lnTo>
                  <a:lnTo>
                    <a:pt x="198043" y="0"/>
                  </a:lnTo>
                  <a:lnTo>
                    <a:pt x="594118" y="0"/>
                  </a:lnTo>
                  <a:lnTo>
                    <a:pt x="594118" y="3693287"/>
                  </a:lnTo>
                  <a:lnTo>
                    <a:pt x="792162" y="3693287"/>
                  </a:lnTo>
                  <a:lnTo>
                    <a:pt x="396087" y="4089400"/>
                  </a:lnTo>
                  <a:lnTo>
                    <a:pt x="0" y="3693287"/>
                  </a:lnTo>
                  <a:close/>
                </a:path>
              </a:pathLst>
            </a:custGeom>
            <a:ln w="9525">
              <a:solidFill>
                <a:srgbClr val="487CB9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94" name="object 94"/>
          <p:cNvSpPr txBox="1"/>
          <p:nvPr/>
        </p:nvSpPr>
        <p:spPr>
          <a:xfrm>
            <a:off x="454329" y="2794673"/>
            <a:ext cx="228600" cy="128016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614"/>
              </a:lnSpc>
            </a:pPr>
            <a:r>
              <a:rPr sz="1600" spc="-90" dirty="0">
                <a:solidFill>
                  <a:srgbClr val="FFFFFF"/>
                </a:solidFill>
                <a:latin typeface="Arial"/>
                <a:cs typeface="Arial"/>
              </a:rPr>
              <a:t>Time</a:t>
            </a:r>
            <a:r>
              <a:rPr sz="1600" spc="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45" dirty="0">
                <a:solidFill>
                  <a:srgbClr val="FFFFFF"/>
                </a:solidFill>
                <a:latin typeface="Arial"/>
                <a:cs typeface="Arial"/>
              </a:rPr>
              <a:t>evolution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95" name="object 95"/>
          <p:cNvSpPr txBox="1"/>
          <p:nvPr/>
        </p:nvSpPr>
        <p:spPr>
          <a:xfrm>
            <a:off x="6039358" y="5365496"/>
            <a:ext cx="8801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200" spc="-55" dirty="0">
                <a:latin typeface="Arial"/>
                <a:cs typeface="Arial"/>
              </a:rPr>
              <a:t>WDM</a:t>
            </a:r>
            <a:endParaRPr sz="12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200" spc="-40" dirty="0">
                <a:latin typeface="Arial"/>
                <a:cs typeface="Arial"/>
              </a:rPr>
              <a:t>d</a:t>
            </a:r>
            <a:r>
              <a:rPr sz="1200" spc="-60" dirty="0">
                <a:latin typeface="Arial"/>
                <a:cs typeface="Arial"/>
              </a:rPr>
              <a:t>em</a:t>
            </a:r>
            <a:r>
              <a:rPr sz="1200" spc="-40" dirty="0">
                <a:latin typeface="Arial"/>
                <a:cs typeface="Arial"/>
              </a:rPr>
              <a:t>u</a:t>
            </a:r>
            <a:r>
              <a:rPr sz="1200" spc="-10" dirty="0">
                <a:latin typeface="Arial"/>
                <a:cs typeface="Arial"/>
              </a:rPr>
              <a:t>l</a:t>
            </a:r>
            <a:r>
              <a:rPr sz="1200" spc="55" dirty="0">
                <a:latin typeface="Arial"/>
                <a:cs typeface="Arial"/>
              </a:rPr>
              <a:t>t</a:t>
            </a:r>
            <a:r>
              <a:rPr sz="1200" spc="-10" dirty="0">
                <a:latin typeface="Arial"/>
                <a:cs typeface="Arial"/>
              </a:rPr>
              <a:t>i</a:t>
            </a:r>
            <a:r>
              <a:rPr sz="1200" spc="-50" dirty="0">
                <a:latin typeface="Arial"/>
                <a:cs typeface="Arial"/>
              </a:rPr>
              <a:t>p</a:t>
            </a:r>
            <a:r>
              <a:rPr sz="1200" spc="-20" dirty="0">
                <a:latin typeface="Arial"/>
                <a:cs typeface="Arial"/>
              </a:rPr>
              <a:t>l</a:t>
            </a:r>
            <a:r>
              <a:rPr sz="1200" spc="-70" dirty="0">
                <a:latin typeface="Arial"/>
                <a:cs typeface="Arial"/>
              </a:rPr>
              <a:t>e</a:t>
            </a:r>
            <a:r>
              <a:rPr sz="1200" spc="-125" dirty="0">
                <a:latin typeface="Arial"/>
                <a:cs typeface="Arial"/>
              </a:rPr>
              <a:t>x</a:t>
            </a:r>
            <a:r>
              <a:rPr sz="1200" spc="-30" dirty="0">
                <a:latin typeface="Arial"/>
                <a:cs typeface="Arial"/>
              </a:rPr>
              <a:t>er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96" name="object 96"/>
          <p:cNvSpPr txBox="1"/>
          <p:nvPr/>
        </p:nvSpPr>
        <p:spPr>
          <a:xfrm>
            <a:off x="3080766" y="4088383"/>
            <a:ext cx="7239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200" spc="-65" dirty="0">
                <a:latin typeface="Arial"/>
                <a:cs typeface="Arial"/>
              </a:rPr>
              <a:t>WDM</a:t>
            </a:r>
            <a:endParaRPr sz="12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200" spc="-45" dirty="0">
                <a:latin typeface="Arial"/>
                <a:cs typeface="Arial"/>
              </a:rPr>
              <a:t>m</a:t>
            </a:r>
            <a:r>
              <a:rPr sz="1200" spc="-35" dirty="0">
                <a:latin typeface="Arial"/>
                <a:cs typeface="Arial"/>
              </a:rPr>
              <a:t>u</a:t>
            </a:r>
            <a:r>
              <a:rPr sz="1200" spc="30" dirty="0">
                <a:latin typeface="Arial"/>
                <a:cs typeface="Arial"/>
              </a:rPr>
              <a:t>l</a:t>
            </a:r>
            <a:r>
              <a:rPr sz="1200" spc="45" dirty="0">
                <a:latin typeface="Arial"/>
                <a:cs typeface="Arial"/>
              </a:rPr>
              <a:t>t</a:t>
            </a:r>
            <a:r>
              <a:rPr sz="1200" spc="5" dirty="0">
                <a:latin typeface="Arial"/>
                <a:cs typeface="Arial"/>
              </a:rPr>
              <a:t>i</a:t>
            </a:r>
            <a:r>
              <a:rPr sz="1200" spc="-35" dirty="0">
                <a:latin typeface="Arial"/>
                <a:cs typeface="Arial"/>
              </a:rPr>
              <a:t>p</a:t>
            </a:r>
            <a:r>
              <a:rPr sz="1200" spc="5" dirty="0">
                <a:latin typeface="Arial"/>
                <a:cs typeface="Arial"/>
              </a:rPr>
              <a:t>l</a:t>
            </a:r>
            <a:r>
              <a:rPr sz="1200" spc="-110" dirty="0">
                <a:latin typeface="Arial"/>
                <a:cs typeface="Arial"/>
              </a:rPr>
              <a:t>e</a:t>
            </a:r>
            <a:r>
              <a:rPr sz="1200" spc="-165" dirty="0">
                <a:latin typeface="Arial"/>
                <a:cs typeface="Arial"/>
              </a:rPr>
              <a:t>x</a:t>
            </a:r>
            <a:r>
              <a:rPr sz="1200" spc="-30" dirty="0">
                <a:latin typeface="Arial"/>
                <a:cs typeface="Arial"/>
              </a:rPr>
              <a:t>er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97" name="object 97"/>
          <p:cNvSpPr txBox="1"/>
          <p:nvPr/>
        </p:nvSpPr>
        <p:spPr>
          <a:xfrm>
            <a:off x="4605654" y="4320032"/>
            <a:ext cx="5797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57785">
              <a:lnSpc>
                <a:spcPct val="100000"/>
              </a:lnSpc>
              <a:spcBef>
                <a:spcPts val="100"/>
              </a:spcBef>
            </a:pPr>
            <a:r>
              <a:rPr sz="1200" spc="-45" dirty="0">
                <a:latin typeface="Arial"/>
                <a:cs typeface="Arial"/>
              </a:rPr>
              <a:t>Optical  </a:t>
            </a:r>
            <a:r>
              <a:rPr sz="1200" spc="-65" dirty="0">
                <a:latin typeface="Arial"/>
                <a:cs typeface="Arial"/>
              </a:rPr>
              <a:t>am</a:t>
            </a:r>
            <a:r>
              <a:rPr sz="1200" spc="-45" dirty="0">
                <a:latin typeface="Arial"/>
                <a:cs typeface="Arial"/>
              </a:rPr>
              <a:t>p</a:t>
            </a:r>
            <a:r>
              <a:rPr sz="1200" spc="15" dirty="0">
                <a:latin typeface="Arial"/>
                <a:cs typeface="Arial"/>
              </a:rPr>
              <a:t>li</a:t>
            </a:r>
            <a:r>
              <a:rPr sz="1200" spc="5" dirty="0">
                <a:latin typeface="Arial"/>
                <a:cs typeface="Arial"/>
              </a:rPr>
              <a:t>f</a:t>
            </a:r>
            <a:r>
              <a:rPr sz="1200" spc="-10" dirty="0">
                <a:latin typeface="Arial"/>
                <a:cs typeface="Arial"/>
              </a:rPr>
              <a:t>i</a:t>
            </a:r>
            <a:r>
              <a:rPr sz="1200" spc="-30" dirty="0">
                <a:latin typeface="Arial"/>
                <a:cs typeface="Arial"/>
              </a:rPr>
              <a:t>er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98" name="object 98"/>
          <p:cNvSpPr txBox="1"/>
          <p:nvPr/>
        </p:nvSpPr>
        <p:spPr>
          <a:xfrm>
            <a:off x="5407533" y="4669917"/>
            <a:ext cx="110299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75" dirty="0">
                <a:latin typeface="Arial"/>
                <a:cs typeface="Arial"/>
              </a:rPr>
              <a:t>Single </a:t>
            </a:r>
            <a:r>
              <a:rPr sz="1200" spc="-50" dirty="0">
                <a:latin typeface="Arial"/>
                <a:cs typeface="Arial"/>
              </a:rPr>
              <a:t>mode</a:t>
            </a:r>
            <a:r>
              <a:rPr sz="1200" spc="-19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fiber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99" name="object 99"/>
          <p:cNvSpPr txBox="1"/>
          <p:nvPr/>
        </p:nvSpPr>
        <p:spPr>
          <a:xfrm>
            <a:off x="2578735" y="3495547"/>
            <a:ext cx="109982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75" dirty="0">
                <a:latin typeface="Arial"/>
                <a:cs typeface="Arial"/>
              </a:rPr>
              <a:t>Single </a:t>
            </a:r>
            <a:r>
              <a:rPr sz="1200" spc="-50" dirty="0">
                <a:latin typeface="Arial"/>
                <a:cs typeface="Arial"/>
              </a:rPr>
              <a:t>mode</a:t>
            </a:r>
            <a:r>
              <a:rPr sz="1200" spc="-220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fiber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100" name="object 100"/>
          <p:cNvSpPr txBox="1"/>
          <p:nvPr/>
        </p:nvSpPr>
        <p:spPr>
          <a:xfrm>
            <a:off x="3465576" y="2400363"/>
            <a:ext cx="252729" cy="306705"/>
          </a:xfrm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78105">
              <a:lnSpc>
                <a:spcPct val="100000"/>
              </a:lnSpc>
              <a:spcBef>
                <a:spcPts val="45"/>
              </a:spcBef>
            </a:pPr>
            <a:r>
              <a:rPr sz="1400" spc="-250" dirty="0">
                <a:latin typeface="Arial"/>
                <a:cs typeface="Arial"/>
              </a:rPr>
              <a:t>R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101" name="object 101"/>
          <p:cNvSpPr txBox="1"/>
          <p:nvPr/>
        </p:nvSpPr>
        <p:spPr>
          <a:xfrm>
            <a:off x="4799076" y="2403475"/>
            <a:ext cx="250825" cy="307975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78740">
              <a:lnSpc>
                <a:spcPct val="100000"/>
              </a:lnSpc>
              <a:spcBef>
                <a:spcPts val="20"/>
              </a:spcBef>
            </a:pPr>
            <a:r>
              <a:rPr sz="1400" spc="-250" dirty="0">
                <a:latin typeface="Arial"/>
                <a:cs typeface="Arial"/>
              </a:rPr>
              <a:t>R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102" name="object 102"/>
          <p:cNvSpPr txBox="1"/>
          <p:nvPr/>
        </p:nvSpPr>
        <p:spPr>
          <a:xfrm>
            <a:off x="6129401" y="2400300"/>
            <a:ext cx="250825" cy="307975"/>
          </a:xfrm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79375">
              <a:lnSpc>
                <a:spcPct val="100000"/>
              </a:lnSpc>
              <a:spcBef>
                <a:spcPts val="45"/>
              </a:spcBef>
            </a:pPr>
            <a:r>
              <a:rPr sz="1400" spc="-250" dirty="0">
                <a:latin typeface="Arial"/>
                <a:cs typeface="Arial"/>
              </a:rPr>
              <a:t>R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103" name="object 103"/>
          <p:cNvSpPr txBox="1"/>
          <p:nvPr/>
        </p:nvSpPr>
        <p:spPr>
          <a:xfrm>
            <a:off x="2396108" y="2590927"/>
            <a:ext cx="110236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75" dirty="0">
                <a:latin typeface="Arial"/>
                <a:cs typeface="Arial"/>
              </a:rPr>
              <a:t>Single </a:t>
            </a:r>
            <a:r>
              <a:rPr sz="1200" spc="-50" dirty="0">
                <a:latin typeface="Arial"/>
                <a:cs typeface="Arial"/>
              </a:rPr>
              <a:t>mode</a:t>
            </a:r>
            <a:r>
              <a:rPr sz="1200" spc="-200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fiber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104" name="object 104"/>
          <p:cNvSpPr txBox="1"/>
          <p:nvPr/>
        </p:nvSpPr>
        <p:spPr>
          <a:xfrm>
            <a:off x="2512822" y="4619625"/>
            <a:ext cx="213360" cy="5810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Symbol"/>
                <a:cs typeface="Symbol"/>
              </a:rPr>
              <a:t></a:t>
            </a:r>
            <a:r>
              <a:rPr sz="1400" spc="-70" dirty="0">
                <a:latin typeface="Arial"/>
                <a:cs typeface="Arial"/>
              </a:rPr>
              <a:t>1</a:t>
            </a:r>
            <a:endParaRPr sz="14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10"/>
              </a:spcBef>
            </a:pPr>
            <a:r>
              <a:rPr sz="1400" spc="-5" dirty="0">
                <a:latin typeface="Symbol"/>
                <a:cs typeface="Symbol"/>
              </a:rPr>
              <a:t></a:t>
            </a:r>
            <a:r>
              <a:rPr sz="1400" spc="-70" dirty="0">
                <a:latin typeface="Arial"/>
                <a:cs typeface="Arial"/>
              </a:rPr>
              <a:t>2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105" name="object 105"/>
          <p:cNvSpPr txBox="1"/>
          <p:nvPr/>
        </p:nvSpPr>
        <p:spPr>
          <a:xfrm>
            <a:off x="2512822" y="5397195"/>
            <a:ext cx="21336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Symbol"/>
                <a:cs typeface="Symbol"/>
              </a:rPr>
              <a:t></a:t>
            </a:r>
            <a:r>
              <a:rPr sz="1400" spc="-70" dirty="0">
                <a:latin typeface="Arial"/>
                <a:cs typeface="Arial"/>
              </a:rPr>
              <a:t>3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106" name="object 106"/>
          <p:cNvSpPr txBox="1"/>
          <p:nvPr/>
        </p:nvSpPr>
        <p:spPr>
          <a:xfrm>
            <a:off x="7174230" y="4621148"/>
            <a:ext cx="213360" cy="5810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Symbol"/>
                <a:cs typeface="Symbol"/>
              </a:rPr>
              <a:t></a:t>
            </a:r>
            <a:r>
              <a:rPr sz="1400" spc="-70" dirty="0">
                <a:latin typeface="Arial"/>
                <a:cs typeface="Arial"/>
              </a:rPr>
              <a:t>1</a:t>
            </a:r>
            <a:endParaRPr sz="14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10"/>
              </a:spcBef>
            </a:pPr>
            <a:r>
              <a:rPr sz="1400" spc="-5" dirty="0">
                <a:latin typeface="Symbol"/>
                <a:cs typeface="Symbol"/>
              </a:rPr>
              <a:t></a:t>
            </a:r>
            <a:r>
              <a:rPr sz="1400" spc="-70" dirty="0">
                <a:latin typeface="Arial"/>
                <a:cs typeface="Arial"/>
              </a:rPr>
              <a:t>2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107" name="object 107"/>
          <p:cNvSpPr txBox="1"/>
          <p:nvPr/>
        </p:nvSpPr>
        <p:spPr>
          <a:xfrm>
            <a:off x="7174230" y="5398719"/>
            <a:ext cx="21336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Symbol"/>
                <a:cs typeface="Symbol"/>
              </a:rPr>
              <a:t></a:t>
            </a:r>
            <a:r>
              <a:rPr sz="1400" spc="-70" dirty="0">
                <a:latin typeface="Arial"/>
                <a:cs typeface="Arial"/>
              </a:rPr>
              <a:t>3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108" name="object 108"/>
          <p:cNvSpPr txBox="1"/>
          <p:nvPr/>
        </p:nvSpPr>
        <p:spPr>
          <a:xfrm>
            <a:off x="3464178" y="5023866"/>
            <a:ext cx="13176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30" dirty="0">
                <a:latin typeface="Symbol"/>
                <a:cs typeface="Symbol"/>
              </a:rPr>
              <a:t></a:t>
            </a:r>
            <a:r>
              <a:rPr sz="1200" spc="-30" dirty="0">
                <a:latin typeface="Arial"/>
                <a:cs typeface="Arial"/>
              </a:rPr>
              <a:t>1, </a:t>
            </a:r>
            <a:r>
              <a:rPr sz="1200" spc="-30" dirty="0">
                <a:latin typeface="Symbol"/>
                <a:cs typeface="Symbol"/>
              </a:rPr>
              <a:t></a:t>
            </a:r>
            <a:r>
              <a:rPr sz="1200" spc="-30" dirty="0">
                <a:latin typeface="Arial"/>
                <a:cs typeface="Arial"/>
              </a:rPr>
              <a:t>2, </a:t>
            </a:r>
            <a:r>
              <a:rPr sz="1200" spc="-25" dirty="0">
                <a:latin typeface="Symbol"/>
                <a:cs typeface="Symbol"/>
              </a:rPr>
              <a:t></a:t>
            </a:r>
            <a:r>
              <a:rPr sz="1200" spc="-25" dirty="0">
                <a:latin typeface="Arial"/>
                <a:cs typeface="Arial"/>
              </a:rPr>
              <a:t>3 </a:t>
            </a:r>
            <a:r>
              <a:rPr sz="1200" spc="-65" dirty="0">
                <a:latin typeface="Symbol"/>
                <a:cs typeface="Symbol"/>
              </a:rPr>
              <a:t></a:t>
            </a:r>
            <a:r>
              <a:rPr sz="1200" spc="-65" dirty="0">
                <a:latin typeface="Arial"/>
                <a:cs typeface="Arial"/>
              </a:rPr>
              <a:t>1550</a:t>
            </a:r>
            <a:r>
              <a:rPr sz="1200" spc="-220" dirty="0">
                <a:latin typeface="Arial"/>
                <a:cs typeface="Arial"/>
              </a:rPr>
              <a:t> </a:t>
            </a:r>
            <a:r>
              <a:rPr sz="1200" spc="-35" dirty="0">
                <a:latin typeface="Arial"/>
                <a:cs typeface="Arial"/>
              </a:rPr>
              <a:t>nm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109" name="object 109"/>
          <p:cNvSpPr txBox="1"/>
          <p:nvPr/>
        </p:nvSpPr>
        <p:spPr>
          <a:xfrm>
            <a:off x="2553080" y="1267459"/>
            <a:ext cx="102996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0" dirty="0">
                <a:latin typeface="Arial"/>
                <a:cs typeface="Arial"/>
              </a:rPr>
              <a:t>multimode</a:t>
            </a:r>
            <a:r>
              <a:rPr sz="1200" spc="-160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fiber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110" name="object 110"/>
          <p:cNvSpPr txBox="1"/>
          <p:nvPr/>
        </p:nvSpPr>
        <p:spPr>
          <a:xfrm>
            <a:off x="5525515" y="1278127"/>
            <a:ext cx="76009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55" dirty="0">
                <a:latin typeface="Symbol"/>
                <a:cs typeface="Symbol"/>
              </a:rPr>
              <a:t></a:t>
            </a:r>
            <a:r>
              <a:rPr sz="1400" spc="-55" dirty="0">
                <a:latin typeface="Arial"/>
                <a:cs typeface="Arial"/>
              </a:rPr>
              <a:t>850</a:t>
            </a:r>
            <a:r>
              <a:rPr sz="1400" spc="-135" dirty="0">
                <a:latin typeface="Arial"/>
                <a:cs typeface="Arial"/>
              </a:rPr>
              <a:t> </a:t>
            </a:r>
            <a:r>
              <a:rPr sz="1400" spc="-55" dirty="0">
                <a:latin typeface="Arial"/>
                <a:cs typeface="Arial"/>
              </a:rPr>
              <a:t>nm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111" name="object 111"/>
          <p:cNvSpPr txBox="1"/>
          <p:nvPr/>
        </p:nvSpPr>
        <p:spPr>
          <a:xfrm>
            <a:off x="2817876" y="1536700"/>
            <a:ext cx="252729" cy="307975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78740">
              <a:lnSpc>
                <a:spcPct val="100000"/>
              </a:lnSpc>
              <a:spcBef>
                <a:spcPts val="204"/>
              </a:spcBef>
            </a:pPr>
            <a:r>
              <a:rPr sz="1400" spc="-250" dirty="0">
                <a:latin typeface="Arial"/>
                <a:cs typeface="Arial"/>
              </a:rPr>
              <a:t>R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112" name="object 112"/>
          <p:cNvSpPr txBox="1"/>
          <p:nvPr/>
        </p:nvSpPr>
        <p:spPr>
          <a:xfrm>
            <a:off x="3465576" y="1535175"/>
            <a:ext cx="252729" cy="307975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78740">
              <a:lnSpc>
                <a:spcPct val="100000"/>
              </a:lnSpc>
              <a:spcBef>
                <a:spcPts val="215"/>
              </a:spcBef>
            </a:pPr>
            <a:r>
              <a:rPr sz="1400" spc="-250" dirty="0">
                <a:latin typeface="Arial"/>
                <a:cs typeface="Arial"/>
              </a:rPr>
              <a:t>R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113" name="object 113"/>
          <p:cNvSpPr txBox="1"/>
          <p:nvPr/>
        </p:nvSpPr>
        <p:spPr>
          <a:xfrm>
            <a:off x="4149725" y="1541525"/>
            <a:ext cx="252729" cy="307975"/>
          </a:xfrm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 marL="78740">
              <a:lnSpc>
                <a:spcPct val="100000"/>
              </a:lnSpc>
              <a:spcBef>
                <a:spcPts val="210"/>
              </a:spcBef>
            </a:pPr>
            <a:r>
              <a:rPr sz="1400" spc="-250" dirty="0">
                <a:latin typeface="Arial"/>
                <a:cs typeface="Arial"/>
              </a:rPr>
              <a:t>R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114" name="object 114"/>
          <p:cNvSpPr txBox="1"/>
          <p:nvPr/>
        </p:nvSpPr>
        <p:spPr>
          <a:xfrm>
            <a:off x="4799076" y="1539875"/>
            <a:ext cx="250825" cy="307975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78740">
              <a:lnSpc>
                <a:spcPct val="100000"/>
              </a:lnSpc>
              <a:spcBef>
                <a:spcPts val="225"/>
              </a:spcBef>
            </a:pPr>
            <a:r>
              <a:rPr sz="1400" spc="-250" dirty="0">
                <a:latin typeface="Arial"/>
                <a:cs typeface="Arial"/>
              </a:rPr>
              <a:t>R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115" name="object 115"/>
          <p:cNvSpPr txBox="1"/>
          <p:nvPr/>
        </p:nvSpPr>
        <p:spPr>
          <a:xfrm>
            <a:off x="5445125" y="1531937"/>
            <a:ext cx="250825" cy="306705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79375">
              <a:lnSpc>
                <a:spcPct val="100000"/>
              </a:lnSpc>
              <a:spcBef>
                <a:spcPts val="204"/>
              </a:spcBef>
            </a:pPr>
            <a:r>
              <a:rPr sz="1400" spc="-250" dirty="0">
                <a:latin typeface="Arial"/>
                <a:cs typeface="Arial"/>
              </a:rPr>
              <a:t>R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116" name="object 116"/>
          <p:cNvSpPr txBox="1"/>
          <p:nvPr/>
        </p:nvSpPr>
        <p:spPr>
          <a:xfrm>
            <a:off x="6129401" y="1536700"/>
            <a:ext cx="250825" cy="307975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79375">
              <a:lnSpc>
                <a:spcPct val="100000"/>
              </a:lnSpc>
              <a:spcBef>
                <a:spcPts val="204"/>
              </a:spcBef>
            </a:pPr>
            <a:r>
              <a:rPr sz="1400" spc="-250" dirty="0">
                <a:latin typeface="Arial"/>
                <a:cs typeface="Arial"/>
              </a:rPr>
              <a:t>R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117" name="object 117"/>
          <p:cNvSpPr txBox="1"/>
          <p:nvPr/>
        </p:nvSpPr>
        <p:spPr>
          <a:xfrm>
            <a:off x="6777101" y="1535175"/>
            <a:ext cx="252729" cy="307975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79375">
              <a:lnSpc>
                <a:spcPct val="100000"/>
              </a:lnSpc>
              <a:spcBef>
                <a:spcPts val="215"/>
              </a:spcBef>
            </a:pPr>
            <a:r>
              <a:rPr sz="1400" spc="-250" dirty="0">
                <a:latin typeface="Arial"/>
                <a:cs typeface="Arial"/>
              </a:rPr>
              <a:t>R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118" name="object 118"/>
          <p:cNvSpPr txBox="1"/>
          <p:nvPr/>
        </p:nvSpPr>
        <p:spPr>
          <a:xfrm>
            <a:off x="3062477" y="1857248"/>
            <a:ext cx="3335654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110" dirty="0">
                <a:solidFill>
                  <a:srgbClr val="0066FF"/>
                </a:solidFill>
                <a:latin typeface="Arial"/>
                <a:cs typeface="Arial"/>
              </a:rPr>
              <a:t>Rani </a:t>
            </a:r>
            <a:r>
              <a:rPr sz="1400" spc="-65" dirty="0">
                <a:solidFill>
                  <a:srgbClr val="0066FF"/>
                </a:solidFill>
                <a:latin typeface="Arial"/>
                <a:cs typeface="Arial"/>
              </a:rPr>
              <a:t>sistemi </a:t>
            </a:r>
            <a:r>
              <a:rPr sz="1400" spc="-135" dirty="0">
                <a:solidFill>
                  <a:srgbClr val="0066FF"/>
                </a:solidFill>
                <a:latin typeface="Arial"/>
                <a:cs typeface="Arial"/>
              </a:rPr>
              <a:t>sa </a:t>
            </a:r>
            <a:r>
              <a:rPr sz="1400" spc="-200" dirty="0">
                <a:solidFill>
                  <a:srgbClr val="0066FF"/>
                </a:solidFill>
                <a:latin typeface="Arial"/>
                <a:cs typeface="Arial"/>
              </a:rPr>
              <a:t>LED </a:t>
            </a:r>
            <a:r>
              <a:rPr sz="1400" spc="-60" dirty="0">
                <a:solidFill>
                  <a:srgbClr val="0066FF"/>
                </a:solidFill>
                <a:latin typeface="Arial"/>
                <a:cs typeface="Arial"/>
              </a:rPr>
              <a:t>preko </a:t>
            </a:r>
            <a:r>
              <a:rPr sz="1400" spc="-35" dirty="0">
                <a:solidFill>
                  <a:srgbClr val="0066FF"/>
                </a:solidFill>
                <a:latin typeface="Arial"/>
                <a:cs typeface="Arial"/>
              </a:rPr>
              <a:t>multimodnog</a:t>
            </a:r>
            <a:r>
              <a:rPr sz="1400" spc="-245" dirty="0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sz="1400" spc="-65" dirty="0">
                <a:solidFill>
                  <a:srgbClr val="0066FF"/>
                </a:solidFill>
                <a:latin typeface="Arial"/>
                <a:cs typeface="Arial"/>
              </a:rPr>
              <a:t>vlakna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119" name="object 119"/>
          <p:cNvSpPr txBox="1"/>
          <p:nvPr/>
        </p:nvSpPr>
        <p:spPr>
          <a:xfrm>
            <a:off x="5165597" y="2241550"/>
            <a:ext cx="84074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60" dirty="0">
                <a:latin typeface="Symbol"/>
                <a:cs typeface="Symbol"/>
              </a:rPr>
              <a:t></a:t>
            </a:r>
            <a:r>
              <a:rPr sz="1400" spc="-60" dirty="0">
                <a:latin typeface="Arial"/>
                <a:cs typeface="Arial"/>
              </a:rPr>
              <a:t>1310</a:t>
            </a:r>
            <a:r>
              <a:rPr sz="1400" spc="-195" dirty="0">
                <a:latin typeface="Arial"/>
                <a:cs typeface="Arial"/>
              </a:rPr>
              <a:t> </a:t>
            </a:r>
            <a:r>
              <a:rPr sz="1400" spc="-55" dirty="0">
                <a:latin typeface="Arial"/>
                <a:cs typeface="Arial"/>
              </a:rPr>
              <a:t>nm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120" name="object 120"/>
          <p:cNvSpPr txBox="1"/>
          <p:nvPr/>
        </p:nvSpPr>
        <p:spPr>
          <a:xfrm>
            <a:off x="4517263" y="3180333"/>
            <a:ext cx="84074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60" dirty="0">
                <a:latin typeface="Symbol"/>
                <a:cs typeface="Symbol"/>
              </a:rPr>
              <a:t></a:t>
            </a:r>
            <a:r>
              <a:rPr sz="1400" spc="-60" dirty="0">
                <a:latin typeface="Arial"/>
                <a:cs typeface="Arial"/>
              </a:rPr>
              <a:t>1550</a:t>
            </a:r>
            <a:r>
              <a:rPr sz="1400" spc="-195" dirty="0">
                <a:latin typeface="Arial"/>
                <a:cs typeface="Arial"/>
              </a:rPr>
              <a:t> </a:t>
            </a:r>
            <a:r>
              <a:rPr sz="1400" spc="-55" dirty="0">
                <a:latin typeface="Arial"/>
                <a:cs typeface="Arial"/>
              </a:rPr>
              <a:t>nm</a:t>
            </a:r>
            <a:endParaRPr sz="14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225</TotalTime>
  <Words>1787</Words>
  <Application>Microsoft Office PowerPoint</Application>
  <PresentationFormat>Custom</PresentationFormat>
  <Paragraphs>413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Arial</vt:lpstr>
      <vt:lpstr>Calibri</vt:lpstr>
      <vt:lpstr>Symbol</vt:lpstr>
      <vt:lpstr>Tahoma</vt:lpstr>
      <vt:lpstr>Times New Roman</vt:lpstr>
      <vt:lpstr>Wingdings</vt:lpstr>
      <vt:lpstr>Office Theme</vt:lpstr>
      <vt:lpstr>Javne optičke mreže</vt:lpstr>
      <vt:lpstr>Javne optičke mreže</vt:lpstr>
      <vt:lpstr>Javne optičke mreže</vt:lpstr>
      <vt:lpstr>Pasivne optičke mreže (PON)</vt:lpstr>
      <vt:lpstr>Način prenosa</vt:lpstr>
      <vt:lpstr>Javne optičke mreže</vt:lpstr>
      <vt:lpstr>Osobine optičkih mreža</vt:lpstr>
      <vt:lpstr>WDM point-to-point link</vt:lpstr>
      <vt:lpstr>Razvoj optičkih mreža</vt:lpstr>
      <vt:lpstr>Razvoj optičkih mreža</vt:lpstr>
      <vt:lpstr>Topologije optičkih mreža</vt:lpstr>
      <vt:lpstr>Primjer SCM (subcarrier multiplexing) mreže</vt:lpstr>
      <vt:lpstr>Optički prenos</vt:lpstr>
      <vt:lpstr>FTTH mreža bazirana na pristupnoj mreži (PON standard)</vt:lpstr>
      <vt:lpstr>1. generacija optičkih mreža</vt:lpstr>
      <vt:lpstr>2. generacija optičkih mreža</vt:lpstr>
      <vt:lpstr>2. generacija optičkih mreža</vt:lpstr>
      <vt:lpstr>Slojevita arhitektura  telekomunikacionih mreža</vt:lpstr>
      <vt:lpstr>2. generacija optičkih mreža</vt:lpstr>
      <vt:lpstr>2. generacija optičkih mreža</vt:lpstr>
      <vt:lpstr>2. generacija optičkih mreža</vt:lpstr>
      <vt:lpstr>Sljedeća generacija optičkih mreža Optička paketska  komutacija</vt:lpstr>
      <vt:lpstr>Sljedeća generacija optičkih mreža Optička paketska  komutacija</vt:lpstr>
      <vt:lpstr>Sljedeća generacija optičkih mreža Optička paketska  komutacija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Optical Networks</dc:title>
  <dc:creator>Adrian J. Torregrosa Fuentes</dc:creator>
  <cp:lastModifiedBy>Branimir Bosnjak</cp:lastModifiedBy>
  <cp:revision>3</cp:revision>
  <dcterms:created xsi:type="dcterms:W3CDTF">2021-03-21T20:03:55Z</dcterms:created>
  <dcterms:modified xsi:type="dcterms:W3CDTF">2021-03-29T09:52:00Z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2018-02-22T00:00:00Z</vt:filetime>
  </property>
  <property fmtid="{D5CDD505-2E9C-101B-9397-08002B2CF9AE}" pid="3" name="Creator">
    <vt:lpwstr>Microsoft® Office PowerPoint® 2007</vt:lpwstr>
  </property>
  <property fmtid="{D5CDD505-2E9C-101B-9397-08002B2CF9AE}" pid="4" name="LastSaved">
    <vt:filetime>2021-03-21T00:00:00Z</vt:filetime>
  </property>
</Properties>
</file>