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notesMasterIdLst>
    <p:notesMasterId r:id="rId15"/>
  </p:notesMasterIdLst>
  <p:sldIdLst>
    <p:sldId id="264" r:id="rId2"/>
    <p:sldId id="265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D2863B-D5C7-4691-B160-23DDEF3F1806}" type="datetimeFigureOut">
              <a:rPr lang="en-US" smtClean="0"/>
              <a:pPr/>
              <a:t>9/16/2020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5DEA0-9416-4CE8-9FEB-9F2CE271914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90E82-0E16-4E65-9541-2169AABF537D}" type="datetime1">
              <a:rPr lang="en-US" smtClean="0"/>
              <a:pPr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8F286-FAB7-4753-9819-F5E833EB8FC0}" type="datetime1">
              <a:rPr lang="en-US" smtClean="0"/>
              <a:pPr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D1515-0955-480A-A557-895620933BD2}" type="datetime1">
              <a:rPr lang="en-US" smtClean="0"/>
              <a:pPr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DCEFF-1C78-45C8-AC8A-38429681F327}" type="datetime1">
              <a:rPr lang="en-US" smtClean="0"/>
              <a:pPr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AAD17-F6F2-48BA-BEE5-560C9157A937}" type="datetime1">
              <a:rPr lang="en-US" smtClean="0"/>
              <a:pPr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91DC8-A2FE-4653-9523-2B96717DCDD2}" type="datetime1">
              <a:rPr lang="en-US" smtClean="0"/>
              <a:pPr/>
              <a:t>9/16/2020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A22B7-F0FA-4A5F-8FFD-F4A80517A3C0}" type="datetime1">
              <a:rPr lang="en-US" smtClean="0"/>
              <a:pPr/>
              <a:t>9/16/2020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7CD8D-5849-4C25-AD5F-778182CA249C}" type="datetime1">
              <a:rPr lang="en-US" smtClean="0"/>
              <a:pPr/>
              <a:t>9/16/2020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7C0C1-2D14-4384-8240-1A7B1D4EC662}" type="datetime1">
              <a:rPr lang="en-US" smtClean="0"/>
              <a:pPr/>
              <a:t>9/16/2020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08068-64E9-4134-9A53-743C358746B0}" type="datetime1">
              <a:rPr lang="en-US" smtClean="0"/>
              <a:pPr/>
              <a:t>9/16/2020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38CBA-0138-4906-9885-B60E4858E64F}" type="datetime1">
              <a:rPr lang="en-US" smtClean="0"/>
              <a:pPr/>
              <a:t>9/16/2020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9A821-9547-4AC3-B35C-12FD5C7518C9}" type="datetime1">
              <a:rPr lang="en-US" smtClean="0"/>
              <a:pPr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gif"/><Relationship Id="rId7" Type="http://schemas.openxmlformats.org/officeDocument/2006/relationships/image" Target="../media/image6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799" y="304801"/>
            <a:ext cx="5240869" cy="2209800"/>
          </a:xfrm>
        </p:spPr>
        <p:txBody>
          <a:bodyPr>
            <a:normAutofit/>
          </a:bodyPr>
          <a:lstStyle/>
          <a:p>
            <a:pPr algn="l"/>
            <a:r>
              <a:rPr lang="en-US" sz="2800" b="1" i="1" dirty="0" err="1" smtClean="0"/>
              <a:t>Uvod</a:t>
            </a:r>
            <a:r>
              <a:rPr lang="en-US" sz="2800" b="1" i="1" dirty="0" smtClean="0"/>
              <a:t>  u </a:t>
            </a:r>
            <a:r>
              <a:rPr lang="en-US" sz="2800" b="1" i="1" dirty="0" err="1" smtClean="0"/>
              <a:t>knji</a:t>
            </a:r>
            <a:r>
              <a:rPr lang="sr-Latn-CS" sz="2800" b="1" i="1" dirty="0" smtClean="0"/>
              <a:t>ževnost 20. vijeka</a:t>
            </a:r>
            <a:r>
              <a:rPr lang="en-US" sz="2800" b="1" i="1" dirty="0" smtClean="0"/>
              <a:t/>
            </a:r>
            <a:br>
              <a:rPr lang="en-US" sz="2800" b="1" i="1" dirty="0" smtClean="0"/>
            </a:br>
            <a:r>
              <a:rPr lang="sr-Latn-CS" sz="4000" b="1" dirty="0" smtClean="0"/>
              <a:t/>
            </a:r>
            <a:br>
              <a:rPr lang="sr-Latn-CS" sz="4000" b="1" dirty="0" smtClean="0"/>
            </a:br>
            <a:endParaRPr lang="en-US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81200" y="1981200"/>
            <a:ext cx="5791200" cy="1676400"/>
          </a:xfrm>
        </p:spPr>
        <p:txBody>
          <a:bodyPr>
            <a:normAutofit/>
          </a:bodyPr>
          <a:lstStyle/>
          <a:p>
            <a:r>
              <a:rPr lang="en-US" sz="4400" b="1" i="1" dirty="0" smtClean="0">
                <a:solidFill>
                  <a:srgbClr val="00B0F0"/>
                </a:solidFill>
              </a:rPr>
              <a:t>MODERNA</a:t>
            </a:r>
            <a:r>
              <a:rPr lang="sr-Latn-CS" sz="4400" b="1" i="1" dirty="0" smtClean="0">
                <a:solidFill>
                  <a:srgbClr val="00B0F0"/>
                </a:solidFill>
              </a:rPr>
              <a:t> KNJIŽEVNOST</a:t>
            </a:r>
            <a:endParaRPr lang="en-US" sz="4400" i="1" dirty="0">
              <a:solidFill>
                <a:srgbClr val="00B0F0"/>
              </a:solidFill>
              <a:latin typeface="+mj-lt"/>
            </a:endParaRPr>
          </a:p>
        </p:txBody>
      </p:sp>
      <p:pic>
        <p:nvPicPr>
          <p:cNvPr id="5" name="Picture 5" descr="j00787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1" y="228600"/>
            <a:ext cx="11430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8" descr="ag00024_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3886200"/>
            <a:ext cx="3313113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Податотека:Théophile Gautier vers 1855 par Nadar.jpg — Википедија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86600" y="0"/>
            <a:ext cx="20574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20070916095540-poe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4800" y="4267200"/>
            <a:ext cx="1828800" cy="2357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bodler.jp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371600" y="1447800"/>
            <a:ext cx="18288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 descr="images.jp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209800" y="4267200"/>
            <a:ext cx="2100263" cy="230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1" descr="Stefan Malarme (Stéphane Mallarmé) Biografija | Biografija.org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705600" y="1981200"/>
            <a:ext cx="24384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5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5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85800" y="228601"/>
            <a:ext cx="8001000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20624" indent="-384048">
              <a:defRPr/>
            </a:pPr>
            <a:r>
              <a:rPr lang="sr-Latn-CS" dirty="0" smtClean="0"/>
              <a:t>        </a:t>
            </a:r>
          </a:p>
          <a:p>
            <a:pPr marL="420624" indent="-384048">
              <a:defRPr/>
            </a:pPr>
            <a:r>
              <a:rPr lang="sr-Latn-CS" sz="2400" b="1" dirty="0" smtClean="0"/>
              <a:t>IMPRESIONISTIČKA DRAMA</a:t>
            </a:r>
          </a:p>
          <a:p>
            <a:pPr marL="420624" indent="-384048">
              <a:defRPr/>
            </a:pPr>
            <a:endParaRPr lang="sr-Latn-CS" sz="2400" dirty="0" smtClean="0"/>
          </a:p>
          <a:p>
            <a:pPr marL="420624" indent="-384048">
              <a:defRPr/>
            </a:pPr>
            <a:r>
              <a:rPr lang="sr-Latn-CS" sz="2000" dirty="0" smtClean="0"/>
              <a:t>       je drama atmosfere i psiholoških sudara; lišena je herojske tragične fabule koja se do tada podrazumijevala.</a:t>
            </a:r>
          </a:p>
          <a:p>
            <a:pPr marL="420624" indent="-384048">
              <a:defRPr/>
            </a:pPr>
            <a:endParaRPr lang="sr-Latn-CS" sz="2000" dirty="0" smtClean="0"/>
          </a:p>
          <a:p>
            <a:pPr marL="420624" indent="-384048">
              <a:defRPr/>
            </a:pPr>
            <a:endParaRPr lang="sr-Latn-CS" sz="2000" dirty="0" smtClean="0"/>
          </a:p>
          <a:p>
            <a:pPr marL="420624" indent="-384048">
              <a:defRPr/>
            </a:pPr>
            <a:endParaRPr lang="x-none" dirty="0" smtClean="0"/>
          </a:p>
        </p:txBody>
      </p:sp>
      <p:sp>
        <p:nvSpPr>
          <p:cNvPr id="4" name="Rectangle 3"/>
          <p:cNvSpPr/>
          <p:nvPr/>
        </p:nvSpPr>
        <p:spPr>
          <a:xfrm>
            <a:off x="152400" y="2057401"/>
            <a:ext cx="89916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r-Latn-CS" sz="2000" dirty="0" smtClean="0"/>
          </a:p>
          <a:p>
            <a:r>
              <a:rPr lang="sr-Latn-CS" sz="2000" dirty="0" smtClean="0"/>
              <a:t>Impresionističku dramu određuje:</a:t>
            </a:r>
          </a:p>
          <a:p>
            <a:endParaRPr lang="sr-Latn-CS" sz="2000" dirty="0" smtClean="0"/>
          </a:p>
          <a:p>
            <a:r>
              <a:rPr lang="sr-Latn-CS" sz="2000" dirty="0" smtClean="0"/>
              <a:t>1. Odsustvo naglašene radnje koja bi se gradila na spoljašnjim sukobima i krupnim zbivanjima;</a:t>
            </a:r>
          </a:p>
          <a:p>
            <a:r>
              <a:rPr lang="sr-Latn-CS" sz="2000" dirty="0" smtClean="0"/>
              <a:t>2. Daje se atmosfera življenja i kolorit društvene sredine;</a:t>
            </a:r>
          </a:p>
          <a:p>
            <a:r>
              <a:rPr lang="sr-Latn-CS" sz="2000" dirty="0" smtClean="0"/>
              <a:t>3. Junaci drame, su često, intelektualci sa umjetničkim predispozicijama, osjetljivi na svijet oko sebe;</a:t>
            </a:r>
          </a:p>
          <a:p>
            <a:r>
              <a:rPr lang="sr-Latn-CS" sz="2000" dirty="0" smtClean="0"/>
              <a:t>4. Ističe se hedonizam, sklonost ka uživanju, ali i statičnom životu;</a:t>
            </a:r>
          </a:p>
          <a:p>
            <a:r>
              <a:rPr lang="sr-Latn-CS" sz="2000" dirty="0" smtClean="0"/>
              <a:t>5. Nijansiranja se vrše na nivou psihologija junaka koji su bliski po srodnosti ili se pak kontrastiraju po vrijednostima.</a:t>
            </a:r>
            <a:endParaRPr lang="en-US" sz="2000" dirty="0"/>
          </a:p>
        </p:txBody>
      </p:sp>
      <p:pic>
        <p:nvPicPr>
          <p:cNvPr id="5" name="Picture 4" descr="Nema, niti može biti pravednog bogatstva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0200" y="5181601"/>
            <a:ext cx="31242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2667000" y="6198990"/>
            <a:ext cx="25146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dirty="0" smtClean="0"/>
              <a:t> Anton Pavlovič Čehov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228600"/>
            <a:ext cx="891540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2400" b="1" dirty="0" smtClean="0"/>
              <a:t>SIMBOLIZAM</a:t>
            </a:r>
          </a:p>
          <a:p>
            <a:endParaRPr lang="sr-Latn-CS" sz="2400" i="1" dirty="0" smtClean="0"/>
          </a:p>
          <a:p>
            <a:r>
              <a:rPr lang="sr-Latn-CS" sz="2000" i="1" dirty="0" smtClean="0"/>
              <a:t> * Potiče od grčke riječi  simbol  = znak, znamenje;</a:t>
            </a:r>
          </a:p>
          <a:p>
            <a:r>
              <a:rPr lang="sr-Latn-CS" sz="2000" dirty="0" smtClean="0"/>
              <a:t> *  Simbolizam kao pravac javlja se u Francuskoj, u drugoj   polovini 19. vijeka.</a:t>
            </a:r>
          </a:p>
          <a:p>
            <a:r>
              <a:rPr lang="sr-Latn-CS" sz="2000" dirty="0" smtClean="0"/>
              <a:t> *  On je u stvari reakcija na realizam i naturalizam. U osnovi simbolističke poetike leži shvatanje da svi predmeti, pojave i opažaji spoljašnjeg svijeta nisu ništa drugo nego simboli čovjekovih ideja, misli i osjećanja.</a:t>
            </a:r>
            <a:r>
              <a:rPr lang="sr-Latn-CS" sz="2000" b="1" dirty="0" smtClean="0"/>
              <a:t> </a:t>
            </a:r>
          </a:p>
          <a:p>
            <a:r>
              <a:rPr lang="sr-Latn-CS" sz="2000" dirty="0" smtClean="0"/>
              <a:t> * Manifest simbolizma napisao je Žan Moreas i objavio ga 1886.godine. </a:t>
            </a:r>
          </a:p>
          <a:p>
            <a:endParaRPr lang="sr-Latn-CS" sz="2000" dirty="0" smtClean="0"/>
          </a:p>
          <a:p>
            <a:r>
              <a:rPr lang="sr-Latn-CS" sz="2000" dirty="0" smtClean="0"/>
              <a:t> * Preteča simbolističke škole je francuski pjesnik Šarl Bodler. Prema Bodleru, sve stvari i pojave u prirodi, materijalne i duhovne, korespondiraju (kontaktiraju) jedna sa drugom, usaglašavaju se. Mirisi, boje i zvuci miješaju se i stapaju, objedinjeni </a:t>
            </a:r>
            <a:r>
              <a:rPr lang="sr-Latn-CS" sz="2000" b="1" dirty="0" smtClean="0"/>
              <a:t>sinestezijom</a:t>
            </a:r>
            <a:r>
              <a:rPr lang="sr-Latn-CS" sz="2000" dirty="0" smtClean="0"/>
              <a:t> (sposobnost jednog čula da osjeti nadražaj drugog čula) na novi način govore o vezi između naših čula i našeg duha.</a:t>
            </a:r>
            <a:endParaRPr lang="en-US" sz="2000" dirty="0" smtClean="0"/>
          </a:p>
          <a:p>
            <a:endParaRPr lang="sr-Latn-CS" sz="2000" dirty="0" smtClean="0"/>
          </a:p>
          <a:p>
            <a:endParaRPr lang="sr-Latn-CS" sz="2000" dirty="0" smtClean="0"/>
          </a:p>
          <a:p>
            <a:endParaRPr lang="en-US" sz="2000" dirty="0"/>
          </a:p>
        </p:txBody>
      </p:sp>
      <p:pic>
        <p:nvPicPr>
          <p:cNvPr id="4" name="Picture Placeholder 4" descr="t_2514915_neprijatelj_sarl_bodler_pinkjeca_cool_v-1.jpg"/>
          <p:cNvPicPr>
            <a:picLocks noChangeAspect="1"/>
          </p:cNvPicPr>
          <p:nvPr/>
        </p:nvPicPr>
        <p:blipFill>
          <a:blip r:embed="rId2" cstate="print"/>
          <a:srcRect t="16067" b="16067"/>
          <a:stretch>
            <a:fillRect/>
          </a:stretch>
        </p:blipFill>
        <p:spPr>
          <a:xfrm>
            <a:off x="3581400" y="4800600"/>
            <a:ext cx="4495800" cy="2057400"/>
          </a:xfrm>
          <a:prstGeom prst="round2SameRect">
            <a:avLst>
              <a:gd name="adj1" fmla="val 7101"/>
              <a:gd name="adj2" fmla="val 0"/>
            </a:avLst>
          </a:prstGeom>
        </p:spPr>
      </p:pic>
      <p:sp>
        <p:nvSpPr>
          <p:cNvPr id="5" name="Rectangle 4"/>
          <p:cNvSpPr/>
          <p:nvPr/>
        </p:nvSpPr>
        <p:spPr>
          <a:xfrm>
            <a:off x="1752600" y="6211669"/>
            <a:ext cx="1676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dirty="0" smtClean="0"/>
              <a:t>    Šarl Bodler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81000" y="762001"/>
            <a:ext cx="7772400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2400" b="1" dirty="0" smtClean="0"/>
              <a:t>Osnovne karakteristike simbolizma kao pravca:</a:t>
            </a:r>
          </a:p>
          <a:p>
            <a:endParaRPr lang="sr-Latn-CS" sz="2000" dirty="0" smtClean="0"/>
          </a:p>
          <a:p>
            <a:endParaRPr lang="sr-Latn-CS" sz="2000" dirty="0" smtClean="0"/>
          </a:p>
          <a:p>
            <a:r>
              <a:rPr lang="sr-Latn-CS" sz="2000" dirty="0" smtClean="0"/>
              <a:t>1. Bježanje pjesnika od stvarnosti koja se nudi kao odveć surova, zastrašujuća i dosadna, zbog čega se subjekt povlači u sebe, bivajući zaokupljen samo svojim unutrašnjim svjetovima.</a:t>
            </a:r>
          </a:p>
          <a:p>
            <a:r>
              <a:rPr lang="sr-Latn-CS" sz="2000" dirty="0" smtClean="0"/>
              <a:t>2. Pjesme nastanjuju samoća, tuga, pesimizam, bolest duše i smrt.</a:t>
            </a:r>
          </a:p>
          <a:p>
            <a:r>
              <a:rPr lang="sr-Latn-CS" sz="2000" dirty="0" smtClean="0"/>
              <a:t>3. Težnja ka sanjarenju i misticizmu, obuzetost daljinama i egzotičnim svjetovima.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3276600" y="3581400"/>
            <a:ext cx="5715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2000" dirty="0" smtClean="0"/>
              <a:t>,, Nazvati jednu stvar pravim imenom, znači uništiti tri četvrtine uživanja u pjesmi.’’(Stefan Malarme)</a:t>
            </a:r>
          </a:p>
          <a:p>
            <a:endParaRPr lang="sr-Latn-CS" sz="2000" dirty="0" smtClean="0"/>
          </a:p>
        </p:txBody>
      </p:sp>
      <p:pic>
        <p:nvPicPr>
          <p:cNvPr id="7" name="Picture 6" descr="Stefan Malarme (Stéphane Mallarmé) Biografija | Biografija.or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4400" y="4572000"/>
            <a:ext cx="3733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62000" y="990600"/>
            <a:ext cx="5334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2400" b="1" dirty="0" smtClean="0"/>
              <a:t>Za domaći zadatak:</a:t>
            </a:r>
          </a:p>
          <a:p>
            <a:endParaRPr lang="sr-Latn-CS" sz="2400" dirty="0" smtClean="0"/>
          </a:p>
          <a:p>
            <a:pPr marL="342900" indent="-342900">
              <a:buAutoNum type="arabicPeriod"/>
            </a:pPr>
            <a:r>
              <a:rPr lang="sr-Latn-CS" sz="2000" dirty="0" smtClean="0"/>
              <a:t>Podsjetite se Malarmeove pjesme ,, Labud’’ i odredite šta je u ovoj pjesmi:</a:t>
            </a:r>
          </a:p>
          <a:p>
            <a:pPr marL="342900" indent="-342900">
              <a:buAutoNum type="alphaLcParenR"/>
            </a:pPr>
            <a:r>
              <a:rPr lang="sr-Latn-CS" sz="2000" dirty="0" smtClean="0"/>
              <a:t>prividna tema?</a:t>
            </a:r>
          </a:p>
          <a:p>
            <a:pPr marL="342900" indent="-342900">
              <a:buAutoNum type="alphaLcParenR"/>
            </a:pPr>
            <a:r>
              <a:rPr lang="sr-Latn-CS" sz="2000" dirty="0" smtClean="0"/>
              <a:t>stvarna tema?</a:t>
            </a:r>
          </a:p>
          <a:p>
            <a:pPr marL="342900" indent="-342900">
              <a:buAutoNum type="alphaLcParenR"/>
            </a:pPr>
            <a:endParaRPr lang="sr-Latn-CS" sz="2000" dirty="0" smtClean="0"/>
          </a:p>
          <a:p>
            <a:pPr marL="342900" indent="-342900"/>
            <a:r>
              <a:rPr lang="sr-Latn-CS" sz="2000" dirty="0" smtClean="0"/>
              <a:t>2. Utvrdite istovjetnosti slika, simbola i poruka u pjesmama ,,Albatros’’ i ,,Labud’’.</a:t>
            </a:r>
          </a:p>
          <a:p>
            <a:pPr marL="342900" indent="-342900"/>
            <a:endParaRPr lang="sr-Latn-CS" dirty="0" smtClean="0"/>
          </a:p>
          <a:p>
            <a:endParaRPr lang="en-US" dirty="0"/>
          </a:p>
        </p:txBody>
      </p:sp>
      <p:pic>
        <p:nvPicPr>
          <p:cNvPr id="4" name="Picture 5" descr="bd06142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381000"/>
            <a:ext cx="28956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895600" y="3581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62000" y="1219200"/>
            <a:ext cx="7620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sr-Latn-CS" sz="2800" dirty="0" smtClean="0"/>
          </a:p>
          <a:p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381000" y="1066800"/>
            <a:ext cx="8458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fontAlgn="base">
              <a:spcBef>
                <a:spcPct val="0"/>
              </a:spcBef>
              <a:spcAft>
                <a:spcPct val="0"/>
              </a:spcAft>
            </a:pPr>
            <a:endParaRPr lang="sr-Latn-CS" sz="2000" dirty="0" smtClean="0">
              <a:cs typeface="Arial" pitchFamily="34" charset="0"/>
            </a:endParaRPr>
          </a:p>
          <a:p>
            <a:pPr marL="342900" lvl="0" indent="-342900" fontAlgn="base">
              <a:spcBef>
                <a:spcPct val="0"/>
              </a:spcBef>
              <a:spcAft>
                <a:spcPct val="0"/>
              </a:spcAft>
            </a:pPr>
            <a:endParaRPr lang="sr-Latn-CS" sz="2000" dirty="0" smtClean="0"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7200" y="685800"/>
            <a:ext cx="81534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r-Latn-CS" b="1" i="1" dirty="0" smtClean="0"/>
          </a:p>
          <a:p>
            <a:pPr algn="ctr"/>
            <a:r>
              <a:rPr lang="sr-Latn-CS" sz="2400" b="1" i="1" dirty="0" smtClean="0"/>
              <a:t>Moderna </a:t>
            </a:r>
            <a:r>
              <a:rPr lang="sr-Latn-CS" sz="2400" b="1" dirty="0" smtClean="0"/>
              <a:t>ili </a:t>
            </a:r>
            <a:r>
              <a:rPr lang="sr-Latn-CS" sz="2400" b="1" i="1" dirty="0" smtClean="0"/>
              <a:t>modernizam</a:t>
            </a:r>
          </a:p>
          <a:p>
            <a:r>
              <a:rPr lang="sr-Latn-CS" sz="2400" b="1" dirty="0" smtClean="0"/>
              <a:t> * </a:t>
            </a:r>
            <a:r>
              <a:rPr lang="sr-Latn-CS" sz="2400" dirty="0" smtClean="0"/>
              <a:t>obuhvata razdoblje s kraja devedesetih godina XIX vijeka do početka Prvog svjetskog rata. </a:t>
            </a:r>
          </a:p>
          <a:p>
            <a:r>
              <a:rPr lang="sr-Latn-CS" sz="2400" dirty="0" smtClean="0"/>
              <a:t>* Ovo nije jedinstven pokret, različito je idejno,estetski i nacionalno obilježen. </a:t>
            </a:r>
          </a:p>
          <a:p>
            <a:pPr>
              <a:buFont typeface="Arial" charset="0"/>
              <a:buChar char="•"/>
            </a:pPr>
            <a:r>
              <a:rPr lang="sr-Latn-CS" sz="2400" dirty="0" smtClean="0"/>
              <a:t>Najizrazitiji pravci ili struje u književnosti i umjetnosti moderne su: </a:t>
            </a:r>
            <a:r>
              <a:rPr lang="sr-Latn-CS" sz="2400" i="1" dirty="0" smtClean="0">
                <a:solidFill>
                  <a:srgbClr val="0070C0"/>
                </a:solidFill>
              </a:rPr>
              <a:t>larpurlartizam,parnasizam,simbolizam,impresionizam,kubizam,</a:t>
            </a:r>
          </a:p>
          <a:p>
            <a:r>
              <a:rPr lang="sr-Latn-CS" sz="2400" i="1" dirty="0" smtClean="0">
                <a:solidFill>
                  <a:srgbClr val="0070C0"/>
                </a:solidFill>
              </a:rPr>
              <a:t>ekspresionizam i futurizam.</a:t>
            </a:r>
            <a:endParaRPr lang="en-US" sz="2400" i="1" dirty="0">
              <a:solidFill>
                <a:srgbClr val="0070C0"/>
              </a:solidFill>
            </a:endParaRPr>
          </a:p>
        </p:txBody>
      </p:sp>
      <p:pic>
        <p:nvPicPr>
          <p:cNvPr id="10" name="Picture 8" descr="ag00024_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0" y="4572000"/>
            <a:ext cx="35052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5-Point Star 10"/>
          <p:cNvSpPr/>
          <p:nvPr/>
        </p:nvSpPr>
        <p:spPr>
          <a:xfrm>
            <a:off x="8305800" y="304800"/>
            <a:ext cx="609600" cy="6096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04800" y="2008853"/>
            <a:ext cx="4648200" cy="1692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r-Latn-CS" sz="2800" dirty="0" smtClean="0"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r-Latn-CS" sz="2800" dirty="0" smtClean="0"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r-Latn-CS" sz="2800" dirty="0" smtClean="0">
              <a:cs typeface="Arial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r-Latn-CS" sz="2000" dirty="0" smtClean="0">
                <a:cs typeface="Arial" pitchFamily="34" charset="0"/>
              </a:rPr>
              <a:t> </a:t>
            </a:r>
            <a:endParaRPr kumimoji="0" lang="sr-Latn-C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38200" y="914400"/>
            <a:ext cx="5638800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r-Latn-CS" b="1" dirty="0" smtClean="0"/>
          </a:p>
          <a:p>
            <a:r>
              <a:rPr lang="sr-Latn-CS" sz="2400" b="1" dirty="0" smtClean="0"/>
              <a:t>Modernu su uslovili:</a:t>
            </a:r>
          </a:p>
          <a:p>
            <a:endParaRPr lang="sr-Latn-CS" sz="2400" dirty="0" smtClean="0"/>
          </a:p>
          <a:p>
            <a:r>
              <a:rPr lang="sr-Latn-CS" b="1" dirty="0" smtClean="0"/>
              <a:t>1. </a:t>
            </a:r>
            <a:r>
              <a:rPr lang="sr-Latn-CS" sz="2000" dirty="0" smtClean="0"/>
              <a:t>Nezadovoljstvo stvarnošću u kojoj se živi (klasna podjela društva, siromaštvo, učmalost malograđanskog duha koji tone u sopstveni egoizam jer teži da živi raskošno i bogato).</a:t>
            </a:r>
          </a:p>
          <a:p>
            <a:r>
              <a:rPr lang="sr-Latn-CS" sz="2000" b="1" dirty="0" smtClean="0"/>
              <a:t>2</a:t>
            </a:r>
            <a:r>
              <a:rPr lang="sr-Latn-CS" sz="2000" dirty="0" smtClean="0"/>
              <a:t>. Nezadovoljstvo  realističkom književnošću  koja je u opisivanju stvarnosti i ponavljanju tema postala  jednolična, dosadna, suvoparna i lišena ljepote.</a:t>
            </a:r>
          </a:p>
          <a:p>
            <a:r>
              <a:rPr lang="sr-Latn-CS" sz="2000" b="1" dirty="0" smtClean="0"/>
              <a:t>3</a:t>
            </a:r>
            <a:r>
              <a:rPr lang="sr-Latn-CS" sz="2000" dirty="0" smtClean="0"/>
              <a:t>. Pojava  idealističkih i filozofskih učenja u kojima je težište na intuiciji i nesvjesnom ( filozofi Šopenhauer, Niče).</a:t>
            </a:r>
            <a:endParaRPr lang="en-US" sz="2000" dirty="0"/>
          </a:p>
        </p:txBody>
      </p:sp>
      <p:pic>
        <p:nvPicPr>
          <p:cNvPr id="6" name="Picture 5" descr="j00787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1" y="304800"/>
            <a:ext cx="2209799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0" y="185934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None/>
            </a:pPr>
            <a:endParaRPr lang="sr-Latn-CS" b="1" dirty="0" smtClean="0"/>
          </a:p>
        </p:txBody>
      </p:sp>
      <p:sp>
        <p:nvSpPr>
          <p:cNvPr id="4" name="Rectangle 3"/>
          <p:cNvSpPr/>
          <p:nvPr/>
        </p:nvSpPr>
        <p:spPr>
          <a:xfrm>
            <a:off x="457200" y="304800"/>
            <a:ext cx="6400800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endParaRPr lang="sr-Latn-CS" sz="2000" dirty="0" smtClean="0"/>
          </a:p>
          <a:p>
            <a:pPr>
              <a:buNone/>
            </a:pPr>
            <a:r>
              <a:rPr lang="sr-Latn-CS" sz="2400" b="1" dirty="0" smtClean="0"/>
              <a:t>Odlike moderne:</a:t>
            </a:r>
          </a:p>
          <a:p>
            <a:pPr>
              <a:buNone/>
            </a:pPr>
            <a:endParaRPr lang="sr-Latn-CS" sz="2400" b="1" dirty="0" smtClean="0"/>
          </a:p>
          <a:p>
            <a:pPr>
              <a:buNone/>
            </a:pPr>
            <a:r>
              <a:rPr lang="sr-Latn-CS" sz="2000" dirty="0" smtClean="0"/>
              <a:t>1.   Nezadovoljstvo životom;</a:t>
            </a:r>
          </a:p>
          <a:p>
            <a:r>
              <a:rPr lang="sr-Latn-CS" sz="2000" dirty="0" smtClean="0"/>
              <a:t>2.  Bježanje od stvarnosti i zatvaranje u sebe;</a:t>
            </a:r>
          </a:p>
          <a:p>
            <a:r>
              <a:rPr lang="sr-Latn-CS" sz="2000" dirty="0" smtClean="0"/>
              <a:t>3.  Isticanje osjećajnosti;</a:t>
            </a:r>
          </a:p>
          <a:p>
            <a:r>
              <a:rPr lang="sr-Latn-CS" sz="2000" dirty="0" smtClean="0"/>
              <a:t>4.  Važna je forma: izraz, sklad pa otud i načelo umjetnost radi umjetnosti  (larpurlartizam);</a:t>
            </a:r>
          </a:p>
          <a:p>
            <a:r>
              <a:rPr lang="sr-Latn-CS" sz="2000" dirty="0" smtClean="0"/>
              <a:t>5. Traženje svega novog (novo osjećanje izraženo inovativnim umjetničkim sredstvima i oblicima,  inovativnim izražajnim formama i raznolikim motivsko-stilskim obilježjima);</a:t>
            </a:r>
          </a:p>
          <a:p>
            <a:r>
              <a:rPr lang="sr-Latn-CS" sz="2000" dirty="0" smtClean="0"/>
              <a:t>6. Kult subjekta, u djelima dominira vlastito  JA</a:t>
            </a:r>
            <a:endParaRPr lang="en-US" sz="2000" dirty="0"/>
          </a:p>
        </p:txBody>
      </p:sp>
      <p:pic>
        <p:nvPicPr>
          <p:cNvPr id="5" name="Picture 4" descr="Image result for knjiga i per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3962400"/>
            <a:ext cx="34290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85800" y="838201"/>
            <a:ext cx="5715000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2400" b="1" dirty="0" smtClean="0"/>
              <a:t>LARPURLARTIZAM </a:t>
            </a:r>
          </a:p>
          <a:p>
            <a:r>
              <a:rPr lang="sr-Latn-CS" sz="2000" dirty="0" smtClean="0"/>
              <a:t>(fran. L’art pour l’ art – umjetnost radi umjetnosti)</a:t>
            </a:r>
          </a:p>
          <a:p>
            <a:endParaRPr lang="sr-Latn-CS" sz="2000" dirty="0" smtClean="0"/>
          </a:p>
          <a:p>
            <a:r>
              <a:rPr lang="sr-Latn-CS" sz="2000" dirty="0" smtClean="0"/>
              <a:t>*  Teoriju larpurlartizma razvio je Teofil Gotje. U osnovi ima shvatanje da umjetnost ne treba da služi ničemu drugom sem ljepoti, da je sama sebi svrha i cilj.</a:t>
            </a:r>
          </a:p>
          <a:p>
            <a:r>
              <a:rPr lang="sr-Latn-CS" sz="2000" dirty="0" smtClean="0"/>
              <a:t>,, Lijepo ne može ničemu da služi, sve je ružno što je korisno’’- Teofil Gotje</a:t>
            </a:r>
          </a:p>
          <a:p>
            <a:endParaRPr lang="sr-Latn-CS" sz="2000" b="1" dirty="0" smtClean="0"/>
          </a:p>
        </p:txBody>
      </p:sp>
      <p:sp>
        <p:nvSpPr>
          <p:cNvPr id="4098" name="AutoShape 2" descr="Théophile Gauti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Picture 4" descr="Податотека:Théophile Gautier vers 1855 par Nadar.jpg — Википедија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0800" y="2362200"/>
            <a:ext cx="25146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90600" y="533401"/>
            <a:ext cx="72390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r-Latn-CS" dirty="0" smtClean="0"/>
          </a:p>
          <a:p>
            <a:r>
              <a:rPr lang="sr-Latn-CS" sz="2400" dirty="0" smtClean="0"/>
              <a:t>Predstavnici larpurlartizma : Edgar Alan Po, Šarl Bodler, Oskar Vajld.</a:t>
            </a:r>
            <a:endParaRPr lang="en-US" sz="2400" dirty="0" smtClean="0"/>
          </a:p>
        </p:txBody>
      </p:sp>
      <p:pic>
        <p:nvPicPr>
          <p:cNvPr id="5" name="Picture 4" descr="bodler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86125" y="2928938"/>
            <a:ext cx="2786063" cy="3643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images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15063" y="2928938"/>
            <a:ext cx="2743200" cy="356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20070916095540-poe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7158" y="2928934"/>
            <a:ext cx="2833688" cy="369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3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3400" y="533400"/>
            <a:ext cx="74676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2400" b="1" dirty="0" smtClean="0"/>
              <a:t>PARNASIZAM</a:t>
            </a:r>
          </a:p>
          <a:p>
            <a:endParaRPr lang="sr-Latn-CS" sz="2400" i="1" dirty="0" smtClean="0"/>
          </a:p>
          <a:p>
            <a:endParaRPr lang="sr-Latn-CS" sz="2000" i="1" dirty="0" smtClean="0"/>
          </a:p>
          <a:p>
            <a:endParaRPr lang="sr-Latn-CS" sz="2000" i="1" dirty="0" smtClean="0"/>
          </a:p>
          <a:p>
            <a:r>
              <a:rPr lang="sr-Latn-CS" sz="2000" i="1" dirty="0" smtClean="0"/>
              <a:t>*  </a:t>
            </a:r>
            <a:r>
              <a:rPr lang="sr-Latn-CS" sz="2000" dirty="0" smtClean="0"/>
              <a:t>Naziv potiče iz grčke mitologije , u kojoj je planina  Parnas- visoki vrh posvećen Apolonu, ali i muzama – boginjama poezije, umjetnosti i nauke.</a:t>
            </a:r>
          </a:p>
          <a:p>
            <a:r>
              <a:rPr lang="sr-Latn-CS" sz="2000" dirty="0" smtClean="0"/>
              <a:t>* Preteča ovog pokreta je francuski pjesnik i pripovjedač Teofil Gotje, koji  u predgovoru svog romana  “Gospođica Mopen”  ističe to da umjetnost ne može biti sredstvo, nego cilj samoj sebi. </a:t>
            </a:r>
          </a:p>
          <a:p>
            <a:r>
              <a:rPr lang="sr-Latn-CS" sz="2000" dirty="0" smtClean="0"/>
              <a:t>* Ovo će biti osnovno polazište parnasovaca Lekonta de Lila, Verlena i Malarmea (kasnije poznati i kao simbolisti). Kao grupa  javili su se 1866. a 1871.i 1876. izdali su dvije zajedničke zbirke pod naslovom “Savremeni Parnas” čime je promovisan pravac u pjesništvu parnasizam</a:t>
            </a:r>
            <a:r>
              <a:rPr lang="sr-Latn-CS" sz="2400" dirty="0" smtClean="0"/>
              <a:t>.</a:t>
            </a:r>
            <a:endParaRPr lang="en-US" sz="2400" dirty="0"/>
          </a:p>
        </p:txBody>
      </p:sp>
      <p:pic>
        <p:nvPicPr>
          <p:cNvPr id="18" name="Picture 5" descr="bd05034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5200" y="0"/>
            <a:ext cx="1828800" cy="1981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5486400" y="6477000"/>
            <a:ext cx="2895600" cy="381000"/>
          </a:xfrm>
        </p:spPr>
        <p:txBody>
          <a:bodyPr/>
          <a:lstStyle/>
          <a:p>
            <a:r>
              <a:rPr lang="sr-Latn-CS" dirty="0" smtClean="0"/>
              <a:t>Dučić i Rakić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838200" y="685800"/>
            <a:ext cx="6705600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2400" b="1" dirty="0" smtClean="0"/>
              <a:t>ODLIKE PARNASIZMA </a:t>
            </a:r>
          </a:p>
          <a:p>
            <a:endParaRPr lang="sr-Latn-CS" dirty="0" smtClean="0"/>
          </a:p>
          <a:p>
            <a:r>
              <a:rPr lang="sr-Latn-CS" dirty="0" smtClean="0"/>
              <a:t>- Odmjerenost i suzdržanost u pjevanju;</a:t>
            </a:r>
          </a:p>
          <a:p>
            <a:r>
              <a:rPr lang="sr-Latn-CS" dirty="0" smtClean="0"/>
              <a:t>- Hladnoća izraza i težnja ka aristokratizmu;</a:t>
            </a:r>
          </a:p>
          <a:p>
            <a:r>
              <a:rPr lang="sr-Latn-CS" dirty="0" smtClean="0"/>
              <a:t>- Potiskuje se odveć lični doživljaj i vlastito JA iz pjesme.</a:t>
            </a:r>
          </a:p>
          <a:p>
            <a:r>
              <a:rPr lang="sr-Latn-CS" dirty="0" smtClean="0"/>
              <a:t>- Bezosjećajan odnos prema prirodi i hladna misaonost o bilo kom problemu;</a:t>
            </a:r>
          </a:p>
          <a:p>
            <a:r>
              <a:rPr lang="sr-Latn-CS" dirty="0" smtClean="0"/>
              <a:t>- Kult čiste i savršene forme koja izvire iz sklada riječi i zvuka.</a:t>
            </a:r>
          </a:p>
          <a:p>
            <a:pPr>
              <a:buFontTx/>
              <a:buChar char="-"/>
            </a:pPr>
            <a:r>
              <a:rPr lang="sr-Latn-CS" dirty="0" smtClean="0"/>
              <a:t>Insistiranje na detaljima.</a:t>
            </a:r>
          </a:p>
          <a:p>
            <a:pPr>
              <a:buFontTx/>
              <a:buChar char="-"/>
            </a:pPr>
            <a:endParaRPr lang="sr-Latn-CS" dirty="0" smtClean="0"/>
          </a:p>
        </p:txBody>
      </p:sp>
      <p:sp>
        <p:nvSpPr>
          <p:cNvPr id="4" name="Rectangle 3"/>
          <p:cNvSpPr/>
          <p:nvPr/>
        </p:nvSpPr>
        <p:spPr>
          <a:xfrm>
            <a:off x="2286000" y="3581400"/>
            <a:ext cx="457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1828800" y="3962400"/>
            <a:ext cx="6172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2000" dirty="0" smtClean="0"/>
              <a:t>Na tragove parnasizma u srpskoj književnosti nailazimo kod Jovana Dučića i u pjesmama Milana Rakića.</a:t>
            </a:r>
            <a:endParaRPr lang="en-US" sz="2000" dirty="0"/>
          </a:p>
        </p:txBody>
      </p:sp>
      <p:pic>
        <p:nvPicPr>
          <p:cNvPr id="6" name="Picture 5" descr="jovan ducic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0200" y="4648200"/>
            <a:ext cx="1444625" cy="1906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milan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9000" y="4495800"/>
            <a:ext cx="131445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5" descr="bd05034_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15200" y="304800"/>
            <a:ext cx="1828800" cy="202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1066799"/>
            <a:ext cx="8686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2400" b="1" dirty="0" smtClean="0"/>
              <a:t>IMPRESIONIZAM</a:t>
            </a:r>
            <a:endParaRPr lang="en-US" sz="2400" b="1" dirty="0" smtClean="0"/>
          </a:p>
          <a:p>
            <a:endParaRPr lang="sr-Latn-CS" sz="2400" b="1" dirty="0" smtClean="0"/>
          </a:p>
          <a:p>
            <a:endParaRPr lang="sr-Latn-CS" sz="2000" dirty="0" smtClean="0"/>
          </a:p>
          <a:p>
            <a:endParaRPr lang="sr-Latn-C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r>
              <a:rPr lang="sr-Latn-CS" sz="2000" dirty="0" smtClean="0"/>
              <a:t>* </a:t>
            </a:r>
            <a:r>
              <a:rPr lang="sr-Latn-CS" sz="2000" dirty="0" smtClean="0"/>
              <a:t>Impresionisti u književnost unose nove slike, nove ritmove, nove vibracije duševnih stanja i osjećanja i krajnji subjektivizam.</a:t>
            </a:r>
          </a:p>
          <a:p>
            <a:endParaRPr lang="sr-Latn-CS" sz="2000" dirty="0" smtClean="0"/>
          </a:p>
          <a:p>
            <a:r>
              <a:rPr lang="sr-Latn-CS" sz="2000" dirty="0" smtClean="0"/>
              <a:t>* Osnovno geslo impresionističkog pjesnika je :</a:t>
            </a:r>
            <a:r>
              <a:rPr lang="sr-Latn-CS" sz="2000" i="1" dirty="0" smtClean="0"/>
              <a:t> ,, Stvari  imaju onakav oblik kakav im dadne naša duša.’’ (Jovan Dučić).</a:t>
            </a:r>
          </a:p>
          <a:p>
            <a:endParaRPr lang="sr-Latn-CS" sz="2000" i="1" dirty="0" smtClean="0"/>
          </a:p>
          <a:p>
            <a:r>
              <a:rPr lang="sr-Latn-CS" sz="2000" dirty="0" smtClean="0"/>
              <a:t>* Francuski pjesnik, rodonačelnik impresionističke kritike, Anatol Frans  kaže: ,,</a:t>
            </a:r>
            <a:r>
              <a:rPr lang="sr-Latn-CS" sz="2000" i="1" dirty="0" smtClean="0"/>
              <a:t>Dobar je kritičar onaj koji pred umetničkim delom priča avanture svoje duše.’’</a:t>
            </a:r>
            <a:endParaRPr lang="en-US" sz="2000" dirty="0"/>
          </a:p>
        </p:txBody>
      </p:sp>
      <p:pic>
        <p:nvPicPr>
          <p:cNvPr id="4" name="Picture 4" descr="j0095748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0"/>
            <a:ext cx="25908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823</TotalTime>
  <Words>948</Words>
  <Application>Microsoft Office PowerPoint</Application>
  <PresentationFormat>On-screen Show (4:3)</PresentationFormat>
  <Paragraphs>100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Uvod  u književnost 20. vijeka 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Hidroelektrana Perucica</dc:title>
  <dc:creator>Nena</dc:creator>
  <cp:lastModifiedBy>sadmin</cp:lastModifiedBy>
  <cp:revision>87</cp:revision>
  <dcterms:created xsi:type="dcterms:W3CDTF">2006-08-16T00:00:00Z</dcterms:created>
  <dcterms:modified xsi:type="dcterms:W3CDTF">2020-09-16T20:39:38Z</dcterms:modified>
</cp:coreProperties>
</file>