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18"/>
  </p:notesMasterIdLst>
  <p:sldIdLst>
    <p:sldId id="280" r:id="rId2"/>
    <p:sldId id="272" r:id="rId3"/>
    <p:sldId id="257" r:id="rId4"/>
    <p:sldId id="258" r:id="rId5"/>
    <p:sldId id="274" r:id="rId6"/>
    <p:sldId id="260" r:id="rId7"/>
    <p:sldId id="281" r:id="rId8"/>
    <p:sldId id="282" r:id="rId9"/>
    <p:sldId id="283" r:id="rId10"/>
    <p:sldId id="288" r:id="rId11"/>
    <p:sldId id="284" r:id="rId12"/>
    <p:sldId id="285" r:id="rId13"/>
    <p:sldId id="286" r:id="rId14"/>
    <p:sldId id="287" r:id="rId15"/>
    <p:sldId id="289" r:id="rId16"/>
    <p:sldId id="256" r:id="rId17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E5FF"/>
    <a:srgbClr val="71DAFF"/>
    <a:srgbClr val="D28280"/>
    <a:srgbClr val="65D7FF"/>
    <a:srgbClr val="47CFFF"/>
    <a:srgbClr val="53A6D9"/>
    <a:srgbClr val="CCAB7A"/>
    <a:srgbClr val="B6DF89"/>
    <a:srgbClr val="973735"/>
    <a:srgbClr val="25C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2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80B116-A9E0-452C-8F70-637EDDDBED9E}" type="doc">
      <dgm:prSet loTypeId="urn:microsoft.com/office/officeart/2005/8/layout/hierarchy4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A9B3E4-ACB3-40B0-B0AB-020695FB8E79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sr-Latn-ME" sz="4400" dirty="0" smtClean="0">
              <a:latin typeface="Goudy Stout" pitchFamily="18" charset="0"/>
            </a:rPr>
            <a:t>PIRAMIDA</a:t>
          </a:r>
          <a:endParaRPr lang="en-US" sz="4400" dirty="0">
            <a:latin typeface="Goudy Stout" pitchFamily="18" charset="0"/>
          </a:endParaRPr>
        </a:p>
      </dgm:t>
    </dgm:pt>
    <dgm:pt modelId="{7FD84338-FB6D-4C5E-9A10-3B18423A11DD}" type="parTrans" cxnId="{EE4A30FA-DC42-4BE1-9CCF-66989A834AB6}">
      <dgm:prSet/>
      <dgm:spPr/>
      <dgm:t>
        <a:bodyPr/>
        <a:lstStyle/>
        <a:p>
          <a:endParaRPr lang="en-US"/>
        </a:p>
      </dgm:t>
    </dgm:pt>
    <dgm:pt modelId="{AF946CD1-F9DC-4623-8882-CF0DABBCDC9C}" type="sibTrans" cxnId="{EE4A30FA-DC42-4BE1-9CCF-66989A834AB6}">
      <dgm:prSet/>
      <dgm:spPr/>
      <dgm:t>
        <a:bodyPr/>
        <a:lstStyle/>
        <a:p>
          <a:endParaRPr lang="en-US"/>
        </a:p>
      </dgm:t>
    </dgm:pt>
    <dgm:pt modelId="{1476A5EE-8394-49FE-8A21-7116E63847FC}" type="pres">
      <dgm:prSet presAssocID="{3880B116-A9E0-452C-8F70-637EDDDBED9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EA2993B-C3AF-4CC4-83FE-D9DE88DDD49B}" type="pres">
      <dgm:prSet presAssocID="{B8A9B3E4-ACB3-40B0-B0AB-020695FB8E79}" presName="vertOne" presStyleCnt="0"/>
      <dgm:spPr/>
    </dgm:pt>
    <dgm:pt modelId="{A732C0A6-0CA8-46BE-B04F-FB4D7D3BBE1E}" type="pres">
      <dgm:prSet presAssocID="{B8A9B3E4-ACB3-40B0-B0AB-020695FB8E79}" presName="txOne" presStyleLbl="node0" presStyleIdx="0" presStyleCnt="1" custLinFactNeighborX="3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6EAB6F-833F-4C4D-8AB2-200BCFE695B1}" type="pres">
      <dgm:prSet presAssocID="{B8A9B3E4-ACB3-40B0-B0AB-020695FB8E79}" presName="horzOne" presStyleCnt="0"/>
      <dgm:spPr/>
    </dgm:pt>
  </dgm:ptLst>
  <dgm:cxnLst>
    <dgm:cxn modelId="{A9E57F85-DF2F-4A11-8B32-8F1390E0CD29}" type="presOf" srcId="{B8A9B3E4-ACB3-40B0-B0AB-020695FB8E79}" destId="{A732C0A6-0CA8-46BE-B04F-FB4D7D3BBE1E}" srcOrd="0" destOrd="0" presId="urn:microsoft.com/office/officeart/2005/8/layout/hierarchy4"/>
    <dgm:cxn modelId="{EE4A30FA-DC42-4BE1-9CCF-66989A834AB6}" srcId="{3880B116-A9E0-452C-8F70-637EDDDBED9E}" destId="{B8A9B3E4-ACB3-40B0-B0AB-020695FB8E79}" srcOrd="0" destOrd="0" parTransId="{7FD84338-FB6D-4C5E-9A10-3B18423A11DD}" sibTransId="{AF946CD1-F9DC-4623-8882-CF0DABBCDC9C}"/>
    <dgm:cxn modelId="{3C36790C-38D1-4C8E-82EA-60EE4516EC04}" type="presOf" srcId="{3880B116-A9E0-452C-8F70-637EDDDBED9E}" destId="{1476A5EE-8394-49FE-8A21-7116E63847FC}" srcOrd="0" destOrd="0" presId="urn:microsoft.com/office/officeart/2005/8/layout/hierarchy4"/>
    <dgm:cxn modelId="{28B92200-CF6B-4CD3-BFFB-A3233B1A784D}" type="presParOf" srcId="{1476A5EE-8394-49FE-8A21-7116E63847FC}" destId="{2EA2993B-C3AF-4CC4-83FE-D9DE88DDD49B}" srcOrd="0" destOrd="0" presId="urn:microsoft.com/office/officeart/2005/8/layout/hierarchy4"/>
    <dgm:cxn modelId="{A5F65A8C-BE67-4041-9011-D4BFB4F034F1}" type="presParOf" srcId="{2EA2993B-C3AF-4CC4-83FE-D9DE88DDD49B}" destId="{A732C0A6-0CA8-46BE-B04F-FB4D7D3BBE1E}" srcOrd="0" destOrd="0" presId="urn:microsoft.com/office/officeart/2005/8/layout/hierarchy4"/>
    <dgm:cxn modelId="{AD940881-A48B-4E88-998F-D257D329ACF1}" type="presParOf" srcId="{2EA2993B-C3AF-4CC4-83FE-D9DE88DDD49B}" destId="{2E6EAB6F-833F-4C4D-8AB2-200BCFE695B1}" srcOrd="1" destOrd="0" presId="urn:microsoft.com/office/officeart/2005/8/layout/hierarchy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8.wmf"/><Relationship Id="rId5" Type="http://schemas.openxmlformats.org/officeDocument/2006/relationships/image" Target="../media/image16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image" Target="../media/image49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8.wmf"/><Relationship Id="rId2" Type="http://schemas.openxmlformats.org/officeDocument/2006/relationships/image" Target="../media/image19.wmf"/><Relationship Id="rId1" Type="http://schemas.openxmlformats.org/officeDocument/2006/relationships/image" Target="../media/image20.wmf"/><Relationship Id="rId6" Type="http://schemas.openxmlformats.org/officeDocument/2006/relationships/image" Target="../media/image43.wmf"/><Relationship Id="rId11" Type="http://schemas.openxmlformats.org/officeDocument/2006/relationships/image" Target="../media/image47.wmf"/><Relationship Id="rId5" Type="http://schemas.openxmlformats.org/officeDocument/2006/relationships/image" Target="../media/image42.wmf"/><Relationship Id="rId15" Type="http://schemas.openxmlformats.org/officeDocument/2006/relationships/image" Target="../media/image51.wmf"/><Relationship Id="rId10" Type="http://schemas.openxmlformats.org/officeDocument/2006/relationships/image" Target="../media/image25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Relationship Id="rId14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12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12" Type="http://schemas.openxmlformats.org/officeDocument/2006/relationships/image" Target="../media/image65.wmf"/><Relationship Id="rId2" Type="http://schemas.openxmlformats.org/officeDocument/2006/relationships/image" Target="../media/image19.wmf"/><Relationship Id="rId1" Type="http://schemas.openxmlformats.org/officeDocument/2006/relationships/image" Target="../media/image20.wmf"/><Relationship Id="rId6" Type="http://schemas.openxmlformats.org/officeDocument/2006/relationships/image" Target="../media/image60.wmf"/><Relationship Id="rId11" Type="http://schemas.openxmlformats.org/officeDocument/2006/relationships/image" Target="../media/image64.wmf"/><Relationship Id="rId5" Type="http://schemas.openxmlformats.org/officeDocument/2006/relationships/image" Target="../media/image59.wmf"/><Relationship Id="rId10" Type="http://schemas.openxmlformats.org/officeDocument/2006/relationships/image" Target="../media/image63.wmf"/><Relationship Id="rId4" Type="http://schemas.openxmlformats.org/officeDocument/2006/relationships/image" Target="../media/image58.wmf"/><Relationship Id="rId9" Type="http://schemas.openxmlformats.org/officeDocument/2006/relationships/image" Target="../media/image6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97D5A-15CD-43B9-BCF1-0B70DCEF89EA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EFA7E-727C-4533-98E2-D5ECEB889F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EFA7E-727C-4533-98E2-D5ECEB889FC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7" y="325622"/>
            <a:ext cx="8306809" cy="2331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365155"/>
            <a:ext cx="7772400" cy="137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2763774"/>
            <a:ext cx="7772400" cy="685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97764"/>
            <a:ext cx="8183880" cy="31409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00054"/>
            <a:ext cx="1981200" cy="394334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00052"/>
            <a:ext cx="5943600" cy="394335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397764"/>
            <a:ext cx="8183880" cy="314096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7" y="325622"/>
            <a:ext cx="8306809" cy="325599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3696462"/>
            <a:ext cx="8183880" cy="5074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4218363"/>
            <a:ext cx="8183880" cy="3154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434578"/>
            <a:ext cx="3931920" cy="59412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434578"/>
            <a:ext cx="3931920" cy="59412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400050"/>
            <a:ext cx="2971800" cy="685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085852"/>
            <a:ext cx="2971800" cy="315458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3" y="697608"/>
            <a:ext cx="4626159" cy="35433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1" y="325622"/>
            <a:ext cx="2324605" cy="325755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9042"/>
            <a:ext cx="8229600" cy="78867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400050"/>
            <a:ext cx="2240280" cy="315861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326826"/>
            <a:ext cx="5925312" cy="325755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7" y="325622"/>
            <a:ext cx="8306809" cy="411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3739193"/>
            <a:ext cx="8183880" cy="78867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397764"/>
            <a:ext cx="8183880" cy="3140964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5474647-9201-4B6B-99B1-A40E85946D78}" type="datetimeFigureOut">
              <a:rPr lang="en-US" smtClean="0"/>
              <a:pPr/>
              <a:t>05/04/2020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4583907"/>
            <a:ext cx="4572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6.bin"/><Relationship Id="rId3" Type="http://schemas.openxmlformats.org/officeDocument/2006/relationships/image" Target="../media/image39.png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43.bin"/><Relationship Id="rId10" Type="http://schemas.openxmlformats.org/officeDocument/2006/relationships/oleObject" Target="../embeddings/oleObject38.bin"/><Relationship Id="rId19" Type="http://schemas.openxmlformats.org/officeDocument/2006/relationships/oleObject" Target="../embeddings/oleObject47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oleObject" Target="../embeddings/oleObject65.bin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56.png"/><Relationship Id="rId7" Type="http://schemas.openxmlformats.org/officeDocument/2006/relationships/oleObject" Target="../embeddings/oleObject59.bin"/><Relationship Id="rId12" Type="http://schemas.openxmlformats.org/officeDocument/2006/relationships/oleObject" Target="../embeddings/oleObject64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8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8.bin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7.bin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61.bin"/><Relationship Id="rId14" Type="http://schemas.openxmlformats.org/officeDocument/2006/relationships/oleObject" Target="../embeddings/oleObject6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jpeg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3.bin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8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8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8.png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gija kristalne piramide | Astro tarot centar Srbija, horoskop ...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743200" y="286122"/>
            <a:ext cx="3029834" cy="2269452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/>
        </p:nvGraphicFramePr>
        <p:xfrm>
          <a:off x="800100" y="1969295"/>
          <a:ext cx="7772400" cy="1102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Пирамида - пресеци мрежа - rajak.r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3599" y="334363"/>
            <a:ext cx="3113837" cy="402487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43465" y="4287329"/>
            <a:ext cx="2881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Dijagonalni presjek</a:t>
            </a:r>
            <a:endParaRPr lang="en-US" b="1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89091" name="Object 3"/>
          <p:cNvGraphicFramePr>
            <a:graphicFrameLocks noChangeAspect="1"/>
          </p:cNvGraphicFramePr>
          <p:nvPr/>
        </p:nvGraphicFramePr>
        <p:xfrm>
          <a:off x="4308746" y="2081992"/>
          <a:ext cx="2274887" cy="1260475"/>
        </p:xfrm>
        <a:graphic>
          <a:graphicData uri="http://schemas.openxmlformats.org/presentationml/2006/ole">
            <p:oleObj spid="_x0000_s89091" name="Equation" r:id="rId4" imgW="711000" imgH="393480" progId="Equation.3">
              <p:embed/>
            </p:oleObj>
          </a:graphicData>
        </a:graphic>
      </p:graphicFrame>
      <p:graphicFrame>
        <p:nvGraphicFramePr>
          <p:cNvPr id="89092" name="Object 4"/>
          <p:cNvGraphicFramePr>
            <a:graphicFrameLocks noChangeAspect="1"/>
          </p:cNvGraphicFramePr>
          <p:nvPr/>
        </p:nvGraphicFramePr>
        <p:xfrm>
          <a:off x="4201843" y="3288133"/>
          <a:ext cx="2844800" cy="1382712"/>
        </p:xfrm>
        <a:graphic>
          <a:graphicData uri="http://schemas.openxmlformats.org/presentationml/2006/ole">
            <p:oleObj spid="_x0000_s89092" name="Equation" r:id="rId5" imgW="888840" imgH="431640" progId="Equation.3">
              <p:embed/>
            </p:oleObj>
          </a:graphicData>
        </a:graphic>
      </p:graphicFrame>
      <p:sp>
        <p:nvSpPr>
          <p:cNvPr id="7" name="Isosceles Triangle 6"/>
          <p:cNvSpPr/>
          <p:nvPr/>
        </p:nvSpPr>
        <p:spPr>
          <a:xfrm>
            <a:off x="3338422" y="543463"/>
            <a:ext cx="2277374" cy="1164565"/>
          </a:xfrm>
          <a:prstGeom prst="triangle">
            <a:avLst/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0"/>
            <a:endCxn id="7" idx="3"/>
          </p:cNvCxnSpPr>
          <p:nvPr/>
        </p:nvCxnSpPr>
        <p:spPr>
          <a:xfrm rot="16200000" flipH="1">
            <a:off x="3894826" y="1125745"/>
            <a:ext cx="116456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433977" y="1069676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68483" y="1759789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7" grpId="0" animBg="1"/>
      <p:bldP spid="10" grpId="0" build="allAtOnce"/>
      <p:bldP spid="11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1511" y="450505"/>
            <a:ext cx="8092600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sr-Latn-ME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Pravilna trostrana piramida</a:t>
            </a:r>
            <a:endParaRPr lang="en-US" sz="4000" dirty="0"/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3828510" y="1204524"/>
          <a:ext cx="2234930" cy="529386"/>
        </p:xfrm>
        <a:graphic>
          <a:graphicData uri="http://schemas.openxmlformats.org/presentationml/2006/ole">
            <p:oleObj spid="_x0000_s82946" name="Equation" r:id="rId3" imgW="698400" imgH="164880" progId="Equation.3">
              <p:embed/>
            </p:oleObj>
          </a:graphicData>
        </a:graphic>
      </p:graphicFrame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3780436" y="1745890"/>
          <a:ext cx="1771650" cy="1160463"/>
        </p:xfrm>
        <a:graphic>
          <a:graphicData uri="http://schemas.openxmlformats.org/presentationml/2006/ole">
            <p:oleObj spid="_x0000_s82947" name="Equation" r:id="rId4" imgW="660240" imgH="431640" progId="Equation.3">
              <p:embed/>
            </p:oleObj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5978375" y="1820803"/>
          <a:ext cx="1668462" cy="1057275"/>
        </p:xfrm>
        <a:graphic>
          <a:graphicData uri="http://schemas.openxmlformats.org/presentationml/2006/ole">
            <p:oleObj spid="_x0000_s82948" name="Equation" r:id="rId5" imgW="622080" imgH="393480" progId="Equation.3">
              <p:embed/>
            </p:oleObj>
          </a:graphicData>
        </a:graphic>
      </p:graphicFrame>
      <p:graphicFrame>
        <p:nvGraphicFramePr>
          <p:cNvPr id="82949" name="Object 5"/>
          <p:cNvGraphicFramePr>
            <a:graphicFrameLocks noChangeAspect="1"/>
          </p:cNvGraphicFramePr>
          <p:nvPr/>
        </p:nvGraphicFramePr>
        <p:xfrm>
          <a:off x="3926008" y="2814966"/>
          <a:ext cx="3009630" cy="1165893"/>
        </p:xfrm>
        <a:graphic>
          <a:graphicData uri="http://schemas.openxmlformats.org/presentationml/2006/ole">
            <p:oleObj spid="_x0000_s82949" name="Equation" r:id="rId6" imgW="1117440" imgH="431640" progId="Equation.3">
              <p:embed/>
            </p:oleObj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3976178" y="3944429"/>
          <a:ext cx="1485900" cy="903288"/>
        </p:xfrm>
        <a:graphic>
          <a:graphicData uri="http://schemas.openxmlformats.org/presentationml/2006/ole">
            <p:oleObj spid="_x0000_s82950" name="Equation" r:id="rId7" imgW="647640" imgH="393480" progId="Equation.3">
              <p:embed/>
            </p:oleObj>
          </a:graphicData>
        </a:graphic>
      </p:graphicFrame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5421043" y="3849449"/>
          <a:ext cx="1806575" cy="990600"/>
        </p:xfrm>
        <a:graphic>
          <a:graphicData uri="http://schemas.openxmlformats.org/presentationml/2006/ole">
            <p:oleObj spid="_x0000_s82951" name="Equation" r:id="rId8" imgW="787320" imgH="431640" progId="Equation.3">
              <p:embed/>
            </p:oleObj>
          </a:graphicData>
        </a:graphic>
      </p:graphicFrame>
      <p:pic>
        <p:nvPicPr>
          <p:cNvPr id="10" name="Picture 10" descr="Matematika - formule za osnovnu školu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93598" y="1090398"/>
            <a:ext cx="3329497" cy="37000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0" descr="Matematika - formule za osnovnu škol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98692"/>
            <a:ext cx="3329497" cy="3700047"/>
          </a:xfrm>
          <a:prstGeom prst="rect">
            <a:avLst/>
          </a:prstGeom>
          <a:noFill/>
        </p:spPr>
      </p:pic>
      <p:sp>
        <p:nvSpPr>
          <p:cNvPr id="3" name="Right Triangle 2"/>
          <p:cNvSpPr/>
          <p:nvPr/>
        </p:nvSpPr>
        <p:spPr>
          <a:xfrm>
            <a:off x="3416060" y="311630"/>
            <a:ext cx="1068957" cy="1482665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62378" y="871269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16392" y="750497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191111" y="1345721"/>
            <a:ext cx="1673523" cy="79363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  <a:effectLst>
            <a:outerShdw blurRad="50800" dist="50800" dir="5400000" algn="ctr" rotWithShape="0">
              <a:schemeClr val="accent2">
                <a:lumMod val="60000"/>
                <a:lumOff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3451555" y="1665860"/>
          <a:ext cx="145659" cy="85301"/>
        </p:xfrm>
        <a:graphic>
          <a:graphicData uri="http://schemas.openxmlformats.org/presentationml/2006/ole">
            <p:oleObj spid="_x0000_s83970" name="Equation" r:id="rId4" imgW="114120" imgH="114120" progId="Equation.3">
              <p:embed/>
            </p:oleObj>
          </a:graphicData>
        </a:graphic>
      </p:graphicFrame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4139812" y="1581929"/>
          <a:ext cx="684212" cy="212725"/>
        </p:xfrm>
        <a:graphic>
          <a:graphicData uri="http://schemas.openxmlformats.org/presentationml/2006/ole">
            <p:oleObj spid="_x0000_s83971" name="Equation" r:id="rId5" imgW="152280" imgH="139680" progId="Equation.3">
              <p:embed/>
            </p:oleObj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4331119" y="335652"/>
          <a:ext cx="2201863" cy="788988"/>
        </p:xfrm>
        <a:graphic>
          <a:graphicData uri="http://schemas.openxmlformats.org/presentationml/2006/ole">
            <p:oleObj spid="_x0000_s83972" name="Equation" r:id="rId6" imgW="1206360" imgH="431640" progId="Equation.3">
              <p:embed/>
            </p:oleObj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4743677" y="1243403"/>
          <a:ext cx="1683002" cy="421496"/>
        </p:xfrm>
        <a:graphic>
          <a:graphicData uri="http://schemas.openxmlformats.org/presentationml/2006/ole">
            <p:oleObj spid="_x0000_s83973" name="Equation" r:id="rId7" imgW="812520" imgH="203040" progId="Equation.3">
              <p:embed/>
            </p:oleObj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6989164" y="331397"/>
          <a:ext cx="1208358" cy="721025"/>
        </p:xfrm>
        <a:graphic>
          <a:graphicData uri="http://schemas.openxmlformats.org/presentationml/2006/ole">
            <p:oleObj spid="_x0000_s83974" name="Equation" r:id="rId8" imgW="660240" imgH="393480" progId="Equation.3">
              <p:embed/>
            </p:oleObj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6945582" y="1011028"/>
          <a:ext cx="1146175" cy="720725"/>
        </p:xfrm>
        <a:graphic>
          <a:graphicData uri="http://schemas.openxmlformats.org/presentationml/2006/ole">
            <p:oleObj spid="_x0000_s83975" name="Equation" r:id="rId9" imgW="622080" imgH="393480" progId="Equation.3">
              <p:embed/>
            </p:oleObj>
          </a:graphicData>
        </a:graphic>
      </p:graphicFrame>
      <p:graphicFrame>
        <p:nvGraphicFramePr>
          <p:cNvPr id="83976" name="Object 8"/>
          <p:cNvGraphicFramePr>
            <a:graphicFrameLocks noChangeAspect="1"/>
          </p:cNvGraphicFramePr>
          <p:nvPr/>
        </p:nvGraphicFramePr>
        <p:xfrm>
          <a:off x="6984766" y="1681759"/>
          <a:ext cx="1089558" cy="733635"/>
        </p:xfrm>
        <a:graphic>
          <a:graphicData uri="http://schemas.openxmlformats.org/presentationml/2006/ole">
            <p:oleObj spid="_x0000_s83976" name="Equation" r:id="rId10" imgW="583920" imgH="393480" progId="Equation.3">
              <p:embed/>
            </p:oleObj>
          </a:graphicData>
        </a:graphic>
      </p:graphicFrame>
      <p:sp>
        <p:nvSpPr>
          <p:cNvPr id="17" name="Right Triangle 16"/>
          <p:cNvSpPr/>
          <p:nvPr/>
        </p:nvSpPr>
        <p:spPr>
          <a:xfrm>
            <a:off x="4278702" y="2147978"/>
            <a:ext cx="1319842" cy="1190445"/>
          </a:xfrm>
          <a:prstGeom prst="rtTriangle">
            <a:avLst/>
          </a:prstGeom>
          <a:solidFill>
            <a:srgbClr val="65D7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endCxn id="17" idx="1"/>
          </p:cNvCxnSpPr>
          <p:nvPr/>
        </p:nvCxnSpPr>
        <p:spPr>
          <a:xfrm flipV="1">
            <a:off x="1414732" y="2743201"/>
            <a:ext cx="2863970" cy="18115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25019" y="2863969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39419" y="2518913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graphicFrame>
        <p:nvGraphicFramePr>
          <p:cNvPr id="83977" name="Object 9"/>
          <p:cNvGraphicFramePr>
            <a:graphicFrameLocks noChangeAspect="1"/>
          </p:cNvGraphicFramePr>
          <p:nvPr/>
        </p:nvGraphicFramePr>
        <p:xfrm>
          <a:off x="4347714" y="3677462"/>
          <a:ext cx="2173646" cy="778986"/>
        </p:xfrm>
        <a:graphic>
          <a:graphicData uri="http://schemas.openxmlformats.org/presentationml/2006/ole">
            <p:oleObj spid="_x0000_s83977" name="Equation" r:id="rId11" imgW="1206360" imgH="431640" progId="Equation.3">
              <p:embed/>
            </p:oleObj>
          </a:graphicData>
        </a:graphic>
      </p:graphicFrame>
      <p:graphicFrame>
        <p:nvGraphicFramePr>
          <p:cNvPr id="83978" name="Object 10"/>
          <p:cNvGraphicFramePr>
            <a:graphicFrameLocks noChangeAspect="1"/>
          </p:cNvGraphicFramePr>
          <p:nvPr/>
        </p:nvGraphicFramePr>
        <p:xfrm>
          <a:off x="5337206" y="2458229"/>
          <a:ext cx="1814093" cy="446679"/>
        </p:xfrm>
        <a:graphic>
          <a:graphicData uri="http://schemas.openxmlformats.org/presentationml/2006/ole">
            <p:oleObj spid="_x0000_s83978" name="Equation" r:id="rId12" imgW="825480" imgH="203040" progId="Equation.3">
              <p:embed/>
            </p:oleObj>
          </a:graphicData>
        </a:graphic>
      </p:graphicFrame>
      <p:graphicFrame>
        <p:nvGraphicFramePr>
          <p:cNvPr id="83979" name="Object 11"/>
          <p:cNvGraphicFramePr>
            <a:graphicFrameLocks noChangeAspect="1"/>
          </p:cNvGraphicFramePr>
          <p:nvPr/>
        </p:nvGraphicFramePr>
        <p:xfrm>
          <a:off x="5071733" y="3079181"/>
          <a:ext cx="684213" cy="309562"/>
        </p:xfrm>
        <a:graphic>
          <a:graphicData uri="http://schemas.openxmlformats.org/presentationml/2006/ole">
            <p:oleObj spid="_x0000_s83979" name="Equation" r:id="rId13" imgW="152280" imgH="203040" progId="Equation.3">
              <p:embed/>
            </p:oleObj>
          </a:graphicData>
        </a:graphic>
      </p:graphicFrame>
      <p:graphicFrame>
        <p:nvGraphicFramePr>
          <p:cNvPr id="83980" name="Object 12"/>
          <p:cNvGraphicFramePr>
            <a:graphicFrameLocks noChangeAspect="1"/>
          </p:cNvGraphicFramePr>
          <p:nvPr/>
        </p:nvGraphicFramePr>
        <p:xfrm>
          <a:off x="7458944" y="2463171"/>
          <a:ext cx="1371600" cy="803275"/>
        </p:xfrm>
        <a:graphic>
          <a:graphicData uri="http://schemas.openxmlformats.org/presentationml/2006/ole">
            <p:oleObj spid="_x0000_s83980" name="Equation" r:id="rId14" imgW="672840" imgH="393480" progId="Equation.3">
              <p:embed/>
            </p:oleObj>
          </a:graphicData>
        </a:graphic>
      </p:graphicFrame>
      <p:graphicFrame>
        <p:nvGraphicFramePr>
          <p:cNvPr id="83981" name="Object 13"/>
          <p:cNvGraphicFramePr>
            <a:graphicFrameLocks noChangeAspect="1"/>
          </p:cNvGraphicFramePr>
          <p:nvPr/>
        </p:nvGraphicFramePr>
        <p:xfrm>
          <a:off x="7422790" y="3248354"/>
          <a:ext cx="1346200" cy="803275"/>
        </p:xfrm>
        <a:graphic>
          <a:graphicData uri="http://schemas.openxmlformats.org/presentationml/2006/ole">
            <p:oleObj spid="_x0000_s83981" name="Equation" r:id="rId15" imgW="660240" imgH="393480" progId="Equation.3">
              <p:embed/>
            </p:oleObj>
          </a:graphicData>
        </a:graphic>
      </p:graphicFrame>
      <p:graphicFrame>
        <p:nvGraphicFramePr>
          <p:cNvPr id="83982" name="Object 14"/>
          <p:cNvGraphicFramePr>
            <a:graphicFrameLocks noChangeAspect="1"/>
          </p:cNvGraphicFramePr>
          <p:nvPr/>
        </p:nvGraphicFramePr>
        <p:xfrm>
          <a:off x="7425816" y="3916304"/>
          <a:ext cx="1190625" cy="801687"/>
        </p:xfrm>
        <a:graphic>
          <a:graphicData uri="http://schemas.openxmlformats.org/presentationml/2006/ole">
            <p:oleObj spid="_x0000_s83982" name="Equation" r:id="rId16" imgW="583920" imgH="393480" progId="Equation.3">
              <p:embed/>
            </p:oleObj>
          </a:graphicData>
        </a:graphic>
      </p:graphicFrame>
      <p:graphicFrame>
        <p:nvGraphicFramePr>
          <p:cNvPr id="83983" name="Object 15"/>
          <p:cNvGraphicFramePr>
            <a:graphicFrameLocks noChangeAspect="1"/>
          </p:cNvGraphicFramePr>
          <p:nvPr/>
        </p:nvGraphicFramePr>
        <p:xfrm>
          <a:off x="2445977" y="3390181"/>
          <a:ext cx="576694" cy="179297"/>
        </p:xfrm>
        <a:graphic>
          <a:graphicData uri="http://schemas.openxmlformats.org/presentationml/2006/ole">
            <p:oleObj spid="_x0000_s83983" name="Equation" r:id="rId17" imgW="152280" imgH="139680" progId="Equation.3">
              <p:embed/>
            </p:oleObj>
          </a:graphicData>
        </a:graphic>
      </p:graphicFrame>
      <p:graphicFrame>
        <p:nvGraphicFramePr>
          <p:cNvPr id="83984" name="Object 16"/>
          <p:cNvGraphicFramePr>
            <a:graphicFrameLocks noChangeAspect="1"/>
          </p:cNvGraphicFramePr>
          <p:nvPr/>
        </p:nvGraphicFramePr>
        <p:xfrm>
          <a:off x="178010" y="3096883"/>
          <a:ext cx="544659" cy="246424"/>
        </p:xfrm>
        <a:graphic>
          <a:graphicData uri="http://schemas.openxmlformats.org/presentationml/2006/ole">
            <p:oleObj spid="_x0000_s83984" name="Equation" r:id="rId18" imgW="152280" imgH="203040" progId="Equation.3">
              <p:embed/>
            </p:oleObj>
          </a:graphicData>
        </a:graphic>
      </p:graphicFrame>
      <p:graphicFrame>
        <p:nvGraphicFramePr>
          <p:cNvPr id="83985" name="Object 17"/>
          <p:cNvGraphicFramePr>
            <a:graphicFrameLocks noChangeAspect="1"/>
          </p:cNvGraphicFramePr>
          <p:nvPr/>
        </p:nvGraphicFramePr>
        <p:xfrm>
          <a:off x="4285023" y="3215706"/>
          <a:ext cx="146050" cy="85725"/>
        </p:xfrm>
        <a:graphic>
          <a:graphicData uri="http://schemas.openxmlformats.org/presentationml/2006/ole">
            <p:oleObj spid="_x0000_s83985" name="Equation" r:id="rId19" imgW="114120" imgH="114120" progId="Equation.3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3743026" y="1672444"/>
          <a:ext cx="242378" cy="435907"/>
        </p:xfrm>
        <a:graphic>
          <a:graphicData uri="http://schemas.openxmlformats.org/presentationml/2006/ole">
            <p:oleObj spid="_x0000_s83986" name="Equation" r:id="rId20" imgW="139680" imgH="228600" progId="Equation.3">
              <p:embed/>
            </p:oleObj>
          </a:graphicData>
        </a:graphic>
      </p:graphicFrame>
      <p:graphicFrame>
        <p:nvGraphicFramePr>
          <p:cNvPr id="83987" name="Object 19"/>
          <p:cNvGraphicFramePr>
            <a:graphicFrameLocks noChangeAspect="1"/>
          </p:cNvGraphicFramePr>
          <p:nvPr/>
        </p:nvGraphicFramePr>
        <p:xfrm>
          <a:off x="4646224" y="3257611"/>
          <a:ext cx="241300" cy="434975"/>
        </p:xfrm>
        <a:graphic>
          <a:graphicData uri="http://schemas.openxmlformats.org/presentationml/2006/ole">
            <p:oleObj spid="_x0000_s83987" name="Equation" r:id="rId21" imgW="139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allAtOnce"/>
      <p:bldP spid="5" grpId="0" build="allAtOnce"/>
      <p:bldP spid="17" grpId="0" animBg="1"/>
      <p:bldP spid="21" grpId="0" build="allAtOnce"/>
      <p:bldP spid="24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1511" y="450505"/>
            <a:ext cx="7060266" cy="56169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sr-Latn-ME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Pravilna šestostrana piramida</a:t>
            </a:r>
            <a:endParaRPr lang="en-US" sz="3200" dirty="0"/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4039139" y="1565755"/>
          <a:ext cx="2093806" cy="495958"/>
        </p:xfrm>
        <a:graphic>
          <a:graphicData uri="http://schemas.openxmlformats.org/presentationml/2006/ole">
            <p:oleObj spid="_x0000_s84994" name="Equation" r:id="rId3" imgW="698400" imgH="164880" progId="Equation.3">
              <p:embed/>
            </p:oleObj>
          </a:graphicData>
        </a:graphic>
      </p:graphicFrame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4003675" y="2057400"/>
          <a:ext cx="1773238" cy="1022350"/>
        </p:xfrm>
        <a:graphic>
          <a:graphicData uri="http://schemas.openxmlformats.org/presentationml/2006/ole">
            <p:oleObj spid="_x0000_s84995" name="Equation" r:id="rId4" imgW="749160" imgH="431640" progId="Equation.3">
              <p:embed/>
            </p:oleObj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5879352" y="2061923"/>
          <a:ext cx="1851025" cy="871537"/>
        </p:xfrm>
        <a:graphic>
          <a:graphicData uri="http://schemas.openxmlformats.org/presentationml/2006/ole">
            <p:oleObj spid="_x0000_s84996" name="Equation" r:id="rId5" imgW="838080" imgH="393480" progId="Equation.3">
              <p:embed/>
            </p:oleObj>
          </a:graphicData>
        </a:graphic>
      </p:graphicFrame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3984057" y="3936131"/>
          <a:ext cx="1485900" cy="903287"/>
        </p:xfrm>
        <a:graphic>
          <a:graphicData uri="http://schemas.openxmlformats.org/presentationml/2006/ole">
            <p:oleObj spid="_x0000_s84999" name="Equation" r:id="rId6" imgW="647640" imgH="393480" progId="Equation.3">
              <p:embed/>
            </p:oleObj>
          </a:graphicData>
        </a:graphic>
      </p:graphicFrame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5380038" y="3779838"/>
          <a:ext cx="2405062" cy="1049337"/>
        </p:xfrm>
        <a:graphic>
          <a:graphicData uri="http://schemas.openxmlformats.org/presentationml/2006/ole">
            <p:oleObj spid="_x0000_s85000" name="Equation" r:id="rId7" imgW="990360" imgH="431640" progId="Equation.3">
              <p:embed/>
            </p:oleObj>
          </a:graphicData>
        </a:graphic>
      </p:graphicFrame>
      <p:pic>
        <p:nvPicPr>
          <p:cNvPr id="11" name="Picture 10"/>
          <p:cNvPicPr/>
          <p:nvPr/>
        </p:nvPicPr>
        <p:blipFill rotWithShape="1">
          <a:blip r:embed="rId8"/>
          <a:srcRect l="8654" t="18085" r="61421" b="24979"/>
          <a:stretch/>
        </p:blipFill>
        <p:spPr bwMode="auto">
          <a:xfrm>
            <a:off x="0" y="1191941"/>
            <a:ext cx="3621063" cy="37704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4022247" y="3043986"/>
          <a:ext cx="2549525" cy="955675"/>
        </p:xfrm>
        <a:graphic>
          <a:graphicData uri="http://schemas.openxmlformats.org/presentationml/2006/ole">
            <p:oleObj spid="_x0000_s85001" name="Equation" r:id="rId9" imgW="11556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3"/>
          <a:srcRect l="8654" t="18085" r="61421" b="24979"/>
          <a:stretch/>
        </p:blipFill>
        <p:spPr bwMode="auto">
          <a:xfrm>
            <a:off x="0" y="708861"/>
            <a:ext cx="3621063" cy="42966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3" name="Right Triangle 2"/>
          <p:cNvSpPr/>
          <p:nvPr/>
        </p:nvSpPr>
        <p:spPr>
          <a:xfrm flipH="1">
            <a:off x="3907768" y="552090"/>
            <a:ext cx="1362972" cy="1863305"/>
          </a:xfrm>
          <a:prstGeom prst="rtTriangle">
            <a:avLst/>
          </a:prstGeom>
          <a:solidFill>
            <a:schemeClr val="accent5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259457" y="1725284"/>
            <a:ext cx="3157268" cy="112143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244860" y="1440612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37494" y="2398144"/>
            <a:ext cx="271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47713" y="1224951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graphicFrame>
        <p:nvGraphicFramePr>
          <p:cNvPr id="86017" name="Object 1"/>
          <p:cNvGraphicFramePr>
            <a:graphicFrameLocks noChangeAspect="1"/>
          </p:cNvGraphicFramePr>
          <p:nvPr/>
        </p:nvGraphicFramePr>
        <p:xfrm>
          <a:off x="5098780" y="2261050"/>
          <a:ext cx="146050" cy="85725"/>
        </p:xfrm>
        <a:graphic>
          <a:graphicData uri="http://schemas.openxmlformats.org/presentationml/2006/ole">
            <p:oleObj spid="_x0000_s86017" name="Equation" r:id="rId4" imgW="114120" imgH="114120" progId="Equation.3">
              <p:embed/>
            </p:oleObj>
          </a:graphicData>
        </a:graphic>
      </p:graphicFrame>
      <p:graphicFrame>
        <p:nvGraphicFramePr>
          <p:cNvPr id="86018" name="Object 2"/>
          <p:cNvGraphicFramePr>
            <a:graphicFrameLocks noChangeAspect="1"/>
          </p:cNvGraphicFramePr>
          <p:nvPr/>
        </p:nvGraphicFramePr>
        <p:xfrm>
          <a:off x="3975729" y="2220942"/>
          <a:ext cx="684212" cy="212725"/>
        </p:xfrm>
        <a:graphic>
          <a:graphicData uri="http://schemas.openxmlformats.org/presentationml/2006/ole">
            <p:oleObj spid="_x0000_s86018" name="Equation" r:id="rId5" imgW="152280" imgH="139680" progId="Equation.3">
              <p:embed/>
            </p:oleObj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5772928" y="612355"/>
          <a:ext cx="2275668" cy="569463"/>
        </p:xfrm>
        <a:graphic>
          <a:graphicData uri="http://schemas.openxmlformats.org/presentationml/2006/ole">
            <p:oleObj spid="_x0000_s86020" name="Equation" r:id="rId6" imgW="812520" imgH="203040" progId="Equation.3">
              <p:embed/>
            </p:oleObj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5634637" y="1142401"/>
          <a:ext cx="1208087" cy="720725"/>
        </p:xfrm>
        <a:graphic>
          <a:graphicData uri="http://schemas.openxmlformats.org/presentationml/2006/ole">
            <p:oleObj spid="_x0000_s86021" name="Equation" r:id="rId7" imgW="660240" imgH="393480" progId="Equation.3">
              <p:embed/>
            </p:oleObj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/>
        </p:nvGraphicFramePr>
        <p:xfrm>
          <a:off x="5572275" y="1829639"/>
          <a:ext cx="1169987" cy="720725"/>
        </p:xfrm>
        <a:graphic>
          <a:graphicData uri="http://schemas.openxmlformats.org/presentationml/2006/ole">
            <p:oleObj spid="_x0000_s86022" name="Equation" r:id="rId8" imgW="634680" imgH="393480" progId="Equation.3">
              <p:embed/>
            </p:oleObj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/>
        </p:nvGraphicFramePr>
        <p:xfrm>
          <a:off x="7113678" y="1414284"/>
          <a:ext cx="1090613" cy="733425"/>
        </p:xfrm>
        <a:graphic>
          <a:graphicData uri="http://schemas.openxmlformats.org/presentationml/2006/ole">
            <p:oleObj spid="_x0000_s86023" name="Equation" r:id="rId9" imgW="583920" imgH="393480" progId="Equation.3">
              <p:embed/>
            </p:oleObj>
          </a:graphicData>
        </a:graphic>
      </p:graphicFrame>
      <p:sp>
        <p:nvSpPr>
          <p:cNvPr id="18" name="Right Triangle 17"/>
          <p:cNvSpPr/>
          <p:nvPr/>
        </p:nvSpPr>
        <p:spPr>
          <a:xfrm>
            <a:off x="4063042" y="3019245"/>
            <a:ext cx="1483743" cy="1509623"/>
          </a:xfrm>
          <a:prstGeom prst="rtTriangle">
            <a:avLst/>
          </a:prstGeom>
          <a:solidFill>
            <a:srgbClr val="B6DF89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403894" y="3171646"/>
            <a:ext cx="1650521" cy="718868"/>
          </a:xfrm>
          <a:prstGeom prst="straightConnector1">
            <a:avLst/>
          </a:prstGeom>
          <a:ln w="19050">
            <a:solidFill>
              <a:srgbClr val="B6DF8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27276" y="3459193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769743" y="3985403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4554748" y="4490769"/>
          <a:ext cx="332866" cy="418656"/>
        </p:xfrm>
        <a:graphic>
          <a:graphicData uri="http://schemas.openxmlformats.org/presentationml/2006/ole">
            <p:oleObj spid="_x0000_s86024" name="Equation" r:id="rId10" imgW="342720" imgH="431640" progId="Equation.3">
              <p:embed/>
            </p:oleObj>
          </a:graphicData>
        </a:graphic>
      </p:graphicFrame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095510" y="4379823"/>
          <a:ext cx="146050" cy="85725"/>
        </p:xfrm>
        <a:graphic>
          <a:graphicData uri="http://schemas.openxmlformats.org/presentationml/2006/ole">
            <p:oleObj spid="_x0000_s86025" name="Equation" r:id="rId11" imgW="114120" imgH="114120" progId="Equation.3">
              <p:embed/>
            </p:oleObj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4994155" y="4218437"/>
          <a:ext cx="684213" cy="309563"/>
        </p:xfrm>
        <a:graphic>
          <a:graphicData uri="http://schemas.openxmlformats.org/presentationml/2006/ole">
            <p:oleObj spid="_x0000_s86026" name="Equation" r:id="rId12" imgW="152280" imgH="203040" progId="Equation.3">
              <p:embed/>
            </p:oleObj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5233309" y="2795205"/>
          <a:ext cx="1853020" cy="845142"/>
        </p:xfrm>
        <a:graphic>
          <a:graphicData uri="http://schemas.openxmlformats.org/presentationml/2006/ole">
            <p:oleObj spid="_x0000_s86027" name="Equation" r:id="rId13" imgW="1168200" imgH="533160" progId="Equation.3">
              <p:embed/>
            </p:oleObj>
          </a:graphicData>
        </a:graphic>
      </p:graphicFrame>
      <p:graphicFrame>
        <p:nvGraphicFramePr>
          <p:cNvPr id="86028" name="Object 12"/>
          <p:cNvGraphicFramePr>
            <a:graphicFrameLocks noChangeAspect="1"/>
          </p:cNvGraphicFramePr>
          <p:nvPr/>
        </p:nvGraphicFramePr>
        <p:xfrm>
          <a:off x="7322129" y="2669697"/>
          <a:ext cx="1215505" cy="711858"/>
        </p:xfrm>
        <a:graphic>
          <a:graphicData uri="http://schemas.openxmlformats.org/presentationml/2006/ole">
            <p:oleObj spid="_x0000_s86028" name="Equation" r:id="rId14" imgW="672840" imgH="393480" progId="Equation.3">
              <p:embed/>
            </p:oleObj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7273806" y="3486090"/>
          <a:ext cx="1481138" cy="1039813"/>
        </p:xfrm>
        <a:graphic>
          <a:graphicData uri="http://schemas.openxmlformats.org/presentationml/2006/ole">
            <p:oleObj spid="_x0000_s86029" name="Equation" r:id="rId15" imgW="850680" imgH="596880" progId="Equation.3">
              <p:embed/>
            </p:oleObj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5718504" y="3729546"/>
          <a:ext cx="1500187" cy="1241425"/>
        </p:xfrm>
        <a:graphic>
          <a:graphicData uri="http://schemas.openxmlformats.org/presentationml/2006/ole">
            <p:oleObj spid="_x0000_s86030" name="Equation" r:id="rId16" imgW="736560" imgH="609480" progId="Equation.3">
              <p:embed/>
            </p:oleObj>
          </a:graphicData>
        </a:graphic>
      </p:graphicFrame>
      <p:graphicFrame>
        <p:nvGraphicFramePr>
          <p:cNvPr id="86031" name="Object 15"/>
          <p:cNvGraphicFramePr>
            <a:graphicFrameLocks noChangeAspect="1"/>
          </p:cNvGraphicFramePr>
          <p:nvPr/>
        </p:nvGraphicFramePr>
        <p:xfrm>
          <a:off x="124844" y="3701780"/>
          <a:ext cx="684213" cy="212725"/>
        </p:xfrm>
        <a:graphic>
          <a:graphicData uri="http://schemas.openxmlformats.org/presentationml/2006/ole">
            <p:oleObj spid="_x0000_s86031" name="Equation" r:id="rId17" imgW="152280" imgH="139680" progId="Equation.3">
              <p:embed/>
            </p:oleObj>
          </a:graphicData>
        </a:graphic>
      </p:graphicFrame>
      <p:graphicFrame>
        <p:nvGraphicFramePr>
          <p:cNvPr id="86032" name="Object 16"/>
          <p:cNvGraphicFramePr>
            <a:graphicFrameLocks noChangeAspect="1"/>
          </p:cNvGraphicFramePr>
          <p:nvPr/>
        </p:nvGraphicFramePr>
        <p:xfrm>
          <a:off x="2472485" y="3325733"/>
          <a:ext cx="400111" cy="181024"/>
        </p:xfrm>
        <a:graphic>
          <a:graphicData uri="http://schemas.openxmlformats.org/presentationml/2006/ole">
            <p:oleObj spid="_x0000_s86032" name="Equation" r:id="rId18" imgW="1522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6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6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build="allAtOnce"/>
      <p:bldP spid="9" grpId="0" build="allAtOnce"/>
      <p:bldP spid="10" grpId="0" build="allAtOnce"/>
      <p:bldP spid="18" grpId="0" animBg="1"/>
      <p:bldP spid="21" grpId="0" build="allAtOnce"/>
      <p:bldP spid="22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6" name="Picture 4" descr="Matematički fakultet - PDF ΔΩΡΕΑΝ Λήψη"/>
          <p:cNvPicPr>
            <a:picLocks noChangeAspect="1" noChangeArrowheads="1"/>
          </p:cNvPicPr>
          <p:nvPr/>
        </p:nvPicPr>
        <p:blipFill>
          <a:blip r:embed="rId3"/>
          <a:srcRect l="39785" t="15819" r="4740" b="6215"/>
          <a:stretch>
            <a:fillRect/>
          </a:stretch>
        </p:blipFill>
        <p:spPr bwMode="auto">
          <a:xfrm>
            <a:off x="327804" y="241540"/>
            <a:ext cx="4261449" cy="430391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04182" y="4408099"/>
            <a:ext cx="2881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Dijagonalni presjek</a:t>
            </a:r>
            <a:endParaRPr lang="en-US" b="1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5630210" y="658783"/>
          <a:ext cx="3229118" cy="1101006"/>
        </p:xfrm>
        <a:graphic>
          <a:graphicData uri="http://schemas.openxmlformats.org/presentationml/2006/ole">
            <p:oleObj spid="_x0000_s90117" name="Equation" r:id="rId4" imgW="1257120" imgH="393480" progId="Equation.3">
              <p:embed/>
            </p:oleObj>
          </a:graphicData>
        </a:graphic>
      </p:graphicFrame>
      <p:graphicFrame>
        <p:nvGraphicFramePr>
          <p:cNvPr id="90118" name="Object 6"/>
          <p:cNvGraphicFramePr>
            <a:graphicFrameLocks noChangeAspect="1"/>
          </p:cNvGraphicFramePr>
          <p:nvPr/>
        </p:nvGraphicFramePr>
        <p:xfrm>
          <a:off x="5761719" y="2760309"/>
          <a:ext cx="3071731" cy="1121577"/>
        </p:xfrm>
        <a:graphic>
          <a:graphicData uri="http://schemas.openxmlformats.org/presentationml/2006/ole">
            <p:oleObj spid="_x0000_s90118" name="Equation" r:id="rId5" imgW="1218960" imgH="4442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91109" y="2648311"/>
            <a:ext cx="4571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100" dirty="0" smtClean="0"/>
              <a:t>2a</a:t>
            </a:r>
            <a:endParaRPr lang="en-US" sz="1100" dirty="0"/>
          </a:p>
        </p:txBody>
      </p:sp>
      <p:graphicFrame>
        <p:nvGraphicFramePr>
          <p:cNvPr id="90119" name="Object 7"/>
          <p:cNvGraphicFramePr>
            <a:graphicFrameLocks noChangeAspect="1"/>
          </p:cNvGraphicFramePr>
          <p:nvPr/>
        </p:nvGraphicFramePr>
        <p:xfrm>
          <a:off x="3308563" y="2912551"/>
          <a:ext cx="362727" cy="261970"/>
        </p:xfrm>
        <a:graphic>
          <a:graphicData uri="http://schemas.openxmlformats.org/presentationml/2006/ole">
            <p:oleObj spid="_x0000_s90119" name="Equation" r:id="rId6" imgW="317160" imgH="228600" progId="Equation.3">
              <p:embed/>
            </p:oleObj>
          </a:graphicData>
        </a:graphic>
      </p:graphicFrame>
      <p:cxnSp>
        <p:nvCxnSpPr>
          <p:cNvPr id="10" name="Straight Connector 9"/>
          <p:cNvCxnSpPr/>
          <p:nvPr/>
        </p:nvCxnSpPr>
        <p:spPr>
          <a:xfrm rot="16200000" flipH="1">
            <a:off x="1884871" y="1505309"/>
            <a:ext cx="2199736" cy="759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67487" y="1828800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10287" y="1846053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3" name="Isosceles Triangle 12"/>
          <p:cNvSpPr/>
          <p:nvPr/>
        </p:nvSpPr>
        <p:spPr>
          <a:xfrm>
            <a:off x="3717984" y="612475"/>
            <a:ext cx="1854679" cy="1138687"/>
          </a:xfrm>
          <a:prstGeom prst="triangle">
            <a:avLst/>
          </a:prstGeom>
          <a:solidFill>
            <a:srgbClr val="D2828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38136" y="1153065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cxnSp>
        <p:nvCxnSpPr>
          <p:cNvPr id="17" name="Straight Connector 16"/>
          <p:cNvCxnSpPr>
            <a:stCxn id="13" idx="0"/>
            <a:endCxn id="13" idx="3"/>
          </p:cNvCxnSpPr>
          <p:nvPr/>
        </p:nvCxnSpPr>
        <p:spPr>
          <a:xfrm rot="16200000" flipH="1">
            <a:off x="4075980" y="1181818"/>
            <a:ext cx="1138687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172528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2a</a:t>
            </a:r>
            <a:endParaRPr lang="en-US" dirty="0"/>
          </a:p>
        </p:txBody>
      </p:sp>
      <p:sp>
        <p:nvSpPr>
          <p:cNvPr id="19" name="Isosceles Triangle 18"/>
          <p:cNvSpPr/>
          <p:nvPr/>
        </p:nvSpPr>
        <p:spPr>
          <a:xfrm>
            <a:off x="4347713" y="2846718"/>
            <a:ext cx="1388853" cy="100929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0120" name="Object 8"/>
          <p:cNvGraphicFramePr>
            <a:graphicFrameLocks noChangeAspect="1"/>
          </p:cNvGraphicFramePr>
          <p:nvPr/>
        </p:nvGraphicFramePr>
        <p:xfrm>
          <a:off x="4927241" y="3884972"/>
          <a:ext cx="363538" cy="261937"/>
        </p:xfrm>
        <a:graphic>
          <a:graphicData uri="http://schemas.openxmlformats.org/presentationml/2006/ole">
            <p:oleObj spid="_x0000_s90120" name="Equation" r:id="rId7" imgW="317160" imgH="228600" progId="Equation.3">
              <p:embed/>
            </p:oleObj>
          </a:graphicData>
        </a:graphic>
      </p:graphicFrame>
      <p:cxnSp>
        <p:nvCxnSpPr>
          <p:cNvPr id="22" name="Straight Connector 21"/>
          <p:cNvCxnSpPr>
            <a:stCxn id="19" idx="0"/>
            <a:endCxn id="19" idx="3"/>
          </p:cNvCxnSpPr>
          <p:nvPr/>
        </p:nvCxnSpPr>
        <p:spPr>
          <a:xfrm rot="16200000" flipH="1">
            <a:off x="4537495" y="3351363"/>
            <a:ext cx="10092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003321" y="3243532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7" grpId="0" build="allAtOnce"/>
      <p:bldP spid="11" grpId="0" build="allAtOnce"/>
      <p:bldP spid="12" grpId="0" build="allAtOnce"/>
      <p:bldP spid="13" grpId="0" animBg="1"/>
      <p:bldP spid="14" grpId="0" build="allAtOnce"/>
      <p:bldP spid="18" grpId="0" build="allAtOnce"/>
      <p:bldP spid="19" grpId="0" animBg="1"/>
      <p:bldP spid="24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46053" y="2846717"/>
            <a:ext cx="36361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9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HVALA</a:t>
            </a:r>
            <a:endParaRPr lang="en-US" sz="9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962" name="AutoShape 2" descr="data:image/jpeg;base64,/9j/4AAQSkZJRgABAQAAAQABAAD/4QCARXhpZgAASUkqAAgAAAACADEBAgAHAAAAJgAAAGmHBAABAAAALgAAAAAAAABHb29nbGUAAAIAAJAHAAQAAAAwMjIwhpIHACwAAABMAAAAAAAAAEFTQ0lJAAAAICAgICAgICAgICAgICAgICAgICAgICAgICAgICAgICAgICAg/9sAhAADAgIKCg0LCwgKCggKCggICAoKCgoKCAoICggICAgICAgICAoICAgICAgKCAoKCgoICgoKCQoIDQ8KCA0ICAoIAQMEBAYFBgoGBgoPDQsNDw0PEBAPDw8PDQ8NDQ8PDw0NDw0PDw8PDQ8PDQ0NDQ0NDQ8NDQ8NDQ0PDQ0NDQ0NDQ3/wAARCACgAO8DAREAAhEBAxEB/8QAHQAAAAcBAQEAAAAAAAAAAAAAAQIDBAUGBwgACf/EAEUQAAIBAwIFAgQEBAMFBAsAAAECAwQREgAhBQYTIjEHQRQjMlEIQmFxJDOBkRVSoUNigrHwU5LB0RYXJTQ1g5Oi0+Hx/8QAGwEAAgMBAQEAAAAAAAAAAAAAAQIAAwQFBgf/xAA4EQABAwIDBQcDAwQCAwEAAAABAAIRAyESMUEEE1Fh8CJxgZGhsdEFweEUMvEGUmJyJEI0stIj/9oADAMBAAIRAxEAPwDdcBr6ViXjbLwj0C5Be6ellCEGGmBUQi+hiCIJSgk1IVgcgZf00ZhGSgCaaUUIXQlRDoIyk2TVgKkorRaYOUlE6WjiQlAY9HEog6GjiQQGm02NCEg8OnmUhSXT0FWQkWTV0ylRQNKShK8W0Q5CUJ1A5CUUx6bEoiFNHEhKDQkIIMToyEJIRvhydAOhGJS0XDzpHVJNkwaU9hpNVFyuAXjw37aYPThkqbCqf01yZIyVghealGlDijhCTCW082Siy837aIJUKSZNQFVoANNNkUdX1ITAoLaZSSgb9tMhdCFP20so3RQdOpiRr6COJeA0VAUDLogooCNMhK8F0JUkIDFpgUbFENKNEOOqrIskZKTThyUtTd6PT4uKrISRptNiCWEUwaIKWF5KQ6BI1QDSjfDakhGEPR0CoUcQaGMBMAnEUf6aQmUycDQCdLhdU5J5Qox0QmBTt6AjxuP0/wDEedYsaswQgC6VReMX30ZUhEMOmmUpCKV04SohXRzQQW00HNRFOpzQQhvudSVE5SUHa6/12/sTogapsWiQaP8A6GmCFkHw+ohBXvhTohGEZqbQlNC98NqAo4UUwaMoFqL0NGUMKER6iEIWGmBRJRBH+mmtxVcLzU2oHSgQjrS6ZKlEodOAlJRHo1AubDe1ybb5YgXPuTYD7kjQMNEkx1ZAG9kH+H/Yf0AvpHGLuMBES4wAmcdQpLBSGKNg4BBKNgkmD2+lsHRsTvZlNtxqqlUp1RipuDhlYyJTPY+mcLwQeaMBqyUEUxnQlRGH76iMovUHvp2kKSrKlOdcnENV0Q1GkgOoCNFCEi1PoykLUHwehKGFJtQHVgdolwFN2pTppSQUmYTqwOSkL3R02JCEXp6Buoi9EfbTIQlli0hN1E4wABZyFVQWZmIVVA3LMxsFUDcknYaayklQfLPqFS1MkkMRYSRkAZr0xP8ALWRjCWsWxRlYqwV8SHClO7VDNop1HFrTcdWVz6bmNDnBWGQgff8AvfV7gqw9JNONKGxmrMaIXGmAhDEvDTQoilNSVEQx6coG6IVOg3mqyiyTKN3YIPuzBB/diBf/AK9tLW2ils7N5WcGt4lNSo1KzsFNpJ4BVXm31FjjojXUjxToREYWbJY5c51iZSbKyG3UHdjZxY/bWXa9ubS2X9RSh2UZwZMH7q3Z9lNSvuakiJnlA+Y8FQOZPVmtqogIIfhEYLJ1ad3q5IyrK8atNGiQQZ2xZZFJbwLAll8Xtn9Q16ow024bi4Jm3l7L02z/AEekwzUdiseQukOIUVbWIg+NpmnF5VjlqKSmiSZbtGIo6WWSeWQuVVhLguDOmTBniPLq/UdsruBqOJAIIEACRrot1PYtmpNLWiCQQTJmCrD6cc/y1EU9JXxSRV9BSwNXtKqmJ2lMxSamaAgTRSpCZY2UKAGQXd0lt6523DbPp1ZtyW0zJIsTBtbW3qM15sbI7Zttpk5F9gOEiPf0OSU9Hac5V7ALZ66OQEZBjnw+jvkjPL072yVRK1siDYrqj+kjOxu/2+3Xqr/6j/8AKb/qPcrQSuvZW1XmkUaBhELxA0qKTKaYSLoK5tVfoNcQNsuviSBqT9tOGqsuScr6YFITKS6mnF1XKMJzqAQjiKA1enAUxrxqv00YUL0W6nzt/wBfpoiUshHWmHtY/wBdFLZOF4UT+X+2oEYlNOPVUVOA0pN2BKRixeTHziCQAq3GTsyxpcZMtxdX1W0xLkzaRcYCxnmjmWWpMJNwjuHSBLkAdNmUvaxklVihybEIQpUU/wDMk5FbaTUIGQ4dZ9d66FKgGCfXrLruWZIXRq1+0BazEOjANFJFS0xRw62vifpI7wys6mTKUawNqYJcM5stLqeKG8lvHJHPXVIgqCBUY3RhYLUrvYjHsWeysSi9sqqzxgBZoqb1Gz7UKnZdn7rh1aBZ2hl7K3S0xHka22VCKp0pbwTyllbSZJgUNtGyK8NITCCOg008VFFc70rGLs+outgcApsGLF2lSRFRVBZiVvZSBuQD5b+pQXbFAzxN5j18/Bdz6I4N2qT/AGnr7LCI+Y5aelh4dRGOaOCyNUvDGzSSdQzGSCB1eKNEdjjI+UpIVwYG3PmTtNR9FtF57A0+54ruigxtV1Vo7R179AoXifp7V1brdnmZSGK59SVQcUU9Eu0yqFOxwIs1xsNYf1NJtgR9vPJa9y8iY+fJTtX6GStgqoxxUdrbXKNkPOO+wufAt76bfiJBnuQ3RFinfrFxKXhcdNUzIs0iX4ZKHISSpoK951YM1nfKkqqaCZBc3kmmBPzmYNRrwXsGT2keY+2arq0QQ12rXAjwIt42Hgr56FmNjWYMzBnpJbOMHAelVC5iNzGHljlt3HdWFlxtr0f9JuI2eo2bh32XD/qG9ZjosW/c/jorQ5qIa9tK8zATdqIamKyMIppNDFwQhIyUurGEFSFPHXHBXQugA1JSoNEJERmH21ZKWySJH20wulXm0ZOiiSK6clKvKupMpYTqmp7+2nQUBzZ6pLTgpTDqy5BCx3ihJYK17EdV03LIrKqWIeSM4o+OtXDLDNaaVIuvksvreIyPJKxdpGdFjMshNyykgYbAXVpGGKrGIguyQAnLiVH4iZuV1mMgckrwulAMAH9wq5OHEg2zOEiJiRvjAGIPzgbrnkyrzEQs14ZLmlW6dQPLxKu2JDLPEk9iFkIHXMOIV1GNQjdORFxItUHHD4piO14KYKBJHspaMRqxXLugOYKkEFFAL2ZXVkD2jZGjlCW1MfDnO4Drr5WdzZa0cz117LXvTT1OEqww1rDrSRp0pjYCoYqt0kAAVZ8jiGACyt22jl+W3e2bacYAdmcuf5XJr0cJMZD0664q+1NIBroXlY5TYR6VxTIw0EQj9PTAJktFT6iVVj1J54paVAlaxVJMvpXqSSMgBjp4YVyknlkJMgSNGYCE7bjXhv6g29pLdnYZIJLgNCMpOQzOa9V9G2NwDqzhnYd2sDM6BZpw3ivU6Z6UfDKUWXGWUf4hUICCc4wz/Aq0V1XBzUbqQ1NZ0188q7U53ZF/b8+y9mygG3PXwpaOjoOm0MMYnX5zsVp5KoM0pkUytLOyyNMitcsUDk32BtbnOdckuutjZGQsmVXX4zIlKa6nL0wdAtW8VPF8McczTymSnjeVJ40DYZMEANhYmGuYzy4jjz8EopN4C/PhyCmKfj1UYi9X06tUWyGanFYykq7rGi0cJjCsFfYgKLXuxLXZm1Fzo17/AOUDs4GXsPwsQ/Cz65OtWtJUEdGZXhclrtHMLGkfNzeRC/Vpwd5GaWESENFlJ9L+hbRuamDR8eei8R9Yobxm81bPkc/LPkJXZVRSD2P9xb/llr6GQc140RokYeFMfAJ9tt9/1tuP6jVRqN4qwU3FL1PLsi/ly/bz/bVYqtcbFM6k5qQHAZD+Q/3AP9r3/wBNaGVGjVAMfwTkMNcSCFvzRTEPt/Y//wA0cUJYSTL/AE1YDKrIXnhHsf7jTgxmFIHFF+C0C/RHAjCjGmxoYAlRwvRFQIbteqaNY1aSVljRRdnYhVA8Dc+5NgANybAAkgafeAC5SbolZZzb6is7GOIGGBY2Z23WaUg2WM2t0lYXugcSboHaMs0D86rthNm5eq1U9mi7vx16KnU1CAGWQYJEpfE9rFnViodFW4BXqqqAZ2YW6KlyvNL10GtUlSU+8SgKzNdmQL2izFsZFB72WXFWgjskZVjI11GqS5WgZp1weojV16zLcNGW6mTIAlNkOp079WZC5UU8Yx3Ze0Bb14ozT4ZyWOco8QikpYlM0TNLXLM0eQjkjmmqF+4HQmUuTFUqLMD/ADGGKqhPZb3po7R7lbuLUDZyBu92NUiMVEJqCgp5XSSK5C1SIwMsKoVqFwngBVpUW0OMnrXqypizeuu9Mvg+4dpKI0iyI1jiHaaItuLMjtGq3NwSEVxkyPrQ15BBVLm2PFah6b+p91SOucDN+nBOxtkWb5UEzMSTIVKKkjMWZiEk7zHLVd3ZNsDgGvOeq5W0bPhJLRlotPloGHsddR8cVhEptJHqNCBKNGdSEZTyFrfrqAXlAuWNcw8sg1Zb3CSxQRjrqJTJNSLI1RIkh2gney4RMFjaWwd0ZG+E/Vqf/Nq0qZtjNz4kjjxFzeOa+t/T6h/SU6jxfCMucRyvYpb1L5XhpiI85I3G9oYzA1QRJEMATGlYhyDWKSocZT3Na+uE+lgeWzMcZ1HNdVlTGzFHQVk4X6c0xkdZkE4SdUVJnWpxVXBLESmaaRjY/WUBjxUgm8ktm5B2fFJnPP8AyiI7vVV70ithgR3f4zn3qA4XS5VRhhgEcZ6UcrCMKZg8/D40RemYMyYnZQwlTFSpDjttXs7AXNm9x91btDyGuItYrQueuDTLT3pqdQzIyJEojp0XN5gZOjG8ytEsZYEsS6X2RVJZ9u0NiqDGY+5WPZnDBE5H7NXzQ5v5ZdGLqSJDJxGXqWJZzHP9JUgm7q9ghBV0CraxUp6Si+3kuVVbfxK+gX4ffW2kkoKP/FZZYKoU4EpMc8quEYoknVMZd2ePplwciJCwzlADv7Kh9aFOmGuuRrmvK1Pphc4luUmEHCed6Cm4g7yVnw9IaWoAUdQrK7T07wM8Co8qnpGZk+WmxbyG3839P2ltLaq1UftcSeVzPou3ttA1KFJhHaaPHILQOFfiL4a6TyQNNOlND15W6WHaQSoQSFHZnsbDCwAORXa/Yr/VqbSBnJiy5tH6e909xN1Qqr8X0DH+H4ZVzA3+YWWOO4sbHBZjkQbgY/11D9ca20+3ymH0x5vHXktSNNbXU3wOa5ZpkIDFb3t/TQFWdJQwQkREPe5/01dvCBZVYJN0rFSgaDq05Jm04UxQQr4Ygfv/AOesTnumQtbWiLqTpOEofIDftvqs1XjVWimwpLm3nGjo1CyJnM4vHApVXcb97E7RRCxu7ebEIsr4xsoqVM8SctZlC555j49JWN8+31M6RrcQ08IUYu2ZGJYn5kr2cp1AWhW8GmdWc7NIKQGXXXUqvrECImk2kkk+IcO2KxosTFALLZB0+mqk2dsCEjRTc1BysiMkWaoJWoK2AZ2iMhXpEoyohBLY9GOWMF+mCaiVguTqexzi0Shqe19WI5Aqh1tT9rNaIyI7gBhgpNLBJEtioBYi1lFmvRUfCvpslV81yRIzOMSIZ5BZRiVVHAESG4uCCS5uFXJrMVVkzk4loiFzNy2B0wN2JCICRbIsVDRSi3bltZtiAQu9z1XOiXiuguUMWhpwxDIbwyxuxzjwqOHIiSstpkAID006MGibwGuUmcFVOCV4pVRxrUdRmzEw6crNGxkYTPO6SoCqJKIZLC8YhrFtsGkXJw+Laqssm8WSHGsVZ0t/JUVUsJyF2powkojVwclMSSZBgzDqMrq0aE6dtS1kDT46rX/R31qjOcNWSKeOQJHNICGplPaiVLMzAxZBgHzZoFwzLxN1o+xs+2GIJXPrUMJsFe/XnmJ+HwGemhiqGUgtFKxjzU3tg6sMSSGAOD3NrKbNrJ9R+qVdlwFuEy6DxiDHdlzWjYtgp7RiDpECQdJ6KT5R9UuHywQTVJipJZaaCokp3qFkMBnTMRl8Yi7KNm7Bi1wQD520vqTXtBdUa0wCRNxN1lqbCWOgMJuQDoYMLFPxT+qcpiT/ANG5SKsFGVkKYMplXEgVH8PIpCyhwyNkoAt9N/OfUPqn/JY6jVMNDg6Jw3Ai2RXb2PYBuHtqUx2oic7Z3zCuFUIBMtQrxTmaGORzNU00Hw46lCzgx9UvE0iQl5IliBWRiFVgrhfE7XXFTan1tCSe/MesyvT7PSLdnZS1AA+/4UnzTzvw2azzPSwyJNnCirLUoCs0c2DSxxxJi5QB8SzBS9t5CDhqDG4vjrwWqnLGhk9eKbT+ragsyzyd7lyaeiEi2K4xiIT1AluWExLFHGWJ7RGQX3kM3enrnPLVDdS7Hr+I0nQJpzL6sJMzdGKtEkO7v1I6drO6uEJNOUSzxBgeopUxLZwi71DsQQb9cExGIFpFvHxT/lrmyvZ8qWiuzqWT4moesVFIZhHGhmCIALm5hYnYbldMXnF2gSRx+EN20ixEcvLNcP13PMS1UoqUmEiT1OKRWxQSyFXORSVjkQccT9G2QAsO5SLjTEZLn1mxUK2Xkjk7hSRoKSinqpnXPN1dZJgDiSvUIYqH8XIsw9hYDBW2uqSb264StFPZ2RlfritC5nll2qJOFNAsYjXqTRqVADFl/wBpISoY2tYMWY9pvc4G1nGGg5961mk0CTFvZPuVuVuKyxkUlHAkUoBz6gQmxHaVaOMriCSPcsSCBYHSPdeDJI5flRmGMQI68FH1fK/EFl+FdoY3K590TSxg2yXeOanbeMEdsbAPtfyFe+DeXtzv7c+KEtDgzjy7+fIro/pnX1DGF4HAUVoj9tHGEhYeCRan/TVoqQFUWI6UR028QwKQo6T2IP8AY6Qu4JgOKonOXqeEvHQsryZdNptmjjP5sB4ldBckn5SEEfOdTCXxcUMKyWWd5Lv3lpHAeQ3aR1xwmZSWzdzlh9ShU6YvEqrEKjdXNSNXMfCgBakiNMnN6mGIMZJCTiCAFI6p7I806aMW0hAVjSnEkgwMgAAiIghjQWlzywJhyALZyOBJUSm7dqqqC0YTVOlKmdQYolZdoGlTpgvGGaIwxiMMAamoLEg1DRuCfoQmRjHWTqUQJySvM3CSuMgCd0UlRN1CXRFyp+rdmAabp4hwG2BZ/rxDDPU0+3WS007Sq7zTwY/4ZW1Rd0HwgxyFjM6R2kIVgojics0aWf6WYWsBnGjsklFxuAsE4lypURSNSy90paNVQXVKtJD1ES5AAk6b3XtbY3GSBlVS8MEnTqUQ0usNVduWKBoljDsFDtNAGlYFqSSMws1PWIbqaabpqqMWXuMLZKtmOd9Zpm3O2o4hWtpkQU9r+EhUqFcp8uTBkLCUqZKeJS4B3lomJsrDHH2C2ewbWkjn1HemNOJTySRTIWkmdi0QUSj5jKXkVFinkFi0ZCthUkESFsJLMmTWCqRccfPrgk3Y1Ubwnhl0iCpILqyyj6A/w5ucB5DoVlYqBkmV1BRm1bvSCb9FLuwQLKw0NZZF6sDSwRlmU9Qr0WbpCZWRSQ0KHpssai6WcqWi+VTcrbaJqHG09v3Ayidc+XG+e7ZntYMLh2fYrUOO+l9VCkMnwVEkZxjhbrGUnrlrSAIGRzZmcOXJX8tjrzOJ5MXH48V2huwJsY+6k+N+jXEIFV2ko7AiJESCWcoJQ2SxhFDtdMmIVXZjYBSbWpaHOdEZ8+RPDkrC9jRPD5A481jUXOvDjNFBVU8VIekjmWVZWee9SiVAjXpRiEvAJCoikYrYqpQx5vobRJhwMibpX1YtEEgx36I/qnzJHGaWopKSeL+MjWFuhBJGyzh2usXVeY9VYwBfEMtgw+mxY1subPH0QcThBOdlfq+sldD06JlZY8yZp1hQrhZ1ZYjM8MboGzIZnAtuDscQwA6rT2iFifMfrZPFWRmlSnrY6qCoE0NFIZCzGY07M3VQljFIhNwQFCyKLMzA9enTa5hLuzEETlx9Vzqji0iLzItnwWq818y1chikqZE4UhJhijjFVUvMzxSbt8FJCrZIHEaype4fE/bKXguJaJMe3ermMhoB4+5XMfIdVeSOVl6runUDxKVUZsbkBmBAxP0vZgDuoNtbKn7S2Y66yVIznNduegy2ZJSEIOTrE0sQeQiySMI3kBCq5JzxcjtH2tzd61rDTAnX2+FZunOfjJjT3+VrXrBVrJTSw1iw0kMwEbSNOsbqMla0QETkubADFSd/G2g2rhIIaM+gn3cyMRuCPMRKT9K+JJFBFBTVVOyRoQvWkJnK3ueohjpSMMgP5K2FgfuQahcS61/4Q3Yba+vqZVM5p504e1V1ZqkNLEgQyRRTiFbBkCEGoiSZiHa+McgUgElCq2JeS3BNu7rgrBS1i/M9cSroKs/pr6LZeKujrVH9NGAlxEIQ+mBASXKXruIJCjSzNiiKWPi5PsiA2ydzsq3uzED30wckIWPc6erTT3SP5UChcoyR1Zy+wSQqcFQdrPGjspQ2d5MmgW0FDCqi6Bj2Am69KNASDIx3cyBASCysQqgZ9ouIozjozZQhIVFNcSKiFiC0NOLjGO12MeCKxlZApbpRsYkxyYuyKGmJSEvw3hZ6jNjG3SvB8zuSKoskz5umInnDdggjHTSRcgUQG6FysAUrzVwLsAjKKpkE0zSAN1FjlLlqhmByhU5SdNVsLGwbqXSHKVNVHcH4E03WljleOEMtKxKGOWUQpm3SzL9OEvK4YYlnwu5cscK8JcFYDEK18H4Wq4Sy5iRI5lCXxAEsgYMwxy6pREDAtirNiEGOma3VEu00Tb4L4uCSGS6xVE5xxGRSM2cOuYYE3s3eGUPkCCBhoATKJOS51/ETRM1cZnhkNPULThe4hmNNUtC5pwCHjVLIRjiWVhIu/UMmbabC3NXUc7q5UvJ1qfh9U5pzIZZAJXISOvikR+nFWO5CoZrssZVCVJZgg6xp9ct9JzWl98J0GbTxHl1mtzXguDdRroUrDDTrK4CvDCGXC+Jn4a5epfpSXWSOahtCmRJkRYxES5iizgpxOLQMz6EfY36KsgYurfiyQoeNLGma2QksksK5vik1MlKZIlZR1qRqkqjQtk6nD6WxYWlpcYPn4zB4GNUkwJ64L3D5VVHAOUNNMvdY9SniqSsuWVy0kLSddUmxL05vG948Qbr4p1PuOvFV2iNAnnFpEWMhlIYzZMpGCzQyHN5JGuSH2clVJU2Vla2mAxO5R5FQ2CtPKfqo1OkdMc5aRTZYGMaiBo3cxGAdI7SQguiKyozMrRhSXifibQG1r03drgLTx9/ldGl/+Z7bbceHUXWrc583SdGklAd4qrKVDJUyzJgnemPQKpeaIlkcOFVQ5uSFD8HdvJiTPkuqHUwCYHgOK574/wAEFNUvPIJZjDHWKEmlab5cnGhTqsbus5UwdQAOinJY8MluXF7MThgNrj0B+Er4HbF8/sVLcy8iQNWQyCJGeSs5dIJsou9PxE3BS4B23P5gEuGxWzS5gLQbDF7BLZ4DiL2/9irx+HQPLHSySEyVFZBBPO0kjOuUqy1BVEOaxRRZYwxqAERVW/1E7azGYIaBADSOPNYQ9wqkkn9zhyjIBYRxnloRzUxKAfM4jIhUb3TjteCfDWDSBjiQwOR2ORGs1C8B2RwjwiPstu0GxIz7Xnmug+N8FV4qZiMSeLUUbEIFJULXBdgkS3XI+E8E++kqU2tfAECDx4O49ySlUc5pJM3HD+5vDvXGHKPKUoWWrSQrFHxCOmbF8S7PHM4BS9mjsVJtbuCnwGv0HO7AEXIVMS88AVt/o9wZWYxsxYPUG7PK9hfExF0IIcJkbsZQO0my3YnI+mHsLjncctE+9LHhulvc/C2H8RnCoouGvLTOI5KWB8HCREI0K9A5fEnoNgQxvKAgIucdyMNMA1mtN5MRfytfyWuTu3HgCZ5gG/8ANlF/hKq1dRJIiyua+tocwIiygStJEStOqqcVSNCD8xFQFwWLFbq1FuPCBFgdc/FUNqHCSTN+WRjgql6zcOaLi7wU8kgU8PSpEXWeOMtJV1jTSmC0cWZZ1XMy5FRGMPl5Nds7G4Iwg9ojIcBGaXaKjoBkiRx58gV018Cde4leUhHFGdTEphUbxvj0cFgxzkYXWMEAkb9zncRx7HuIJNiFWRrKWaZVZCyjnDj8kh+cQ72JSMAhYjewiwP0kggym/UtcM4UdEWEwEALqmNw8jYEEqb5XC92xZhfGwXfE2B9lVdtXBwhIW3QUZKXK3H/AGZDGM7ghgXBvFGxJLKQJHwQlkuw1MSgansnGYoycIn6Yi8ArHJ1PNo2A/hoXxRFwUy3Mo2LldVlyYMUTw/i5Xoxsg+WXDEFbSsubEwKAVIadssmGThSpJxTASmjVbDxthayqPpVBaxKggdwyuC3uWtuxOx1eNFX3KG5QLFGBZnbrVMjMb2LSySIRbwvjJlSyhjtYXGg0RZE6KSrhk693YClxe9ySHsD+gAHn3IJtvp4UlNeVKokm6hFWRwoGxxSMBWt7ZOBZT7G97+Vbr3ou0VZ5y9PIKySP4jzEnRTEv2l54J5ZLZWLAx4i+RORIsVXVNRgqCCnY4sMhJcw8NKUlPT4LOkdKqSo6ZdT5SLKwBO7WMhFmDXxCsoJYZ6rTuw1uivpkYpKz3l3j8QrFd6tCnwMKU1dICyuwjVHpOJqws7YzvCrkIXZBuJf5nGc07uI1uNe8eXQXQB7eemf2KQ4VxuNYH+lFStaYxpaSoo2DTzpJTNgElopQsQcAEkZ2RunJElpbLx3eB7+aUHsnv8R3ck6PF1RZg2BaWGOVUjGUbdJyWqqNrsoLie0sJJ+m3zCVd7AO0DwPQPlmkJsR13hK8Q4jAwjUBjF8Mqy2GYjmRGBMZ2Y0oVpAFOT0ruQrtGynVrGukzx9Pn3SOIgAJDjzh1L4yLK3dluweRSVRSt8GL3yUt2kKQuDEBqRsNKYj8T10FadpeBn0FY+C82SLGKeLqtT9dqizMXkpTUwywLJTg9hYzysrwkrHKLN8ubqfHYan04zYjIjx/jy7stLNrGo4eVkp6hvFVVUdMDNCKuheRJBF17N/iyVxsqmFQrss0JvMGR1OSnw/GBNMyRcHLz+V0yMbYBsQR6BL851h4alBK8NVJ8NVcJiLFFQSrQxTonaLhGeJ5X2DFmstje+ka7eONs59kxZhZn1Kk/TLmR6WKljiBkaGmhp1bHpq7RwdFGHU/li5uQysVv42Or6m1y3DhOQE93gszdl7WMu/7E+ZWd+rNYKaoovkv0mNQHSGUSFVep+IkILlunItRJMSpVhYjwLqK6BNzERHpktFYSO+fXNbmeIyER4pGsWQnjM9RCgaQNlFKuSxq1izAEeLjzck0PrPe6Y6v8ospNY2x6t8Bc0em3BFmFRTmnZkl4uZlJqViSLBGTFZEjZAyRhidwz3VVssjkbKlUgNPJVhgxPjiPdbjw30qWnYSxIiFSsqmWufFDY2bFUKkMuzDCzBd/FxjO0uDcMWM+tlZuGucHHO3oZSEtbUVsE9LUpSy0jGaFokmRbo+TSlyvTMQZmdkKSlsWU5XUE0l5a4PGefwr8Iu3TLzF02kgm4fEq0M0FCPiuvi8soVJ53VHmZjLvYG7rZiy5AY9S+rBXe9wKrNFjWmf5gfgK1VXJU9RL8RO0E1S0PSE3QaWQxq+TRqxZnMIextsMjc32tBWcMkN20gTouJ5Px78a6kppaiKbF1VmelhJdFMqxAgLHdLlmyRVIJGTbga9rTa8NGMmfDPyXlMxbrqFvno/608yVJD1709NTqtgvwqLUTsQCZG7mjhiVrqrYfMXfp7q7a20zmT7KovGQV9n47JuWN2YqWJGTMym65FrnJyNwbHABexAF1fAVKRHESxFrEhiV8MWkIIaRrrbGMbBzaONQQA3upCsBSldKsfcxHYcYgvdnI2zMLizsL90z22VrAA6USUxgJOlpUOe4CU5yVgWkUSHuVQq3NTOyhUDHFVYtdTZlaX81LDwR+YOCo3QiQZyy/xEq5O7HFQ4eZwwBJkxeKNDYYvcvsY4Mp4KarNanjNnDBSzNLFTGTNFyM0qRqsObrHEM2BDlwTbbLLcxZSbroLiUncbEixvsLbAn7WsTbxrSs6rnAa75bnIEEyWsD2i198R3E/USoA3HvcmC0onRPoqkBVH2sf64i59/Nt9WiFWUYVAuT5sWXzsRsv79thb+ullMm1TXAuV2FsHNv94krf7Fip9z+33rTqp+sXOjU8TYMFkeBYogULq0jsfYY3IVGYqGBAuQSQL01MiFczNYnX8fMc6gU20sbSVNI4VS0WMATFhGgzx7hI6kSnpiRSRrjtZiZ+7uPn17LoF0Oy7wleBV8qyGAseiKfpCoYYvSST0scfRq2IBaJniMAEx+nfaQLKLXARi1nLiAcx72SNN4048JQcN4u8pRZUxjMxZo4QTLHkxDy0zE3YNO0bvCq3MhIWNXlInuLQLg359eqSZzUlwrj8r9UhALYVcPSJjyVJcZGhtdGks8wZQdx1AAQXXRgCPIoSbqd4TWSSqYiPlxg1aBb3SNpAlQYVbvZLlnlgHdkWdACDlZ2WnEM8vhLc20zROG8YZm7sipQopBFsZfoIf6ZFaQYq5ABW6m5AIuLRhsqcRlTUnA2DtLFPLRVJpquAzxm7QF5GieVI5WRHaKXB0DMhZz02dMkkGHatnZWbNpERzHA9WWuhWdTdyv4HiEh6ycpwdQvk1SUq+A9SVvlPO4pK81UkkcYRYpZ5EPWRUUq4IxBUAeZ7TCQRH77d4HmOC7gIeBebNv3Ermr0f/ABCcSbjFNFWVJmpq3iMFBPTOoNPhUP0UEMQW0Dwu4MLJhZgA7MjS5dT9FRdQsLxM6rBU2qq2rnaYjSF0D61elFNRV9HDAvTRpql0cZM3Tq6x6pWuA7XKz3xxspAUCwA1gfLXPaDaG+UW9FsBxNa6LyfPX1Wlv6dpDTUNLJPPxJoeN8LT4isMkk/8RxIN03lljjBUh0UJb6FUbgAaw7zeVMTQBIItl+0hX4N2wgknI3z/AHBZRydw1aOmq54IIzPStUVEbNGGVZabh3EpI2YWuQjIHP3AH7hqji5zQSYt5WlMxoxOtr9yufPQP114pHxWjWprqmphrqmmpqqGeZ5oZhVy9BSIXYxROkjJ0XjVBERYYxmRW7tahSds74aBExGdhx+Vxt7UbVacRvHdc8PhdJepHoVxHitYOGUE/wDhkbR8Tq3Kh4opZo6yoX5xpyGYBVjRE3CXZ8W7bcj6Y1rnw4AnneAPyurtz8FORkTFu4Qr36b+ndbQQ1XDOMzDiklDxfhgo6p7sZIKuSnkSHOZzJ2yrNZZGbp2ZRJh0gD9SYxlQFoiR69QqdhLi0hxkQD15FfPj1brq81YqJqmoFQ8ZfMSSQtGGaQGOMKwMMYU4iNSFVbC1tdfYCw0oAtKzbe128v1ddv+m/4FuHcPl6yTPOwFh8R02AIIIfGMxxsy+10AvuQzAMO/YGfgrgYnQR8ha6PT4EkxVB9r2Mbf1+hjf9b3/X7G5zKrmMgmFR6cy3+sGxNssQDf3ONj272Fj/W50cB4+n5Q3g4ev4TCm5Olj7UcXxKk3LXBH5rmK48dt8dhsdTdu4jyRFUcConjPCpwUB6ZRYmHeenm+SlYi7s+MLAEkqbIAQI5Oo2K4COCfeg8fRNJ5KiGO0CCeVZEKFWhGAJs4jV5SAfpcscrhFWxyFhhdM281N43n5Kq8UnqTctBJFdCxUMrMxCEsjPG75tJKXZcgFyIyKrGpM7Wo9Uwc2fwoc8Iu8aSLOWjrKR0lWJ3jCZ5TGPdJL2crkUyQq7LnijM/hwS4gTIPFa1xP1JiIkbCoTEsTnBIpIwSQ2QAlr5hdu3JJQSMDpy4JQqZT+stLTIRMXRVXKRxFKyDqMyri6IwksEGWFwmSZYZpeF4EogSQpWn9XqVwpWQjJDIowkUhVBuXBX5Z+yvizXFlOmDwlLSk4/Uunv0xKqkuqgHIZGQsVUMQASRubG42BsW0shNC9wz1Ag6juZolVoIWGTAdkfxDTSG9rIqtkSRsLnxY6MhFMfVSeCcoskqhIhDJKc9o7PNiXxN1JIbBsbh0O9sgaarSRYq2m4A3VL4hzCq1jiomZRh8PDUSLKFaBukHSoPTYsoVgrDtyCqbqzHqct9AhgAbrMfcLa2oC6SeKi+WfWSG1W6VAE8sUMb5tCsM6YvTtDMzYqfkSAJLtLGiyFmb+a4NG7RFhPeEweIJm6VqvUekWlX50PSp+s9MiT05qKKb/EeuiRx3aSopzFEAXdWALjdoWQBgx2PnrwIj8pcQw+3EKa4RzBSgpCZIgZaVGrIlmgYSdF1mhqKFxJaOodm6jU8jRuZCQcO2Sdg0kk8Db7g/YpXEAe/wAqc4HzpG15VlilbofBgBwBUpEUtIuO8FXnAQRhHmHW/T3SM4I7POeuSOLVI0NXExVRdo0gkpz03AyZYHIqEVrhJcjnJTA2nYyOhWRmRrxIm9z1HwVURMdeKwP1M9aJ4aoBlLBqmhRIw4LFGmkDOiSgLJ1wlQqvkhRjTBypgXOl2zipU7Y9/da3VWU6LTTPaMk/xGmWfutY4zxC3y77/HR7SHAv0I5YkMhs4ZYoWcRtkoVQ1zgLx+d2oYahaJIAPNdHZjLA48lnHpL6M1EfF6N5oLiPilLVZhgV+U6ziISjsSYqVkxfDONHs6C7Hq0Xg0Sc+z1+QsO0MOPvK6Q/GFHlJBI6h414XITZkkCpIsQhkODMAkgV0VvpZgQGYC+uU6XExwb6C/uulTbDQYsC6e85exVR/BlyZNPRIkEkcs0HHKGqUC6Xp6CWinlUKyRPK8S7lirEs6guL3J2ntVGuAIsfY3sVTTIDXAmZI98suSmuDcvTfB8SzKXaato9muXlqKTiFIliMgsfUqIjmTiI82ytGxGF7CS0hbWOhzp7/VZv6Lfg9qnq6aqcplSVNGzqrxuEakqY6tQ31EOWQI4v9DMLAm467aj3scymLGc51ELl1GNa4F+Yj0uvoB6T8LjoakLUPD1qyOpKKDYxWmlqljjBHeskQqCzZdnQQd3V7bdi2TcEkxJHlw8/sk2qtvmyMgfO1/t5p96oennUeWamZM55aB5L75ChnMq2JJCkhmtYfUB4uSTtmxurQWkW4pdm2kU5DguJPXP8NclRMmR746SK6qY1snUkQNlKVBDMCB3X2+2OsFNtTZARAvddF5ZtEG+o+63qHmEMbGSQH7PHIgP7XUIfvsTr2OMcF5HA7ip2OVyNn/uBf8A13/0tqYm8EC13FR1RxE/meX/AIRj/wBX02JvBJhPFVPjfH4UPeKr/hYn+tw4H9P/AN6kt4IweKjE55g/KKk+PqZN/tfZmP8AfRkKQeSVj5lie9/iQDY2EoIP/CVYC1ri+oXBQNKjuJ1UY+nqC97ZMhI8dpwG5Ft7Wtte2kkJoKQ4A3zU2Zu4Xutgvk3Jy7vt4OjZASrHxmZ9wClzci6yr7C97XH/AC/10xhLdIcNmcp3CHG1j3Pfz5xwYW/dtrb6UJ09npyP9ml9/BO/tckJcew3G339tRQBJ0nCz23VCcbn67edu5YX/W1yP231Eyq9ZVBXb5CHuHhwovgSTaWJd9/0N/v50pKlkHPEMZvZY17VuQqtYi5BOG6kexO2w8XGqqmWadhvkoSjoVLSZWsVJAwNk3uLkqVcHz2rva9/fWYgwLrQCLwPZO+HqI42wVVue4quNr2uxyC2Nh9zsNhts0kZFLAOYT+CLJQzML3HlCLjIHa0UoJPuRYC/nxeA3z68kxyy6802bhqJikcSKAFRVEcYUAWACKIVVVXYC19rCy7DQJKaydScIjJ3ji8AWaNWxN1B+mnkN2B2A2+9t9VYj1/KsgJxVcjQAreGI3ubfD57WHcD8OpY7jawsf31WHk/wAj5TFsKoce9Paaonbrw0s9hDLd4M5DYXHzDiQB+UtYBbEZgkmqpVc0WJ8/5VoYHZhSXqFytCjYpDTbzmPvhTdRTiXEtbZr2xY9jqbWuLnlbxxJutoY0AWTf05opUqYz/ArEji4jDmcA4i8TmNYwfFxaxUWuNjrVjwtzPpCow4jknn4iZopJ6eF0WRTSlPmr1CqSHuiRVaQiJwzdhVblj4LMBWXukkclaGWE8SrRymqKOorkSz19PJLLEz5O5Knrz4m8huov1T8w9puzANiNd+RK0imIMclmvCI4KmOaRhl0nmSFBGcvlKZ7K/Y+WcKH5jizLEC1idWGq6lhDbJRTD5By6+AlPSP1CqusI2mem69QAwCLI0jsdy7KqiPb6i8ik72yNhrUHw2QclnqNxOuuguXuUIquugklqw0sEFcsLZKHSORo0mFiysVd41xsWYYsO28mtGzPc/MhU7Q0MFgc/srPzjylIjSrFVTN0xCuK2JDymw37u373tt4tbe2u99MjCfT8pKTWvF1yN6mQTJXGopviZaiWhjjkbFiskUczYQujRPiYyQ5UEDJVuCYwTQa7y2HER5fdaRSaCCJm4W+xUJ2B6LHxiXCn7EFVZWLX233vr0oj+5ebv/apFOCkD+Wq/YgZf3DzA2/a2pH+Sk/4pBuAOb4mFf1anP8A+V1P/dP76MHiEs8kyruT6th2tRePaMBj+4aJt/tZhoweSkjms6qeHDIq86OQSpVS91YeR0o1IU73sUG35baCCL/jlPF2s+NjY3RgDiCdwVDm67gY3I8A2IAI5IzzRK7mqnJPcx7Q1wpAbcjZWxxUH/PY7Ei4O8hN4o3K/OtMJY2lUgBmIkKqI4yqmzs/UIH79w++PkBFXXifqNS2NpYzcNbuXuuABiN8r3+/2++nSwkaPnym6YAclgBcDC6ktstrjYfSLgMdrktc6AFkTmjcR9QKfcXW485SpGbjcX+rHfzsbfbxowOKkHggoufY8QWUKpSwPW7SBe5v2g2/zEbb+PeQIR1VZTm6mkd8ZYiepexqmfutHbphJV82H5TuLY/Tashp1VgkaJr6pc+HIIqZMSsYKFnJDBbkkmxPdbdr7N9VyDl2kw1aKDbrN+F89y3q3A2LMMALwqrSEhpKhGePIIbiwVPJJChmbnunsjryWwAXQR84TpHcMB2nEuqxjIY9RYQXykjQ2xKK91LFulazMCS5CAAkJebZzGuUjXDdwDKTmbb9MKN9jdgwvsSgG2rR+5VkWT2s5omZlAlZ8hGCy38mwxQMLuQbWAEZNmB8BgQYChCd1MU5ZQ3xBXEAHEq9wVuOm1xIRbdVkyS7fUATqnfFo08wFaKeI6+SlhwUAxgMw+Xd2eCqiZTbECTOWWME7n5a49uJbcjVJ2o3/wDpqs3At8OUBPwx2nb5cgiMMQMpAK3MrSFVeNlYMpsr3sVkBKqy4k5qu0S3tRnxC0spQ6BwUj6jy9R9pAFFYtTmWXEItEYTHZZHYBpRg7KuEYJdwCxLc1rwZgXMiO8raWEATy9FS+QeE/D1CVEvEY2gSeOXpD4uZpo423hQzSSQpcCy2kVL33XcHtjZ6j2CKRPgB481ynVWB57YHjPgrB6zc90tXWU8tO2MMZZDI7NIJGd88ESVEYtbza9r7JZBlU/ZaoLuzExa0qDa6IDQXjitDp+dqKSNYusHJljYioCq0kQm/iIo8UjhZ3juoLBFDFQQ5FjzRsNeZwGFvG1Uos8KhcscCp6dZhM1PCnVnMEgWQrFG6ThcJZYYAenI0DLk6nFZDttquo4uIi5GfV1axoEnRQXAvxAUVAxM3E/iwF/lQRMBlc9x6VVUJIfAIyiJUk7HYaP01So2G0yOZOnoqN81hlzx4dFQXGPxhwvKvwPDp55SxwSRhH1WJLXSnjEkkx84qRIwF/qJ1fT+m1BcuA7pPwqn7bTygnyCddbmitLE0sPC1WIT/PijifpsQoOE6S1Ib3F6Jb29vbeWMpth73O0zMenysoe55ljAPD5Va519KJAcOI1tTXMHkUqCYoVKNbFVYyAqrXKlY4vYY2Xe6hgH7Gge6Wpj/7OJ9l04vrgjDF4zIoAFgh2ttfvGJNvup16I7JqvO/qVI0Xq/HbEI9vs1oz/3gSp/qB/5IdmhN+plHq+N0soJlpx3eXdVAP/zoQCf6sdLuCpvgq9P6UwTXaKd1O4C3WVQDe6ghc1DbC5JIt77WTdQn3kqt8R9OKtLhXLgbRiKSSS3sFFlKBTt2mx8bAXAOAoY0yJqRaOSKpe+yxsJVYAAXJiJycDJSQBYMB3jtuITSOCiK2oFyHDABrtkGjJ3AJCtZw1gfPae2xW+ehB4o4gpDkk07sS6AxsW+U6hWViLliVY+PqUF7H9OzQARJT7mXhdGCVENmCZrhNuLElWVMi1rg/ShDEfmtp3WSi6WoeTIcQxppWdsWNplkVma/dYSYOfO58HzYA2UdybVSdTylSxhgKZU2JKqSm/+9ja231WJJ/UG4MN4IyeKTqfTuhlW81HFOVGSg4Bg7AkYsSuLkbZltv8ANqYRGQRxGcyss4J6d0zSf/CKuJGnEWSVEsgw6mD3Q4doN73YLgd/AJzkGf2q0RGas/PfIdMkhjjjFNkQ5Vmeba6gHFZ2AZWOQGTZdvabbZdpeWZBaKDA7NVKl5Y+RJI4Zo+1wYxkUcAEFpeqgj3KbCJghF9zmpymrLg23Xgr8ADSVIHgoCjJZJCWyhwmANoygymZnkWqXxe2Ge4KEXVy10nREtsnNU+XeYwHDAMQNiGCAgoXskexCjFbe7OBuzbW0Sm91MUvDpmA6KMu2XUjiYGNvzNkua2b2C2YAXyI8vhcbhpKBc0GCYUpxGZEZOtxPplS4uhLlbgk/Leo6ndfHfGysexjZTRu6gF6Pr8BX4mnKoPL5TCn53o0N5Kn4lbp8tYemr4Xs5CiQK35titjtci+qnbLVcLUgO8/KdtZjTeofAfCiav1upg3b1pEDlhExBRUCBFiVHMuKg+Tcgk7IgJyR304uvUeweZ9B1zVjdrA/Y1x8vdVzjX4jKaMkhViugTAyk+DkCE2ZipsAT4QBb2uC7Ng2eIc5zv9WwPMpX7VV0a1veZ9AqTxf8WKE3TOXz2rGBt7kZBQbCxNwfv7HXRp06NI4qdETxc4n2Kwve94h9Twa0fdVWt/E7VG5gp1jB/2jEID484LHf8A+sSdaXV67r4mt/1YPcyVQKVFv/Un/Zx9hCgpuaeK8SuqvLPv9NNAZFRvbOoselt5+diRsb5azOEmXuJ/2cT6ZeitDoswAdw++akuD/hwrp3PxbiLGwdpXM8gucQQiNi1vNjULb+9hiDR2R5WRhzj2j5rU+Rvwu0qODJJLUntupAp4m3H5aaUz2P2M7Agkb+9RqmOHXcrRRE5rozlvkiKBrUkUFKqOWAgiEViUUEsyHuJtcl1Y3I386yNde5WksEWCmeBu6fENcStJCsZLX+lcrBSNhj7nE+2hVhxClOWiVn3qZy2ZX6hFsizFRKTuxvsvTUrvfa5sPc6tokNEIPBN1qUfAqFvGB/r/4767+OoF57AwoankqmtdR1P91WjufGwzaNf7sNtTevQNJiYvQRoCYaeoz8AARqCb2N2V5CBt5xIO2m3rku7aoKo5xkS4fh8wk3CkmRQxF7NmkMblf2P9Rqb13BHdN4qEX1Kc2ElDEXB89SXJf1IOb7fYuD++nFZwyS7ppzT/j3HqmpjWOXsi6iyYxxSOQw2BbORGcKDezXXIA37Larkm8KyIi4VSq+VH3JmJx+kETR5ZgghbAGyeTewa9siBfRhx0KXs6kIeVeVAZMJSGjcXaRmWMIFHatm6fd7KFz2LbnuDEUqh/6n1TY2DUKz8X9PaYqcGOEIL4wuZcLKAWYw5EMB5Zt7XBuNtF1J2rT5FAPGcqvcN4jQxpaSutI12KI5ZcvzECNHxya5NsmPuxINs4aFfdK8S5y4eLEvPLYk/5FvftuZQoxA8WBPjbUcAMwUwniEwHq1wtC7tZXwxyeZMivnFVQzr9Q2BRR23uGB1MQCmEqk8N9SuFRzdcmolId92rJnO6YBBlDdQAQBjUXFkuzC4NWFpufv8J5cBHwoas9U+F2KRxTWEiq15GcsqnZGYNE7E42LMzEMb3F9qHUWkyHHyn3V7ahAgj1hRn/AK7IFVulTzSKdsWmxFibGwCOLgHcZdyj3sCW3NPWSfAfYobx2n3PwkovXCoQFYKeKKOym7mXuw2VmykWMkAggsh3vsLDVrmUQZwjxJP3CQOeRAJ8P4UFxH8QFWuQNZDAWbJhAkasxAxyYwrmzBbDdvHvpt60DsgeDR7/AJQwGb+pVK4z6yiTeaoqakn75bfbeZltY3232tttonaHuEGfE/ygKbQZnyH8KvR+qDX+RBsLXyykJO+9lsE29rt++qS9+pA65p4bpPXckqnmqtl3U9Ffb817+4y6lr/rYePGqi0GziSnxEftEJs3CJpDaWd5WI/lp1JS9zbFVHab7G2NvA330WtaMggXOOZV34F+HeqkAxpJEvjaSoJgW7HYmJishBFyCIyNvO41C/moGnQLV+Svwi9TEVNUI1J3WljAa9/yTTjc223p7k/1BqdVAVjaROauFR6I8OpnXCBZmLNd5yal7qdiUkJjUg3vhEnt+h0G1C5MaYC2ilryIgixqigi1rKAARYBR4Fh9vN9Zi3tZrQ10CIWWcRqCrTsbkM1772ByvixH5t/0tf9gdbW2CocZJTvlbil3UEW3FrHziftuRYe+Wg5tkQ5axTT2ybL73uSDaw3Axaw3t5H3NhvrAQtYuq3wTjDMZBcDY3y9rG36Dtsft58b6d9PJK1yW5oZkVBIcth4sL+bbXG3g3/AG0GNk2TEwLqyp6NS/kYL+pdj/8AaqqP9deq/UA5heU3JSj+jTj+ZVRr/ZP6XZr76sFWcmFIaR1cF5uU6WL+bxGCO3kGaMf3GQ/5atBqHKmfJJux/cFCcV5o4dHf/wBoLdfeOaNQfvYhnfxuTiNWdsZtA7yEu7ByJ8FXeJ+tXD4wf42VwLX+dKF3uPqFMw9iAL+beNjqwVMNzgHr7KGgTq5VriPrnw6xIeoktkdjkWVdmZc8CQvgkeD7k3taNrgTLfAH8Jf0hPHzVK4j+IKibYRVBF9izFB7gjeRjdW22XzfY2JCn6lw9vynGw8T15KqcS9aYGBKUmYW2z1Uq7G9ioAjZwLE9oPtYGxtQ7b5zE+ivbsgGqqknqQwcPTUyROrAoytUCQX89NxKcWvt3G1vc5W1kfXDjZg9VcKQAu4qf8ATbnkVE/Sr4IWiq8KVpxAgqKSWQ4R1kcti5MUxHUDiRZYg2QPbjmcQ7MAK0NgW65LNOZFmR3jmeMNFJLA7dsQYxNhliQpwY2IuMgCwLC1xiNpWoZKKk49CMcqgbAAhAXJsLncAqb7gX2FhvcA6khRJT88067JHK9vc4IG2sWP1FgRbyoJO+9joyUIUZL6kkbRxRoPABJfY+Cfpu1/e1v02FhJ4owEk/N9Y4ujMqgAHpqIht73GJ3v/m+333WBqUUwbgc8m73O/mRrC97bmQ23vtvuPbRsFLlPZOS1SwmnRbmwCKXsSCbEv0472uLBzc+9jfQxIwrbyz6S1Ep/haKeYMAOpIBHH+4MpjjazAXxlbZv204Y92irL2ha5y5+D2rYDrTwUiM2wQNUSBbgkXvEqWa+4lYe5yHk4IzRxTktTh/Cjw6HFnaasdiCeq4VL/7qw9MWPurvJc2/zAFFZh5qxcK4XFAR8PCkA+nGOMRfmuSQq5N+Vb7/AJf8pOkcnACPzLxtifquAygFhscEBCqx9yWviwHt4IGs4ari5EoOK7ZEsMch5tiRcg/fu9j7G1tyToOboiFXOO1LSMu/i5KjLuJYe62a1tjc3BBta+maAEHElWZOIssZBsQbHwotY7jJfYgW/N+9yNLElGYCz6q4gQXJvuxYg5ZAK2QuhtcAW9/3K746WiypJU9ywGO7JYfV39oYG9iWsdm82uLDfuuCY5ALVaZcIz3AWXz1G3IW9hme66nYjYgD3AOsJbJWxpsq3y8O83uLkKNyPqa1mJsov9mYkg/va17bJGm6kedq9Soy8Bt9l2bftsO6wFrE2J+590psgp3usuReOerlaxCzVU3cmWQmYR+fykLk5LgKcYyBvfYZn1btseLWHcB8LzwoN71RarmqVzaSV2bK7HqOCQ2LbG8YtY7lhYDcZW1lO01Tm4+atFJg0Ciat3ZiqqzWVmuXzC47i4ZQRiUB+pjv5J80Oc5ycABO1p3xXJGAyyAYllbZgQq53yNy18thttiQVOV0wScc5taSVFXJcRdS2O4J8FQvglWIY32Yn6BitmjhRp+LopAzYqyKrrEC/tbvRmA3a25awBO1xjqYxojhUWebIgAoiZ1upYswG6fomSYnbLztaxFydLitEIYUWo51Y2xiVbkkHdy25JTM2NhtuN7m+IvYguJTAAJjLzpMfdVNwVxUHHGx2I2Pi1iD27e26yVEvytLPLLDYyOPiYMiAbIBKly2IsPsSTb6f0sDCIlSPqjwWR6uqfYdSplZRfItlZu1Uzfe4sLbbeNtQkSUALBRlFyMb/NLqLG/akZA8gkTOj28eIidxtsRpMXBPCl6blylW3Ua24IORkLgEXUgiGNG9hZHsCT7bqSUYCs3A+WWmA+BpJ5kAuHSLpR22AZ51WBXbAG5eRu6x2BOrG03u0SOqMbqrty96C1RPzXjphk18mEkxJ3IIiUXa/kdf3/UnWpmyPdnAWc7Q0ZCVc+X/wAM1IrAyzVFS4x7ZL00R+oiwS8liALEykfexGtbdjaM7rM7aXHJaHy5wKkg/wDd6eGNguOXTEhI8jKQh5WK/e97fe51e2k1psIVZeTmrDNx6++RuB4FxlcgCwKso+273JB2JudVEXVzSnS8aUYnLIMT5GP5iLANbI3spAde73JUEYnMWwFNOJcZGxItb6drEk/ZlJIsSQQGYX/LltrNBV8qFNcxvuAScQDZve4sQyG9vBuWNx5sNVuVgUdxSY2Um/1EZWZc/wDKjNi4F7A3zAxttlfVaZS1KwwXIsSRYARh3H1jKQoclABQkWIb2Nl3TNFV+SsuwIZcQSgZgWOQUAgt2D7Em7WJ8krsYUJVjlqbp3m1lyOW1iAb9MNihwFtgThjvYbkgISVQuLQOSb2xAUgsrABSoCv1CQq37bb37iBbFRrQ0KtxhTvJshxIxGQAP5izEgbgBWxFiPF8gToOCgIWliuvGMSncVupIQjHcfVGHGIBBuo99iABrNhur8Vkw4ASpupVdyLFQwY3Fy7RhnxsVtZSbW9iLsQhKW4tK1wTZGAF90KEW2IuAQbn+3m22g0QmK+dqcYjFrENcgE+QosdsRsbXFjj+U/cAbcRWCAka7i5sBHiLNn7AjtXI5bADLYL5/Q32F0LJu3FXtuQnax7TuQSB+a6+N99wD43I1IUlMGrnbbNvB9yALtfa30gnYnxa36DQgJpKGGmkO4QuPcY3H23F9vcfTYb397yyBSq8IkC5FcQWAyOwLFSQq33didyFDMNybAEgEowpPh/Ic8uISKXdiCTH0FNgDdXm6aEtdgAZPaxxyQtJAUhWPifprCLKkhyY4gP3sAAAzWhEkVlJUseutiQtje+q8RTwmdPHTU7i8kjvFle0aRAtt2qjJUFrX7TmC1r9uJ02YS5K7cr8F4jNi1LSTsOrG+TxzKEW93KyVLJBGPO6e++58O2g92QKR1VgzIVp4h6KcQnlbqzpSRPIxUfMmIFlLZxoFiIv3FusbC17BTrY3YXm7oCoO0DJqk6D8M9Kl2qJ5qs75i3w8WNsr3TJ0ViP8AttyPcjWpuxsGZlUGu85WVx4BydSwEGCkhTt2kVHnkAsA9pneSQ2NiTtl43G+tLaTG3aAqXOJzJU1xjma4Bz+4yVR4DW7kAbpkEAjsUm7WY7kNAUATN+Js48sCwuGKKMlFvHfuRY7btsAAt204QRo684kZYkAWY3ZVKksVUKoizJBADOARsfK4vFrJE5omIuzD5YxxGNiSxFwCArAJdiCwUDfY3N0LOCMynr8VPcd1VUZo7Ys173sWQI7xhL+G/UsDY6pIOasBEwg6gLK8ZVRYBhkVCMzEEWJUjBQbkkHL7DK+Z9Obha2uSMeJurE3LZAJdRuW+oAsCAQAGxH57XAIGVzYVoclISmSmXeMlSSVJ6QHaB3BfqvicO7Hf6lBONwWppkJzXTjqhZBnYXyDBAIwbL5QIMe23bviR3+NUwrElHO98S4FiVJcMVIDi7iR1RVvj23j2JAxuNCFJRJpAQxTpuR+U3WRybZlXs6XDWsVfLNgpVrk6MKFJrMiqQe1R1Bi91kAVCxsyEoGBD4sWsbL22GiBKCrNRLvle1hYWIRikng5fVcxhfAI8WtY32MbZZnlSfC4ioUO1ycQpYhxbIlljc2JbAgBQ4xufcINFzbINddXSp4/GuIBD/S24Wy5D/NkGVVCncqx8d2s5arwV74pVbIGwkADB8Uyv2bFWU/ZQL4m3hha8wohyQk4hG1rOCAAgCvfE2yIxVxITYeDew323AmFNK//Z"/>
          <p:cNvSpPr>
            <a:spLocks noChangeAspect="1" noChangeArrowheads="1"/>
          </p:cNvSpPr>
          <p:nvPr/>
        </p:nvSpPr>
        <p:spPr bwMode="auto">
          <a:xfrm>
            <a:off x="155575" y="-731838"/>
            <a:ext cx="2276475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966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keo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0076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52500" y="695325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5400" dirty="0" smtClean="0">
                <a:solidFill>
                  <a:srgbClr val="92D050"/>
                </a:solidFill>
              </a:rPr>
              <a:t>   </a:t>
            </a:r>
            <a:r>
              <a:rPr lang="sr-Latn-ME" sz="4000" dirty="0" smtClean="0">
                <a:solidFill>
                  <a:srgbClr val="C00000"/>
                </a:solidFill>
              </a:rPr>
              <a:t>KEOPSOVA PIRAMI</a:t>
            </a:r>
            <a:r>
              <a:rPr lang="sr-Latn-ME" sz="3600" dirty="0" smtClean="0">
                <a:solidFill>
                  <a:srgbClr val="C00000"/>
                </a:solidFill>
              </a:rPr>
              <a:t>DA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0060" y="2234242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115628" y="2003125"/>
            <a:ext cx="49495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sr-Latn-BA" altLang="en-US" sz="2800" b="0" dirty="0">
                <a:solidFill>
                  <a:srgbClr val="92D050"/>
                </a:solidFill>
                <a:latin typeface="Cooper Black" pitchFamily="18" charset="0"/>
              </a:rPr>
              <a:t>Nalazi se u Gizi, </a:t>
            </a:r>
            <a:r>
              <a:rPr lang="sr-Latn-BA" altLang="en-US" sz="2800" b="0" dirty="0" smtClean="0">
                <a:solidFill>
                  <a:srgbClr val="92D050"/>
                </a:solidFill>
                <a:latin typeface="Cooper Black" pitchFamily="18" charset="0"/>
              </a:rPr>
              <a:t> </a:t>
            </a:r>
            <a:r>
              <a:rPr lang="sr-Latn-BA" altLang="en-US" sz="2800" b="0" dirty="0">
                <a:solidFill>
                  <a:srgbClr val="92D050"/>
                </a:solidFill>
                <a:latin typeface="Cooper Black" pitchFamily="18" charset="0"/>
              </a:rPr>
              <a:t>( Egipat )</a:t>
            </a:r>
            <a:endParaRPr lang="en-US" altLang="en-US" sz="2800" b="0" dirty="0">
              <a:solidFill>
                <a:srgbClr val="92D050"/>
              </a:solidFill>
              <a:latin typeface="Cooper Blac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5502" y="3209026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97479" y="295023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196196" y="2766203"/>
            <a:ext cx="79162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sr-Latn-ME" altLang="en-US" sz="2800" b="0" dirty="0" smtClean="0">
                <a:solidFill>
                  <a:srgbClr val="92D050"/>
                </a:solidFill>
                <a:latin typeface="Cooper Black" pitchFamily="18" charset="0"/>
              </a:rPr>
              <a:t>Predstavlja jedno od sedam Svjetskih čuda</a:t>
            </a:r>
            <a:endParaRPr lang="en-US" altLang="en-US" sz="2800" b="0" dirty="0">
              <a:solidFill>
                <a:srgbClr val="92D050"/>
              </a:solidFill>
              <a:latin typeface="Cooper Black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57863" y="3735238"/>
            <a:ext cx="4123428" cy="52322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FF00"/>
            </a:outerShdw>
          </a:effectLst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Visoka je147m</a:t>
            </a:r>
            <a:endParaRPr lang="en-US" sz="2800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  <p:bldP spid="10" grpId="0" build="allAtOnce"/>
      <p:bldP spid="11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2007" y="755493"/>
            <a:ext cx="7840638" cy="9366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1600" b="1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poliedar</a:t>
            </a:r>
            <a:r>
              <a:rPr lang="en-US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</a:t>
            </a:r>
            <a:r>
              <a:rPr lang="sr-Latn-M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čen mnogouglom (</a:t>
            </a:r>
            <a:r>
              <a:rPr lang="sr-Latn-ME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baza ili osnova</a:t>
            </a:r>
            <a:r>
              <a:rPr lang="sr-Latn-M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i trouglovima koji imaju zajedničko tjeme (</a:t>
            </a:r>
            <a:r>
              <a:rPr lang="sr-Latn-ME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bočne strane piramide</a:t>
            </a:r>
            <a:r>
              <a:rPr lang="sr-Latn-M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r>
              <a:rPr lang="sr-Latn-M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</a:t>
            </a: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20994" t="39665" r="4167" b="12084"/>
          <a:stretch/>
        </p:blipFill>
        <p:spPr bwMode="auto">
          <a:xfrm>
            <a:off x="0" y="1394460"/>
            <a:ext cx="4503761" cy="37490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52674" y="1528496"/>
            <a:ext cx="3957849" cy="26823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r-Latn-M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Ivice koje se sastaju  u tjemenu piramide nazivaju se </a:t>
            </a:r>
            <a:r>
              <a:rPr lang="sr-Latn-ME" sz="16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bočnim </a:t>
            </a:r>
            <a:r>
              <a:rPr lang="sr-Latn-ME" sz="16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ivicama(s)</a:t>
            </a:r>
            <a:r>
              <a:rPr lang="sr-Latn-ME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r-Latn-M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r-Latn-ME" sz="16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Visina </a:t>
            </a:r>
            <a:r>
              <a:rPr lang="sr-Latn-ME" sz="16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piramide(H) </a:t>
            </a:r>
            <a:r>
              <a:rPr lang="sr-Latn-ME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duž koja spaja vrh piramide sa njegovom ortogonalnom projekcijom na ravan osnove. 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Visina bočne strane piramide se naziva </a:t>
            </a:r>
            <a:r>
              <a:rPr lang="sr-Latn-ME" sz="16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apotema(h</a:t>
            </a:r>
            <a:r>
              <a:rPr lang="sr-Latn-ME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sr-Latn-ME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Latn-ME" sz="16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7156" y="2660026"/>
            <a:ext cx="207429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3580" y="3758540"/>
            <a:ext cx="13856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25009" y="2623750"/>
            <a:ext cx="2449286" cy="952994"/>
          </a:xfrm>
          <a:prstGeom prst="line">
            <a:avLst/>
          </a:prstGeom>
          <a:ln w="317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95274" y="3199617"/>
            <a:ext cx="247504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43008" y="4290827"/>
            <a:ext cx="13856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endParaRPr lang="en-US" dirty="0"/>
          </a:p>
        </p:txBody>
      </p:sp>
      <p:sp>
        <p:nvSpPr>
          <p:cNvPr id="14" name="Arc 13"/>
          <p:cNvSpPr/>
          <p:nvPr/>
        </p:nvSpPr>
        <p:spPr>
          <a:xfrm>
            <a:off x="1481227" y="3722118"/>
            <a:ext cx="362310" cy="38818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115464" y="3666227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5762" y="241540"/>
            <a:ext cx="8011424" cy="523220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5">
                <a:lumMod val="60000"/>
                <a:lumOff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sr-Latn-ME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DEFINICIJA I ELEMENTI PIRAMIDE   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37427" y="3735238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085975" y="3914775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38300" y="3695700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724150" y="3762375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C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247900" y="3152775"/>
            <a:ext cx="29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71525" y="3505200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E</a:t>
            </a:r>
            <a:endParaRPr lang="en-US" dirty="0"/>
          </a:p>
        </p:txBody>
      </p:sp>
      <p:sp>
        <p:nvSpPr>
          <p:cNvPr id="24" name="Arc 23"/>
          <p:cNvSpPr/>
          <p:nvPr/>
        </p:nvSpPr>
        <p:spPr>
          <a:xfrm rot="3340354">
            <a:off x="619125" y="4143375"/>
            <a:ext cx="276225" cy="266700"/>
          </a:xfrm>
          <a:prstGeom prst="arc">
            <a:avLst>
              <a:gd name="adj1" fmla="val 13880419"/>
              <a:gd name="adj2" fmla="val 0"/>
            </a:avLst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57225" y="4152900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933700" y="3286125"/>
            <a:ext cx="1731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 smtClean="0"/>
              <a:t>AB-osnovna ivica</a:t>
            </a:r>
            <a:endParaRPr lang="en-US" i="1" dirty="0"/>
          </a:p>
        </p:txBody>
      </p:sp>
    </p:spTree>
    <p:extLst>
      <p:ext uri="{BB962C8B-B14F-4D97-AF65-F5344CB8AC3E}">
        <p14:creationId xmlns="" xmlns:p14="http://schemas.microsoft.com/office/powerpoint/2010/main" val="42586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22122" y="355614"/>
            <a:ext cx="4331763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sr-Latn-ME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Vrste</a:t>
            </a:r>
            <a:r>
              <a:rPr lang="sr-Latn-ME" sz="5400" dirty="0" smtClean="0"/>
              <a:t> </a:t>
            </a:r>
            <a:r>
              <a:rPr lang="sr-Latn-ME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piramida</a:t>
            </a:r>
            <a:endParaRPr lang="en-US" sz="5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97432" y="2571214"/>
            <a:ext cx="1545903" cy="154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95356" y="2199737"/>
            <a:ext cx="3814333" cy="168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957533" y="3692106"/>
            <a:ext cx="7040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200" b="1" dirty="0" smtClean="0"/>
              <a:t>PRAVA</a:t>
            </a:r>
            <a:endParaRPr lang="en-US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794957" y="3666226"/>
            <a:ext cx="5998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200" b="1" dirty="0" smtClean="0"/>
              <a:t>KOSA</a:t>
            </a:r>
            <a:endParaRPr lang="en-US" sz="1200" b="1" dirty="0"/>
          </a:p>
        </p:txBody>
      </p:sp>
      <p:sp>
        <p:nvSpPr>
          <p:cNvPr id="24" name="Rectangle 23"/>
          <p:cNvSpPr/>
          <p:nvPr/>
        </p:nvSpPr>
        <p:spPr>
          <a:xfrm>
            <a:off x="439948" y="1181302"/>
            <a:ext cx="7455294" cy="606428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r-Latn-M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Ukoliko se vrh piramide ortogonalnom projekcijom na ravan osnove projektuje u centar opisane kružnice oko osnove,onda je to  </a:t>
            </a:r>
            <a:r>
              <a:rPr lang="sr-Latn-ME" sz="20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prava piramida</a:t>
            </a:r>
            <a:r>
              <a:rPr lang="sr-Latn-M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(u</a:t>
            </a:r>
            <a:r>
              <a:rPr lang="sr-Latn-ME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suprotnom je </a:t>
            </a:r>
            <a:r>
              <a:rPr lang="sr-Latn-ME" sz="20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kosa</a:t>
            </a:r>
            <a:r>
              <a:rPr lang="sr-Latn-ME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sr-Latn-ME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sr-Latn-ME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sr-Latn-ME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itchFamily="2" charset="2"/>
              <a:buChar char="v"/>
            </a:pPr>
            <a:r>
              <a:rPr lang="sr-Latn-M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Piramidu nazivamo </a:t>
            </a:r>
            <a:r>
              <a:rPr lang="sr-Latn-ME" sz="2000" b="1" i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pravilnom</a:t>
            </a:r>
            <a:r>
              <a:rPr lang="sr-Latn-M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ako je u njenoj osnovi 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r>
              <a:rPr lang="sr-Latn-M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pravilan mnogougao.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99540" y="3996189"/>
            <a:ext cx="948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a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798279" y="3752491"/>
            <a:ext cx="146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5267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5" grpId="0" build="allAtOnce"/>
      <p:bldP spid="2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 descr="https://eucbeniki.sio.si/vega3/336/stirka2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606625" y="1484672"/>
            <a:ext cx="1970249" cy="1289619"/>
          </a:xfrm>
          <a:prstGeom prst="rect">
            <a:avLst/>
          </a:prstGeom>
          <a:noFill/>
        </p:spPr>
      </p:pic>
      <p:pic>
        <p:nvPicPr>
          <p:cNvPr id="45064" name="Picture 8" descr="https://eucbeniki.sio.si/vega3/336/enakoroba1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325342" y="1468377"/>
            <a:ext cx="1595108" cy="1319033"/>
          </a:xfrm>
          <a:prstGeom prst="rect">
            <a:avLst/>
          </a:prstGeom>
          <a:noFill/>
        </p:spPr>
      </p:pic>
      <p:pic>
        <p:nvPicPr>
          <p:cNvPr id="45066" name="Picture 10" descr="https://eucbeniki.sio.si/vega3/336/enakoroba2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854040" y="2727026"/>
            <a:ext cx="2057679" cy="128246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88189" y="704699"/>
            <a:ext cx="8436633" cy="3166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lnSpc>
                <a:spcPct val="107000"/>
              </a:lnSpc>
              <a:spcAft>
                <a:spcPts val="600"/>
              </a:spcAft>
            </a:pPr>
            <a:r>
              <a:rPr lang="sr-Latn-ME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Prema broju stranica  osnove razlikujemo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itchFamily="2" charset="2"/>
              <a:buChar char="v"/>
            </a:pPr>
            <a:r>
              <a:rPr lang="sr-Latn-ME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Trostrane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itchFamily="2" charset="2"/>
              <a:buChar char="v"/>
            </a:pPr>
            <a:r>
              <a:rPr lang="sr-Latn-ME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</a:t>
            </a:r>
            <a:r>
              <a:rPr lang="sr-Latn-ME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etvorostrane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itchFamily="2" charset="2"/>
              <a:buChar char="v"/>
            </a:pPr>
            <a:r>
              <a:rPr lang="sr-Latn-ME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sr-Latn-ME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etostrane</a:t>
            </a:r>
          </a:p>
          <a:p>
            <a:pPr marL="214313" indent="-214313">
              <a:lnSpc>
                <a:spcPct val="107000"/>
              </a:lnSpc>
              <a:spcAft>
                <a:spcPts val="600"/>
              </a:spcAft>
              <a:buFont typeface="Wingdings" pitchFamily="2" charset="2"/>
              <a:buChar char="v"/>
            </a:pPr>
            <a:r>
              <a:rPr lang="sr-Latn-ME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n-tostrane piramide</a:t>
            </a:r>
            <a:endParaRPr lang="sr-Latn-ME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8769" y="621935"/>
            <a:ext cx="8190384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sr-Latn-ME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anose="02020603050405020304" pitchFamily="18" charset="0"/>
              </a:rPr>
              <a:t>Površina </a:t>
            </a:r>
            <a:r>
              <a:rPr lang="sr-Latn-ME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anose="02020603050405020304" pitchFamily="18" charset="0"/>
              </a:rPr>
              <a:t>i zapremina piramide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41" name="Picture 1" descr="C:\Users\Petar\Desktop\INSPKIJA\milanka\index.jpg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262113" y="1846740"/>
            <a:ext cx="2833237" cy="212219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07364" y="2173856"/>
            <a:ext cx="2803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P=B+M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4619" y="3010619"/>
            <a:ext cx="15905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>
                <a:solidFill>
                  <a:schemeClr val="tx2"/>
                </a:solidFill>
              </a:rPr>
              <a:t>B-površina baze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1871" y="3338423"/>
            <a:ext cx="2018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>
                <a:solidFill>
                  <a:schemeClr val="tx2"/>
                </a:solidFill>
              </a:rPr>
              <a:t>M-površina omotača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741698" y="3548093"/>
          <a:ext cx="414907" cy="1169283"/>
        </p:xfrm>
        <a:graphic>
          <a:graphicData uri="http://schemas.openxmlformats.org/presentationml/2006/ole">
            <p:oleObj spid="_x0000_s35841" name="Equation" r:id="rId5" imgW="139680" imgH="393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54450" y="3721042"/>
            <a:ext cx="2803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V=   BH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809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  <p:bldP spid="9" grpId="0" build="allAtOnce"/>
      <p:bldP spid="1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1511" y="450505"/>
            <a:ext cx="7566815" cy="56169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sr-Latn-ME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Pravilna četvorostrana piramida</a:t>
            </a:r>
            <a:endParaRPr lang="en-US" sz="3200" dirty="0"/>
          </a:p>
        </p:txBody>
      </p:sp>
      <p:pic>
        <p:nvPicPr>
          <p:cNvPr id="3" name="Picture 2" descr="C:\Users\Petar\Desktop\INSPKIJA\milanka\pravilnacetvorostranapiramida_0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17" y="1307578"/>
            <a:ext cx="3333539" cy="3603009"/>
          </a:xfrm>
          <a:prstGeom prst="rect">
            <a:avLst/>
          </a:prstGeom>
          <a:noFill/>
        </p:spPr>
      </p:pic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3564686" y="1255204"/>
          <a:ext cx="2020973" cy="478706"/>
        </p:xfrm>
        <a:graphic>
          <a:graphicData uri="http://schemas.openxmlformats.org/presentationml/2006/ole">
            <p:oleObj spid="_x0000_s67586" name="Equation" r:id="rId4" imgW="698400" imgH="164880" progId="Equation.3">
              <p:embed/>
            </p:oleObj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3432685" y="1878702"/>
          <a:ext cx="1070304" cy="503988"/>
        </p:xfrm>
        <a:graphic>
          <a:graphicData uri="http://schemas.openxmlformats.org/presentationml/2006/ole">
            <p:oleObj spid="_x0000_s67587" name="Equation" r:id="rId5" imgW="431640" imgH="203040" progId="Equation.3">
              <p:embed/>
            </p:oleObj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5081946" y="1731244"/>
          <a:ext cx="1963737" cy="928687"/>
        </p:xfrm>
        <a:graphic>
          <a:graphicData uri="http://schemas.openxmlformats.org/presentationml/2006/ole">
            <p:oleObj spid="_x0000_s67588" name="Equation" r:id="rId6" imgW="888840" imgH="419040" progId="Equation.3">
              <p:embed/>
            </p:oleObj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3719872" y="2541497"/>
          <a:ext cx="2320901" cy="572638"/>
        </p:xfrm>
        <a:graphic>
          <a:graphicData uri="http://schemas.openxmlformats.org/presentationml/2006/ole">
            <p:oleObj spid="_x0000_s67589" name="Equation" r:id="rId7" imgW="825480" imgH="203040" progId="Equation.3">
              <p:embed/>
            </p:oleObj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3854661" y="3082117"/>
          <a:ext cx="1485900" cy="903287"/>
        </p:xfrm>
        <a:graphic>
          <a:graphicData uri="http://schemas.openxmlformats.org/presentationml/2006/ole">
            <p:oleObj spid="_x0000_s67590" name="Equation" r:id="rId8" imgW="647640" imgH="393480" progId="Equation.3">
              <p:embed/>
            </p:oleObj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/>
        </p:nvGraphicFramePr>
        <p:xfrm>
          <a:off x="3801373" y="3951726"/>
          <a:ext cx="1685027" cy="967487"/>
        </p:xfrm>
        <a:graphic>
          <a:graphicData uri="http://schemas.openxmlformats.org/presentationml/2006/ole">
            <p:oleObj spid="_x0000_s67591" name="Equation" r:id="rId9" imgW="685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etar\Desktop\INSPKIJA\milanka\pravilnacetvorostranapiramida_0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81366"/>
            <a:ext cx="3333539" cy="3603009"/>
          </a:xfrm>
          <a:prstGeom prst="rect">
            <a:avLst/>
          </a:prstGeom>
          <a:noFill/>
        </p:spPr>
      </p:pic>
      <p:sp>
        <p:nvSpPr>
          <p:cNvPr id="3" name="Right Triangle 2"/>
          <p:cNvSpPr/>
          <p:nvPr/>
        </p:nvSpPr>
        <p:spPr>
          <a:xfrm flipH="1">
            <a:off x="4252823" y="595219"/>
            <a:ext cx="1354346" cy="1802923"/>
          </a:xfrm>
          <a:prstGeom prst="rtTriangle">
            <a:avLst/>
          </a:prstGeom>
          <a:solidFill>
            <a:srgbClr val="9BE5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6DF89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526875" y="1682152"/>
            <a:ext cx="3286665" cy="137159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64038" y="1457864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13539" y="1199072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/>
              <a:t>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804913" y="2467154"/>
            <a:ext cx="439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d/2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277206" y="2168166"/>
          <a:ext cx="684104" cy="212725"/>
        </p:xfrm>
        <a:graphic>
          <a:graphicData uri="http://schemas.openxmlformats.org/presentationml/2006/ole">
            <p:oleObj spid="_x0000_s68610" name="Equation" r:id="rId4" imgW="152280" imgH="139680" progId="Equation.3">
              <p:embed/>
            </p:oleObj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538158" y="2308212"/>
          <a:ext cx="86266" cy="64054"/>
        </p:xfrm>
        <a:graphic>
          <a:graphicData uri="http://schemas.openxmlformats.org/presentationml/2006/ole">
            <p:oleObj spid="_x0000_s68611" name="Equation" r:id="rId5" imgW="114120" imgH="114120" progId="Equation.3">
              <p:embed/>
            </p:oleObj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6041725" y="669446"/>
          <a:ext cx="2016125" cy="958850"/>
        </p:xfrm>
        <a:graphic>
          <a:graphicData uri="http://schemas.openxmlformats.org/presentationml/2006/ole">
            <p:oleObj spid="_x0000_s68612" name="Equation" r:id="rId6" imgW="990360" imgH="469800" progId="Equation.3">
              <p:embed/>
            </p:oleObj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6126312" y="1763743"/>
          <a:ext cx="1346200" cy="803275"/>
        </p:xfrm>
        <a:graphic>
          <a:graphicData uri="http://schemas.openxmlformats.org/presentationml/2006/ole">
            <p:oleObj spid="_x0000_s68613" name="Equation" r:id="rId7" imgW="660240" imgH="393480" progId="Equation.3">
              <p:embed/>
            </p:oleObj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6188614" y="2519511"/>
          <a:ext cx="1217613" cy="1165225"/>
        </p:xfrm>
        <a:graphic>
          <a:graphicData uri="http://schemas.openxmlformats.org/presentationml/2006/ole">
            <p:oleObj spid="_x0000_s68614" name="Equation" r:id="rId8" imgW="596880" imgH="571320" progId="Equation.3">
              <p:embed/>
            </p:oleObj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6226924" y="3653856"/>
          <a:ext cx="1190625" cy="1190625"/>
        </p:xfrm>
        <a:graphic>
          <a:graphicData uri="http://schemas.openxmlformats.org/presentationml/2006/ole">
            <p:oleObj spid="_x0000_s68615" name="Equation" r:id="rId9" imgW="583920" imgH="583920" progId="Equation.3">
              <p:embed/>
            </p:oleObj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150423" y="3717985"/>
          <a:ext cx="519085" cy="161386"/>
        </p:xfrm>
        <a:graphic>
          <a:graphicData uri="http://schemas.openxmlformats.org/presentationml/2006/ole">
            <p:oleObj spid="_x0000_s68616" name="Equation" r:id="rId10" imgW="15228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build="allAtOnce"/>
      <p:bldP spid="9" grpId="0" build="allAtOnce"/>
      <p:bldP spid="10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etar\Desktop\INSPKIJA\milanka\pravilnacetvorostranapiramida_0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81366"/>
            <a:ext cx="3333539" cy="3603009"/>
          </a:xfrm>
          <a:prstGeom prst="rect">
            <a:avLst/>
          </a:prstGeom>
          <a:noFill/>
        </p:spPr>
      </p:pic>
      <p:sp>
        <p:nvSpPr>
          <p:cNvPr id="3" name="Right Triangle 2"/>
          <p:cNvSpPr/>
          <p:nvPr/>
        </p:nvSpPr>
        <p:spPr>
          <a:xfrm>
            <a:off x="4679649" y="764516"/>
            <a:ext cx="1453731" cy="2064948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919016" y="2096219"/>
            <a:ext cx="2765127" cy="949446"/>
          </a:xfrm>
          <a:prstGeom prst="straightConnector1">
            <a:avLst/>
          </a:prstGeom>
          <a:ln w="158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408098" y="1820174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03653" y="1699404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89585" y="2898475"/>
            <a:ext cx="431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a/2</a:t>
            </a:r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4719716" y="2708694"/>
          <a:ext cx="230355" cy="77638"/>
        </p:xfrm>
        <a:graphic>
          <a:graphicData uri="http://schemas.openxmlformats.org/presentationml/2006/ole">
            <p:oleObj spid="_x0000_s69634" name="Equation" r:id="rId4" imgW="114120" imgH="114120" progId="Equation.3">
              <p:embed/>
            </p:oleObj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5632182" y="2509420"/>
          <a:ext cx="684212" cy="309562"/>
        </p:xfrm>
        <a:graphic>
          <a:graphicData uri="http://schemas.openxmlformats.org/presentationml/2006/ole">
            <p:oleObj spid="_x0000_s69635" name="Equation" r:id="rId5" imgW="152280" imgH="203040" progId="Equation.3">
              <p:embed/>
            </p:oleObj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5730875" y="504825"/>
          <a:ext cx="2068513" cy="958850"/>
        </p:xfrm>
        <a:graphic>
          <a:graphicData uri="http://schemas.openxmlformats.org/presentationml/2006/ole">
            <p:oleObj spid="_x0000_s69636" name="Equation" r:id="rId6" imgW="1015920" imgH="469800" progId="Equation.3">
              <p:embed/>
            </p:oleObj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6044632" y="1496654"/>
          <a:ext cx="1371600" cy="803275"/>
        </p:xfrm>
        <a:graphic>
          <a:graphicData uri="http://schemas.openxmlformats.org/presentationml/2006/ole">
            <p:oleObj spid="_x0000_s69637" name="Equation" r:id="rId7" imgW="672840" imgH="393480" progId="Equation.3">
              <p:embed/>
            </p:oleObj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7697667" y="1139705"/>
          <a:ext cx="1165225" cy="1165225"/>
        </p:xfrm>
        <a:graphic>
          <a:graphicData uri="http://schemas.openxmlformats.org/presentationml/2006/ole">
            <p:oleObj spid="_x0000_s69638" name="Equation" r:id="rId8" imgW="571320" imgH="571320" progId="Equation.3">
              <p:embed/>
            </p:oleObj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6701496" y="2135338"/>
          <a:ext cx="1190625" cy="1190625"/>
        </p:xfrm>
        <a:graphic>
          <a:graphicData uri="http://schemas.openxmlformats.org/presentationml/2006/ole">
            <p:oleObj spid="_x0000_s69639" name="Equation" r:id="rId9" imgW="583920" imgH="583920" progId="Equation.3">
              <p:embed/>
            </p:oleObj>
          </a:graphicData>
        </a:graphic>
      </p:graphicFrame>
      <p:sp>
        <p:nvSpPr>
          <p:cNvPr id="17" name="Right Triangle 16"/>
          <p:cNvSpPr/>
          <p:nvPr/>
        </p:nvSpPr>
        <p:spPr>
          <a:xfrm>
            <a:off x="4037162" y="3252158"/>
            <a:ext cx="1423359" cy="1475117"/>
          </a:xfrm>
          <a:prstGeom prst="rtTriangle">
            <a:avLst/>
          </a:prstGeom>
          <a:solidFill>
            <a:srgbClr val="CCAB7A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820837" y="3847382"/>
            <a:ext cx="1199072" cy="612475"/>
          </a:xfrm>
          <a:prstGeom prst="straightConnector1">
            <a:avLst/>
          </a:prstGeom>
          <a:ln w="127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856672" y="3830128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804249" y="3959524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459857" y="4692770"/>
            <a:ext cx="431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a/2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504317" y="401128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9640" name="Object 8"/>
          <p:cNvGraphicFramePr>
            <a:graphicFrameLocks noChangeAspect="1"/>
          </p:cNvGraphicFramePr>
          <p:nvPr/>
        </p:nvGraphicFramePr>
        <p:xfrm>
          <a:off x="6178250" y="3626898"/>
          <a:ext cx="1862138" cy="958850"/>
        </p:xfrm>
        <a:graphic>
          <a:graphicData uri="http://schemas.openxmlformats.org/presentationml/2006/ole">
            <p:oleObj spid="_x0000_s69640" name="Equation" r:id="rId10" imgW="914400" imgH="469800" progId="Equation.3">
              <p:embed/>
            </p:oleObj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4055075" y="4623759"/>
          <a:ext cx="196050" cy="66076"/>
        </p:xfrm>
        <a:graphic>
          <a:graphicData uri="http://schemas.openxmlformats.org/presentationml/2006/ole">
            <p:oleObj spid="_x0000_s69641" name="Equation" r:id="rId11" imgW="114120" imgH="114120" progId="Equation.3">
              <p:embed/>
            </p:oleObj>
          </a:graphicData>
        </a:graphic>
      </p:graphicFrame>
      <p:graphicFrame>
        <p:nvGraphicFramePr>
          <p:cNvPr id="69642" name="Object 10"/>
          <p:cNvGraphicFramePr>
            <a:graphicFrameLocks noChangeAspect="1"/>
          </p:cNvGraphicFramePr>
          <p:nvPr/>
        </p:nvGraphicFramePr>
        <p:xfrm>
          <a:off x="2320506" y="3691594"/>
          <a:ext cx="525463" cy="237738"/>
        </p:xfrm>
        <a:graphic>
          <a:graphicData uri="http://schemas.openxmlformats.org/presentationml/2006/ole">
            <p:oleObj spid="_x0000_s69642" name="Equation" r:id="rId12" imgW="1522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build="allAtOnce"/>
      <p:bldP spid="8" grpId="0" build="allAtOnce"/>
      <p:bldP spid="10" grpId="0" build="allAtOnce"/>
      <p:bldP spid="17" grpId="0" animBg="1"/>
      <p:bldP spid="24" grpId="0" build="allAtOnce"/>
      <p:bldP spid="25" grpId="0" build="allAtOnce"/>
      <p:bldP spid="26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1837</TotalTime>
  <Words>206</Words>
  <Application>Microsoft Office PowerPoint</Application>
  <PresentationFormat>On-screen Show (16:9)</PresentationFormat>
  <Paragraphs>84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Aspect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PIRAMIDA</dc:title>
  <dc:creator>Korisnik</dc:creator>
  <cp:lastModifiedBy>Petar</cp:lastModifiedBy>
  <cp:revision>341</cp:revision>
  <dcterms:created xsi:type="dcterms:W3CDTF">2017-11-16T14:24:40Z</dcterms:created>
  <dcterms:modified xsi:type="dcterms:W3CDTF">2020-04-05T21:40:13Z</dcterms:modified>
</cp:coreProperties>
</file>