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7" r:id="rId4"/>
    <p:sldId id="259" r:id="rId5"/>
    <p:sldId id="258" r:id="rId6"/>
    <p:sldId id="260" r:id="rId7"/>
    <p:sldId id="261" r:id="rId8"/>
    <p:sldId id="262" r:id="rId9"/>
    <p:sldId id="263" r:id="rId10"/>
    <p:sldId id="264" r:id="rId11"/>
    <p:sldId id="265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2148A8C2-BDBC-4EEE-A24E-8096C7CD4C1A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1CEC55FA-125D-45FE-B17E-52C696030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550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8A8C2-BDBC-4EEE-A24E-8096C7CD4C1A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C55FA-125D-45FE-B17E-52C696030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985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8A8C2-BDBC-4EEE-A24E-8096C7CD4C1A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C55FA-125D-45FE-B17E-52C696030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8780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8A8C2-BDBC-4EEE-A24E-8096C7CD4C1A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C55FA-125D-45FE-B17E-52C696030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4686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8A8C2-BDBC-4EEE-A24E-8096C7CD4C1A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C55FA-125D-45FE-B17E-52C696030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5465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8A8C2-BDBC-4EEE-A24E-8096C7CD4C1A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C55FA-125D-45FE-B17E-52C696030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9716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8A8C2-BDBC-4EEE-A24E-8096C7CD4C1A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C55FA-125D-45FE-B17E-52C696030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1802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2148A8C2-BDBC-4EEE-A24E-8096C7CD4C1A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C55FA-125D-45FE-B17E-52C696030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0226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2148A8C2-BDBC-4EEE-A24E-8096C7CD4C1A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C55FA-125D-45FE-B17E-52C696030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242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8A8C2-BDBC-4EEE-A24E-8096C7CD4C1A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C55FA-125D-45FE-B17E-52C696030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18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8A8C2-BDBC-4EEE-A24E-8096C7CD4C1A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C55FA-125D-45FE-B17E-52C696030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151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8A8C2-BDBC-4EEE-A24E-8096C7CD4C1A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C55FA-125D-45FE-B17E-52C696030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362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8A8C2-BDBC-4EEE-A24E-8096C7CD4C1A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C55FA-125D-45FE-B17E-52C696030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537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8A8C2-BDBC-4EEE-A24E-8096C7CD4C1A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C55FA-125D-45FE-B17E-52C696030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126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8A8C2-BDBC-4EEE-A24E-8096C7CD4C1A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C55FA-125D-45FE-B17E-52C696030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065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8A8C2-BDBC-4EEE-A24E-8096C7CD4C1A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C55FA-125D-45FE-B17E-52C696030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575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8A8C2-BDBC-4EEE-A24E-8096C7CD4C1A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C55FA-125D-45FE-B17E-52C696030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553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148A8C2-BDBC-4EEE-A24E-8096C7CD4C1A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1CEC55FA-125D-45FE-B17E-52C696030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76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3434A6-E9AA-4511-88DF-80B264A655C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i="1" dirty="0"/>
              <a:t>OSMAN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8CBFDB7-BDFD-4CEF-8220-8D350A7A8F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                                                                             </a:t>
            </a:r>
            <a:r>
              <a:rPr lang="en-US" sz="4400" dirty="0"/>
              <a:t>Ivan </a:t>
            </a:r>
            <a:r>
              <a:rPr lang="en-US" sz="4400" dirty="0" err="1"/>
              <a:t>Gundulić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3398572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937324E-949C-4211-8EC5-392D8DB6D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55010"/>
            <a:ext cx="10515600" cy="383057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XIV </a:t>
            </a:r>
            <a:r>
              <a:rPr lang="en-US" dirty="0" err="1"/>
              <a:t>strofa</a:t>
            </a:r>
            <a:r>
              <a:rPr lang="en-US" dirty="0"/>
              <a:t> </a:t>
            </a:r>
            <a:r>
              <a:rPr lang="en-US" dirty="0" err="1"/>
              <a:t>ukazuje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ključno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to da je on bio </a:t>
            </a:r>
            <a:r>
              <a:rPr lang="en-US" dirty="0" err="1"/>
              <a:t>poražen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da je </a:t>
            </a:r>
            <a:r>
              <a:rPr lang="en-US" dirty="0" err="1"/>
              <a:t>manje</a:t>
            </a:r>
            <a:r>
              <a:rPr lang="en-US" dirty="0"/>
              <a:t> </a:t>
            </a:r>
            <a:r>
              <a:rPr lang="en-US" dirty="0" err="1"/>
              <a:t>važno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je </a:t>
            </a:r>
            <a:r>
              <a:rPr lang="en-US" dirty="0" err="1"/>
              <a:t>došao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vlast</a:t>
            </a:r>
            <a:r>
              <a:rPr lang="en-US" dirty="0"/>
              <a:t>, </a:t>
            </a:r>
            <a:r>
              <a:rPr lang="en-US" dirty="0" err="1"/>
              <a:t>već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je </a:t>
            </a:r>
            <a:r>
              <a:rPr lang="en-US" dirty="0" err="1"/>
              <a:t>poražen</a:t>
            </a:r>
            <a:r>
              <a:rPr lang="en-US" dirty="0"/>
              <a:t> od </a:t>
            </a:r>
            <a:r>
              <a:rPr lang="en-US" dirty="0" err="1"/>
              <a:t>Poljaka</a:t>
            </a:r>
            <a:r>
              <a:rPr lang="en-US" dirty="0"/>
              <a:t>;</a:t>
            </a:r>
          </a:p>
          <a:p>
            <a:r>
              <a:rPr lang="en-US" dirty="0"/>
              <a:t>- </a:t>
            </a:r>
            <a:r>
              <a:rPr lang="en-US" dirty="0" err="1"/>
              <a:t>ukazuje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važnost</a:t>
            </a:r>
            <a:r>
              <a:rPr lang="en-US" dirty="0"/>
              <a:t> </a:t>
            </a:r>
            <a:r>
              <a:rPr lang="en-US" dirty="0" err="1"/>
              <a:t>motiva</a:t>
            </a:r>
            <a:r>
              <a:rPr lang="en-US" dirty="0"/>
              <a:t> pada </a:t>
            </a:r>
            <a:r>
              <a:rPr lang="en-US" dirty="0" err="1"/>
              <a:t>Osmana</a:t>
            </a:r>
            <a:r>
              <a:rPr lang="en-US" dirty="0"/>
              <a:t> II u </a:t>
            </a:r>
            <a:r>
              <a:rPr lang="en-US" dirty="0" err="1"/>
              <a:t>bici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Hoćima</a:t>
            </a:r>
            <a:endParaRPr lang="en-US" dirty="0"/>
          </a:p>
          <a:p>
            <a:endParaRPr lang="en-US" dirty="0"/>
          </a:p>
          <a:p>
            <a:r>
              <a:rPr lang="en-US" dirty="0"/>
              <a:t>XV  </a:t>
            </a:r>
            <a:r>
              <a:rPr lang="en-US" dirty="0" err="1"/>
              <a:t>i</a:t>
            </a:r>
            <a:r>
              <a:rPr lang="en-US" dirty="0"/>
              <a:t> XVI </a:t>
            </a:r>
            <a:r>
              <a:rPr lang="en-US" dirty="0" err="1"/>
              <a:t>strofa</a:t>
            </a:r>
            <a:r>
              <a:rPr lang="en-US" dirty="0"/>
              <a:t> – </a:t>
            </a:r>
            <a:r>
              <a:rPr lang="en-US" dirty="0" err="1"/>
              <a:t>apostrofa</a:t>
            </a:r>
            <a:r>
              <a:rPr lang="en-US" dirty="0"/>
              <a:t>, </a:t>
            </a:r>
            <a:r>
              <a:rPr lang="en-US" dirty="0" err="1"/>
              <a:t>obraćanje</a:t>
            </a:r>
            <a:r>
              <a:rPr lang="en-US" dirty="0"/>
              <a:t> </a:t>
            </a:r>
            <a:r>
              <a:rPr lang="en-US" dirty="0" err="1"/>
              <a:t>Vladislavu</a:t>
            </a:r>
            <a:r>
              <a:rPr lang="en-US" dirty="0"/>
              <a:t>, </a:t>
            </a:r>
            <a:r>
              <a:rPr lang="en-US" dirty="0" err="1"/>
              <a:t>njegovo</a:t>
            </a:r>
            <a:r>
              <a:rPr lang="en-US" dirty="0"/>
              <a:t> </a:t>
            </a:r>
            <a:r>
              <a:rPr lang="en-US" dirty="0" err="1"/>
              <a:t>veličanje</a:t>
            </a:r>
            <a:endParaRPr lang="en-US" dirty="0"/>
          </a:p>
          <a:p>
            <a:endParaRPr lang="en-US" dirty="0"/>
          </a:p>
          <a:p>
            <a:r>
              <a:rPr lang="en-US" dirty="0"/>
              <a:t>XVII </a:t>
            </a:r>
            <a:r>
              <a:rPr lang="en-US" dirty="0" err="1"/>
              <a:t>strofa</a:t>
            </a:r>
            <a:r>
              <a:rPr lang="en-US" dirty="0"/>
              <a:t>: </a:t>
            </a:r>
            <a:r>
              <a:rPr lang="en-US" dirty="0" err="1"/>
              <a:t>pobjeda</a:t>
            </a:r>
            <a:r>
              <a:rPr lang="en-US" dirty="0"/>
              <a:t>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err="1"/>
              <a:t>Osmanom</a:t>
            </a:r>
            <a:r>
              <a:rPr lang="en-US" dirty="0"/>
              <a:t> je </a:t>
            </a:r>
            <a:r>
              <a:rPr lang="en-US" dirty="0" err="1"/>
              <a:t>odjeknula</a:t>
            </a:r>
            <a:r>
              <a:rPr lang="en-US" dirty="0"/>
              <a:t> </a:t>
            </a:r>
            <a:r>
              <a:rPr lang="en-US" dirty="0" err="1"/>
              <a:t>cijelim</a:t>
            </a:r>
            <a:r>
              <a:rPr lang="en-US" dirty="0"/>
              <a:t> </a:t>
            </a:r>
            <a:r>
              <a:rPr lang="en-US" dirty="0" err="1"/>
              <a:t>svijetom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XVIII – </a:t>
            </a:r>
            <a:r>
              <a:rPr lang="en-US" dirty="0" err="1"/>
              <a:t>opjevaće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njegove</a:t>
            </a:r>
            <a:r>
              <a:rPr lang="en-US" dirty="0"/>
              <a:t> </a:t>
            </a:r>
            <a:r>
              <a:rPr lang="en-US" dirty="0" err="1"/>
              <a:t>uspjehe</a:t>
            </a:r>
            <a:endParaRPr lang="en-US" dirty="0"/>
          </a:p>
          <a:p>
            <a:r>
              <a:rPr lang="en-US" dirty="0"/>
              <a:t>XIX I XX – </a:t>
            </a:r>
            <a:r>
              <a:rPr lang="en-US" dirty="0" err="1"/>
              <a:t>sjećanje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bitku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Hoćima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2653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921F95B-BE7C-4CB4-8E17-6D546F6A26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29132"/>
            <a:ext cx="10515600" cy="3847831"/>
          </a:xfrm>
        </p:spPr>
        <p:txBody>
          <a:bodyPr/>
          <a:lstStyle/>
          <a:p>
            <a:r>
              <a:rPr lang="en-US" b="1" dirty="0" err="1">
                <a:solidFill>
                  <a:srgbClr val="FF0000"/>
                </a:solidFill>
              </a:rPr>
              <a:t>Umjetnički</a:t>
            </a:r>
            <a:r>
              <a:rPr lang="en-US" b="1" dirty="0">
                <a:solidFill>
                  <a:srgbClr val="FF0000"/>
                </a:solidFill>
              </a:rPr>
              <a:t> ep </a:t>
            </a:r>
            <a:r>
              <a:rPr lang="en-US" dirty="0"/>
              <a:t>– </a:t>
            </a:r>
            <a:r>
              <a:rPr lang="en-US" dirty="0" err="1"/>
              <a:t>odlikuje</a:t>
            </a:r>
            <a:r>
              <a:rPr lang="en-US" dirty="0"/>
              <a:t> </a:t>
            </a:r>
            <a:r>
              <a:rPr lang="en-US" dirty="0" err="1"/>
              <a:t>spoj</a:t>
            </a:r>
            <a:r>
              <a:rPr lang="en-US" dirty="0"/>
              <a:t> </a:t>
            </a:r>
            <a:r>
              <a:rPr lang="en-US" dirty="0" err="1"/>
              <a:t>istorijskog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neistorijskog</a:t>
            </a:r>
            <a:r>
              <a:rPr lang="en-US" dirty="0"/>
              <a:t>, </a:t>
            </a:r>
            <a:r>
              <a:rPr lang="en-US" dirty="0" err="1"/>
              <a:t>realnog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fantastičnog</a:t>
            </a:r>
            <a:r>
              <a:rPr lang="en-US" dirty="0"/>
              <a:t>, u </a:t>
            </a:r>
            <a:r>
              <a:rPr lang="en-US" dirty="0" err="1"/>
              <a:t>centru</a:t>
            </a:r>
            <a:r>
              <a:rPr lang="en-US" dirty="0"/>
              <a:t> </a:t>
            </a:r>
            <a:r>
              <a:rPr lang="en-US" dirty="0" err="1"/>
              <a:t>zbivanja</a:t>
            </a:r>
            <a:r>
              <a:rPr lang="en-US" dirty="0"/>
              <a:t> </a:t>
            </a:r>
            <a:r>
              <a:rPr lang="en-US" dirty="0" err="1"/>
              <a:t>nalazi</a:t>
            </a:r>
            <a:r>
              <a:rPr lang="en-US" dirty="0"/>
              <a:t> se </a:t>
            </a:r>
            <a:r>
              <a:rPr lang="en-US" dirty="0" err="1"/>
              <a:t>junak</a:t>
            </a:r>
            <a:r>
              <a:rPr lang="en-US" dirty="0"/>
              <a:t>, </a:t>
            </a:r>
            <a:r>
              <a:rPr lang="en-US" dirty="0" err="1"/>
              <a:t>predstavnik</a:t>
            </a:r>
            <a:r>
              <a:rPr lang="en-US" dirty="0"/>
              <a:t> </a:t>
            </a:r>
            <a:r>
              <a:rPr lang="en-US" dirty="0" err="1"/>
              <a:t>kolektiva</a:t>
            </a:r>
            <a:r>
              <a:rPr lang="en-US" dirty="0"/>
              <a:t> </a:t>
            </a:r>
            <a:r>
              <a:rPr lang="en-US" dirty="0" err="1"/>
              <a:t>kojem</a:t>
            </a:r>
            <a:r>
              <a:rPr lang="en-US" dirty="0"/>
              <a:t> </a:t>
            </a:r>
            <a:r>
              <a:rPr lang="en-US" dirty="0" err="1"/>
              <a:t>pripada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vladar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običan</a:t>
            </a:r>
            <a:r>
              <a:rPr lang="en-US" dirty="0"/>
              <a:t> </a:t>
            </a:r>
            <a:r>
              <a:rPr lang="en-US" dirty="0" err="1"/>
              <a:t>čovjek</a:t>
            </a:r>
            <a:r>
              <a:rPr lang="en-US" dirty="0"/>
              <a:t>.</a:t>
            </a:r>
          </a:p>
          <a:p>
            <a:r>
              <a:rPr lang="en-US" dirty="0"/>
              <a:t>-</a:t>
            </a:r>
            <a:r>
              <a:rPr lang="en-US" dirty="0" err="1"/>
              <a:t>pripada</a:t>
            </a:r>
            <a:r>
              <a:rPr lang="en-US" dirty="0"/>
              <a:t> </a:t>
            </a:r>
            <a:r>
              <a:rPr lang="en-US" dirty="0" err="1"/>
              <a:t>baroku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Tematika</a:t>
            </a:r>
            <a:r>
              <a:rPr lang="en-US" dirty="0"/>
              <a:t>: </a:t>
            </a:r>
            <a:r>
              <a:rPr lang="en-US" dirty="0" err="1"/>
              <a:t>prolaznosti</a:t>
            </a:r>
            <a:endParaRPr lang="en-US" dirty="0"/>
          </a:p>
          <a:p>
            <a:r>
              <a:rPr lang="en-US" dirty="0" err="1"/>
              <a:t>Stilske</a:t>
            </a:r>
            <a:r>
              <a:rPr lang="en-US" dirty="0"/>
              <a:t> figure: </a:t>
            </a:r>
            <a:r>
              <a:rPr lang="en-US" dirty="0" err="1" smtClean="0"/>
              <a:t>kontrast</a:t>
            </a:r>
            <a:r>
              <a:rPr lang="en-US" dirty="0"/>
              <a:t>, </a:t>
            </a:r>
            <a:r>
              <a:rPr lang="en-US" dirty="0" err="1"/>
              <a:t>apostrofa</a:t>
            </a:r>
            <a:r>
              <a:rPr lang="en-US" dirty="0"/>
              <a:t>, anaphora, </a:t>
            </a:r>
            <a:r>
              <a:rPr lang="en-US" dirty="0" err="1"/>
              <a:t>retoričko</a:t>
            </a:r>
            <a:r>
              <a:rPr lang="en-US" dirty="0"/>
              <a:t> </a:t>
            </a:r>
            <a:r>
              <a:rPr lang="en-US" dirty="0" err="1"/>
              <a:t>pitanje</a:t>
            </a:r>
            <a:endParaRPr lang="en-US" dirty="0"/>
          </a:p>
          <a:p>
            <a:r>
              <a:rPr lang="en-US" dirty="0" err="1"/>
              <a:t>Vrsta</a:t>
            </a:r>
            <a:r>
              <a:rPr lang="en-US" dirty="0"/>
              <a:t> </a:t>
            </a:r>
            <a:r>
              <a:rPr lang="en-US" dirty="0" err="1"/>
              <a:t>strofe</a:t>
            </a:r>
            <a:r>
              <a:rPr lang="en-US" dirty="0"/>
              <a:t>: </a:t>
            </a:r>
            <a:r>
              <a:rPr lang="en-US" dirty="0" err="1"/>
              <a:t>katren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3151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Doma</a:t>
            </a:r>
            <a:r>
              <a:rPr lang="sr-Latn-ME" dirty="0" smtClean="0">
                <a:solidFill>
                  <a:srgbClr val="FFFF00"/>
                </a:solidFill>
              </a:rPr>
              <a:t>ći zadatak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ME" dirty="0" smtClean="0"/>
              <a:t>1. Uoči istorijske činjenice u tekstu.</a:t>
            </a:r>
          </a:p>
          <a:p>
            <a:r>
              <a:rPr lang="sr-Latn-ME" dirty="0" smtClean="0"/>
              <a:t>2. Opiši Osmanov lik na osnovu sadržaja teksta.</a:t>
            </a:r>
          </a:p>
          <a:p>
            <a:r>
              <a:rPr lang="sr-Latn-ME" dirty="0" smtClean="0"/>
              <a:t>3. Pronađi stihove u kojima uočavaš da je Osman svjestan položaja u kojem se našao.</a:t>
            </a:r>
          </a:p>
          <a:p>
            <a:r>
              <a:rPr lang="sr-Latn-ME" dirty="0" smtClean="0"/>
              <a:t>4. </a:t>
            </a:r>
            <a:r>
              <a:rPr lang="sr-Latn-ME" dirty="0"/>
              <a:t>N</a:t>
            </a:r>
            <a:r>
              <a:rPr lang="sr-Latn-ME" dirty="0" smtClean="0"/>
              <a:t>a osnovu teksta objasni odnos vlasti i pojedinca?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70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defTabSz="914400">
              <a:spcBef>
                <a:spcPct val="20000"/>
              </a:spcBef>
              <a:buClr>
                <a:srgbClr val="AD0101"/>
              </a:buClr>
              <a:buSzTx/>
              <a:buNone/>
            </a:pPr>
            <a:r>
              <a:rPr lang="en-US" sz="2400" dirty="0">
                <a:solidFill>
                  <a:srgbClr val="303030"/>
                </a:solidFill>
                <a:latin typeface="Times New Roman"/>
              </a:rPr>
              <a:t>Ivan </a:t>
            </a:r>
            <a:r>
              <a:rPr lang="en-US" sz="2400" dirty="0" err="1">
                <a:solidFill>
                  <a:srgbClr val="303030"/>
                </a:solidFill>
                <a:latin typeface="Times New Roman"/>
              </a:rPr>
              <a:t>Gunduli</a:t>
            </a:r>
            <a:r>
              <a:rPr lang="sr-Latn-ME" sz="2400" dirty="0">
                <a:solidFill>
                  <a:srgbClr val="303030"/>
                </a:solidFill>
                <a:latin typeface="Times New Roman"/>
              </a:rPr>
              <a:t>ć( 1589-1638)</a:t>
            </a:r>
          </a:p>
          <a:p>
            <a:pPr marL="0" lvl="0" indent="0" defTabSz="914400">
              <a:spcBef>
                <a:spcPct val="20000"/>
              </a:spcBef>
              <a:buClr>
                <a:srgbClr val="AD0101"/>
              </a:buClr>
              <a:buSzTx/>
              <a:buNone/>
            </a:pPr>
            <a:endParaRPr lang="en-US" sz="2400" dirty="0" smtClean="0">
              <a:solidFill>
                <a:srgbClr val="303030"/>
              </a:solidFill>
              <a:latin typeface="Times New Roman"/>
            </a:endParaRPr>
          </a:p>
          <a:p>
            <a:pPr marL="0" lvl="0" indent="0" defTabSz="914400">
              <a:spcBef>
                <a:spcPct val="20000"/>
              </a:spcBef>
              <a:buClr>
                <a:srgbClr val="AD0101"/>
              </a:buClr>
              <a:buSzTx/>
              <a:buNone/>
            </a:pPr>
            <a:r>
              <a:rPr lang="sr-Latn-ME" sz="2400" dirty="0" smtClean="0">
                <a:solidFill>
                  <a:srgbClr val="303030"/>
                </a:solidFill>
                <a:latin typeface="Times New Roman"/>
              </a:rPr>
              <a:t>Ivan </a:t>
            </a:r>
            <a:r>
              <a:rPr lang="sr-Latn-ME" sz="2400" dirty="0">
                <a:solidFill>
                  <a:srgbClr val="303030"/>
                </a:solidFill>
                <a:latin typeface="Times New Roman"/>
              </a:rPr>
              <a:t>Gundulić rođen je Dubrovniku  u plemićkoj porodici.</a:t>
            </a:r>
          </a:p>
          <a:p>
            <a:pPr marL="0" lvl="0" indent="0" defTabSz="914400">
              <a:spcBef>
                <a:spcPct val="20000"/>
              </a:spcBef>
              <a:buClr>
                <a:srgbClr val="AD0101"/>
              </a:buClr>
              <a:buSzTx/>
              <a:buNone/>
            </a:pPr>
            <a:r>
              <a:rPr lang="sr-Latn-ME" sz="2400" dirty="0">
                <a:solidFill>
                  <a:srgbClr val="303030"/>
                </a:solidFill>
                <a:latin typeface="Times New Roman"/>
              </a:rPr>
              <a:t>Vaspitavan je strogom hrišćanskom duhu, što će se prepoznati i u njegovom stvaralaštvu.</a:t>
            </a:r>
          </a:p>
          <a:p>
            <a:pPr marL="0" lvl="0" indent="0" defTabSz="914400">
              <a:spcBef>
                <a:spcPct val="20000"/>
              </a:spcBef>
              <a:buClr>
                <a:srgbClr val="AD0101"/>
              </a:buClr>
              <a:buSzTx/>
              <a:buNone/>
            </a:pPr>
            <a:r>
              <a:rPr lang="sr-Latn-ME" sz="2400" dirty="0">
                <a:solidFill>
                  <a:srgbClr val="303030"/>
                </a:solidFill>
                <a:latin typeface="Times New Roman"/>
              </a:rPr>
              <a:t>Njegova lirika ima pobožno-refleksivni karakter.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696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F0471E24-C24B-4536-B905-199BC0D35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9517"/>
            <a:ext cx="10515600" cy="3787446"/>
          </a:xfrm>
        </p:spPr>
        <p:txBody>
          <a:bodyPr/>
          <a:lstStyle/>
          <a:p>
            <a:r>
              <a:rPr lang="en-US" dirty="0" err="1"/>
              <a:t>Vrsta</a:t>
            </a:r>
            <a:r>
              <a:rPr lang="en-US" dirty="0"/>
              <a:t> </a:t>
            </a:r>
            <a:r>
              <a:rPr lang="en-US" dirty="0" err="1"/>
              <a:t>djela</a:t>
            </a:r>
            <a:r>
              <a:rPr lang="en-US" dirty="0"/>
              <a:t>: ep/</a:t>
            </a:r>
            <a:r>
              <a:rPr lang="en-US" dirty="0" err="1"/>
              <a:t>spjev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Vrijeme</a:t>
            </a:r>
            <a:r>
              <a:rPr lang="en-US" dirty="0"/>
              <a:t> </a:t>
            </a:r>
            <a:r>
              <a:rPr lang="en-US" dirty="0" err="1"/>
              <a:t>radnje</a:t>
            </a:r>
            <a:r>
              <a:rPr lang="en-US" dirty="0"/>
              <a:t>: 1612.godina</a:t>
            </a:r>
          </a:p>
          <a:p>
            <a:endParaRPr lang="en-US" dirty="0"/>
          </a:p>
          <a:p>
            <a:r>
              <a:rPr lang="en-US" dirty="0" err="1"/>
              <a:t>Mjesto</a:t>
            </a:r>
            <a:r>
              <a:rPr lang="en-US" dirty="0"/>
              <a:t> </a:t>
            </a:r>
            <a:r>
              <a:rPr lang="en-US" dirty="0" err="1"/>
              <a:t>radnje</a:t>
            </a:r>
            <a:r>
              <a:rPr lang="en-US" dirty="0"/>
              <a:t>: </a:t>
            </a:r>
            <a:r>
              <a:rPr lang="en-US" dirty="0" err="1"/>
              <a:t>Hoćimsko</a:t>
            </a:r>
            <a:r>
              <a:rPr lang="en-US" dirty="0"/>
              <a:t> polje, </a:t>
            </a:r>
            <a:r>
              <a:rPr lang="en-US" dirty="0" err="1"/>
              <a:t>Carigrad</a:t>
            </a:r>
            <a:r>
              <a:rPr lang="en-US" dirty="0"/>
              <a:t>, </a:t>
            </a:r>
            <a:r>
              <a:rPr lang="en-US" dirty="0" err="1"/>
              <a:t>Smederevo</a:t>
            </a:r>
            <a:endParaRPr lang="en-US" dirty="0"/>
          </a:p>
          <a:p>
            <a:endParaRPr lang="en-US" dirty="0"/>
          </a:p>
          <a:p>
            <a:r>
              <a:rPr lang="en-US" dirty="0"/>
              <a:t>Ep –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obimno</a:t>
            </a:r>
            <a:r>
              <a:rPr lang="en-US" dirty="0"/>
              <a:t> </a:t>
            </a:r>
            <a:r>
              <a:rPr lang="en-US" dirty="0" err="1"/>
              <a:t>epsko</a:t>
            </a:r>
            <a:r>
              <a:rPr lang="en-US" dirty="0"/>
              <a:t> </a:t>
            </a:r>
            <a:r>
              <a:rPr lang="en-US" dirty="0" err="1"/>
              <a:t>djelo</a:t>
            </a:r>
            <a:r>
              <a:rPr lang="en-US" dirty="0"/>
              <a:t> </a:t>
            </a:r>
            <a:r>
              <a:rPr lang="en-US" dirty="0" err="1"/>
              <a:t>napisano</a:t>
            </a:r>
            <a:r>
              <a:rPr lang="en-US" dirty="0"/>
              <a:t> u </a:t>
            </a:r>
            <a:r>
              <a:rPr lang="en-US" dirty="0" err="1"/>
              <a:t>stihu</a:t>
            </a:r>
            <a:r>
              <a:rPr lang="en-US" dirty="0"/>
              <a:t>,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najčešće</a:t>
            </a:r>
            <a:r>
              <a:rPr lang="en-US" dirty="0"/>
              <a:t> </a:t>
            </a:r>
            <a:r>
              <a:rPr lang="en-US" dirty="0" err="1"/>
              <a:t>pripovijeda</a:t>
            </a:r>
            <a:r>
              <a:rPr lang="en-US" dirty="0"/>
              <a:t> o </a:t>
            </a:r>
            <a:r>
              <a:rPr lang="en-US" dirty="0" err="1"/>
              <a:t>kolektivnom</a:t>
            </a:r>
            <a:r>
              <a:rPr lang="en-US" dirty="0"/>
              <a:t> </a:t>
            </a:r>
            <a:r>
              <a:rPr lang="en-US" dirty="0" err="1"/>
              <a:t>događaju</a:t>
            </a:r>
            <a:r>
              <a:rPr lang="en-US" dirty="0"/>
              <a:t>, </a:t>
            </a:r>
            <a:r>
              <a:rPr lang="en-US" dirty="0" err="1"/>
              <a:t>dajući</a:t>
            </a:r>
            <a:r>
              <a:rPr lang="en-US" dirty="0"/>
              <a:t> </a:t>
            </a:r>
            <a:r>
              <a:rPr lang="en-US" dirty="0" err="1"/>
              <a:t>široku</a:t>
            </a:r>
            <a:r>
              <a:rPr lang="en-US" dirty="0"/>
              <a:t> </a:t>
            </a:r>
            <a:r>
              <a:rPr lang="en-US" dirty="0" err="1"/>
              <a:t>sliku</a:t>
            </a:r>
            <a:r>
              <a:rPr lang="en-US" dirty="0"/>
              <a:t> </a:t>
            </a:r>
            <a:r>
              <a:rPr lang="en-US" dirty="0" err="1"/>
              <a:t>naroda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običaja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učestvuju</a:t>
            </a:r>
            <a:r>
              <a:rPr lang="en-US" dirty="0"/>
              <a:t> u </a:t>
            </a:r>
            <a:r>
              <a:rPr lang="en-US" dirty="0" err="1"/>
              <a:t>njemu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67840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82096CC-DF71-4425-B70D-7845C42940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“Osman” je </a:t>
            </a:r>
            <a:r>
              <a:rPr lang="en-US" dirty="0" err="1"/>
              <a:t>istorijski</a:t>
            </a:r>
            <a:r>
              <a:rPr lang="en-US" dirty="0"/>
              <a:t> </a:t>
            </a:r>
            <a:r>
              <a:rPr lang="en-US" dirty="0" err="1"/>
              <a:t>spjev</a:t>
            </a:r>
            <a:r>
              <a:rPr lang="en-US" dirty="0"/>
              <a:t> </a:t>
            </a:r>
            <a:r>
              <a:rPr lang="en-US" dirty="0" err="1"/>
              <a:t>napisan</a:t>
            </a:r>
            <a:r>
              <a:rPr lang="en-US" dirty="0"/>
              <a:t> u </a:t>
            </a:r>
            <a:r>
              <a:rPr lang="en-US" dirty="0" err="1"/>
              <a:t>dvadeset</a:t>
            </a:r>
            <a:r>
              <a:rPr lang="en-US" dirty="0"/>
              <a:t> </a:t>
            </a:r>
            <a:r>
              <a:rPr lang="en-US" dirty="0" err="1"/>
              <a:t>pjevanja</a:t>
            </a:r>
            <a:r>
              <a:rPr lang="en-US" dirty="0"/>
              <a:t> od </a:t>
            </a:r>
            <a:r>
              <a:rPr lang="en-US" dirty="0" err="1"/>
              <a:t>kojih</a:t>
            </a:r>
            <a:r>
              <a:rPr lang="en-US" dirty="0"/>
              <a:t> </a:t>
            </a:r>
            <a:r>
              <a:rPr lang="en-US" dirty="0" err="1"/>
              <a:t>nedostaju</a:t>
            </a:r>
            <a:r>
              <a:rPr lang="en-US" dirty="0"/>
              <a:t> </a:t>
            </a:r>
            <a:r>
              <a:rPr lang="en-US" dirty="0" err="1"/>
              <a:t>dva</a:t>
            </a:r>
            <a:r>
              <a:rPr lang="en-US" dirty="0"/>
              <a:t>. </a:t>
            </a:r>
            <a:r>
              <a:rPr lang="en-US" dirty="0" err="1"/>
              <a:t>Djelo</a:t>
            </a:r>
            <a:r>
              <a:rPr lang="en-US" dirty="0"/>
              <a:t> je </a:t>
            </a:r>
            <a:r>
              <a:rPr lang="en-US" dirty="0" err="1"/>
              <a:t>ispjevano</a:t>
            </a:r>
            <a:r>
              <a:rPr lang="en-US" dirty="0"/>
              <a:t> u </a:t>
            </a:r>
            <a:r>
              <a:rPr lang="en-US" dirty="0" err="1"/>
              <a:t>osmercima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povezani</a:t>
            </a:r>
            <a:r>
              <a:rPr lang="en-US" dirty="0"/>
              <a:t> u </a:t>
            </a:r>
            <a:r>
              <a:rPr lang="en-US" dirty="0" err="1"/>
              <a:t>katrene</a:t>
            </a:r>
            <a:r>
              <a:rPr lang="en-US" dirty="0"/>
              <a:t>.</a:t>
            </a:r>
          </a:p>
          <a:p>
            <a:r>
              <a:rPr lang="en-US" dirty="0" err="1"/>
              <a:t>Tema</a:t>
            </a:r>
            <a:r>
              <a:rPr lang="en-US" dirty="0"/>
              <a:t> </a:t>
            </a:r>
            <a:r>
              <a:rPr lang="en-US" dirty="0" err="1"/>
              <a:t>spjeva</a:t>
            </a:r>
            <a:r>
              <a:rPr lang="en-US" dirty="0"/>
              <a:t> je </a:t>
            </a:r>
            <a:r>
              <a:rPr lang="en-US" dirty="0" err="1"/>
              <a:t>sudbina</a:t>
            </a:r>
            <a:r>
              <a:rPr lang="en-US" dirty="0"/>
              <a:t> </a:t>
            </a:r>
            <a:r>
              <a:rPr lang="en-US" dirty="0" err="1"/>
              <a:t>turskog</a:t>
            </a:r>
            <a:r>
              <a:rPr lang="en-US" dirty="0"/>
              <a:t> sultana </a:t>
            </a:r>
            <a:r>
              <a:rPr lang="en-US" dirty="0" err="1"/>
              <a:t>Osmana</a:t>
            </a:r>
            <a:r>
              <a:rPr lang="en-US" dirty="0"/>
              <a:t> II </a:t>
            </a:r>
            <a:r>
              <a:rPr lang="en-US" dirty="0" err="1"/>
              <a:t>koji</a:t>
            </a:r>
            <a:r>
              <a:rPr lang="en-US" dirty="0"/>
              <a:t> je </a:t>
            </a:r>
            <a:r>
              <a:rPr lang="en-US" dirty="0" err="1"/>
              <a:t>svrgnut</a:t>
            </a:r>
            <a:r>
              <a:rPr lang="en-US" dirty="0"/>
              <a:t> u </a:t>
            </a:r>
            <a:r>
              <a:rPr lang="en-US" dirty="0" err="1"/>
              <a:t>janjičarskoj</a:t>
            </a:r>
            <a:r>
              <a:rPr lang="en-US" dirty="0"/>
              <a:t> </a:t>
            </a:r>
            <a:r>
              <a:rPr lang="en-US" dirty="0" err="1"/>
              <a:t>pobuni</a:t>
            </a:r>
            <a:r>
              <a:rPr lang="en-US" dirty="0"/>
              <a:t>, a dan </a:t>
            </a:r>
            <a:r>
              <a:rPr lang="en-US" dirty="0" err="1"/>
              <a:t>kasnije</a:t>
            </a:r>
            <a:r>
              <a:rPr lang="en-US" dirty="0"/>
              <a:t> </a:t>
            </a:r>
            <a:r>
              <a:rPr lang="en-US" dirty="0" err="1"/>
              <a:t>pogubljen</a:t>
            </a:r>
            <a:r>
              <a:rPr lang="en-US" dirty="0"/>
              <a:t>.</a:t>
            </a:r>
          </a:p>
          <a:p>
            <a:r>
              <a:rPr lang="en-US" dirty="0" err="1"/>
              <a:t>Radnjom</a:t>
            </a:r>
            <a:r>
              <a:rPr lang="en-US" dirty="0"/>
              <a:t> </a:t>
            </a:r>
            <a:r>
              <a:rPr lang="en-US" dirty="0" err="1"/>
              <a:t>dominiraju</a:t>
            </a:r>
            <a:r>
              <a:rPr lang="en-US" dirty="0"/>
              <a:t> </a:t>
            </a:r>
            <a:r>
              <a:rPr lang="en-US" dirty="0" err="1"/>
              <a:t>događaji</a:t>
            </a:r>
            <a:r>
              <a:rPr lang="en-US" dirty="0"/>
              <a:t> </a:t>
            </a:r>
            <a:r>
              <a:rPr lang="en-US" dirty="0" err="1"/>
              <a:t>posljednjih</a:t>
            </a:r>
            <a:r>
              <a:rPr lang="en-US" dirty="0"/>
              <a:t> </a:t>
            </a:r>
            <a:r>
              <a:rPr lang="en-US" dirty="0" err="1"/>
              <a:t>mjeseci</a:t>
            </a:r>
            <a:r>
              <a:rPr lang="en-US" dirty="0"/>
              <a:t> </a:t>
            </a:r>
            <a:r>
              <a:rPr lang="en-US" dirty="0" err="1"/>
              <a:t>sultanovog</a:t>
            </a:r>
            <a:r>
              <a:rPr lang="en-US" dirty="0"/>
              <a:t> </a:t>
            </a:r>
            <a:r>
              <a:rPr lang="en-US" dirty="0" err="1"/>
              <a:t>života</a:t>
            </a:r>
            <a:r>
              <a:rPr lang="en-US" dirty="0"/>
              <a:t> </a:t>
            </a:r>
            <a:r>
              <a:rPr lang="en-US" dirty="0" err="1"/>
              <a:t>nakon</a:t>
            </a:r>
            <a:r>
              <a:rPr lang="en-US" dirty="0"/>
              <a:t> </a:t>
            </a:r>
            <a:r>
              <a:rPr lang="en-US" dirty="0" err="1"/>
              <a:t>njegove</a:t>
            </a:r>
            <a:r>
              <a:rPr lang="en-US" dirty="0"/>
              <a:t> </a:t>
            </a:r>
            <a:r>
              <a:rPr lang="en-US" dirty="0" err="1"/>
              <a:t>neuspjele</a:t>
            </a:r>
            <a:r>
              <a:rPr lang="en-US" dirty="0"/>
              <a:t> </a:t>
            </a:r>
            <a:r>
              <a:rPr lang="en-US" dirty="0" err="1"/>
              <a:t>bitke</a:t>
            </a:r>
            <a:r>
              <a:rPr lang="en-US" dirty="0"/>
              <a:t> s </a:t>
            </a:r>
            <a:r>
              <a:rPr lang="en-US" dirty="0" err="1"/>
              <a:t>poljskom</a:t>
            </a:r>
            <a:r>
              <a:rPr lang="en-US" dirty="0"/>
              <a:t> </a:t>
            </a:r>
            <a:r>
              <a:rPr lang="en-US" dirty="0" err="1"/>
              <a:t>vojskom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Hoćima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37618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BD7573E-CC75-421F-B82F-2680AAD7BA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 </a:t>
            </a:r>
            <a:r>
              <a:rPr lang="en-US" dirty="0" err="1"/>
              <a:t>prvome</a:t>
            </a:r>
            <a:r>
              <a:rPr lang="en-US" dirty="0"/>
              <a:t> </a:t>
            </a:r>
            <a:r>
              <a:rPr lang="en-US" dirty="0" err="1"/>
              <a:t>pjevanju</a:t>
            </a:r>
            <a:r>
              <a:rPr lang="en-US" dirty="0"/>
              <a:t> “</a:t>
            </a:r>
            <a:r>
              <a:rPr lang="en-US" dirty="0" err="1"/>
              <a:t>Osmana</a:t>
            </a:r>
            <a:r>
              <a:rPr lang="en-US" dirty="0"/>
              <a:t>” </a:t>
            </a:r>
            <a:r>
              <a:rPr lang="en-US" dirty="0" err="1"/>
              <a:t>pjesnik</a:t>
            </a:r>
            <a:r>
              <a:rPr lang="en-US" dirty="0"/>
              <a:t> </a:t>
            </a:r>
            <a:r>
              <a:rPr lang="en-US" dirty="0" err="1"/>
              <a:t>govori</a:t>
            </a:r>
            <a:r>
              <a:rPr lang="en-US" dirty="0"/>
              <a:t> o </a:t>
            </a:r>
            <a:r>
              <a:rPr lang="en-US" dirty="0" err="1"/>
              <a:t>oholosti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prolaznosti</a:t>
            </a:r>
            <a:r>
              <a:rPr lang="en-US" dirty="0"/>
              <a:t>. </a:t>
            </a:r>
            <a:r>
              <a:rPr lang="en-US" dirty="0" err="1"/>
              <a:t>Gundulić</a:t>
            </a:r>
            <a:r>
              <a:rPr lang="en-US" dirty="0"/>
              <a:t> se </a:t>
            </a:r>
            <a:r>
              <a:rPr lang="en-US" dirty="0" err="1"/>
              <a:t>obraća</a:t>
            </a:r>
            <a:r>
              <a:rPr lang="en-US" dirty="0"/>
              <a:t> </a:t>
            </a:r>
            <a:r>
              <a:rPr lang="en-US" dirty="0" err="1"/>
              <a:t>muzama</a:t>
            </a:r>
            <a:r>
              <a:rPr lang="en-US" dirty="0"/>
              <a:t> </a:t>
            </a:r>
            <a:r>
              <a:rPr lang="en-US" dirty="0" err="1"/>
              <a:t>poezije</a:t>
            </a:r>
            <a:r>
              <a:rPr lang="en-US" dirty="0"/>
              <a:t>, </a:t>
            </a:r>
            <a:r>
              <a:rPr lang="en-US" dirty="0" err="1"/>
              <a:t>tražeći</a:t>
            </a:r>
            <a:r>
              <a:rPr lang="en-US" dirty="0"/>
              <a:t> od </a:t>
            </a:r>
            <a:r>
              <a:rPr lang="en-US" dirty="0" err="1"/>
              <a:t>njih</a:t>
            </a:r>
            <a:r>
              <a:rPr lang="en-US" dirty="0"/>
              <a:t> </a:t>
            </a:r>
            <a:r>
              <a:rPr lang="en-US" dirty="0" err="1"/>
              <a:t>nadahnuće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inspiraciju</a:t>
            </a:r>
            <a:r>
              <a:rPr lang="en-US" dirty="0"/>
              <a:t>.</a:t>
            </a:r>
          </a:p>
          <a:p>
            <a:r>
              <a:rPr lang="en-US" dirty="0"/>
              <a:t>U </a:t>
            </a:r>
            <a:r>
              <a:rPr lang="en-US" dirty="0" err="1"/>
              <a:t>ovom</a:t>
            </a:r>
            <a:r>
              <a:rPr lang="en-US" dirty="0"/>
              <a:t> </a:t>
            </a:r>
            <a:r>
              <a:rPr lang="en-US" dirty="0" err="1"/>
              <a:t>pjevanju</a:t>
            </a:r>
            <a:r>
              <a:rPr lang="en-US" dirty="0"/>
              <a:t> </a:t>
            </a:r>
            <a:r>
              <a:rPr lang="en-US" dirty="0" err="1"/>
              <a:t>prikazuje</a:t>
            </a:r>
            <a:r>
              <a:rPr lang="en-US" dirty="0"/>
              <a:t> se </a:t>
            </a:r>
            <a:r>
              <a:rPr lang="en-US" dirty="0" err="1"/>
              <a:t>Hoćimska</a:t>
            </a:r>
            <a:r>
              <a:rPr lang="en-US" dirty="0"/>
              <a:t> </a:t>
            </a:r>
            <a:r>
              <a:rPr lang="en-US" dirty="0" err="1"/>
              <a:t>bitka</a:t>
            </a:r>
            <a:r>
              <a:rPr lang="en-US" dirty="0"/>
              <a:t> </a:t>
            </a:r>
            <a:r>
              <a:rPr lang="en-US" dirty="0" err="1"/>
              <a:t>kroz</a:t>
            </a:r>
            <a:r>
              <a:rPr lang="en-US" dirty="0"/>
              <a:t> </a:t>
            </a:r>
            <a:r>
              <a:rPr lang="en-US" dirty="0" err="1"/>
              <a:t>Osmanovo</a:t>
            </a:r>
            <a:r>
              <a:rPr lang="en-US" dirty="0"/>
              <a:t> </a:t>
            </a:r>
            <a:r>
              <a:rPr lang="en-US" dirty="0" err="1"/>
              <a:t>sjećanje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56574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2B7011C-191E-4030-98E3-FB99113CF6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98143"/>
            <a:ext cx="10515600" cy="4384144"/>
          </a:xfrm>
        </p:spPr>
        <p:txBody>
          <a:bodyPr/>
          <a:lstStyle/>
          <a:p>
            <a:r>
              <a:rPr lang="en-US" b="1" u="sng" dirty="0"/>
              <a:t>I </a:t>
            </a:r>
            <a:r>
              <a:rPr lang="en-US" b="1" u="sng" dirty="0" err="1"/>
              <a:t>strofa</a:t>
            </a:r>
            <a:r>
              <a:rPr lang="en-US" dirty="0"/>
              <a:t>: </a:t>
            </a:r>
            <a:r>
              <a:rPr lang="en-US" dirty="0" err="1"/>
              <a:t>motiv</a:t>
            </a:r>
            <a:r>
              <a:rPr lang="en-US" dirty="0"/>
              <a:t> </a:t>
            </a:r>
            <a:r>
              <a:rPr lang="en-US" dirty="0" err="1"/>
              <a:t>oholosti</a:t>
            </a:r>
            <a:r>
              <a:rPr lang="en-US" dirty="0"/>
              <a:t> – </a:t>
            </a:r>
            <a:r>
              <a:rPr lang="en-US" dirty="0" err="1"/>
              <a:t>onaj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podmukao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želi</a:t>
            </a:r>
            <a:r>
              <a:rPr lang="en-US" dirty="0"/>
              <a:t> da </a:t>
            </a:r>
            <a:r>
              <a:rPr lang="en-US" dirty="0" err="1"/>
              <a:t>ostvari</a:t>
            </a:r>
            <a:r>
              <a:rPr lang="en-US" dirty="0"/>
              <a:t> </a:t>
            </a:r>
            <a:r>
              <a:rPr lang="en-US" dirty="0" err="1"/>
              <a:t>neku</a:t>
            </a:r>
            <a:r>
              <a:rPr lang="en-US" dirty="0"/>
              <a:t> </a:t>
            </a:r>
            <a:r>
              <a:rPr lang="en-US" dirty="0" err="1"/>
              <a:t>korist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err="1"/>
              <a:t>zahvalila</a:t>
            </a:r>
            <a:r>
              <a:rPr lang="en-US" dirty="0"/>
              <a:t> – </a:t>
            </a:r>
            <a:r>
              <a:rPr lang="en-US" dirty="0" err="1"/>
              <a:t>čime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se </a:t>
            </a:r>
            <a:r>
              <a:rPr lang="en-US" dirty="0" err="1"/>
              <a:t>pohvalila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err="1"/>
              <a:t>tašta</a:t>
            </a:r>
            <a:r>
              <a:rPr lang="en-US" dirty="0"/>
              <a:t> – </a:t>
            </a:r>
            <a:r>
              <a:rPr lang="en-US" dirty="0" err="1"/>
              <a:t>sujetna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err="1"/>
              <a:t>stereš</a:t>
            </a:r>
            <a:r>
              <a:rPr lang="en-US" dirty="0"/>
              <a:t> – </a:t>
            </a:r>
            <a:r>
              <a:rPr lang="en-US" dirty="0" err="1"/>
              <a:t>širiš</a:t>
            </a:r>
            <a:endParaRPr lang="en-US" dirty="0"/>
          </a:p>
          <a:p>
            <a:endParaRPr lang="en-US" dirty="0"/>
          </a:p>
          <a:p>
            <a:r>
              <a:rPr lang="en-US" b="1" u="sng" dirty="0"/>
              <a:t>II </a:t>
            </a:r>
            <a:r>
              <a:rPr lang="en-US" b="1" u="sng" dirty="0" err="1"/>
              <a:t>strofa</a:t>
            </a:r>
            <a:endParaRPr lang="en-US" b="1" u="sng" dirty="0"/>
          </a:p>
          <a:p>
            <a:r>
              <a:rPr lang="en-US" dirty="0"/>
              <a:t> </a:t>
            </a:r>
            <a:r>
              <a:rPr lang="en-US" dirty="0" err="1"/>
              <a:t>motiv</a:t>
            </a:r>
            <a:r>
              <a:rPr lang="en-US" dirty="0"/>
              <a:t> </a:t>
            </a:r>
            <a:r>
              <a:rPr lang="en-US" dirty="0" err="1"/>
              <a:t>visine</a:t>
            </a:r>
            <a:r>
              <a:rPr lang="en-US" dirty="0"/>
              <a:t>, </a:t>
            </a:r>
            <a:r>
              <a:rPr lang="en-US" dirty="0" err="1"/>
              <a:t>motiv</a:t>
            </a:r>
            <a:r>
              <a:rPr lang="en-US" dirty="0"/>
              <a:t> </a:t>
            </a:r>
            <a:r>
              <a:rPr lang="en-US" dirty="0" err="1"/>
              <a:t>prolaznosti</a:t>
            </a:r>
            <a:r>
              <a:rPr lang="en-US" dirty="0"/>
              <a:t>,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vječno</a:t>
            </a:r>
            <a:r>
              <a:rPr lang="en-US" dirty="0"/>
              <a:t> da </a:t>
            </a:r>
            <a:r>
              <a:rPr lang="en-US" dirty="0" err="1"/>
              <a:t>traje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err="1"/>
              <a:t>krepke</a:t>
            </a:r>
            <a:r>
              <a:rPr lang="en-US" dirty="0"/>
              <a:t> – </a:t>
            </a:r>
            <a:r>
              <a:rPr lang="en-US" dirty="0" err="1"/>
              <a:t>postojane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err="1"/>
              <a:t>trijes</a:t>
            </a:r>
            <a:r>
              <a:rPr lang="en-US" dirty="0"/>
              <a:t> – </a:t>
            </a:r>
            <a:r>
              <a:rPr lang="en-US" dirty="0" err="1"/>
              <a:t>grom</a:t>
            </a:r>
            <a:endParaRPr lang="en-US" dirty="0"/>
          </a:p>
          <a:p>
            <a:r>
              <a:rPr lang="en-US" dirty="0"/>
              <a:t>Ep </a:t>
            </a:r>
            <a:r>
              <a:rPr lang="en-US" dirty="0" err="1"/>
              <a:t>govori</a:t>
            </a:r>
            <a:r>
              <a:rPr lang="en-US" dirty="0"/>
              <a:t> o </a:t>
            </a:r>
            <a:r>
              <a:rPr lang="en-US" dirty="0" err="1"/>
              <a:t>vlasti</a:t>
            </a:r>
            <a:r>
              <a:rPr lang="en-US" dirty="0"/>
              <a:t>, </a:t>
            </a:r>
            <a:r>
              <a:rPr lang="en-US" dirty="0" err="1"/>
              <a:t>vlast</a:t>
            </a:r>
            <a:r>
              <a:rPr lang="en-US" dirty="0"/>
              <a:t> je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udarima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021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DDB0750-E472-460B-B629-180B698442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96551"/>
            <a:ext cx="10515600" cy="3580412"/>
          </a:xfrm>
        </p:spPr>
        <p:txBody>
          <a:bodyPr/>
          <a:lstStyle/>
          <a:p>
            <a:r>
              <a:rPr lang="en-US" dirty="0"/>
              <a:t>III </a:t>
            </a:r>
            <a:r>
              <a:rPr lang="en-US" dirty="0" err="1"/>
              <a:t>strofa</a:t>
            </a:r>
            <a:r>
              <a:rPr lang="en-US" dirty="0"/>
              <a:t>:   </a:t>
            </a:r>
            <a:r>
              <a:rPr lang="en-US" dirty="0" err="1"/>
              <a:t>stavnost</a:t>
            </a:r>
            <a:r>
              <a:rPr lang="en-US" dirty="0"/>
              <a:t> –</a:t>
            </a:r>
            <a:r>
              <a:rPr lang="en-US" dirty="0" err="1"/>
              <a:t>stalnost</a:t>
            </a:r>
            <a:endParaRPr lang="en-US" dirty="0"/>
          </a:p>
          <a:p>
            <a:r>
              <a:rPr lang="en-US" dirty="0" err="1"/>
              <a:t>satiru</a:t>
            </a:r>
            <a:r>
              <a:rPr lang="en-US" dirty="0"/>
              <a:t> se </a:t>
            </a:r>
            <a:r>
              <a:rPr lang="en-US" dirty="0" err="1"/>
              <a:t>sama</a:t>
            </a:r>
            <a:r>
              <a:rPr lang="en-US" dirty="0"/>
              <a:t> u </a:t>
            </a:r>
            <a:r>
              <a:rPr lang="en-US" dirty="0" err="1"/>
              <a:t>sebi</a:t>
            </a:r>
            <a:r>
              <a:rPr lang="en-US" dirty="0"/>
              <a:t> – </a:t>
            </a:r>
            <a:r>
              <a:rPr lang="en-US" dirty="0" err="1"/>
              <a:t>svako</a:t>
            </a:r>
            <a:r>
              <a:rPr lang="en-US" dirty="0"/>
              <a:t> </a:t>
            </a:r>
            <a:r>
              <a:rPr lang="en-US" dirty="0" err="1"/>
              <a:t>hoće</a:t>
            </a:r>
            <a:r>
              <a:rPr lang="en-US" dirty="0"/>
              <a:t> presto, </a:t>
            </a:r>
            <a:r>
              <a:rPr lang="en-US" dirty="0" err="1"/>
              <a:t>borba</a:t>
            </a:r>
            <a:r>
              <a:rPr lang="en-US" dirty="0"/>
              <a:t> </a:t>
            </a:r>
            <a:r>
              <a:rPr lang="en-US" dirty="0" err="1"/>
              <a:t>unutar</a:t>
            </a:r>
            <a:r>
              <a:rPr lang="en-US" dirty="0"/>
              <a:t> </a:t>
            </a:r>
            <a:r>
              <a:rPr lang="en-US" dirty="0" err="1"/>
              <a:t>vlasti</a:t>
            </a:r>
            <a:r>
              <a:rPr lang="en-US" dirty="0"/>
              <a:t>, </a:t>
            </a:r>
            <a:r>
              <a:rPr lang="en-US" dirty="0" err="1"/>
              <a:t>najveći</a:t>
            </a:r>
            <a:r>
              <a:rPr lang="en-US" dirty="0"/>
              <a:t> rat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vlasti</a:t>
            </a:r>
            <a:endParaRPr lang="en-US" dirty="0"/>
          </a:p>
          <a:p>
            <a:endParaRPr lang="en-US" dirty="0"/>
          </a:p>
          <a:p>
            <a:r>
              <a:rPr lang="en-US" dirty="0"/>
              <a:t>IV </a:t>
            </a:r>
            <a:r>
              <a:rPr lang="en-US" dirty="0" err="1"/>
              <a:t>strofa</a:t>
            </a:r>
            <a:r>
              <a:rPr lang="en-US" dirty="0"/>
              <a:t>:  - </a:t>
            </a:r>
            <a:r>
              <a:rPr lang="en-US" dirty="0" err="1"/>
              <a:t>kolo</a:t>
            </a:r>
            <a:r>
              <a:rPr lang="en-US" dirty="0"/>
              <a:t> </a:t>
            </a:r>
            <a:r>
              <a:rPr lang="en-US" dirty="0" err="1"/>
              <a:t>sreće</a:t>
            </a:r>
            <a:r>
              <a:rPr lang="en-US" dirty="0"/>
              <a:t> se </a:t>
            </a:r>
            <a:r>
              <a:rPr lang="en-US" dirty="0" err="1"/>
              <a:t>okreće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         - ko </a:t>
            </a:r>
            <a:r>
              <a:rPr lang="en-US" dirty="0" err="1"/>
              <a:t>visoko</a:t>
            </a:r>
            <a:r>
              <a:rPr lang="en-US" dirty="0"/>
              <a:t> </a:t>
            </a:r>
            <a:r>
              <a:rPr lang="en-US" dirty="0" err="1"/>
              <a:t>leti</a:t>
            </a:r>
            <a:r>
              <a:rPr lang="en-US" dirty="0"/>
              <a:t>, </a:t>
            </a:r>
            <a:r>
              <a:rPr lang="en-US" dirty="0" err="1"/>
              <a:t>nisko</a:t>
            </a:r>
            <a:r>
              <a:rPr lang="en-US" dirty="0"/>
              <a:t> pada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V </a:t>
            </a:r>
            <a:r>
              <a:rPr lang="en-US" dirty="0" err="1"/>
              <a:t>strofa</a:t>
            </a:r>
            <a:r>
              <a:rPr lang="en-US" dirty="0"/>
              <a:t>:    - o </a:t>
            </a:r>
            <a:r>
              <a:rPr lang="en-US" dirty="0" err="1"/>
              <a:t>prolaznosti</a:t>
            </a:r>
            <a:r>
              <a:rPr lang="en-US" dirty="0"/>
              <a:t> </a:t>
            </a:r>
            <a:r>
              <a:rPr lang="en-US" dirty="0" err="1"/>
              <a:t>vlasti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       - </a:t>
            </a:r>
            <a:r>
              <a:rPr lang="en-US" dirty="0" err="1"/>
              <a:t>motiv</a:t>
            </a:r>
            <a:r>
              <a:rPr lang="en-US" dirty="0"/>
              <a:t> </a:t>
            </a:r>
            <a:r>
              <a:rPr lang="en-US" dirty="0" err="1"/>
              <a:t>vladanja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7574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3ECBE9F-9A4D-458B-9071-DE84DD605C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63637"/>
            <a:ext cx="10515600" cy="3813325"/>
          </a:xfrm>
        </p:spPr>
        <p:txBody>
          <a:bodyPr/>
          <a:lstStyle/>
          <a:p>
            <a:r>
              <a:rPr lang="en-US" dirty="0"/>
              <a:t>VI </a:t>
            </a:r>
            <a:r>
              <a:rPr lang="en-US" dirty="0" err="1"/>
              <a:t>strofa</a:t>
            </a:r>
            <a:r>
              <a:rPr lang="en-US" dirty="0"/>
              <a:t>:  - do </a:t>
            </a:r>
            <a:r>
              <a:rPr lang="en-US" dirty="0" err="1"/>
              <a:t>vlasti</a:t>
            </a:r>
            <a:r>
              <a:rPr lang="en-US" dirty="0"/>
              <a:t> se </a:t>
            </a:r>
            <a:r>
              <a:rPr lang="en-US" dirty="0" err="1"/>
              <a:t>dolazilo</a:t>
            </a:r>
            <a:r>
              <a:rPr lang="en-US" dirty="0"/>
              <a:t> </a:t>
            </a:r>
            <a:r>
              <a:rPr lang="en-US" dirty="0" err="1"/>
              <a:t>ubijanjem</a:t>
            </a:r>
            <a:endParaRPr lang="en-US" dirty="0"/>
          </a:p>
          <a:p>
            <a:r>
              <a:rPr lang="en-US" dirty="0"/>
              <a:t>                  - </a:t>
            </a:r>
            <a:r>
              <a:rPr lang="en-US" dirty="0" err="1"/>
              <a:t>sreću</a:t>
            </a:r>
            <a:r>
              <a:rPr lang="en-US" dirty="0"/>
              <a:t> grade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tuđoj</a:t>
            </a:r>
            <a:r>
              <a:rPr lang="en-US" dirty="0"/>
              <a:t> </a:t>
            </a:r>
            <a:r>
              <a:rPr lang="en-US" dirty="0" err="1"/>
              <a:t>nesreći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tuđoj</a:t>
            </a:r>
            <a:r>
              <a:rPr lang="en-US" dirty="0"/>
              <a:t> </a:t>
            </a:r>
            <a:r>
              <a:rPr lang="en-US" dirty="0" err="1"/>
              <a:t>krvi</a:t>
            </a:r>
            <a:endParaRPr lang="en-US" dirty="0"/>
          </a:p>
          <a:p>
            <a:endParaRPr lang="en-US" dirty="0"/>
          </a:p>
          <a:p>
            <a:r>
              <a:rPr lang="en-US" dirty="0"/>
              <a:t>VII </a:t>
            </a:r>
            <a:r>
              <a:rPr lang="en-US" dirty="0" err="1"/>
              <a:t>strofa</a:t>
            </a:r>
            <a:r>
              <a:rPr lang="en-US" dirty="0"/>
              <a:t>:    -</a:t>
            </a:r>
            <a:r>
              <a:rPr lang="en-US" dirty="0" err="1"/>
              <a:t>motiv</a:t>
            </a:r>
            <a:r>
              <a:rPr lang="en-US" dirty="0"/>
              <a:t> </a:t>
            </a:r>
            <a:r>
              <a:rPr lang="en-US" dirty="0" err="1"/>
              <a:t>izdaje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motiv</a:t>
            </a:r>
            <a:r>
              <a:rPr lang="en-US" dirty="0"/>
              <a:t> </a:t>
            </a:r>
            <a:r>
              <a:rPr lang="en-US" dirty="0" err="1"/>
              <a:t>zasjede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err="1"/>
              <a:t>oni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vlasti</a:t>
            </a:r>
            <a:r>
              <a:rPr lang="en-US" dirty="0"/>
              <a:t> </a:t>
            </a:r>
            <a:r>
              <a:rPr lang="en-US" dirty="0" err="1"/>
              <a:t>zahvaljujući</a:t>
            </a:r>
            <a:r>
              <a:rPr lang="en-US" dirty="0"/>
              <a:t> </a:t>
            </a:r>
            <a:r>
              <a:rPr lang="en-US" dirty="0" err="1"/>
              <a:t>izdajama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zasjedama</a:t>
            </a:r>
            <a:r>
              <a:rPr lang="en-US" dirty="0"/>
              <a:t>, </a:t>
            </a:r>
            <a:r>
              <a:rPr lang="en-US" dirty="0" err="1"/>
              <a:t>ograđen</a:t>
            </a:r>
            <a:r>
              <a:rPr lang="en-US" dirty="0"/>
              <a:t> je time</a:t>
            </a:r>
          </a:p>
          <a:p>
            <a:r>
              <a:rPr lang="en-US" dirty="0"/>
              <a:t>- </a:t>
            </a:r>
            <a:r>
              <a:rPr lang="en-US" dirty="0" err="1"/>
              <a:t>jedan</a:t>
            </a:r>
            <a:r>
              <a:rPr lang="en-US" dirty="0"/>
              <a:t> </a:t>
            </a:r>
            <a:r>
              <a:rPr lang="en-US" dirty="0" err="1"/>
              <a:t>trenutak</a:t>
            </a:r>
            <a:r>
              <a:rPr lang="en-US" dirty="0"/>
              <a:t> je </a:t>
            </a:r>
            <a:r>
              <a:rPr lang="en-US" dirty="0" err="1"/>
              <a:t>dovoljan</a:t>
            </a:r>
            <a:r>
              <a:rPr lang="en-US" dirty="0"/>
              <a:t> da se desi </a:t>
            </a:r>
            <a:r>
              <a:rPr lang="en-US" dirty="0" err="1"/>
              <a:t>nešto</a:t>
            </a:r>
            <a:r>
              <a:rPr lang="en-US" dirty="0"/>
              <a:t> </a:t>
            </a:r>
            <a:r>
              <a:rPr lang="en-US" dirty="0" err="1"/>
              <a:t>nezapamćeno</a:t>
            </a:r>
            <a:r>
              <a:rPr lang="en-US" dirty="0"/>
              <a:t> da se </a:t>
            </a:r>
            <a:r>
              <a:rPr lang="en-US" dirty="0" err="1"/>
              <a:t>izgubi</a:t>
            </a:r>
            <a:r>
              <a:rPr lang="en-US" dirty="0"/>
              <a:t> </a:t>
            </a:r>
            <a:r>
              <a:rPr lang="en-US" dirty="0" err="1"/>
              <a:t>vlast</a:t>
            </a:r>
            <a:r>
              <a:rPr lang="en-US" dirty="0"/>
              <a:t>;</a:t>
            </a:r>
          </a:p>
          <a:p>
            <a:r>
              <a:rPr lang="en-US" dirty="0"/>
              <a:t>- </a:t>
            </a:r>
            <a:r>
              <a:rPr lang="en-US" dirty="0" err="1"/>
              <a:t>pametara-kakav</a:t>
            </a:r>
            <a:r>
              <a:rPr lang="en-US" dirty="0"/>
              <a:t> se ne </a:t>
            </a:r>
            <a:r>
              <a:rPr lang="en-US" dirty="0" err="1"/>
              <a:t>pamti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2148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07FDF95-B477-4244-B250-37E87C478B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84407"/>
            <a:ext cx="10515600" cy="3701182"/>
          </a:xfrm>
        </p:spPr>
        <p:txBody>
          <a:bodyPr/>
          <a:lstStyle/>
          <a:p>
            <a:r>
              <a:rPr lang="en-US" dirty="0"/>
              <a:t>VIII </a:t>
            </a:r>
            <a:r>
              <a:rPr lang="en-US" dirty="0" err="1"/>
              <a:t>i</a:t>
            </a:r>
            <a:r>
              <a:rPr lang="en-US" dirty="0"/>
              <a:t> IX </a:t>
            </a:r>
            <a:r>
              <a:rPr lang="en-US" dirty="0" err="1"/>
              <a:t>strofa</a:t>
            </a:r>
            <a:r>
              <a:rPr lang="en-US" dirty="0"/>
              <a:t> </a:t>
            </a:r>
            <a:r>
              <a:rPr lang="en-US" dirty="0" err="1"/>
              <a:t>povezane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err="1"/>
              <a:t>invokacija</a:t>
            </a:r>
            <a:r>
              <a:rPr lang="en-US" dirty="0"/>
              <a:t> – </a:t>
            </a:r>
            <a:r>
              <a:rPr lang="en-US" dirty="0" err="1"/>
              <a:t>pjesnik</a:t>
            </a:r>
            <a:r>
              <a:rPr lang="en-US" dirty="0"/>
              <a:t> </a:t>
            </a:r>
            <a:r>
              <a:rPr lang="en-US" dirty="0" err="1"/>
              <a:t>doziva</a:t>
            </a:r>
            <a:r>
              <a:rPr lang="en-US" dirty="0"/>
              <a:t> </a:t>
            </a:r>
            <a:r>
              <a:rPr lang="en-US" dirty="0" err="1"/>
              <a:t>muze</a:t>
            </a:r>
            <a:r>
              <a:rPr lang="en-US" dirty="0"/>
              <a:t>, </a:t>
            </a:r>
            <a:r>
              <a:rPr lang="en-US" dirty="0" err="1"/>
              <a:t>tražeći</a:t>
            </a:r>
            <a:r>
              <a:rPr lang="en-US" dirty="0"/>
              <a:t> </a:t>
            </a:r>
            <a:r>
              <a:rPr lang="en-US" dirty="0" err="1"/>
              <a:t>inspiraciju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err="1"/>
              <a:t>naglašava</a:t>
            </a:r>
            <a:r>
              <a:rPr lang="en-US" dirty="0"/>
              <a:t> </a:t>
            </a:r>
            <a:r>
              <a:rPr lang="en-US" dirty="0" err="1"/>
              <a:t>centralnu</a:t>
            </a:r>
            <a:r>
              <a:rPr lang="en-US" dirty="0"/>
              <a:t> </a:t>
            </a:r>
            <a:r>
              <a:rPr lang="en-US" dirty="0" err="1"/>
              <a:t>temu</a:t>
            </a:r>
            <a:r>
              <a:rPr lang="en-US" dirty="0"/>
              <a:t> </a:t>
            </a:r>
            <a:r>
              <a:rPr lang="en-US" dirty="0" err="1"/>
              <a:t>ovog</a:t>
            </a:r>
            <a:r>
              <a:rPr lang="en-US" dirty="0"/>
              <a:t> </a:t>
            </a:r>
            <a:r>
              <a:rPr lang="en-US" dirty="0" err="1"/>
              <a:t>djela</a:t>
            </a:r>
            <a:r>
              <a:rPr lang="en-US" dirty="0"/>
              <a:t>, “Osman”</a:t>
            </a:r>
          </a:p>
          <a:p>
            <a:endParaRPr lang="en-US" dirty="0"/>
          </a:p>
          <a:p>
            <a:r>
              <a:rPr lang="en-US" dirty="0"/>
              <a:t>X, XI, XII, XIII </a:t>
            </a:r>
            <a:r>
              <a:rPr lang="en-US" dirty="0" err="1"/>
              <a:t>strofa</a:t>
            </a:r>
            <a:r>
              <a:rPr lang="en-US" dirty="0"/>
              <a:t> </a:t>
            </a:r>
            <a:r>
              <a:rPr lang="en-US" dirty="0" err="1"/>
              <a:t>isti</a:t>
            </a:r>
            <a:r>
              <a:rPr lang="en-US" dirty="0"/>
              <a:t> </a:t>
            </a:r>
            <a:r>
              <a:rPr lang="en-US" dirty="0" err="1"/>
              <a:t>ključni</a:t>
            </a:r>
            <a:r>
              <a:rPr lang="en-US" dirty="0"/>
              <a:t> </a:t>
            </a:r>
            <a:r>
              <a:rPr lang="en-US" dirty="0" err="1"/>
              <a:t>motiv</a:t>
            </a:r>
            <a:endParaRPr lang="en-US" dirty="0"/>
          </a:p>
          <a:p>
            <a:r>
              <a:rPr lang="en-US" dirty="0"/>
              <a:t>- car Ahmet je bio </a:t>
            </a:r>
            <a:r>
              <a:rPr lang="en-US" dirty="0" err="1"/>
              <a:t>njegov</a:t>
            </a:r>
            <a:r>
              <a:rPr lang="en-US" dirty="0"/>
              <a:t> </a:t>
            </a:r>
            <a:r>
              <a:rPr lang="en-US" dirty="0" err="1"/>
              <a:t>otac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umjesto</a:t>
            </a:r>
            <a:r>
              <a:rPr lang="en-US" dirty="0"/>
              <a:t> </a:t>
            </a:r>
            <a:r>
              <a:rPr lang="en-US" dirty="0" err="1"/>
              <a:t>njega</a:t>
            </a:r>
            <a:r>
              <a:rPr lang="en-US" dirty="0"/>
              <a:t> je </a:t>
            </a:r>
            <a:r>
              <a:rPr lang="en-US" dirty="0" err="1"/>
              <a:t>došao</a:t>
            </a:r>
            <a:r>
              <a:rPr lang="en-US" dirty="0"/>
              <a:t> </a:t>
            </a:r>
            <a:r>
              <a:rPr lang="en-US" dirty="0" err="1"/>
              <a:t>njegov</a:t>
            </a:r>
            <a:r>
              <a:rPr lang="en-US" dirty="0"/>
              <a:t> </a:t>
            </a:r>
            <a:r>
              <a:rPr lang="en-US" dirty="0" err="1"/>
              <a:t>stric</a:t>
            </a:r>
            <a:r>
              <a:rPr lang="en-US" dirty="0"/>
              <a:t>, </a:t>
            </a:r>
            <a:r>
              <a:rPr lang="en-US" dirty="0" err="1"/>
              <a:t>onda</a:t>
            </a:r>
            <a:r>
              <a:rPr lang="en-US" dirty="0"/>
              <a:t> je </a:t>
            </a:r>
            <a:r>
              <a:rPr lang="en-US" dirty="0" err="1"/>
              <a:t>oteo</a:t>
            </a:r>
            <a:r>
              <a:rPr lang="en-US" dirty="0"/>
              <a:t> </a:t>
            </a:r>
            <a:r>
              <a:rPr lang="en-US" dirty="0" err="1"/>
              <a:t>vlast</a:t>
            </a:r>
            <a:r>
              <a:rPr lang="en-US" dirty="0"/>
              <a:t> </a:t>
            </a:r>
            <a:r>
              <a:rPr lang="en-US" dirty="0" err="1"/>
              <a:t>stricu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postao</a:t>
            </a:r>
            <a:r>
              <a:rPr lang="en-US" dirty="0"/>
              <a:t> sultan (</a:t>
            </a:r>
            <a:r>
              <a:rPr lang="en-US" dirty="0" err="1"/>
              <a:t>opis</a:t>
            </a:r>
            <a:r>
              <a:rPr lang="en-US" dirty="0"/>
              <a:t> </a:t>
            </a:r>
            <a:r>
              <a:rPr lang="en-US" dirty="0" err="1"/>
              <a:t>vladavine</a:t>
            </a:r>
            <a:r>
              <a:rPr lang="en-US" dirty="0"/>
              <a:t>)</a:t>
            </a:r>
          </a:p>
          <a:p>
            <a:r>
              <a:rPr lang="en-US" dirty="0"/>
              <a:t>- </a:t>
            </a:r>
            <a:r>
              <a:rPr lang="en-US" dirty="0" err="1"/>
              <a:t>predstavljena</a:t>
            </a:r>
            <a:r>
              <a:rPr lang="en-US" dirty="0"/>
              <a:t> je </a:t>
            </a:r>
            <a:r>
              <a:rPr lang="en-US" dirty="0" err="1"/>
              <a:t>istorijska</a:t>
            </a:r>
            <a:r>
              <a:rPr lang="en-US" dirty="0"/>
              <a:t> </a:t>
            </a:r>
            <a:r>
              <a:rPr lang="en-US" dirty="0" err="1"/>
              <a:t>osnova</a:t>
            </a:r>
            <a:r>
              <a:rPr lang="en-US" dirty="0"/>
              <a:t> </a:t>
            </a:r>
            <a:r>
              <a:rPr lang="en-US" dirty="0" err="1"/>
              <a:t>epa</a:t>
            </a:r>
            <a:r>
              <a:rPr lang="en-US" dirty="0"/>
              <a:t>, </a:t>
            </a:r>
            <a:r>
              <a:rPr lang="en-US" dirty="0" err="1"/>
              <a:t>dolazak</a:t>
            </a:r>
            <a:r>
              <a:rPr lang="en-US" dirty="0"/>
              <a:t> </a:t>
            </a:r>
            <a:r>
              <a:rPr lang="en-US" dirty="0" err="1"/>
              <a:t>Osmana</a:t>
            </a:r>
            <a:r>
              <a:rPr lang="en-US" dirty="0"/>
              <a:t> II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vlast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bitka</a:t>
            </a:r>
            <a:r>
              <a:rPr lang="en-US" dirty="0"/>
              <a:t> </a:t>
            </a:r>
            <a:r>
              <a:rPr lang="en-US" dirty="0" err="1"/>
              <a:t>protiv</a:t>
            </a:r>
            <a:r>
              <a:rPr lang="en-US" dirty="0"/>
              <a:t> </a:t>
            </a:r>
            <a:r>
              <a:rPr lang="en-US" dirty="0" err="1"/>
              <a:t>Poljske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9939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86</TotalTime>
  <Words>623</Words>
  <Application>Microsoft Office PowerPoint</Application>
  <PresentationFormat>Widescreen</PresentationFormat>
  <Paragraphs>72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Century Gothic</vt:lpstr>
      <vt:lpstr>Times New Roman</vt:lpstr>
      <vt:lpstr>Wingdings 3</vt:lpstr>
      <vt:lpstr>Ion Boardroom</vt:lpstr>
      <vt:lpstr>OSMAN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Domaći zadatak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OSMAN</dc:title>
  <dc:creator>Korisnik</dc:creator>
  <cp:lastModifiedBy>Natasa</cp:lastModifiedBy>
  <cp:revision>12</cp:revision>
  <dcterms:created xsi:type="dcterms:W3CDTF">2019-09-19T08:37:58Z</dcterms:created>
  <dcterms:modified xsi:type="dcterms:W3CDTF">2020-10-03T15:01:32Z</dcterms:modified>
</cp:coreProperties>
</file>