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61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81" d="100"/>
          <a:sy n="81" d="100"/>
        </p:scale>
        <p:origin x="-300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29337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0" y="2925286"/>
            <a:ext cx="12192000" cy="158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3352800" y="2362200"/>
            <a:ext cx="5486400" cy="112776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 defTabSz="914400" rtl="0" eaLnBrk="1" latinLnBrk="0" hangingPunct="1">
              <a:spcBef>
                <a:spcPts val="400"/>
              </a:spcBef>
              <a:buNone/>
            </a:pPr>
            <a:endParaRPr lang="en-US" sz="1800" b="1" kern="1200" cap="all" spc="0" baseline="0" smtClean="0">
              <a:solidFill>
                <a:schemeClr val="bg1"/>
              </a:solidFill>
              <a:latin typeface="+mj-lt"/>
              <a:ea typeface="+mj-ea"/>
              <a:cs typeface="Tunga" pitchFamily="2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20534" y="3045461"/>
            <a:ext cx="5350933" cy="428625"/>
          </a:xfrm>
        </p:spPr>
        <p:txBody>
          <a:bodyPr tIns="0" anchor="t">
            <a:noAutofit/>
          </a:bodyPr>
          <a:lstStyle>
            <a:lvl1pPr marL="0" indent="0" algn="ctr">
              <a:buNone/>
              <a:defRPr sz="1600" b="0" i="0" cap="none" spc="0" baseline="0">
                <a:solidFill>
                  <a:schemeClr val="bg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420534" y="2397760"/>
            <a:ext cx="5350933" cy="599440"/>
          </a:xfrm>
          <a:noFill/>
          <a:ln>
            <a:noFill/>
          </a:ln>
        </p:spPr>
        <p:txBody>
          <a:bodyPr bIns="0" anchor="b"/>
          <a:lstStyle>
            <a:lvl1pPr>
              <a:defRPr>
                <a:effectLst>
                  <a:glow rad="88900">
                    <a:schemeClr val="tx1">
                      <a:alpha val="6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fld id="{89793ADE-5F27-41DB-BA5B-BA93B1D8C23B}" type="datetimeFigureOut">
              <a:rPr lang="en-US" smtClean="0"/>
              <a:t>20.09.2020</a:t>
            </a:fld>
            <a:endParaRPr lang="en-US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0FB8219-6DE8-42A2-8AC2-1C7FD8592210}" type="slidenum">
              <a:rPr lang="en-US" smtClean="0"/>
              <a:t>‹#›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93ADE-5F27-41DB-BA5B-BA93B1D8C23B}" type="datetimeFigureOut">
              <a:rPr lang="en-US" smtClean="0"/>
              <a:t>20.09.2020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B8219-6DE8-42A2-8AC2-1C7FD85922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 rot="5400000">
            <a:off x="6832600" y="3428736"/>
            <a:ext cx="6858000" cy="2117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 bwMode="hidden">
          <a:xfrm>
            <a:off x="0" y="1"/>
            <a:ext cx="102616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1"/>
            <a:ext cx="8839200" cy="5029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93ADE-5F27-41DB-BA5B-BA93B1D8C23B}" type="datetimeFigureOut">
              <a:rPr lang="en-US" smtClean="0"/>
              <a:t>20.09.2020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B8219-6DE8-42A2-8AC2-1C7FD8592210}" type="slidenum">
              <a:rPr lang="en-US" smtClean="0"/>
              <a:t>‹#›</a:t>
            </a:fld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652000" y="914401"/>
            <a:ext cx="1235973" cy="5029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609600" y="2020824"/>
            <a:ext cx="10972800" cy="40751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9793ADE-5F27-41DB-BA5B-BA93B1D8C23B}" type="datetimeFigureOut">
              <a:rPr lang="en-US" smtClean="0"/>
              <a:t>20.09.2020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0FB8219-6DE8-42A2-8AC2-1C7FD8592210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922776"/>
            <a:ext cx="12192000" cy="29352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0" y="3921760"/>
            <a:ext cx="12192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3352800" y="3368040"/>
            <a:ext cx="5486400" cy="112776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 defTabSz="914400" rtl="0" eaLnBrk="1" latinLnBrk="0" hangingPunct="1">
              <a:spcBef>
                <a:spcPts val="400"/>
              </a:spcBef>
              <a:buNone/>
            </a:pPr>
            <a:endParaRPr lang="en-US" sz="1800" b="1" kern="1200" cap="all" spc="0" baseline="0" smtClean="0">
              <a:solidFill>
                <a:schemeClr val="bg1"/>
              </a:solidFill>
              <a:latin typeface="+mj-lt"/>
              <a:ea typeface="+mj-ea"/>
              <a:cs typeface="Tunga" pitchFamily="2"/>
            </a:endParaRPr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 bwMode="black">
          <a:xfrm>
            <a:off x="3372070" y="3367247"/>
            <a:ext cx="5447863" cy="706821"/>
          </a:xfrm>
          <a:prstGeom prst="rect">
            <a:avLst/>
          </a:prstGeom>
          <a:noFill/>
          <a:ln w="98425" cmpd="thinThick">
            <a:noFill/>
            <a:miter lim="800000"/>
          </a:ln>
        </p:spPr>
        <p:txBody>
          <a:bodyPr vert="horz" lIns="91440" tIns="45720" rIns="91440" bIns="0" rtlCol="0" anchor="b" anchorCtr="0">
            <a:normAutofit/>
          </a:bodyPr>
          <a:lstStyle>
            <a:lvl1pPr>
              <a:defRPr kumimoji="0" lang="en-US" sz="18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 bwMode="black">
          <a:xfrm>
            <a:off x="3358057" y="4084577"/>
            <a:ext cx="5475889" cy="397094"/>
          </a:xfrm>
        </p:spPr>
        <p:txBody>
          <a:bodyPr tIns="0" anchor="t" anchorCtr="0">
            <a:normAutofit/>
          </a:bodyPr>
          <a:lstStyle>
            <a:lvl1pPr marL="0" indent="0" algn="ctr">
              <a:buNone/>
              <a:def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93ADE-5F27-41DB-BA5B-BA93B1D8C23B}" type="datetimeFigureOut">
              <a:rPr lang="en-US" smtClean="0"/>
              <a:t>20.09.2020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0FB8219-6DE8-42A2-8AC2-1C7FD8592210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30"/>
          <p:cNvSpPr>
            <a:spLocks noGrp="1"/>
          </p:cNvSpPr>
          <p:nvPr>
            <p:ph sz="quarter" idx="13"/>
          </p:nvPr>
        </p:nvSpPr>
        <p:spPr>
          <a:xfrm>
            <a:off x="609601" y="2020824"/>
            <a:ext cx="5364480" cy="40050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30"/>
          <p:cNvSpPr>
            <a:spLocks noGrp="1"/>
          </p:cNvSpPr>
          <p:nvPr>
            <p:ph sz="quarter" idx="14"/>
          </p:nvPr>
        </p:nvSpPr>
        <p:spPr>
          <a:xfrm>
            <a:off x="6217920" y="2020824"/>
            <a:ext cx="5364480" cy="40050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89793ADE-5F27-41DB-BA5B-BA93B1D8C23B}" type="datetimeFigureOut">
              <a:rPr lang="en-US" smtClean="0"/>
              <a:t>20.09.2020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0FB8219-6DE8-42A2-8AC2-1C7FD8592210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ontent Placeholder 30"/>
          <p:cNvSpPr>
            <a:spLocks noGrp="1"/>
          </p:cNvSpPr>
          <p:nvPr>
            <p:ph sz="quarter" idx="13"/>
          </p:nvPr>
        </p:nvSpPr>
        <p:spPr>
          <a:xfrm>
            <a:off x="609601" y="2819400"/>
            <a:ext cx="5364480" cy="32095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4" name="Content Placeholder 30"/>
          <p:cNvSpPr>
            <a:spLocks noGrp="1"/>
          </p:cNvSpPr>
          <p:nvPr>
            <p:ph sz="quarter" idx="14"/>
          </p:nvPr>
        </p:nvSpPr>
        <p:spPr>
          <a:xfrm>
            <a:off x="6217920" y="2816352"/>
            <a:ext cx="5364480" cy="32095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020824"/>
            <a:ext cx="5364480" cy="704088"/>
          </a:xfrm>
          <a:noFill/>
          <a:ln w="98425" cmpd="thinThick">
            <a:noFill/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1" kern="1200" cap="none" spc="200" baseline="0" smtClean="0">
                <a:solidFill>
                  <a:schemeClr val="tx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5"/>
          </p:nvPr>
        </p:nvSpPr>
        <p:spPr>
          <a:xfrm>
            <a:off x="6217920" y="2020824"/>
            <a:ext cx="5364480" cy="704088"/>
          </a:xfrm>
          <a:noFill/>
          <a:ln w="98425" cmpd="thinThick">
            <a:noFill/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1" i="0" kern="1200" cap="none" spc="200" baseline="0" dirty="0" smtClean="0">
                <a:solidFill>
                  <a:schemeClr val="tx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89793ADE-5F27-41DB-BA5B-BA93B1D8C23B}" type="datetimeFigureOut">
              <a:rPr lang="en-US" smtClean="0"/>
              <a:t>20.09.2020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B0FB8219-6DE8-42A2-8AC2-1C7FD8592210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93ADE-5F27-41DB-BA5B-BA93B1D8C23B}" type="datetimeFigureOut">
              <a:rPr lang="en-US" smtClean="0"/>
              <a:t>20.09.2020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0FB8219-6DE8-42A2-8AC2-1C7FD8592210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93ADE-5F27-41DB-BA5B-BA93B1D8C23B}" type="datetimeFigureOut">
              <a:rPr lang="en-US" smtClean="0"/>
              <a:t>20.09.2020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0FB8219-6DE8-42A2-8AC2-1C7FD859221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30"/>
          <p:cNvSpPr>
            <a:spLocks noGrp="1"/>
          </p:cNvSpPr>
          <p:nvPr>
            <p:ph sz="quarter" idx="14"/>
          </p:nvPr>
        </p:nvSpPr>
        <p:spPr>
          <a:xfrm>
            <a:off x="1981200" y="1914526"/>
            <a:ext cx="8229600" cy="351091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2316480" y="5513832"/>
            <a:ext cx="7559040" cy="548640"/>
          </a:xfrm>
        </p:spPr>
        <p:txBody>
          <a:bodyPr vert="horz" lIns="91440" tIns="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Font typeface="Arial" pitchFamily="34" charset="0"/>
              <a:buNone/>
              <a:defRPr lang="en-US" sz="1400" b="0" i="0" kern="1200" cap="none" spc="0" baseline="0" smtClean="0">
                <a:solidFill>
                  <a:schemeClr val="tx1"/>
                </a:solidFill>
                <a:latin typeface="+mn-lt"/>
                <a:ea typeface="+mn-ea"/>
                <a:cs typeface="Tahom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89793ADE-5F27-41DB-BA5B-BA93B1D8C23B}" type="datetimeFigureOut">
              <a:rPr lang="en-US" smtClean="0"/>
              <a:t>20.09.2020</a:t>
            </a:fld>
            <a:endParaRPr lang="en-US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0FB8219-6DE8-42A2-8AC2-1C7FD8592210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469612" y="2026918"/>
            <a:ext cx="7252776" cy="3263750"/>
          </a:xfrm>
          <a:solidFill>
            <a:schemeClr val="tx1"/>
          </a:solidFill>
          <a:ln w="69850" cmpd="dbl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0" kern="1200" cap="none" spc="0" baseline="0" dirty="0">
                <a:solidFill>
                  <a:schemeClr val="bg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2316480" y="5516880"/>
            <a:ext cx="7559040" cy="548640"/>
          </a:xfrm>
        </p:spPr>
        <p:txBody>
          <a:bodyPr vert="horz" lIns="91440" tIns="0" rIns="91440" bIns="0" rtlCol="0" anchor="ctr" anchorCtr="0">
            <a:normAutofit/>
          </a:bodyPr>
          <a:lstStyle>
            <a:lvl1pPr marL="0" indent="0">
              <a:spcBef>
                <a:spcPts val="0"/>
              </a:spcBef>
              <a:buNone/>
              <a:defRPr lang="en-US" sz="1400" b="0" i="0" kern="1200" cap="none" spc="30" baseline="0" smtClean="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marL="0" lvl="0" indent="0" algn="ctr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352800" y="975360"/>
            <a:ext cx="5486400" cy="7010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4"/>
          </p:nvPr>
        </p:nvSpPr>
        <p:spPr>
          <a:xfrm>
            <a:off x="3975100" y="273180"/>
            <a:ext cx="4241800" cy="292100"/>
          </a:xfrm>
        </p:spPr>
        <p:txBody>
          <a:bodyPr/>
          <a:lstStyle/>
          <a:p>
            <a:fld id="{89793ADE-5F27-41DB-BA5B-BA93B1D8C23B}" type="datetimeFigureOut">
              <a:rPr lang="en-US" smtClean="0"/>
              <a:t>20.09.2020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5"/>
          </p:nvPr>
        </p:nvSpPr>
        <p:spPr>
          <a:xfrm>
            <a:off x="5384800" y="6172200"/>
            <a:ext cx="1422400" cy="304800"/>
          </a:xfrm>
        </p:spPr>
        <p:txBody>
          <a:bodyPr/>
          <a:lstStyle/>
          <a:p>
            <a:fld id="{B0FB8219-6DE8-42A2-8AC2-1C7FD8592210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6"/>
          </p:nvPr>
        </p:nvSpPr>
        <p:spPr>
          <a:xfrm>
            <a:off x="1930400" y="6486525"/>
            <a:ext cx="8331200" cy="2921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hidden">
          <a:xfrm>
            <a:off x="0" y="1335974"/>
            <a:ext cx="12192000" cy="55220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2019301"/>
            <a:ext cx="10972800" cy="41173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975100" y="273180"/>
            <a:ext cx="42418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 b="0" cap="all" spc="300" baseline="0">
                <a:solidFill>
                  <a:schemeClr val="tx1"/>
                </a:solidFill>
              </a:defRPr>
            </a:lvl1pPr>
          </a:lstStyle>
          <a:p>
            <a:fld id="{89793ADE-5F27-41DB-BA5B-BA93B1D8C23B}" type="datetimeFigureOut">
              <a:rPr lang="en-US" smtClean="0"/>
              <a:t>20.09.2020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0400" y="6486525"/>
            <a:ext cx="83312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100" b="0" cap="all" spc="30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84800" y="6172200"/>
            <a:ext cx="1422400" cy="304800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 anchor="ctr">
            <a:normAutofit/>
          </a:bodyPr>
          <a:lstStyle>
            <a:lvl1pPr algn="ctr">
              <a:defRPr sz="1200" b="1">
                <a:solidFill>
                  <a:schemeClr val="tx1"/>
                </a:solidFill>
              </a:defRPr>
            </a:lvl1pPr>
          </a:lstStyle>
          <a:p>
            <a:fld id="{B0FB8219-6DE8-42A2-8AC2-1C7FD8592210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1331436"/>
            <a:ext cx="12192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352800" y="975360"/>
            <a:ext cx="5486400" cy="70104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ts val="400"/>
        </a:spcBef>
        <a:buNone/>
        <a:defRPr sz="1800" b="1" kern="1200" cap="all" spc="0" baseline="0">
          <a:solidFill>
            <a:schemeClr val="bg1">
              <a:lumMod val="75000"/>
              <a:lumOff val="25000"/>
            </a:schemeClr>
          </a:solidFill>
          <a:effectLst/>
          <a:latin typeface="+mj-lt"/>
          <a:ea typeface="+mj-ea"/>
          <a:cs typeface="Tunga" pitchFamily="2"/>
        </a:defRPr>
      </a:lvl1pPr>
    </p:titleStyle>
    <p:bodyStyle>
      <a:lvl1pPr marL="0" indent="0" algn="ctr" defTabSz="914400" rtl="0" eaLnBrk="1" latinLnBrk="0" hangingPunct="1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FontTx/>
        <a:buNone/>
        <a:defRPr sz="2000" b="0" i="0" kern="1200" cap="none" spc="30" baseline="0">
          <a:solidFill>
            <a:schemeClr val="tx1"/>
          </a:solidFill>
          <a:latin typeface="+mn-lt"/>
          <a:ea typeface="+mn-ea"/>
          <a:cs typeface="Tahoma" pitchFamily="34" charset="0"/>
        </a:defRPr>
      </a:lvl1pPr>
      <a:lvl2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800" kern="1200">
          <a:solidFill>
            <a:schemeClr val="tx2"/>
          </a:solidFill>
          <a:latin typeface="+mn-lt"/>
          <a:ea typeface="+mn-ea"/>
          <a:cs typeface="Tahoma" pitchFamily="34" charset="0"/>
        </a:defRPr>
      </a:lvl2pPr>
      <a:lvl3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3pPr>
      <a:lvl4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400" kern="1200">
          <a:solidFill>
            <a:schemeClr val="tx2"/>
          </a:solidFill>
          <a:latin typeface="+mn-lt"/>
          <a:ea typeface="+mn-ea"/>
          <a:cs typeface="Tahoma" pitchFamily="34" charset="0"/>
        </a:defRPr>
      </a:lvl4pPr>
      <a:lvl5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400" kern="1200" baseline="0">
          <a:solidFill>
            <a:schemeClr val="tx1"/>
          </a:solidFill>
          <a:latin typeface="+mn-lt"/>
          <a:ea typeface="+mn-ea"/>
          <a:cs typeface="Tahoma" pitchFamily="34" charset="0"/>
        </a:defRPr>
      </a:lvl5pPr>
      <a:lvl6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EC1DCDC-A741-41F2-BA49-8EECB80255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err="1" smtClean="0"/>
              <a:t>Prosvjetiteljstvo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588060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err="1" smtClean="0"/>
              <a:t>Filozofi</a:t>
            </a:r>
            <a:r>
              <a:rPr lang="en-US" dirty="0" smtClean="0"/>
              <a:t> </a:t>
            </a:r>
            <a:r>
              <a:rPr lang="en-US" dirty="0" err="1" smtClean="0"/>
              <a:t>prosvjetiteljstva</a:t>
            </a:r>
            <a:r>
              <a:rPr lang="sr-Latn-ME" dirty="0" smtClean="0"/>
              <a:t>: RENE DEKART, DŽON LOK, FRANSOA MARI ARUE VOLTER, ŽAN ŽAK RUSO,  DENI DIDRO, TOMAS HOLBAH)</a:t>
            </a:r>
            <a:endParaRPr lang="en-US" dirty="0" smtClean="0"/>
          </a:p>
          <a:p>
            <a:r>
              <a:rPr lang="en-US" dirty="0" smtClean="0"/>
              <a:t>D</a:t>
            </a:r>
            <a:r>
              <a:rPr lang="sr-Latn-ME" dirty="0" smtClean="0"/>
              <a:t>žon Lok-čovjek se ne  rađa s urođenim idejama i sklonostima nego one nastaju djelovanjem okoline i okruženja</a:t>
            </a:r>
            <a:r>
              <a:rPr lang="en-US" dirty="0" smtClean="0"/>
              <a:t>.</a:t>
            </a:r>
            <a:endParaRPr lang="sr-Latn-ME" dirty="0" smtClean="0"/>
          </a:p>
          <a:p>
            <a:endParaRPr lang="sr-Latn-ME" dirty="0"/>
          </a:p>
          <a:p>
            <a:endParaRPr lang="sr-Latn-ME" dirty="0" smtClean="0"/>
          </a:p>
          <a:p>
            <a:r>
              <a:rPr lang="sr-Latn-ME" dirty="0" smtClean="0"/>
              <a:t>Žan Žak Ruso – zalaganje za prosvećenu monarhiju i vjersku toleranciju, protiv klasnih podjela, za jednakost privilegija.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02877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54964C2-72CC-4F5D-8288-3542E3E14649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err="1" smtClean="0"/>
              <a:t>Prosvjetiteljstvo</a:t>
            </a:r>
            <a:r>
              <a:rPr lang="en-US" dirty="0" smtClean="0"/>
              <a:t> </a:t>
            </a:r>
            <a:r>
              <a:rPr lang="en-US" dirty="0" err="1"/>
              <a:t>ističe</a:t>
            </a:r>
            <a:r>
              <a:rPr lang="en-US" dirty="0"/>
              <a:t> </a:t>
            </a:r>
            <a:r>
              <a:rPr lang="en-US" dirty="0" err="1"/>
              <a:t>značaj</a:t>
            </a:r>
            <a:r>
              <a:rPr lang="en-US" dirty="0"/>
              <a:t> </a:t>
            </a:r>
            <a:r>
              <a:rPr lang="en-US" dirty="0" err="1"/>
              <a:t>razuma</a:t>
            </a:r>
            <a:r>
              <a:rPr lang="en-US" dirty="0"/>
              <a:t>, </a:t>
            </a:r>
            <a:r>
              <a:rPr lang="en-US" dirty="0" err="1"/>
              <a:t>obrazovanja</a:t>
            </a:r>
            <a:r>
              <a:rPr lang="en-US" dirty="0"/>
              <a:t> i </a:t>
            </a:r>
            <a:r>
              <a:rPr lang="en-US" dirty="0" err="1" smtClean="0"/>
              <a:t>prosvjećivanja</a:t>
            </a:r>
            <a:r>
              <a:rPr lang="en-US" dirty="0"/>
              <a:t>.</a:t>
            </a:r>
          </a:p>
          <a:p>
            <a:r>
              <a:rPr lang="en-US" dirty="0" err="1"/>
              <a:t>Okrenuto</a:t>
            </a:r>
            <a:r>
              <a:rPr lang="en-US" dirty="0"/>
              <a:t> je </a:t>
            </a:r>
            <a:r>
              <a:rPr lang="en-US" dirty="0" err="1"/>
              <a:t>budućnosti</a:t>
            </a:r>
            <a:r>
              <a:rPr lang="en-US" dirty="0"/>
              <a:t>, </a:t>
            </a:r>
            <a:r>
              <a:rPr lang="en-US" dirty="0" err="1"/>
              <a:t>spremno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promjene</a:t>
            </a:r>
            <a:r>
              <a:rPr lang="en-US" dirty="0"/>
              <a:t>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oslonac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razum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kritičko</a:t>
            </a:r>
            <a:r>
              <a:rPr lang="en-US" dirty="0"/>
              <a:t> </a:t>
            </a:r>
            <a:r>
              <a:rPr lang="en-US" dirty="0" err="1"/>
              <a:t>mišljenje</a:t>
            </a:r>
            <a:r>
              <a:rPr lang="en-US" dirty="0"/>
              <a:t>.</a:t>
            </a:r>
          </a:p>
          <a:p>
            <a:r>
              <a:rPr lang="en-US" dirty="0" err="1"/>
              <a:t>Naglašava</a:t>
            </a:r>
            <a:r>
              <a:rPr lang="en-US" dirty="0"/>
              <a:t> </a:t>
            </a:r>
            <a:r>
              <a:rPr lang="en-US" dirty="0" err="1"/>
              <a:t>vjeru</a:t>
            </a:r>
            <a:r>
              <a:rPr lang="en-US" dirty="0"/>
              <a:t> u </a:t>
            </a:r>
            <a:r>
              <a:rPr lang="en-US" dirty="0" err="1"/>
              <a:t>neograničenu</a:t>
            </a:r>
            <a:r>
              <a:rPr lang="en-US" dirty="0"/>
              <a:t> </a:t>
            </a:r>
            <a:r>
              <a:rPr lang="en-US" dirty="0" err="1"/>
              <a:t>moć</a:t>
            </a:r>
            <a:r>
              <a:rPr lang="en-US" dirty="0"/>
              <a:t> </a:t>
            </a:r>
            <a:r>
              <a:rPr lang="en-US" dirty="0" err="1"/>
              <a:t>ljudskog</a:t>
            </a:r>
            <a:r>
              <a:rPr lang="en-US" dirty="0"/>
              <a:t> </a:t>
            </a:r>
            <a:r>
              <a:rPr lang="en-US" dirty="0" err="1"/>
              <a:t>razuma</a:t>
            </a:r>
            <a:r>
              <a:rPr lang="en-US" dirty="0"/>
              <a:t>.</a:t>
            </a:r>
          </a:p>
          <a:p>
            <a:r>
              <a:rPr lang="en-US" dirty="0" err="1" smtClean="0"/>
              <a:t>Prosvjetiteljstvo</a:t>
            </a:r>
            <a:r>
              <a:rPr lang="en-US" dirty="0" smtClean="0"/>
              <a:t> </a:t>
            </a:r>
            <a:r>
              <a:rPr lang="en-US" dirty="0"/>
              <a:t>je u </a:t>
            </a:r>
            <a:r>
              <a:rPr lang="en-US" dirty="0" err="1"/>
              <a:t>književnost</a:t>
            </a:r>
            <a:r>
              <a:rPr lang="en-US" dirty="0"/>
              <a:t> </a:t>
            </a:r>
            <a:r>
              <a:rPr lang="en-US" dirty="0" err="1"/>
              <a:t>došlo</a:t>
            </a:r>
            <a:r>
              <a:rPr lang="en-US" dirty="0"/>
              <a:t> 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filozofije</a:t>
            </a:r>
            <a:r>
              <a:rPr lang="en-US" dirty="0"/>
              <a:t> i </a:t>
            </a:r>
            <a:r>
              <a:rPr lang="en-US" dirty="0" err="1"/>
              <a:t>nauke</a:t>
            </a:r>
            <a:r>
              <a:rPr lang="en-US" dirty="0"/>
              <a:t>. </a:t>
            </a:r>
            <a:r>
              <a:rPr lang="en-US" dirty="0" err="1"/>
              <a:t>Filozofi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u </a:t>
            </a:r>
            <a:r>
              <a:rPr lang="en-US" dirty="0" err="1"/>
              <a:t>središte</a:t>
            </a:r>
            <a:r>
              <a:rPr lang="en-US" dirty="0"/>
              <a:t> </a:t>
            </a:r>
            <a:r>
              <a:rPr lang="en-US" dirty="0" err="1"/>
              <a:t>interesovanja</a:t>
            </a:r>
            <a:r>
              <a:rPr lang="en-US" dirty="0"/>
              <a:t> </a:t>
            </a:r>
            <a:r>
              <a:rPr lang="en-US" dirty="0" err="1"/>
              <a:t>stavili</a:t>
            </a:r>
            <a:r>
              <a:rPr lang="en-US" dirty="0"/>
              <a:t> </a:t>
            </a:r>
            <a:r>
              <a:rPr lang="en-US" dirty="0" err="1"/>
              <a:t>čovjeka</a:t>
            </a:r>
            <a:r>
              <a:rPr lang="en-US" dirty="0"/>
              <a:t> i </a:t>
            </a:r>
            <a:r>
              <a:rPr lang="en-US" dirty="0" err="1"/>
              <a:t>razum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put do </a:t>
            </a:r>
            <a:r>
              <a:rPr lang="en-US" dirty="0" err="1"/>
              <a:t>saznanja</a:t>
            </a:r>
            <a:r>
              <a:rPr lang="en-US" dirty="0"/>
              <a:t> o </a:t>
            </a:r>
            <a:r>
              <a:rPr lang="en-US" dirty="0" err="1"/>
              <a:t>čovjeku</a:t>
            </a:r>
            <a:r>
              <a:rPr lang="en-US" dirty="0"/>
              <a:t>, </a:t>
            </a:r>
            <a:r>
              <a:rPr lang="en-US" dirty="0" err="1"/>
              <a:t>životu</a:t>
            </a:r>
            <a:r>
              <a:rPr lang="en-US" dirty="0"/>
              <a:t> i </a:t>
            </a:r>
            <a:r>
              <a:rPr lang="en-US" dirty="0" err="1"/>
              <a:t>društvu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i </a:t>
            </a:r>
            <a:r>
              <a:rPr lang="en-US" dirty="0" err="1"/>
              <a:t>potrebu</a:t>
            </a:r>
            <a:r>
              <a:rPr lang="en-US" dirty="0"/>
              <a:t> za </a:t>
            </a:r>
            <a:r>
              <a:rPr lang="en-US" dirty="0" err="1"/>
              <a:t>obrazovanjem</a:t>
            </a:r>
            <a:r>
              <a:rPr lang="en-US" dirty="0"/>
              <a:t> i </a:t>
            </a:r>
            <a:r>
              <a:rPr lang="en-US" dirty="0" err="1" smtClean="0"/>
              <a:t>prosvećivanjem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248456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829CA69-77D6-499C-A37E-289E9EF0E16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189608" y="1882066"/>
            <a:ext cx="9966072" cy="3987028"/>
          </a:xfrm>
        </p:spPr>
        <p:txBody>
          <a:bodyPr/>
          <a:lstStyle/>
          <a:p>
            <a:r>
              <a:rPr lang="en-US" dirty="0"/>
              <a:t>           </a:t>
            </a:r>
            <a:r>
              <a:rPr lang="en-US" dirty="0" err="1"/>
              <a:t>književnost</a:t>
            </a:r>
            <a:r>
              <a:rPr lang="en-US" dirty="0"/>
              <a:t> se </a:t>
            </a:r>
            <a:r>
              <a:rPr lang="en-US" dirty="0" err="1"/>
              <a:t>oslanja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stavove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saznanja</a:t>
            </a:r>
            <a:r>
              <a:rPr lang="en-US" dirty="0"/>
              <a:t> do </a:t>
            </a:r>
            <a:r>
              <a:rPr lang="en-US" dirty="0" err="1"/>
              <a:t>kojih</a:t>
            </a:r>
            <a:r>
              <a:rPr lang="en-US" dirty="0"/>
              <a:t> se </a:t>
            </a:r>
            <a:r>
              <a:rPr lang="en-US" dirty="0" err="1"/>
              <a:t>dolazi</a:t>
            </a:r>
            <a:r>
              <a:rPr lang="en-US" dirty="0"/>
              <a:t> </a:t>
            </a:r>
            <a:r>
              <a:rPr lang="en-US" dirty="0" err="1"/>
              <a:t>racionalnim</a:t>
            </a:r>
            <a:r>
              <a:rPr lang="en-US" dirty="0"/>
              <a:t> </a:t>
            </a:r>
            <a:r>
              <a:rPr lang="en-US" dirty="0" err="1"/>
              <a:t>pristupom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u </a:t>
            </a:r>
            <a:r>
              <a:rPr lang="en-US" dirty="0" err="1"/>
              <a:t>prvi</a:t>
            </a:r>
            <a:r>
              <a:rPr lang="en-US" dirty="0"/>
              <a:t> plan se </a:t>
            </a:r>
            <a:r>
              <a:rPr lang="en-US" dirty="0" err="1"/>
              <a:t>stavlja</a:t>
            </a:r>
            <a:r>
              <a:rPr lang="en-US" dirty="0"/>
              <a:t> </a:t>
            </a:r>
            <a:r>
              <a:rPr lang="en-US" dirty="0" err="1"/>
              <a:t>čovjekov</a:t>
            </a:r>
            <a:r>
              <a:rPr lang="en-US" dirty="0"/>
              <a:t> </a:t>
            </a:r>
            <a:r>
              <a:rPr lang="en-US" dirty="0" err="1"/>
              <a:t>razum</a:t>
            </a:r>
            <a:r>
              <a:rPr lang="en-US" dirty="0"/>
              <a:t>;</a:t>
            </a:r>
          </a:p>
          <a:p>
            <a:r>
              <a:rPr lang="en-US" dirty="0"/>
              <a:t>          </a:t>
            </a:r>
            <a:r>
              <a:rPr lang="en-US" dirty="0" err="1"/>
              <a:t>književnost</a:t>
            </a:r>
            <a:r>
              <a:rPr lang="en-US" dirty="0"/>
              <a:t> je </a:t>
            </a:r>
            <a:r>
              <a:rPr lang="en-US" dirty="0" err="1"/>
              <a:t>okrenuta</a:t>
            </a:r>
            <a:r>
              <a:rPr lang="en-US" dirty="0"/>
              <a:t> </a:t>
            </a:r>
            <a:r>
              <a:rPr lang="en-US" dirty="0" err="1"/>
              <a:t>čovjeku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društvenom</a:t>
            </a:r>
            <a:r>
              <a:rPr lang="en-US" dirty="0"/>
              <a:t> </a:t>
            </a:r>
            <a:r>
              <a:rPr lang="en-US" dirty="0" err="1"/>
              <a:t>biću</a:t>
            </a:r>
            <a:r>
              <a:rPr lang="en-US" dirty="0"/>
              <a:t> i </a:t>
            </a:r>
            <a:r>
              <a:rPr lang="en-US" dirty="0" err="1"/>
              <a:t>njegovim</a:t>
            </a:r>
            <a:r>
              <a:rPr lang="en-US" dirty="0"/>
              <a:t> </a:t>
            </a:r>
            <a:r>
              <a:rPr lang="en-US" dirty="0" err="1"/>
              <a:t>potrebama</a:t>
            </a:r>
            <a:r>
              <a:rPr lang="en-US" dirty="0"/>
              <a:t> za </a:t>
            </a:r>
            <a:r>
              <a:rPr lang="en-US" dirty="0" err="1"/>
              <a:t>obrazovanjem</a:t>
            </a:r>
            <a:r>
              <a:rPr lang="en-US" dirty="0"/>
              <a:t> i </a:t>
            </a:r>
            <a:r>
              <a:rPr lang="en-US" dirty="0" err="1" smtClean="0"/>
              <a:t>prosvećivanjem</a:t>
            </a:r>
            <a:r>
              <a:rPr lang="en-US" dirty="0"/>
              <a:t>;</a:t>
            </a:r>
          </a:p>
          <a:p>
            <a:r>
              <a:rPr lang="en-US" dirty="0"/>
              <a:t>         </a:t>
            </a:r>
            <a:r>
              <a:rPr lang="en-US" dirty="0" err="1"/>
              <a:t>zadatak</a:t>
            </a:r>
            <a:r>
              <a:rPr lang="en-US" dirty="0"/>
              <a:t> </a:t>
            </a:r>
            <a:r>
              <a:rPr lang="en-US" dirty="0" err="1"/>
              <a:t>književnosti</a:t>
            </a:r>
            <a:r>
              <a:rPr lang="en-US" dirty="0"/>
              <a:t> </a:t>
            </a:r>
            <a:r>
              <a:rPr lang="en-US" dirty="0" err="1"/>
              <a:t>jeste</a:t>
            </a:r>
            <a:r>
              <a:rPr lang="en-US" dirty="0"/>
              <a:t> da </a:t>
            </a:r>
            <a:r>
              <a:rPr lang="en-US" dirty="0" err="1"/>
              <a:t>prikazuje</a:t>
            </a:r>
            <a:r>
              <a:rPr lang="en-US" dirty="0"/>
              <a:t> </a:t>
            </a:r>
            <a:r>
              <a:rPr lang="en-US" dirty="0" err="1"/>
              <a:t>građansko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, </a:t>
            </a:r>
            <a:r>
              <a:rPr lang="en-US" dirty="0" err="1"/>
              <a:t>stvarni</a:t>
            </a:r>
            <a:r>
              <a:rPr lang="en-US" dirty="0"/>
              <a:t> </a:t>
            </a:r>
            <a:r>
              <a:rPr lang="en-US" dirty="0" err="1"/>
              <a:t>život</a:t>
            </a:r>
            <a:r>
              <a:rPr lang="en-US" dirty="0"/>
              <a:t>, </a:t>
            </a:r>
            <a:r>
              <a:rPr lang="en-US" dirty="0" err="1"/>
              <a:t>naravi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običaje</a:t>
            </a:r>
            <a:r>
              <a:rPr lang="en-US" dirty="0"/>
              <a:t>;</a:t>
            </a:r>
          </a:p>
          <a:p>
            <a:endParaRPr lang="en-US" dirty="0"/>
          </a:p>
          <a:p>
            <a:r>
              <a:rPr lang="en-US" dirty="0"/>
              <a:t>          </a:t>
            </a:r>
            <a:r>
              <a:rPr lang="en-US" dirty="0" err="1"/>
              <a:t>književnost</a:t>
            </a:r>
            <a:r>
              <a:rPr lang="en-US" dirty="0"/>
              <a:t> je </a:t>
            </a:r>
            <a:r>
              <a:rPr lang="en-US" dirty="0" err="1"/>
              <a:t>kritička</a:t>
            </a:r>
            <a:r>
              <a:rPr lang="en-US" dirty="0"/>
              <a:t>, </a:t>
            </a:r>
            <a:r>
              <a:rPr lang="en-US" dirty="0" err="1"/>
              <a:t>vaspitno-poučna</a:t>
            </a:r>
            <a:r>
              <a:rPr lang="en-US" dirty="0"/>
              <a:t>, </a:t>
            </a:r>
            <a:r>
              <a:rPr lang="en-US" dirty="0" err="1"/>
              <a:t>satirična</a:t>
            </a:r>
            <a:r>
              <a:rPr lang="en-US" dirty="0"/>
              <a:t> i u </a:t>
            </a:r>
            <a:r>
              <a:rPr lang="en-US" dirty="0" err="1"/>
              <a:t>službi</a:t>
            </a:r>
            <a:r>
              <a:rPr lang="en-US" dirty="0"/>
              <a:t> </a:t>
            </a:r>
            <a:r>
              <a:rPr lang="en-US" dirty="0" err="1"/>
              <a:t>uveseljavanja</a:t>
            </a:r>
            <a:r>
              <a:rPr lang="en-US" dirty="0"/>
              <a:t> </a:t>
            </a:r>
            <a:r>
              <a:rPr lang="en-US" dirty="0" err="1"/>
              <a:t>uma</a:t>
            </a:r>
            <a:r>
              <a:rPr lang="en-US" dirty="0"/>
              <a:t> i </a:t>
            </a:r>
            <a:r>
              <a:rPr lang="en-US" dirty="0" err="1"/>
              <a:t>duha</a:t>
            </a:r>
            <a:r>
              <a:rPr lang="en-US" dirty="0"/>
              <a:t> .</a:t>
            </a:r>
          </a:p>
          <a:p>
            <a:r>
              <a:rPr lang="en-US" dirty="0" err="1"/>
              <a:t>Kritička</a:t>
            </a:r>
            <a:r>
              <a:rPr lang="en-US" dirty="0"/>
              <a:t> – </a:t>
            </a:r>
            <a:r>
              <a:rPr lang="en-US" dirty="0" err="1"/>
              <a:t>zato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ukazuje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nedostatke</a:t>
            </a:r>
            <a:r>
              <a:rPr lang="en-US" dirty="0"/>
              <a:t> </a:t>
            </a:r>
            <a:r>
              <a:rPr lang="en-US" dirty="0" err="1"/>
              <a:t>tradicionalnog</a:t>
            </a:r>
            <a:r>
              <a:rPr lang="en-US" dirty="0"/>
              <a:t> </a:t>
            </a:r>
            <a:r>
              <a:rPr lang="en-US" dirty="0" err="1"/>
              <a:t>odnosa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čovjeku</a:t>
            </a:r>
            <a:r>
              <a:rPr lang="en-US" dirty="0"/>
              <a:t>;</a:t>
            </a:r>
          </a:p>
          <a:p>
            <a:r>
              <a:rPr lang="en-US" dirty="0" err="1"/>
              <a:t>Vaspitno-poučna</a:t>
            </a:r>
            <a:r>
              <a:rPr lang="en-US" dirty="0"/>
              <a:t> – </a:t>
            </a:r>
            <a:r>
              <a:rPr lang="en-US" dirty="0" err="1"/>
              <a:t>ukazuje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stavove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čitalac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da </a:t>
            </a:r>
            <a:r>
              <a:rPr lang="en-US" dirty="0" err="1"/>
              <a:t>usvoji</a:t>
            </a:r>
            <a:r>
              <a:rPr lang="en-US" dirty="0"/>
              <a:t>;</a:t>
            </a:r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186C2660-3A8A-41D9-AC5C-707FDED44B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163520"/>
          </a:xfrm>
        </p:spPr>
        <p:txBody>
          <a:bodyPr>
            <a:normAutofit/>
          </a:bodyPr>
          <a:lstStyle/>
          <a:p>
            <a:r>
              <a:rPr lang="en-US" dirty="0" err="1"/>
              <a:t>Odlike</a:t>
            </a:r>
            <a:r>
              <a:rPr lang="en-US" dirty="0"/>
              <a:t> </a:t>
            </a:r>
            <a:r>
              <a:rPr lang="en-US" dirty="0" err="1" smtClean="0"/>
              <a:t>prosvjetiteljske</a:t>
            </a:r>
            <a:r>
              <a:rPr lang="en-US" dirty="0" smtClean="0"/>
              <a:t> </a:t>
            </a:r>
            <a:r>
              <a:rPr lang="en-US" dirty="0" err="1"/>
              <a:t>književnosti</a:t>
            </a:r>
            <a:r>
              <a:rPr lang="en-US" dirty="0"/>
              <a:t>:</a:t>
            </a:r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xmlns="" id="{004B9E3D-2A26-4958-8450-B5ABC11546D5}"/>
              </a:ext>
            </a:extLst>
          </p:cNvPr>
          <p:cNvSpPr/>
          <p:nvPr/>
        </p:nvSpPr>
        <p:spPr>
          <a:xfrm>
            <a:off x="1240284" y="1755648"/>
            <a:ext cx="489204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xmlns="" id="{858D8353-83B2-4294-817B-E8D75F8D244B}"/>
              </a:ext>
            </a:extLst>
          </p:cNvPr>
          <p:cNvSpPr/>
          <p:nvPr/>
        </p:nvSpPr>
        <p:spPr>
          <a:xfrm>
            <a:off x="1240284" y="2505911"/>
            <a:ext cx="489204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xmlns="" id="{31301CA3-64E5-41B4-80F2-7218A3BCF303}"/>
              </a:ext>
            </a:extLst>
          </p:cNvPr>
          <p:cNvSpPr/>
          <p:nvPr/>
        </p:nvSpPr>
        <p:spPr>
          <a:xfrm>
            <a:off x="1189608" y="3296068"/>
            <a:ext cx="489204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xmlns="" id="{662406D7-DDD7-49FC-ACFC-D6E66DC825AC}"/>
              </a:ext>
            </a:extLst>
          </p:cNvPr>
          <p:cNvSpPr/>
          <p:nvPr/>
        </p:nvSpPr>
        <p:spPr>
          <a:xfrm>
            <a:off x="1240284" y="4147164"/>
            <a:ext cx="489204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4453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F960499-09D5-45FD-AA11-638377A354A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097280" y="1845734"/>
            <a:ext cx="10058400" cy="2442181"/>
          </a:xfrm>
        </p:spPr>
        <p:txBody>
          <a:bodyPr/>
          <a:lstStyle/>
          <a:p>
            <a:r>
              <a:rPr lang="en-US" dirty="0" err="1"/>
              <a:t>Satirična</a:t>
            </a:r>
            <a:r>
              <a:rPr lang="en-US" dirty="0"/>
              <a:t> – u </a:t>
            </a:r>
            <a:r>
              <a:rPr lang="en-US" dirty="0" err="1"/>
              <a:t>cilju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racionalnijeg</a:t>
            </a:r>
            <a:r>
              <a:rPr lang="en-US" dirty="0"/>
              <a:t> </a:t>
            </a:r>
            <a:r>
              <a:rPr lang="en-US" dirty="0" err="1"/>
              <a:t>pogleda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stvari</a:t>
            </a:r>
            <a:r>
              <a:rPr lang="en-US" dirty="0"/>
              <a:t>; </a:t>
            </a:r>
          </a:p>
          <a:p>
            <a:r>
              <a:rPr lang="en-US" dirty="0" err="1"/>
              <a:t>Služba</a:t>
            </a:r>
            <a:r>
              <a:rPr lang="en-US" dirty="0"/>
              <a:t> </a:t>
            </a:r>
            <a:r>
              <a:rPr lang="en-US" dirty="0" err="1"/>
              <a:t>uveseljavanja</a:t>
            </a:r>
            <a:r>
              <a:rPr lang="en-US" dirty="0"/>
              <a:t> </a:t>
            </a:r>
            <a:r>
              <a:rPr lang="en-US" dirty="0" err="1"/>
              <a:t>uma</a:t>
            </a:r>
            <a:r>
              <a:rPr lang="en-US" dirty="0"/>
              <a:t> i </a:t>
            </a:r>
            <a:r>
              <a:rPr lang="en-US" dirty="0" err="1"/>
              <a:t>duha</a:t>
            </a:r>
            <a:r>
              <a:rPr lang="en-US" dirty="0"/>
              <a:t> – </a:t>
            </a:r>
            <a:r>
              <a:rPr lang="en-US" dirty="0" err="1"/>
              <a:t>književnost</a:t>
            </a:r>
            <a:r>
              <a:rPr lang="en-US" dirty="0"/>
              <a:t> </a:t>
            </a:r>
            <a:r>
              <a:rPr lang="en-US" dirty="0" err="1"/>
              <a:t>zalazi</a:t>
            </a:r>
            <a:r>
              <a:rPr lang="en-US" dirty="0"/>
              <a:t> u </a:t>
            </a:r>
            <a:r>
              <a:rPr lang="en-US" dirty="0" err="1" smtClean="0"/>
              <a:t>prostor</a:t>
            </a:r>
            <a:r>
              <a:rPr lang="en-US" dirty="0" smtClean="0"/>
              <a:t> </a:t>
            </a:r>
            <a:r>
              <a:rPr lang="en-US" dirty="0" err="1"/>
              <a:t>zabavnoga</a:t>
            </a:r>
            <a:r>
              <a:rPr lang="en-US" dirty="0"/>
              <a:t> da bi </a:t>
            </a:r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prijemčivija</a:t>
            </a:r>
            <a:r>
              <a:rPr lang="en-US" dirty="0"/>
              <a:t> </a:t>
            </a:r>
            <a:r>
              <a:rPr lang="en-US" dirty="0" err="1"/>
              <a:t>čitaocu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068098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DA32651-1A2D-45AC-AAC6-FE13BEC6383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err="1"/>
              <a:t>Basna</a:t>
            </a:r>
            <a:r>
              <a:rPr lang="en-US" dirty="0"/>
              <a:t>;</a:t>
            </a:r>
          </a:p>
          <a:p>
            <a:r>
              <a:rPr lang="en-US" dirty="0" err="1"/>
              <a:t>Građanska</a:t>
            </a:r>
            <a:r>
              <a:rPr lang="en-US" dirty="0"/>
              <a:t> drama;</a:t>
            </a:r>
          </a:p>
          <a:p>
            <a:r>
              <a:rPr lang="en-US" dirty="0" err="1"/>
              <a:t>Satirični</a:t>
            </a:r>
            <a:r>
              <a:rPr lang="en-US" dirty="0"/>
              <a:t> roman;</a:t>
            </a:r>
          </a:p>
          <a:p>
            <a:r>
              <a:rPr lang="en-US" dirty="0" err="1"/>
              <a:t>Filozofski</a:t>
            </a:r>
            <a:r>
              <a:rPr lang="en-US" dirty="0"/>
              <a:t> roman;</a:t>
            </a:r>
          </a:p>
          <a:p>
            <a:r>
              <a:rPr lang="en-US" dirty="0"/>
              <a:t>Roman o </a:t>
            </a:r>
            <a:r>
              <a:rPr lang="en-US" dirty="0" err="1"/>
              <a:t>obrazovanju</a:t>
            </a:r>
            <a:r>
              <a:rPr lang="en-US" dirty="0"/>
              <a:t>;</a:t>
            </a:r>
          </a:p>
          <a:p>
            <a:r>
              <a:rPr lang="en-US" dirty="0" err="1"/>
              <a:t>Komični</a:t>
            </a:r>
            <a:r>
              <a:rPr lang="en-US" dirty="0"/>
              <a:t> roman;</a:t>
            </a:r>
          </a:p>
          <a:p>
            <a:r>
              <a:rPr lang="en-US" dirty="0" err="1"/>
              <a:t>Građanski</a:t>
            </a:r>
            <a:r>
              <a:rPr lang="en-US" dirty="0"/>
              <a:t> roman;</a:t>
            </a:r>
          </a:p>
          <a:p>
            <a:r>
              <a:rPr lang="en-US"/>
              <a:t>Epigram</a:t>
            </a:r>
            <a:r>
              <a:rPr lang="en-US" smtClean="0"/>
              <a:t>.</a:t>
            </a:r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EC909D0C-A9F7-465A-965A-37B4AA57E6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Književne</a:t>
            </a:r>
            <a:r>
              <a:rPr lang="en-US" dirty="0"/>
              <a:t> </a:t>
            </a:r>
            <a:r>
              <a:rPr lang="en-US" dirty="0" err="1"/>
              <a:t>vrste</a:t>
            </a:r>
            <a:r>
              <a:rPr lang="en-US" dirty="0"/>
              <a:t>: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10857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lackTie">
  <a:themeElements>
    <a:clrScheme name="BlackTie">
      <a:dk1>
        <a:srgbClr val="000000"/>
      </a:dk1>
      <a:lt1>
        <a:srgbClr val="FFFFFF"/>
      </a:lt1>
      <a:dk2>
        <a:srgbClr val="46464A"/>
      </a:dk2>
      <a:lt2>
        <a:srgbClr val="E3DCCF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BlackTie">
      <a:maj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BlackTie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20000"/>
              </a:schemeClr>
            </a:gs>
            <a:gs pos="30000">
              <a:schemeClr val="phClr">
                <a:tint val="61000"/>
                <a:satMod val="220000"/>
              </a:schemeClr>
            </a:gs>
            <a:gs pos="45000">
              <a:schemeClr val="phClr">
                <a:tint val="66000"/>
                <a:satMod val="240000"/>
              </a:schemeClr>
            </a:gs>
            <a:gs pos="55000">
              <a:schemeClr val="phClr">
                <a:tint val="66000"/>
                <a:satMod val="220000"/>
              </a:schemeClr>
            </a:gs>
            <a:gs pos="73000">
              <a:schemeClr val="phClr">
                <a:tint val="61000"/>
                <a:satMod val="220000"/>
              </a:schemeClr>
            </a:gs>
            <a:gs pos="100000">
              <a:schemeClr val="phClr">
                <a:tint val="45000"/>
                <a:satMod val="22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  <a:satMod val="110000"/>
              </a:schemeClr>
            </a:gs>
            <a:gs pos="30000">
              <a:schemeClr val="phClr">
                <a:shade val="90000"/>
                <a:satMod val="120000"/>
              </a:schemeClr>
            </a:gs>
            <a:gs pos="45000">
              <a:schemeClr val="phClr">
                <a:shade val="100000"/>
                <a:satMod val="128000"/>
              </a:schemeClr>
            </a:gs>
            <a:gs pos="55000">
              <a:schemeClr val="phClr">
                <a:shade val="100000"/>
                <a:satMod val="128000"/>
              </a:schemeClr>
            </a:gs>
            <a:gs pos="73000">
              <a:schemeClr val="phClr">
                <a:shade val="90000"/>
                <a:satMod val="120000"/>
              </a:schemeClr>
            </a:gs>
            <a:gs pos="100000">
              <a:schemeClr val="phClr">
                <a:shade val="63000"/>
                <a:satMod val="110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7150" dist="38100" dir="5400000" algn="br" rotWithShape="0">
              <a:srgbClr val="000000">
                <a:alpha val="57000"/>
              </a:srgbClr>
            </a:outerShdw>
          </a:effectLst>
          <a:scene3d>
            <a:camera prst="orthographicFront">
              <a:rot lat="0" lon="0" rev="0"/>
            </a:camera>
            <a:lightRig rig="twoPt" dir="t">
              <a:rot lat="0" lon="0" rev="1800000"/>
            </a:lightRig>
          </a:scene3d>
          <a:sp3d>
            <a:bevelT w="44450" h="31750" prst="coolSlant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20000"/>
              </a:schemeClr>
            </a:duotone>
          </a:blip>
          <a:stretch/>
        </a:blip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30000"/>
                <a:satMod val="255000"/>
              </a:schemeClr>
            </a:gs>
          </a:gsLst>
          <a:path path="circle">
            <a:fillToRect l="50000" t="-80000" r="50000" b="18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Black Tie</Template>
  <TotalTime>117</TotalTime>
  <Words>285</Words>
  <Application>Microsoft Office PowerPoint</Application>
  <PresentationFormat>Custom</PresentationFormat>
  <Paragraphs>29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BlackTie</vt:lpstr>
      <vt:lpstr>Prosvjetiteljstvo</vt:lpstr>
      <vt:lpstr>PowerPoint Presentation</vt:lpstr>
      <vt:lpstr>PowerPoint Presentation</vt:lpstr>
      <vt:lpstr>Odlike prosvjetiteljske književnosti:</vt:lpstr>
      <vt:lpstr>PowerPoint Presentation</vt:lpstr>
      <vt:lpstr>Književne vrste: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 R O S V J E T I T E LJ S T V O</dc:title>
  <dc:creator>Korisnik</dc:creator>
  <cp:lastModifiedBy>Korisnik</cp:lastModifiedBy>
  <cp:revision>13</cp:revision>
  <dcterms:created xsi:type="dcterms:W3CDTF">2019-10-02T17:55:07Z</dcterms:created>
  <dcterms:modified xsi:type="dcterms:W3CDTF">2020-09-20T13:08:10Z</dcterms:modified>
</cp:coreProperties>
</file>