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68" r:id="rId3"/>
    <p:sldId id="320" r:id="rId4"/>
    <p:sldId id="321" r:id="rId5"/>
    <p:sldId id="326" r:id="rId6"/>
    <p:sldId id="327" r:id="rId7"/>
    <p:sldId id="328" r:id="rId8"/>
    <p:sldId id="329" r:id="rId9"/>
    <p:sldId id="330" r:id="rId10"/>
    <p:sldId id="331" r:id="rId11"/>
    <p:sldId id="332" r:id="rId12"/>
    <p:sldId id="333" r:id="rId13"/>
    <p:sldId id="334" r:id="rId14"/>
    <p:sldId id="273"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99"/>
    <a:srgbClr val="00A0A8"/>
    <a:srgbClr val="0070D4"/>
    <a:srgbClr val="52CBBE"/>
    <a:srgbClr val="FEFEFD"/>
    <a:srgbClr val="F7F7F7"/>
    <a:srgbClr val="FEC630"/>
    <a:srgbClr val="FF5969"/>
    <a:srgbClr val="5D7373"/>
    <a:srgbClr val="52C9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91" autoAdjust="0"/>
    <p:restoredTop sz="94660"/>
  </p:normalViewPr>
  <p:slideViewPr>
    <p:cSldViewPr snapToGrid="0">
      <p:cViewPr varScale="1">
        <p:scale>
          <a:sx n="73" d="100"/>
          <a:sy n="73" d="100"/>
        </p:scale>
        <p:origin x="9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FDFAF59-80FD-42F8-B77B-6179688B7234}" type="datetimeFigureOut">
              <a:rPr lang="de-DE" smtClean="0"/>
              <a:t>22.05.2021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460364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22.05.2021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646635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22.05.2021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947111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22.05.2021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874677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FDFAF59-80FD-42F8-B77B-6179688B7234}" type="datetimeFigureOut">
              <a:rPr lang="de-DE" smtClean="0"/>
              <a:t>22.05.2021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625361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FDFAF59-80FD-42F8-B77B-6179688B7234}" type="datetimeFigureOut">
              <a:rPr lang="de-DE" smtClean="0"/>
              <a:t>22.05.2021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794036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3FDFAF59-80FD-42F8-B77B-6179688B7234}" type="datetimeFigureOut">
              <a:rPr lang="de-DE" smtClean="0"/>
              <a:t>22.05.2021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413770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FDFAF59-80FD-42F8-B77B-6179688B7234}" type="datetimeFigureOut">
              <a:rPr lang="de-DE" smtClean="0"/>
              <a:t>22.05.2021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440331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DFAF59-80FD-42F8-B77B-6179688B7234}" type="datetimeFigureOut">
              <a:rPr lang="de-DE" smtClean="0"/>
              <a:t>22.05.2021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061956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DFAF59-80FD-42F8-B77B-6179688B7234}" type="datetimeFigureOut">
              <a:rPr lang="de-DE" smtClean="0"/>
              <a:t>22.05.2021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616004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DFAF59-80FD-42F8-B77B-6179688B7234}" type="datetimeFigureOut">
              <a:rPr lang="de-DE" smtClean="0"/>
              <a:t>22.05.2021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12689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DFAF59-80FD-42F8-B77B-6179688B7234}" type="datetimeFigureOut">
              <a:rPr lang="de-DE" smtClean="0"/>
              <a:t>22.05.2021</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89FD0-501B-4C6F-9CB2-8996B7BF4EFE}" type="slidenum">
              <a:rPr lang="de-DE" smtClean="0"/>
              <a:t>‹#›</a:t>
            </a:fld>
            <a:endParaRPr lang="de-DE"/>
          </a:p>
        </p:txBody>
      </p:sp>
    </p:spTree>
    <p:extLst>
      <p:ext uri="{BB962C8B-B14F-4D97-AF65-F5344CB8AC3E}">
        <p14:creationId xmlns:p14="http://schemas.microsoft.com/office/powerpoint/2010/main" val="3731875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gif"/><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gif"/><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4.gif"/><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4.gif"/><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mailto:marko@server.com" TargetMode="External"/><Relationship Id="rId2" Type="http://schemas.openxmlformats.org/officeDocument/2006/relationships/image" Target="../media/image9.gif"/><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4.gif"/><Relationship Id="rId4" Type="http://schemas.openxmlformats.org/officeDocument/2006/relationships/hyperlink" Target="mailto:markomarkovic98765432101@gmail.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gif"/><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4.gif"/><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gif"/><Relationship Id="rId1" Type="http://schemas.openxmlformats.org/officeDocument/2006/relationships/slideLayout" Target="../slideLayouts/slideLayout7.xml"/><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EFD"/>
        </a:solidFill>
        <a:effectLst/>
      </p:bgPr>
    </p:bg>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4F202974-31A3-4642-B671-F0DBBB7B4663}"/>
              </a:ext>
            </a:extLst>
          </p:cNvPr>
          <p:cNvSpPr txBox="1"/>
          <p:nvPr/>
        </p:nvSpPr>
        <p:spPr>
          <a:xfrm>
            <a:off x="3250882" y="2054004"/>
            <a:ext cx="8274985" cy="1092607"/>
          </a:xfrm>
          <a:prstGeom prst="rect">
            <a:avLst/>
          </a:prstGeom>
          <a:noFill/>
        </p:spPr>
        <p:txBody>
          <a:bodyPr wrap="square" rtlCol="0">
            <a:spAutoFit/>
          </a:bodyPr>
          <a:lstStyle/>
          <a:p>
            <a:r>
              <a:rPr lang="sr-Latn-ME" sz="6500" dirty="0" smtClean="0">
                <a:solidFill>
                  <a:srgbClr val="FFC000"/>
                </a:solidFill>
                <a:latin typeface="Impact" panose="020B0806030902050204" pitchFamily="34" charset="0"/>
              </a:rPr>
              <a:t>ELEKTRONSKA POŠTA</a:t>
            </a:r>
            <a:endParaRPr lang="en-US" sz="6500" dirty="0">
              <a:solidFill>
                <a:srgbClr val="FFC000"/>
              </a:solidFill>
              <a:latin typeface="Impact" panose="020B0806030902050204" pitchFamily="34" charset="0"/>
            </a:endParaRPr>
          </a:p>
        </p:txBody>
      </p:sp>
      <p:sp>
        <p:nvSpPr>
          <p:cNvPr id="39" name="Rectangle 38">
            <a:extLst>
              <a:ext uri="{FF2B5EF4-FFF2-40B4-BE49-F238E27FC236}">
                <a16:creationId xmlns:a16="http://schemas.microsoft.com/office/drawing/2014/main" id="{71382190-201C-4BAE-91F3-296A26671C96}"/>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190200" y="5759568"/>
            <a:ext cx="2568388" cy="1138773"/>
          </a:xfrm>
          <a:prstGeom prst="rect">
            <a:avLst/>
          </a:prstGeom>
          <a:noFill/>
        </p:spPr>
        <p:txBody>
          <a:bodyPr wrap="square" rtlCol="0">
            <a:spAutoFit/>
          </a:bodyPr>
          <a:lstStyle/>
          <a:p>
            <a:pPr algn="r"/>
            <a:r>
              <a:rPr lang="sr-Latn-ME" sz="2500" dirty="0" smtClean="0">
                <a:solidFill>
                  <a:srgbClr val="002060"/>
                </a:solidFill>
                <a:latin typeface="Impact" panose="020B0806030902050204" pitchFamily="34" charset="0"/>
              </a:rPr>
              <a:t>SPASOJE PAPIĆ</a:t>
            </a:r>
          </a:p>
          <a:p>
            <a:pPr algn="r"/>
            <a:r>
              <a:rPr lang="sr-Latn-ME" sz="2500" dirty="0" smtClean="0">
                <a:solidFill>
                  <a:srgbClr val="002060"/>
                </a:solidFill>
                <a:latin typeface="Impact" panose="020B0806030902050204" pitchFamily="34" charset="0"/>
              </a:rPr>
              <a:t>SNEŽANA RADOVIĆ</a:t>
            </a:r>
          </a:p>
          <a:p>
            <a:endParaRPr lang="en-US" dirty="0"/>
          </a:p>
        </p:txBody>
      </p:sp>
      <p:pic>
        <p:nvPicPr>
          <p:cNvPr id="33" name="Picture 32"/>
          <p:cNvPicPr>
            <a:picLocks noChangeAspect="1"/>
          </p:cNvPicPr>
          <p:nvPr/>
        </p:nvPicPr>
        <p:blipFill>
          <a:blip r:embed="rId2"/>
          <a:stretch>
            <a:fillRect/>
          </a:stretch>
        </p:blipFill>
        <p:spPr>
          <a:xfrm>
            <a:off x="3922866" y="318390"/>
            <a:ext cx="6380920" cy="1025889"/>
          </a:xfrm>
          <a:prstGeom prst="rect">
            <a:avLst/>
          </a:prstGeom>
        </p:spPr>
      </p:pic>
      <p:sp>
        <p:nvSpPr>
          <p:cNvPr id="41" name="Rectangle 40">
            <a:extLst>
              <a:ext uri="{FF2B5EF4-FFF2-40B4-BE49-F238E27FC236}">
                <a16:creationId xmlns:a16="http://schemas.microsoft.com/office/drawing/2014/main" id="{706C029B-A799-4206-A656-A006D8F83990}"/>
              </a:ext>
            </a:extLst>
          </p:cNvPr>
          <p:cNvSpPr/>
          <p:nvPr/>
        </p:nvSpPr>
        <p:spPr>
          <a:xfrm>
            <a:off x="-8798783" y="0"/>
            <a:ext cx="10990654" cy="6858000"/>
          </a:xfrm>
          <a:prstGeom prst="rect">
            <a:avLst/>
          </a:prstGeom>
          <a:solidFill>
            <a:srgbClr val="00A0A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42" name="Rectangle 41">
            <a:extLst>
              <a:ext uri="{FF2B5EF4-FFF2-40B4-BE49-F238E27FC236}">
                <a16:creationId xmlns:a16="http://schemas.microsoft.com/office/drawing/2014/main" id="{CE9AAB1E-3A13-4745-A574-9EE6806378C9}"/>
              </a:ext>
            </a:extLst>
          </p:cNvPr>
          <p:cNvSpPr/>
          <p:nvPr/>
        </p:nvSpPr>
        <p:spPr>
          <a:xfrm>
            <a:off x="-7820745" y="0"/>
            <a:ext cx="9299921" cy="6858000"/>
          </a:xfrm>
          <a:prstGeom prst="rect">
            <a:avLst/>
          </a:prstGeom>
          <a:solidFill>
            <a:schemeClr val="bg1">
              <a:lumMod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CB8CB55-9DEC-4367-900E-7257FE1B874F}"/>
              </a:ext>
            </a:extLst>
          </p:cNvPr>
          <p:cNvSpPr/>
          <p:nvPr/>
        </p:nvSpPr>
        <p:spPr>
          <a:xfrm>
            <a:off x="-7985196" y="0"/>
            <a:ext cx="8778572" cy="6858000"/>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mpact" panose="020B0806030902050204" pitchFamily="34" charset="0"/>
            </a:endParaRPr>
          </a:p>
        </p:txBody>
      </p:sp>
      <p:pic>
        <p:nvPicPr>
          <p:cNvPr id="6148" name="Picture 4" descr="Eon Media and Marketing,SEO, Marketing. Social Media,Event Market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46520" y="1779921"/>
            <a:ext cx="6556375" cy="4862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6610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D2C93AC-EBE3-4E67-A867-76D5D6BEDB10}"/>
              </a:ext>
            </a:extLst>
          </p:cNvPr>
          <p:cNvSpPr/>
          <p:nvPr/>
        </p:nvSpPr>
        <p:spPr>
          <a:xfrm>
            <a:off x="-8798784" y="0"/>
            <a:ext cx="10062807" cy="6858000"/>
          </a:xfrm>
          <a:prstGeom prst="rect">
            <a:avLst/>
          </a:prstGeom>
          <a:solidFill>
            <a:srgbClr val="0070D4"/>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371C6EE2-CCA6-4F94-870B-CB9D61CEBE1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1858" y="1573306"/>
            <a:ext cx="1107996" cy="5150224"/>
          </a:xfrm>
          <a:prstGeom prst="rect">
            <a:avLst/>
          </a:prstGeom>
          <a:noFill/>
        </p:spPr>
        <p:txBody>
          <a:bodyPr vert="vert270" wrap="square" rtlCol="0">
            <a:spAutoFit/>
          </a:bodyPr>
          <a:lstStyle/>
          <a:p>
            <a:pPr algn="ctr"/>
            <a:r>
              <a:rPr lang="sr-Latn-ME" sz="3000" dirty="0" smtClean="0">
                <a:solidFill>
                  <a:schemeClr val="bg1"/>
                </a:solidFill>
                <a:latin typeface="Impact" panose="020B0806030902050204" pitchFamily="34" charset="0"/>
              </a:rPr>
              <a:t>ORGANIZACIJA ELEKTRONSKOG POŠTANSKOG SANDUČETA</a:t>
            </a:r>
            <a:endParaRPr lang="en-US" sz="3000" dirty="0">
              <a:solidFill>
                <a:schemeClr val="bg1"/>
              </a:solidFill>
              <a:latin typeface="Impact" panose="020B0806030902050204" pitchFamily="34" charset="0"/>
            </a:endParaRPr>
          </a:p>
        </p:txBody>
      </p:sp>
      <p:pic>
        <p:nvPicPr>
          <p:cNvPr id="1028" name="Picture 4" descr="Outlook Web Refresh"/>
          <p:cNvPicPr>
            <a:picLocks noChangeAspect="1" noChangeArrowheads="1" noCrop="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2902" y="134471"/>
            <a:ext cx="1600201" cy="13043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88459" y="470647"/>
            <a:ext cx="9829800" cy="553998"/>
          </a:xfrm>
          <a:prstGeom prst="rect">
            <a:avLst/>
          </a:prstGeom>
          <a:noFill/>
        </p:spPr>
        <p:txBody>
          <a:bodyPr wrap="square" rtlCol="0">
            <a:spAutoFit/>
          </a:bodyPr>
          <a:lstStyle/>
          <a:p>
            <a:r>
              <a:rPr lang="sr-Latn-ME" sz="3000" dirty="0" smtClean="0">
                <a:solidFill>
                  <a:srgbClr val="002060"/>
                </a:solidFill>
                <a:latin typeface="Impact" panose="020B0806030902050204" pitchFamily="34" charset="0"/>
              </a:rPr>
              <a:t>KREIRANJE NALOGA ZA ELEKTRONSKU POŠTU</a:t>
            </a:r>
            <a:endParaRPr lang="en-US" sz="3000" dirty="0">
              <a:solidFill>
                <a:srgbClr val="002060"/>
              </a:solidFill>
              <a:latin typeface="Impact" panose="020B0806030902050204" pitchFamily="34" charset="0"/>
            </a:endParaRPr>
          </a:p>
        </p:txBody>
      </p:sp>
      <p:sp>
        <p:nvSpPr>
          <p:cNvPr id="5" name="TextBox 4"/>
          <p:cNvSpPr txBox="1"/>
          <p:nvPr/>
        </p:nvSpPr>
        <p:spPr>
          <a:xfrm>
            <a:off x="1788459" y="1344707"/>
            <a:ext cx="9634258" cy="769441"/>
          </a:xfrm>
          <a:prstGeom prst="rect">
            <a:avLst/>
          </a:prstGeom>
          <a:noFill/>
        </p:spPr>
        <p:txBody>
          <a:bodyPr wrap="square" rtlCol="0">
            <a:spAutoFit/>
          </a:bodyPr>
          <a:lstStyle/>
          <a:p>
            <a:r>
              <a:rPr lang="sr-Latn-RS" sz="2200" dirty="0" smtClean="0">
                <a:solidFill>
                  <a:srgbClr val="002060"/>
                </a:solidFill>
              </a:rPr>
              <a:t>Sljedeći </a:t>
            </a:r>
            <a:r>
              <a:rPr lang="sr-Latn-RS" sz="2200" dirty="0">
                <a:solidFill>
                  <a:srgbClr val="002060"/>
                </a:solidFill>
              </a:rPr>
              <a:t>prozor koji Gmail izbacuje jeste ugovor-Privatnosti i </a:t>
            </a:r>
            <a:r>
              <a:rPr lang="sr-Latn-RS" sz="2200" dirty="0" smtClean="0">
                <a:solidFill>
                  <a:srgbClr val="002060"/>
                </a:solidFill>
              </a:rPr>
              <a:t>uslovi koje </a:t>
            </a:r>
            <a:r>
              <a:rPr lang="sr-Latn-RS" sz="2200" dirty="0">
                <a:solidFill>
                  <a:srgbClr val="002060"/>
                </a:solidFill>
              </a:rPr>
              <a:t>korisnik mora da prihvati da bi nastavio dalje.</a:t>
            </a:r>
            <a:endParaRPr lang="en-US" sz="2200" dirty="0">
              <a:solidFill>
                <a:srgbClr val="002060"/>
              </a:solidFill>
            </a:endParaRPr>
          </a:p>
        </p:txBody>
      </p:sp>
      <p:pic>
        <p:nvPicPr>
          <p:cNvPr id="10" name="Picture 9"/>
          <p:cNvPicPr/>
          <p:nvPr/>
        </p:nvPicPr>
        <p:blipFill rotWithShape="1">
          <a:blip r:embed="rId3" cstate="print">
            <a:extLst>
              <a:ext uri="{28A0092B-C50C-407E-A947-70E740481C1C}">
                <a14:useLocalDpi xmlns:a14="http://schemas.microsoft.com/office/drawing/2010/main" val="0"/>
              </a:ext>
            </a:extLst>
          </a:blip>
          <a:srcRect l="21745" t="9750" r="22723" b="7538"/>
          <a:stretch/>
        </p:blipFill>
        <p:spPr bwMode="auto">
          <a:xfrm>
            <a:off x="1912844" y="2197137"/>
            <a:ext cx="5335121" cy="4338134"/>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7503459" y="2197137"/>
            <a:ext cx="4114800" cy="1708160"/>
          </a:xfrm>
          <a:prstGeom prst="rect">
            <a:avLst/>
          </a:prstGeom>
          <a:noFill/>
        </p:spPr>
        <p:txBody>
          <a:bodyPr wrap="square" rtlCol="0">
            <a:spAutoFit/>
          </a:bodyPr>
          <a:lstStyle/>
          <a:p>
            <a:pPr algn="just"/>
            <a:r>
              <a:rPr lang="sr-Latn-RS" sz="2100" dirty="0" smtClean="0">
                <a:solidFill>
                  <a:srgbClr val="002060"/>
                </a:solidFill>
              </a:rPr>
              <a:t>Sljedeći </a:t>
            </a:r>
            <a:r>
              <a:rPr lang="sr-Latn-RS" sz="2100" dirty="0">
                <a:solidFill>
                  <a:srgbClr val="002060"/>
                </a:solidFill>
              </a:rPr>
              <a:t>korak jeste upotpunjavanje naloga sa ličnom fotografijom korisnika i prilagođavanje opcija </a:t>
            </a:r>
            <a:r>
              <a:rPr lang="sr-Latn-RS" sz="2100" dirty="0" smtClean="0">
                <a:solidFill>
                  <a:srgbClr val="002060"/>
                </a:solidFill>
              </a:rPr>
              <a:t>bezbjednosti </a:t>
            </a:r>
            <a:r>
              <a:rPr lang="sr-Latn-RS" sz="2100" dirty="0">
                <a:solidFill>
                  <a:srgbClr val="002060"/>
                </a:solidFill>
              </a:rPr>
              <a:t>po željama samog korisnika.</a:t>
            </a:r>
            <a:endParaRPr lang="en-US" sz="2100" dirty="0">
              <a:solidFill>
                <a:srgbClr val="002060"/>
              </a:solidFill>
            </a:endParaRPr>
          </a:p>
        </p:txBody>
      </p:sp>
      <p:pic>
        <p:nvPicPr>
          <p:cNvPr id="12290" name="Picture 2" descr="Sticker GIF | Gfyca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34282" y="3905297"/>
            <a:ext cx="2453154" cy="2453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602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D2C93AC-EBE3-4E67-A867-76D5D6BEDB10}"/>
              </a:ext>
            </a:extLst>
          </p:cNvPr>
          <p:cNvSpPr/>
          <p:nvPr/>
        </p:nvSpPr>
        <p:spPr>
          <a:xfrm>
            <a:off x="-8798784" y="0"/>
            <a:ext cx="10062807" cy="6858000"/>
          </a:xfrm>
          <a:prstGeom prst="rect">
            <a:avLst/>
          </a:prstGeom>
          <a:solidFill>
            <a:srgbClr val="0070D4"/>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371C6EE2-CCA6-4F94-870B-CB9D61CEBE1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1858" y="1573306"/>
            <a:ext cx="646331" cy="5150224"/>
          </a:xfrm>
          <a:prstGeom prst="rect">
            <a:avLst/>
          </a:prstGeom>
          <a:noFill/>
        </p:spPr>
        <p:txBody>
          <a:bodyPr vert="vert270" wrap="square" rtlCol="0">
            <a:spAutoFit/>
          </a:bodyPr>
          <a:lstStyle/>
          <a:p>
            <a:pPr algn="ctr"/>
            <a:r>
              <a:rPr lang="sr-Latn-ME" sz="3000" dirty="0" smtClean="0">
                <a:solidFill>
                  <a:schemeClr val="bg1"/>
                </a:solidFill>
                <a:latin typeface="Impact" panose="020B0806030902050204" pitchFamily="34" charset="0"/>
              </a:rPr>
              <a:t>SLANJE ELEKTRONSKIH PORUKA</a:t>
            </a:r>
            <a:endParaRPr lang="en-US" sz="3000" dirty="0">
              <a:solidFill>
                <a:schemeClr val="bg1"/>
              </a:solidFill>
              <a:latin typeface="Impact" panose="020B0806030902050204" pitchFamily="34" charset="0"/>
            </a:endParaRPr>
          </a:p>
        </p:txBody>
      </p:sp>
      <p:pic>
        <p:nvPicPr>
          <p:cNvPr id="1028" name="Picture 4" descr="Outlook Web Refresh"/>
          <p:cNvPicPr>
            <a:picLocks noChangeAspect="1" noChangeArrowheads="1" noCrop="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2902" y="134471"/>
            <a:ext cx="1600201" cy="13043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88459" y="470647"/>
            <a:ext cx="9829800" cy="553998"/>
          </a:xfrm>
          <a:prstGeom prst="rect">
            <a:avLst/>
          </a:prstGeom>
          <a:noFill/>
        </p:spPr>
        <p:txBody>
          <a:bodyPr wrap="square" rtlCol="0">
            <a:spAutoFit/>
          </a:bodyPr>
          <a:lstStyle/>
          <a:p>
            <a:r>
              <a:rPr lang="sr-Latn-ME" sz="3000" dirty="0" smtClean="0">
                <a:solidFill>
                  <a:srgbClr val="002060"/>
                </a:solidFill>
                <a:latin typeface="Impact" panose="020B0806030902050204" pitchFamily="34" charset="0"/>
              </a:rPr>
              <a:t>ORGANIZACIJA ELEKTRONSKOG POŠTANSKOG SANDUČETA</a:t>
            </a:r>
            <a:endParaRPr lang="en-US" sz="3000" dirty="0">
              <a:solidFill>
                <a:srgbClr val="002060"/>
              </a:solidFill>
              <a:latin typeface="Impact" panose="020B0806030902050204" pitchFamily="34" charset="0"/>
            </a:endParaRPr>
          </a:p>
        </p:txBody>
      </p:sp>
      <p:pic>
        <p:nvPicPr>
          <p:cNvPr id="11" name="Picture 10"/>
          <p:cNvPicPr/>
          <p:nvPr/>
        </p:nvPicPr>
        <p:blipFill rotWithShape="1">
          <a:blip r:embed="rId3"/>
          <a:srcRect l="1335" t="6996" r="1365" b="19939"/>
          <a:stretch/>
        </p:blipFill>
        <p:spPr bwMode="auto">
          <a:xfrm>
            <a:off x="1952712" y="1438836"/>
            <a:ext cx="9396606" cy="4840940"/>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4"/>
          <a:srcRect l="13128" t="13335" b="59996"/>
          <a:stretch/>
        </p:blipFill>
        <p:spPr bwMode="auto">
          <a:xfrm>
            <a:off x="3766690" y="4148418"/>
            <a:ext cx="7119788" cy="173466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53640926-AAD7-44D8-BBD7-CCE9431645EC}">
              <a14:shadowObscured xmlns:a14="http://schemas.microsoft.com/office/drawing/2010/main"/>
            </a:ext>
          </a:extLst>
        </p:spPr>
      </p:pic>
      <p:pic>
        <p:nvPicPr>
          <p:cNvPr id="13" name="Picture 12"/>
          <p:cNvPicPr/>
          <p:nvPr/>
        </p:nvPicPr>
        <p:blipFill rotWithShape="1">
          <a:blip r:embed="rId5" cstate="print">
            <a:extLst>
              <a:ext uri="{28A0092B-C50C-407E-A947-70E740481C1C}">
                <a14:useLocalDpi xmlns:a14="http://schemas.microsoft.com/office/drawing/2010/main" val="0"/>
              </a:ext>
            </a:extLst>
          </a:blip>
          <a:srcRect l="12964" t="13000" r="2116" b="53023"/>
          <a:stretch/>
        </p:blipFill>
        <p:spPr bwMode="auto">
          <a:xfrm>
            <a:off x="3766690" y="4249272"/>
            <a:ext cx="7119788" cy="163381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49900025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D2C93AC-EBE3-4E67-A867-76D5D6BEDB10}"/>
              </a:ext>
            </a:extLst>
          </p:cNvPr>
          <p:cNvSpPr/>
          <p:nvPr/>
        </p:nvSpPr>
        <p:spPr>
          <a:xfrm>
            <a:off x="-8798784" y="0"/>
            <a:ext cx="10062807" cy="6858000"/>
          </a:xfrm>
          <a:prstGeom prst="rect">
            <a:avLst/>
          </a:prstGeom>
          <a:solidFill>
            <a:srgbClr val="0070D4"/>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371C6EE2-CCA6-4F94-870B-CB9D61CEBE1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1858" y="1573306"/>
            <a:ext cx="1107996" cy="5150224"/>
          </a:xfrm>
          <a:prstGeom prst="rect">
            <a:avLst/>
          </a:prstGeom>
          <a:noFill/>
        </p:spPr>
        <p:txBody>
          <a:bodyPr vert="vert270" wrap="square" rtlCol="0">
            <a:spAutoFit/>
          </a:bodyPr>
          <a:lstStyle/>
          <a:p>
            <a:pPr algn="ctr"/>
            <a:r>
              <a:rPr lang="sr-Latn-ME" sz="3000" dirty="0" smtClean="0">
                <a:solidFill>
                  <a:schemeClr val="bg1"/>
                </a:solidFill>
                <a:latin typeface="Impact" panose="020B0806030902050204" pitchFamily="34" charset="0"/>
              </a:rPr>
              <a:t>PODEŠAVANJA ELEKTRONSKOG POŠTANSKOG SANDUČETA</a:t>
            </a:r>
            <a:endParaRPr lang="en-US" sz="3000" dirty="0">
              <a:solidFill>
                <a:schemeClr val="bg1"/>
              </a:solidFill>
              <a:latin typeface="Impact" panose="020B0806030902050204" pitchFamily="34" charset="0"/>
            </a:endParaRPr>
          </a:p>
        </p:txBody>
      </p:sp>
      <p:pic>
        <p:nvPicPr>
          <p:cNvPr id="1028" name="Picture 4" descr="Outlook Web Refresh"/>
          <p:cNvPicPr>
            <a:picLocks noChangeAspect="1" noChangeArrowheads="1" noCrop="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2902" y="134471"/>
            <a:ext cx="1600201" cy="13043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88459" y="470647"/>
            <a:ext cx="9829800" cy="553998"/>
          </a:xfrm>
          <a:prstGeom prst="rect">
            <a:avLst/>
          </a:prstGeom>
          <a:noFill/>
        </p:spPr>
        <p:txBody>
          <a:bodyPr wrap="square" rtlCol="0">
            <a:spAutoFit/>
          </a:bodyPr>
          <a:lstStyle/>
          <a:p>
            <a:r>
              <a:rPr lang="sr-Latn-ME" sz="3000" dirty="0" smtClean="0">
                <a:solidFill>
                  <a:srgbClr val="002060"/>
                </a:solidFill>
                <a:latin typeface="Impact" panose="020B0806030902050204" pitchFamily="34" charset="0"/>
              </a:rPr>
              <a:t>SLANJE ELEKTRONSKIH PORUKA</a:t>
            </a:r>
            <a:endParaRPr lang="en-US" sz="3000" dirty="0">
              <a:solidFill>
                <a:srgbClr val="002060"/>
              </a:solidFill>
              <a:latin typeface="Impact" panose="020B0806030902050204" pitchFamily="34" charset="0"/>
            </a:endParaRPr>
          </a:p>
        </p:txBody>
      </p:sp>
      <p:pic>
        <p:nvPicPr>
          <p:cNvPr id="10" name="Picture 9"/>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6204" b="4865"/>
          <a:stretch/>
        </p:blipFill>
        <p:spPr bwMode="auto">
          <a:xfrm>
            <a:off x="1788459" y="1277471"/>
            <a:ext cx="9735670" cy="5056094"/>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5"/>
          <a:srcRect l="61157" t="33387" r="1783" b="5160"/>
          <a:stretch/>
        </p:blipFill>
        <p:spPr bwMode="auto">
          <a:xfrm>
            <a:off x="7342094" y="2804909"/>
            <a:ext cx="4057090" cy="3781482"/>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7342094" y="3711388"/>
            <a:ext cx="2501153" cy="793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p:nvPr/>
        </p:nvPicPr>
        <p:blipFill rotWithShape="1">
          <a:blip r:embed="rId6"/>
          <a:srcRect t="7091" b="11364"/>
          <a:stretch/>
        </p:blipFill>
        <p:spPr bwMode="auto">
          <a:xfrm>
            <a:off x="1788458" y="1277471"/>
            <a:ext cx="9977717" cy="5446059"/>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7"/>
          <a:srcRect l="13727" t="13471" r="-373" b="47286"/>
          <a:stretch/>
        </p:blipFill>
        <p:spPr bwMode="auto">
          <a:xfrm>
            <a:off x="3370308" y="3576917"/>
            <a:ext cx="8028875" cy="2720413"/>
          </a:xfrm>
          <a:prstGeom prst="rect">
            <a:avLst/>
          </a:prstGeom>
          <a:ln>
            <a:solidFill>
              <a:srgbClr val="FF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06874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D2C93AC-EBE3-4E67-A867-76D5D6BEDB10}"/>
              </a:ext>
            </a:extLst>
          </p:cNvPr>
          <p:cNvSpPr/>
          <p:nvPr/>
        </p:nvSpPr>
        <p:spPr>
          <a:xfrm>
            <a:off x="-8798784" y="0"/>
            <a:ext cx="10062807" cy="6858000"/>
          </a:xfrm>
          <a:prstGeom prst="rect">
            <a:avLst/>
          </a:prstGeom>
          <a:solidFill>
            <a:srgbClr val="0070D4"/>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371C6EE2-CCA6-4F94-870B-CB9D61CEBE1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Outlook Web Refresh"/>
          <p:cNvPicPr>
            <a:picLocks noChangeAspect="1" noChangeArrowheads="1" noCrop="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2902" y="134471"/>
            <a:ext cx="1600201" cy="13043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88459" y="470647"/>
            <a:ext cx="9829800" cy="553998"/>
          </a:xfrm>
          <a:prstGeom prst="rect">
            <a:avLst/>
          </a:prstGeom>
          <a:noFill/>
        </p:spPr>
        <p:txBody>
          <a:bodyPr wrap="square" rtlCol="0">
            <a:spAutoFit/>
          </a:bodyPr>
          <a:lstStyle/>
          <a:p>
            <a:r>
              <a:rPr lang="sr-Latn-ME" sz="3000" dirty="0" smtClean="0">
                <a:solidFill>
                  <a:srgbClr val="002060"/>
                </a:solidFill>
                <a:latin typeface="Impact" panose="020B0806030902050204" pitchFamily="34" charset="0"/>
              </a:rPr>
              <a:t>PODEŠAVANJA ELEKTRONSKOG POŠTANSKOG SANDUČETA</a:t>
            </a:r>
            <a:endParaRPr lang="en-US" sz="3000" dirty="0">
              <a:solidFill>
                <a:srgbClr val="002060"/>
              </a:solidFill>
              <a:latin typeface="Impact" panose="020B0806030902050204" pitchFamily="34" charset="0"/>
            </a:endParaRPr>
          </a:p>
        </p:txBody>
      </p:sp>
      <p:pic>
        <p:nvPicPr>
          <p:cNvPr id="5" name="Picture 4"/>
          <p:cNvPicPr>
            <a:picLocks noChangeAspect="1"/>
          </p:cNvPicPr>
          <p:nvPr/>
        </p:nvPicPr>
        <p:blipFill rotWithShape="1">
          <a:blip r:embed="rId3"/>
          <a:srcRect l="18961" t="22978" r="5284" b="13419"/>
          <a:stretch/>
        </p:blipFill>
        <p:spPr>
          <a:xfrm>
            <a:off x="1882589" y="1344705"/>
            <a:ext cx="9856695" cy="4652683"/>
          </a:xfrm>
          <a:prstGeom prst="rect">
            <a:avLst/>
          </a:prstGeom>
        </p:spPr>
      </p:pic>
      <p:pic>
        <p:nvPicPr>
          <p:cNvPr id="6" name="Picture 5"/>
          <p:cNvPicPr>
            <a:picLocks noChangeAspect="1"/>
          </p:cNvPicPr>
          <p:nvPr/>
        </p:nvPicPr>
        <p:blipFill rotWithShape="1">
          <a:blip r:embed="rId4"/>
          <a:srcRect l="18754" t="20956" r="5181" b="11397"/>
          <a:stretch/>
        </p:blipFill>
        <p:spPr>
          <a:xfrm>
            <a:off x="1882589" y="1344705"/>
            <a:ext cx="9897036" cy="4948518"/>
          </a:xfrm>
          <a:prstGeom prst="rect">
            <a:avLst/>
          </a:prstGeom>
        </p:spPr>
      </p:pic>
      <p:pic>
        <p:nvPicPr>
          <p:cNvPr id="7" name="Picture 6"/>
          <p:cNvPicPr>
            <a:picLocks noChangeAspect="1"/>
          </p:cNvPicPr>
          <p:nvPr/>
        </p:nvPicPr>
        <p:blipFill rotWithShape="1">
          <a:blip r:embed="rId5"/>
          <a:srcRect l="18754" t="21507" r="5284" b="11213"/>
          <a:stretch/>
        </p:blipFill>
        <p:spPr>
          <a:xfrm>
            <a:off x="1896036" y="1344705"/>
            <a:ext cx="9883589" cy="4921623"/>
          </a:xfrm>
          <a:prstGeom prst="rect">
            <a:avLst/>
          </a:prstGeom>
        </p:spPr>
      </p:pic>
      <p:pic>
        <p:nvPicPr>
          <p:cNvPr id="8" name="Picture 7"/>
          <p:cNvPicPr>
            <a:picLocks noChangeAspect="1"/>
          </p:cNvPicPr>
          <p:nvPr/>
        </p:nvPicPr>
        <p:blipFill rotWithShape="1">
          <a:blip r:embed="rId6"/>
          <a:srcRect l="18857" t="21875" r="5283" b="14706"/>
          <a:stretch/>
        </p:blipFill>
        <p:spPr>
          <a:xfrm>
            <a:off x="1896036" y="1344705"/>
            <a:ext cx="9870141" cy="4948518"/>
          </a:xfrm>
          <a:prstGeom prst="rect">
            <a:avLst/>
          </a:prstGeom>
        </p:spPr>
      </p:pic>
      <p:pic>
        <p:nvPicPr>
          <p:cNvPr id="9" name="Picture 8"/>
          <p:cNvPicPr>
            <a:picLocks noChangeAspect="1"/>
          </p:cNvPicPr>
          <p:nvPr/>
        </p:nvPicPr>
        <p:blipFill rotWithShape="1">
          <a:blip r:embed="rId7"/>
          <a:srcRect l="18857" t="22059" r="5283" b="11581"/>
          <a:stretch/>
        </p:blipFill>
        <p:spPr>
          <a:xfrm>
            <a:off x="1882588" y="1344705"/>
            <a:ext cx="9870141" cy="4921623"/>
          </a:xfrm>
          <a:prstGeom prst="rect">
            <a:avLst/>
          </a:prstGeom>
        </p:spPr>
      </p:pic>
      <p:sp>
        <p:nvSpPr>
          <p:cNvPr id="11" name="Rectangle 10"/>
          <p:cNvSpPr/>
          <p:nvPr/>
        </p:nvSpPr>
        <p:spPr>
          <a:xfrm>
            <a:off x="4222376" y="5957047"/>
            <a:ext cx="3079377" cy="147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38378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47501" cy="6858000"/>
            <a:chOff x="213096" y="0"/>
            <a:chExt cx="11447501" cy="6858000"/>
          </a:xfrm>
          <a:solidFill>
            <a:srgbClr val="FFC000"/>
          </a:solidFill>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grp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a:grpFill/>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1092" cy="6858000"/>
            <a:chOff x="491575" y="0"/>
            <a:chExt cx="9961092" cy="6858000"/>
          </a:xfrm>
          <a:solidFill>
            <a:srgbClr val="5D7373"/>
          </a:solidFill>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grp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a:grpFill/>
          </p:spPr>
        </p:pic>
      </p:grpSp>
      <p:sp>
        <p:nvSpPr>
          <p:cNvPr id="96" name="Rectangle 95">
            <a:extLst>
              <a:ext uri="{FF2B5EF4-FFF2-40B4-BE49-F238E27FC236}">
                <a16:creationId xmlns:a16="http://schemas.microsoft.com/office/drawing/2014/main" id="{321108FC-08B5-45CC-AB47-1104119B25FD}"/>
              </a:ext>
            </a:extLst>
          </p:cNvPr>
          <p:cNvSpPr/>
          <p:nvPr/>
        </p:nvSpPr>
        <p:spPr>
          <a:xfrm>
            <a:off x="1049062" y="0"/>
            <a:ext cx="9574094" cy="6858000"/>
          </a:xfrm>
          <a:prstGeom prst="rect">
            <a:avLst/>
          </a:prstGeom>
          <a:solidFill>
            <a:srgbClr val="00A0A8"/>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A79A714-CB74-4EFD-9BC1-A7F2F993842A}"/>
              </a:ext>
            </a:extLst>
          </p:cNvPr>
          <p:cNvSpPr/>
          <p:nvPr/>
        </p:nvSpPr>
        <p:spPr>
          <a:xfrm>
            <a:off x="-1787487" y="0"/>
            <a:ext cx="11832396" cy="6858000"/>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340" name="Picture 4" descr="Best Practices for Email Marketing. - Pristine Softso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5069" y="350519"/>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110091" y="2763051"/>
            <a:ext cx="7674665" cy="1107996"/>
          </a:xfrm>
          <a:prstGeom prst="rect">
            <a:avLst/>
          </a:prstGeom>
        </p:spPr>
        <p:txBody>
          <a:bodyPr wrap="none">
            <a:spAutoFit/>
          </a:bodyPr>
          <a:lstStyle/>
          <a:p>
            <a:r>
              <a:rPr lang="sr-Latn-ME" sz="6600" b="1" dirty="0">
                <a:solidFill>
                  <a:srgbClr val="00A0A8"/>
                </a:solidFill>
                <a:latin typeface="Times New Roman" panose="02020603050405020304" pitchFamily="18" charset="0"/>
                <a:cs typeface="Times New Roman" panose="02020603050405020304" pitchFamily="18" charset="0"/>
              </a:rPr>
              <a:t>HVALA NA PAŽNJI</a:t>
            </a:r>
            <a:endParaRPr lang="en-US" sz="6600" b="1" dirty="0">
              <a:solidFill>
                <a:srgbClr val="00A0A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72394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D2C93AC-EBE3-4E67-A867-76D5D6BEDB10}"/>
              </a:ext>
            </a:extLst>
          </p:cNvPr>
          <p:cNvSpPr/>
          <p:nvPr/>
        </p:nvSpPr>
        <p:spPr>
          <a:xfrm>
            <a:off x="-7046753" y="-2"/>
            <a:ext cx="8418353" cy="6858000"/>
          </a:xfrm>
          <a:prstGeom prst="rect">
            <a:avLst/>
          </a:prstGeom>
          <a:solidFill>
            <a:srgbClr val="0070D4"/>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371C6EE2-CCA6-4F94-870B-CB9D61CEBE1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3869" y="242773"/>
            <a:ext cx="646331" cy="6642847"/>
          </a:xfrm>
          <a:prstGeom prst="rect">
            <a:avLst/>
          </a:prstGeom>
          <a:noFill/>
        </p:spPr>
        <p:txBody>
          <a:bodyPr vert="vert270" wrap="square" rtlCol="0">
            <a:spAutoFit/>
          </a:bodyPr>
          <a:lstStyle/>
          <a:p>
            <a:pPr algn="ctr"/>
            <a:r>
              <a:rPr lang="sr-Latn-ME" sz="3000" dirty="0" smtClean="0">
                <a:solidFill>
                  <a:schemeClr val="bg1"/>
                </a:solidFill>
                <a:latin typeface="Impact" panose="020B0806030902050204" pitchFamily="34" charset="0"/>
              </a:rPr>
              <a:t>POJAM ELEKTRONSKE POŠTE</a:t>
            </a:r>
            <a:endParaRPr lang="en-US" sz="3000" dirty="0">
              <a:solidFill>
                <a:schemeClr val="bg1"/>
              </a:solidFill>
              <a:latin typeface="Impact" panose="020B0806030902050204" pitchFamily="34" charset="0"/>
            </a:endParaRPr>
          </a:p>
        </p:txBody>
      </p:sp>
      <p:pic>
        <p:nvPicPr>
          <p:cNvPr id="8196" name="Picture 4" descr="Loading Gmail by Lucian Bogdan on Dribbbl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98622" y="93878"/>
            <a:ext cx="2762437" cy="20718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Outlook Web Refresh"/>
          <p:cNvPicPr>
            <a:picLocks noChangeAspect="1" noChangeArrowheads="1" noCrop="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8601" y="93878"/>
            <a:ext cx="1600201" cy="1304365"/>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Mail GIF - Find on GIF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91129" y="3152353"/>
            <a:ext cx="3542365" cy="265677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782670" y="2905295"/>
            <a:ext cx="9950824" cy="3477875"/>
          </a:xfrm>
          <a:prstGeom prst="rect">
            <a:avLst/>
          </a:prstGeom>
          <a:noFill/>
        </p:spPr>
        <p:txBody>
          <a:bodyPr wrap="square" rtlCol="0">
            <a:spAutoFit/>
          </a:bodyPr>
          <a:lstStyle/>
          <a:p>
            <a:pPr algn="just"/>
            <a:r>
              <a:rPr lang="en-US" sz="2200" dirty="0">
                <a:solidFill>
                  <a:srgbClr val="002060"/>
                </a:solidFill>
              </a:rPr>
              <a:t>U </a:t>
            </a:r>
            <a:r>
              <a:rPr lang="en-US" sz="2200" dirty="0" err="1">
                <a:solidFill>
                  <a:srgbClr val="002060"/>
                </a:solidFill>
              </a:rPr>
              <a:t>oktobru</a:t>
            </a:r>
            <a:r>
              <a:rPr lang="sr-Latn-BA" sz="2200" dirty="0">
                <a:solidFill>
                  <a:srgbClr val="002060"/>
                </a:solidFill>
              </a:rPr>
              <a:t> 1971. </a:t>
            </a:r>
            <a:r>
              <a:rPr lang="sr-Latn-BA" sz="2200" dirty="0" smtClean="0">
                <a:solidFill>
                  <a:srgbClr val="002060"/>
                </a:solidFill>
              </a:rPr>
              <a:t>godine (</a:t>
            </a:r>
            <a:r>
              <a:rPr lang="en-US" sz="2200" dirty="0" err="1">
                <a:solidFill>
                  <a:srgbClr val="002060"/>
                </a:solidFill>
              </a:rPr>
              <a:t>mada</a:t>
            </a:r>
            <a:r>
              <a:rPr lang="en-US" sz="2200" dirty="0">
                <a:solidFill>
                  <a:srgbClr val="002060"/>
                </a:solidFill>
              </a:rPr>
              <a:t> </a:t>
            </a:r>
            <a:r>
              <a:rPr lang="en-US" sz="2200" dirty="0" err="1">
                <a:solidFill>
                  <a:srgbClr val="002060"/>
                </a:solidFill>
              </a:rPr>
              <a:t>ima</a:t>
            </a:r>
            <a:r>
              <a:rPr lang="en-US" sz="2200" dirty="0">
                <a:solidFill>
                  <a:srgbClr val="002060"/>
                </a:solidFill>
              </a:rPr>
              <a:t> </a:t>
            </a:r>
            <a:r>
              <a:rPr lang="en-US" sz="2200" dirty="0" err="1">
                <a:solidFill>
                  <a:srgbClr val="002060"/>
                </a:solidFill>
              </a:rPr>
              <a:t>izvora</a:t>
            </a:r>
            <a:r>
              <a:rPr lang="en-US" sz="2200" dirty="0">
                <a:solidFill>
                  <a:srgbClr val="002060"/>
                </a:solidFill>
              </a:rPr>
              <a:t> </a:t>
            </a:r>
            <a:r>
              <a:rPr lang="en-US" sz="2200" dirty="0" err="1">
                <a:solidFill>
                  <a:srgbClr val="002060"/>
                </a:solidFill>
              </a:rPr>
              <a:t>koji</a:t>
            </a:r>
            <a:r>
              <a:rPr lang="en-US" sz="2200" dirty="0">
                <a:solidFill>
                  <a:srgbClr val="002060"/>
                </a:solidFill>
              </a:rPr>
              <a:t> </a:t>
            </a:r>
            <a:r>
              <a:rPr lang="en-US" sz="2200" dirty="0" err="1">
                <a:solidFill>
                  <a:srgbClr val="002060"/>
                </a:solidFill>
              </a:rPr>
              <a:t>tvrde</a:t>
            </a:r>
            <a:r>
              <a:rPr lang="en-US" sz="2200" dirty="0">
                <a:solidFill>
                  <a:srgbClr val="002060"/>
                </a:solidFill>
              </a:rPr>
              <a:t> da se to </a:t>
            </a:r>
            <a:r>
              <a:rPr lang="en-US" sz="2200" dirty="0" err="1">
                <a:solidFill>
                  <a:srgbClr val="002060"/>
                </a:solidFill>
              </a:rPr>
              <a:t>dogodilo</a:t>
            </a:r>
            <a:r>
              <a:rPr lang="en-US" sz="2200" dirty="0">
                <a:solidFill>
                  <a:srgbClr val="002060"/>
                </a:solidFill>
              </a:rPr>
              <a:t> </a:t>
            </a:r>
            <a:r>
              <a:rPr lang="en-US" sz="2200" dirty="0" err="1">
                <a:solidFill>
                  <a:srgbClr val="002060"/>
                </a:solidFill>
              </a:rPr>
              <a:t>jula</a:t>
            </a:r>
            <a:r>
              <a:rPr lang="sr-Latn-BA" sz="2200" dirty="0">
                <a:solidFill>
                  <a:srgbClr val="002060"/>
                </a:solidFill>
              </a:rPr>
              <a:t> 1970</a:t>
            </a:r>
            <a:r>
              <a:rPr lang="sr-Latn-BA" sz="2200" dirty="0" smtClean="0">
                <a:solidFill>
                  <a:srgbClr val="002060"/>
                </a:solidFill>
              </a:rPr>
              <a:t>. godine), </a:t>
            </a:r>
            <a:r>
              <a:rPr lang="en-US" sz="2200" dirty="0" err="1">
                <a:solidFill>
                  <a:srgbClr val="002060"/>
                </a:solidFill>
              </a:rPr>
              <a:t>stru</a:t>
            </a:r>
            <a:r>
              <a:rPr lang="sr-Latn-BA" sz="2200" dirty="0">
                <a:solidFill>
                  <a:srgbClr val="002060"/>
                </a:solidFill>
              </a:rPr>
              <a:t>č</a:t>
            </a:r>
            <a:r>
              <a:rPr lang="en-US" sz="2200" dirty="0" err="1">
                <a:solidFill>
                  <a:srgbClr val="002060"/>
                </a:solidFill>
              </a:rPr>
              <a:t>njak</a:t>
            </a:r>
            <a:r>
              <a:rPr lang="en-US" sz="2200" dirty="0">
                <a:solidFill>
                  <a:srgbClr val="002060"/>
                </a:solidFill>
              </a:rPr>
              <a:t> </a:t>
            </a:r>
            <a:r>
              <a:rPr lang="en-US" sz="2200" dirty="0" err="1">
                <a:solidFill>
                  <a:srgbClr val="002060"/>
                </a:solidFill>
              </a:rPr>
              <a:t>za</a:t>
            </a:r>
            <a:r>
              <a:rPr lang="en-US" sz="2200" dirty="0">
                <a:solidFill>
                  <a:srgbClr val="002060"/>
                </a:solidFill>
              </a:rPr>
              <a:t> </a:t>
            </a:r>
            <a:r>
              <a:rPr lang="en-US" sz="2200" dirty="0" err="1">
                <a:solidFill>
                  <a:srgbClr val="002060"/>
                </a:solidFill>
              </a:rPr>
              <a:t>ra</a:t>
            </a:r>
            <a:r>
              <a:rPr lang="sr-Latn-BA" sz="2200" dirty="0">
                <a:solidFill>
                  <a:srgbClr val="002060"/>
                </a:solidFill>
              </a:rPr>
              <a:t>č</a:t>
            </a:r>
            <a:r>
              <a:rPr lang="en-US" sz="2200" dirty="0" err="1" smtClean="0">
                <a:solidFill>
                  <a:srgbClr val="002060"/>
                </a:solidFill>
              </a:rPr>
              <a:t>unarstvo</a:t>
            </a:r>
            <a:r>
              <a:rPr lang="sr-Latn-ME" sz="2200" dirty="0" smtClean="0">
                <a:solidFill>
                  <a:srgbClr val="002060"/>
                </a:solidFill>
              </a:rPr>
              <a:t> i informatiku,</a:t>
            </a:r>
            <a:r>
              <a:rPr lang="en-US" sz="2200" dirty="0" smtClean="0">
                <a:solidFill>
                  <a:srgbClr val="002060"/>
                </a:solidFill>
              </a:rPr>
              <a:t> </a:t>
            </a:r>
            <a:r>
              <a:rPr lang="en-US" sz="2200" dirty="0" err="1">
                <a:solidFill>
                  <a:srgbClr val="002060"/>
                </a:solidFill>
              </a:rPr>
              <a:t>Rej</a:t>
            </a:r>
            <a:r>
              <a:rPr lang="en-US" sz="2200" dirty="0">
                <a:solidFill>
                  <a:srgbClr val="002060"/>
                </a:solidFill>
              </a:rPr>
              <a:t> </a:t>
            </a:r>
            <a:r>
              <a:rPr lang="en-US" sz="2200" dirty="0" smtClean="0">
                <a:solidFill>
                  <a:srgbClr val="002060"/>
                </a:solidFill>
              </a:rPr>
              <a:t>Tomlinson</a:t>
            </a:r>
            <a:r>
              <a:rPr lang="sr-Latn-ME" sz="2200" dirty="0" smtClean="0">
                <a:solidFill>
                  <a:srgbClr val="002060"/>
                </a:solidFill>
              </a:rPr>
              <a:t>,</a:t>
            </a:r>
            <a:r>
              <a:rPr lang="en-US" sz="2200" dirty="0" smtClean="0">
                <a:solidFill>
                  <a:srgbClr val="002060"/>
                </a:solidFill>
              </a:rPr>
              <a:t> </a:t>
            </a:r>
            <a:r>
              <a:rPr lang="en-US" sz="2200" dirty="0" err="1">
                <a:solidFill>
                  <a:srgbClr val="002060"/>
                </a:solidFill>
              </a:rPr>
              <a:t>napisao</a:t>
            </a:r>
            <a:r>
              <a:rPr lang="en-US" sz="2200" dirty="0">
                <a:solidFill>
                  <a:srgbClr val="002060"/>
                </a:solidFill>
              </a:rPr>
              <a:t> </a:t>
            </a:r>
            <a:r>
              <a:rPr lang="sr-Latn-ME" sz="2200" dirty="0" smtClean="0">
                <a:solidFill>
                  <a:srgbClr val="002060"/>
                </a:solidFill>
              </a:rPr>
              <a:t>je </a:t>
            </a:r>
            <a:r>
              <a:rPr lang="en-US" sz="2200" dirty="0" err="1" smtClean="0">
                <a:solidFill>
                  <a:srgbClr val="002060"/>
                </a:solidFill>
              </a:rPr>
              <a:t>prvi</a:t>
            </a:r>
            <a:r>
              <a:rPr lang="en-US" sz="2200" dirty="0" smtClean="0">
                <a:solidFill>
                  <a:srgbClr val="002060"/>
                </a:solidFill>
              </a:rPr>
              <a:t> </a:t>
            </a:r>
            <a:r>
              <a:rPr lang="en-US" sz="2200" dirty="0">
                <a:solidFill>
                  <a:srgbClr val="002060"/>
                </a:solidFill>
              </a:rPr>
              <a:t>program </a:t>
            </a:r>
            <a:r>
              <a:rPr lang="en-US" sz="2200" dirty="0" err="1">
                <a:solidFill>
                  <a:srgbClr val="002060"/>
                </a:solidFill>
              </a:rPr>
              <a:t>za</a:t>
            </a:r>
            <a:r>
              <a:rPr lang="en-US" sz="2200" dirty="0">
                <a:solidFill>
                  <a:srgbClr val="002060"/>
                </a:solidFill>
              </a:rPr>
              <a:t> </a:t>
            </a:r>
            <a:r>
              <a:rPr lang="en-US" sz="2200" dirty="0" err="1">
                <a:solidFill>
                  <a:srgbClr val="002060"/>
                </a:solidFill>
              </a:rPr>
              <a:t>razmjenu</a:t>
            </a:r>
            <a:r>
              <a:rPr lang="en-US" sz="2200" dirty="0">
                <a:solidFill>
                  <a:srgbClr val="002060"/>
                </a:solidFill>
              </a:rPr>
              <a:t> </a:t>
            </a:r>
            <a:r>
              <a:rPr lang="en-US" sz="2200" dirty="0" err="1">
                <a:solidFill>
                  <a:srgbClr val="002060"/>
                </a:solidFill>
              </a:rPr>
              <a:t>poruka</a:t>
            </a:r>
            <a:r>
              <a:rPr lang="en-US" sz="2200" dirty="0">
                <a:solidFill>
                  <a:srgbClr val="002060"/>
                </a:solidFill>
              </a:rPr>
              <a:t> </a:t>
            </a:r>
            <a:r>
              <a:rPr lang="en-US" sz="2200" dirty="0" err="1">
                <a:solidFill>
                  <a:srgbClr val="002060"/>
                </a:solidFill>
              </a:rPr>
              <a:t>izme</a:t>
            </a:r>
            <a:r>
              <a:rPr lang="sr-Latn-BA" sz="2200" dirty="0">
                <a:solidFill>
                  <a:srgbClr val="002060"/>
                </a:solidFill>
              </a:rPr>
              <a:t>đ</a:t>
            </a:r>
            <a:r>
              <a:rPr lang="en-US" sz="2200" dirty="0">
                <a:solidFill>
                  <a:srgbClr val="002060"/>
                </a:solidFill>
              </a:rPr>
              <a:t>u </a:t>
            </a:r>
            <a:r>
              <a:rPr lang="en-US" sz="2200" dirty="0" err="1">
                <a:solidFill>
                  <a:srgbClr val="002060"/>
                </a:solidFill>
              </a:rPr>
              <a:t>dva</a:t>
            </a:r>
            <a:r>
              <a:rPr lang="en-US" sz="2200" dirty="0">
                <a:solidFill>
                  <a:srgbClr val="002060"/>
                </a:solidFill>
              </a:rPr>
              <a:t> </a:t>
            </a:r>
            <a:r>
              <a:rPr lang="en-US" sz="2200" dirty="0" err="1">
                <a:solidFill>
                  <a:srgbClr val="002060"/>
                </a:solidFill>
              </a:rPr>
              <a:t>ra</a:t>
            </a:r>
            <a:r>
              <a:rPr lang="sr-Latn-BA" sz="2200" dirty="0">
                <a:solidFill>
                  <a:srgbClr val="002060"/>
                </a:solidFill>
              </a:rPr>
              <a:t>č</a:t>
            </a:r>
            <a:r>
              <a:rPr lang="en-US" sz="2200" dirty="0" err="1">
                <a:solidFill>
                  <a:srgbClr val="002060"/>
                </a:solidFill>
              </a:rPr>
              <a:t>unara</a:t>
            </a:r>
            <a:r>
              <a:rPr lang="sr-Latn-BA" sz="2200" dirty="0">
                <a:solidFill>
                  <a:srgbClr val="002060"/>
                </a:solidFill>
              </a:rPr>
              <a:t>. </a:t>
            </a:r>
            <a:endParaRPr lang="sr-Latn-BA" sz="2200" dirty="0" smtClean="0">
              <a:solidFill>
                <a:srgbClr val="002060"/>
              </a:solidFill>
            </a:endParaRPr>
          </a:p>
          <a:p>
            <a:pPr algn="just"/>
            <a:r>
              <a:rPr lang="en-US" sz="2200" dirty="0" smtClean="0">
                <a:solidFill>
                  <a:srgbClr val="002060"/>
                </a:solidFill>
              </a:rPr>
              <a:t>Pored </a:t>
            </a:r>
            <a:r>
              <a:rPr lang="en-US" sz="2200" dirty="0" err="1">
                <a:solidFill>
                  <a:srgbClr val="002060"/>
                </a:solidFill>
              </a:rPr>
              <a:t>programa</a:t>
            </a:r>
            <a:r>
              <a:rPr lang="en-US" sz="2200" dirty="0">
                <a:solidFill>
                  <a:srgbClr val="002060"/>
                </a:solidFill>
              </a:rPr>
              <a:t> </a:t>
            </a:r>
            <a:r>
              <a:rPr lang="en-US" sz="2200" dirty="0" err="1">
                <a:solidFill>
                  <a:srgbClr val="002060"/>
                </a:solidFill>
              </a:rPr>
              <a:t>za</a:t>
            </a:r>
            <a:r>
              <a:rPr lang="en-US" sz="2200" dirty="0">
                <a:solidFill>
                  <a:srgbClr val="002060"/>
                </a:solidFill>
              </a:rPr>
              <a:t> </a:t>
            </a:r>
            <a:r>
              <a:rPr lang="en-US" sz="2200" dirty="0" err="1">
                <a:solidFill>
                  <a:srgbClr val="002060"/>
                </a:solidFill>
              </a:rPr>
              <a:t>razmjenu</a:t>
            </a:r>
            <a:r>
              <a:rPr lang="en-US" sz="2200" dirty="0">
                <a:solidFill>
                  <a:srgbClr val="002060"/>
                </a:solidFill>
              </a:rPr>
              <a:t> e-</a:t>
            </a:r>
            <a:r>
              <a:rPr lang="en-US" sz="2200" dirty="0" err="1">
                <a:solidFill>
                  <a:srgbClr val="002060"/>
                </a:solidFill>
              </a:rPr>
              <a:t>pošte</a:t>
            </a:r>
            <a:r>
              <a:rPr lang="en-US" sz="2200" dirty="0">
                <a:solidFill>
                  <a:srgbClr val="002060"/>
                </a:solidFill>
              </a:rPr>
              <a:t>, </a:t>
            </a:r>
            <a:r>
              <a:rPr lang="en-US" sz="2200" dirty="0" err="1">
                <a:solidFill>
                  <a:srgbClr val="002060"/>
                </a:solidFill>
              </a:rPr>
              <a:t>Rej</a:t>
            </a:r>
            <a:r>
              <a:rPr lang="en-US" sz="2200" dirty="0">
                <a:solidFill>
                  <a:srgbClr val="002060"/>
                </a:solidFill>
              </a:rPr>
              <a:t> Tomlinson je </a:t>
            </a:r>
            <a:r>
              <a:rPr lang="en-US" sz="2200" dirty="0" err="1">
                <a:solidFill>
                  <a:srgbClr val="002060"/>
                </a:solidFill>
              </a:rPr>
              <a:t>odgovoran</a:t>
            </a:r>
            <a:r>
              <a:rPr lang="en-US" sz="2200" dirty="0">
                <a:solidFill>
                  <a:srgbClr val="002060"/>
                </a:solidFill>
              </a:rPr>
              <a:t> </a:t>
            </a:r>
            <a:r>
              <a:rPr lang="en-US" sz="2200" dirty="0" err="1">
                <a:solidFill>
                  <a:srgbClr val="002060"/>
                </a:solidFill>
              </a:rPr>
              <a:t>za</a:t>
            </a:r>
            <a:r>
              <a:rPr lang="en-US" sz="2200" dirty="0">
                <a:solidFill>
                  <a:srgbClr val="002060"/>
                </a:solidFill>
              </a:rPr>
              <a:t> </a:t>
            </a:r>
            <a:r>
              <a:rPr lang="en-US" sz="2200" dirty="0" err="1">
                <a:solidFill>
                  <a:srgbClr val="002060"/>
                </a:solidFill>
              </a:rPr>
              <a:t>masovnu</a:t>
            </a:r>
            <a:r>
              <a:rPr lang="en-US" sz="2200" dirty="0">
                <a:solidFill>
                  <a:srgbClr val="002060"/>
                </a:solidFill>
              </a:rPr>
              <a:t> </a:t>
            </a:r>
            <a:r>
              <a:rPr lang="en-US" sz="2200" dirty="0" err="1">
                <a:solidFill>
                  <a:srgbClr val="002060"/>
                </a:solidFill>
              </a:rPr>
              <a:t>upotrebu</a:t>
            </a:r>
            <a:r>
              <a:rPr lang="en-US" sz="2200" dirty="0">
                <a:solidFill>
                  <a:srgbClr val="002060"/>
                </a:solidFill>
              </a:rPr>
              <a:t> </a:t>
            </a:r>
            <a:r>
              <a:rPr lang="en-US" sz="2200" dirty="0" err="1">
                <a:solidFill>
                  <a:srgbClr val="002060"/>
                </a:solidFill>
              </a:rPr>
              <a:t>znaka</a:t>
            </a:r>
            <a:r>
              <a:rPr lang="en-US" sz="2200" dirty="0">
                <a:solidFill>
                  <a:srgbClr val="002060"/>
                </a:solidFill>
              </a:rPr>
              <a:t> @ (et, </a:t>
            </a:r>
            <a:r>
              <a:rPr lang="en-US" sz="2200" dirty="0" err="1">
                <a:solidFill>
                  <a:srgbClr val="002060"/>
                </a:solidFill>
              </a:rPr>
              <a:t>poznato</a:t>
            </a:r>
            <a:r>
              <a:rPr lang="en-US" sz="2200" dirty="0">
                <a:solidFill>
                  <a:srgbClr val="002060"/>
                </a:solidFill>
              </a:rPr>
              <a:t> </a:t>
            </a:r>
            <a:r>
              <a:rPr lang="en-US" sz="2200" dirty="0" err="1">
                <a:solidFill>
                  <a:srgbClr val="002060"/>
                </a:solidFill>
              </a:rPr>
              <a:t>i</a:t>
            </a:r>
            <a:r>
              <a:rPr lang="en-US" sz="2200" dirty="0">
                <a:solidFill>
                  <a:srgbClr val="002060"/>
                </a:solidFill>
              </a:rPr>
              <a:t> </a:t>
            </a:r>
            <a:r>
              <a:rPr lang="en-US" sz="2200" dirty="0" err="1">
                <a:solidFill>
                  <a:srgbClr val="002060"/>
                </a:solidFill>
              </a:rPr>
              <a:t>kao</a:t>
            </a:r>
            <a:r>
              <a:rPr lang="en-US" sz="2200" dirty="0">
                <a:solidFill>
                  <a:srgbClr val="002060"/>
                </a:solidFill>
              </a:rPr>
              <a:t> „</a:t>
            </a:r>
            <a:r>
              <a:rPr lang="en-US" sz="2200" dirty="0" err="1">
                <a:solidFill>
                  <a:srgbClr val="002060"/>
                </a:solidFill>
              </a:rPr>
              <a:t>ludo</a:t>
            </a:r>
            <a:r>
              <a:rPr lang="en-US" sz="2200" dirty="0">
                <a:solidFill>
                  <a:srgbClr val="002060"/>
                </a:solidFill>
              </a:rPr>
              <a:t> a“ </a:t>
            </a:r>
            <a:r>
              <a:rPr lang="en-US" sz="2200" dirty="0" err="1">
                <a:solidFill>
                  <a:srgbClr val="002060"/>
                </a:solidFill>
              </a:rPr>
              <a:t>ili</a:t>
            </a:r>
            <a:r>
              <a:rPr lang="en-US" sz="2200" dirty="0">
                <a:solidFill>
                  <a:srgbClr val="002060"/>
                </a:solidFill>
              </a:rPr>
              <a:t> „</a:t>
            </a:r>
            <a:r>
              <a:rPr lang="en-US" sz="2200" dirty="0" err="1">
                <a:solidFill>
                  <a:srgbClr val="002060"/>
                </a:solidFill>
              </a:rPr>
              <a:t>majmunsko</a:t>
            </a:r>
            <a:r>
              <a:rPr lang="en-US" sz="2200" dirty="0">
                <a:solidFill>
                  <a:srgbClr val="002060"/>
                </a:solidFill>
              </a:rPr>
              <a:t> a</a:t>
            </a:r>
            <a:r>
              <a:rPr lang="en-US" sz="2200" dirty="0" smtClean="0">
                <a:solidFill>
                  <a:srgbClr val="002060"/>
                </a:solidFill>
              </a:rPr>
              <a:t>“</a:t>
            </a:r>
            <a:r>
              <a:rPr lang="sr-Latn-ME" sz="2200" dirty="0" smtClean="0">
                <a:solidFill>
                  <a:srgbClr val="002060"/>
                </a:solidFill>
              </a:rPr>
              <a:t>, ili „manki“</a:t>
            </a:r>
            <a:r>
              <a:rPr lang="en-US" sz="2200" dirty="0" smtClean="0">
                <a:solidFill>
                  <a:srgbClr val="002060"/>
                </a:solidFill>
              </a:rPr>
              <a:t>). </a:t>
            </a:r>
            <a:endParaRPr lang="sr-Latn-ME" sz="2200" dirty="0" smtClean="0">
              <a:solidFill>
                <a:srgbClr val="002060"/>
              </a:solidFill>
            </a:endParaRPr>
          </a:p>
          <a:p>
            <a:pPr algn="just"/>
            <a:endParaRPr lang="sr-Latn-ME" sz="2200" dirty="0">
              <a:solidFill>
                <a:srgbClr val="002060"/>
              </a:solidFill>
            </a:endParaRPr>
          </a:p>
          <a:p>
            <a:pPr algn="just"/>
            <a:r>
              <a:rPr lang="en-US" sz="2200" dirty="0" err="1" smtClean="0">
                <a:solidFill>
                  <a:srgbClr val="002060"/>
                </a:solidFill>
              </a:rPr>
              <a:t>Smišljajući</a:t>
            </a:r>
            <a:r>
              <a:rPr lang="en-US" sz="2200" dirty="0" smtClean="0">
                <a:solidFill>
                  <a:srgbClr val="002060"/>
                </a:solidFill>
              </a:rPr>
              <a:t> </a:t>
            </a:r>
            <a:r>
              <a:rPr lang="en-US" sz="2200" dirty="0" err="1">
                <a:solidFill>
                  <a:srgbClr val="002060"/>
                </a:solidFill>
              </a:rPr>
              <a:t>kako</a:t>
            </a:r>
            <a:r>
              <a:rPr lang="en-US" sz="2200" dirty="0">
                <a:solidFill>
                  <a:srgbClr val="002060"/>
                </a:solidFill>
              </a:rPr>
              <a:t> da </a:t>
            </a:r>
            <a:r>
              <a:rPr lang="en-US" sz="2200" dirty="0" err="1">
                <a:solidFill>
                  <a:srgbClr val="002060"/>
                </a:solidFill>
              </a:rPr>
              <a:t>razvrsta</a:t>
            </a:r>
            <a:r>
              <a:rPr lang="en-US" sz="2200" dirty="0">
                <a:solidFill>
                  <a:srgbClr val="002060"/>
                </a:solidFill>
              </a:rPr>
              <a:t> </a:t>
            </a:r>
            <a:r>
              <a:rPr lang="en-US" sz="2200" dirty="0" err="1">
                <a:solidFill>
                  <a:srgbClr val="002060"/>
                </a:solidFill>
              </a:rPr>
              <a:t>primaoce</a:t>
            </a:r>
            <a:r>
              <a:rPr lang="en-US" sz="2200" dirty="0">
                <a:solidFill>
                  <a:srgbClr val="002060"/>
                </a:solidFill>
              </a:rPr>
              <a:t> </a:t>
            </a:r>
            <a:r>
              <a:rPr lang="en-US" sz="2200" dirty="0" err="1">
                <a:solidFill>
                  <a:srgbClr val="002060"/>
                </a:solidFill>
              </a:rPr>
              <a:t>poruka</a:t>
            </a:r>
            <a:r>
              <a:rPr lang="en-US" sz="2200" dirty="0">
                <a:solidFill>
                  <a:srgbClr val="002060"/>
                </a:solidFill>
              </a:rPr>
              <a:t> </a:t>
            </a:r>
            <a:r>
              <a:rPr lang="en-US" sz="2200" dirty="0" err="1">
                <a:solidFill>
                  <a:srgbClr val="002060"/>
                </a:solidFill>
              </a:rPr>
              <a:t>odlučio</a:t>
            </a:r>
            <a:r>
              <a:rPr lang="en-US" sz="2200" dirty="0">
                <a:solidFill>
                  <a:srgbClr val="002060"/>
                </a:solidFill>
              </a:rPr>
              <a:t> je da </a:t>
            </a:r>
            <a:r>
              <a:rPr lang="en-US" sz="2200" dirty="0" err="1">
                <a:solidFill>
                  <a:srgbClr val="002060"/>
                </a:solidFill>
              </a:rPr>
              <a:t>njihova</a:t>
            </a:r>
            <a:r>
              <a:rPr lang="en-US" sz="2200" dirty="0">
                <a:solidFill>
                  <a:srgbClr val="002060"/>
                </a:solidFill>
              </a:rPr>
              <a:t> </a:t>
            </a:r>
            <a:r>
              <a:rPr lang="en-US" sz="2200" dirty="0" err="1">
                <a:solidFill>
                  <a:srgbClr val="002060"/>
                </a:solidFill>
              </a:rPr>
              <a:t>imena</a:t>
            </a:r>
            <a:r>
              <a:rPr lang="en-US" sz="2200" dirty="0">
                <a:solidFill>
                  <a:srgbClr val="002060"/>
                </a:solidFill>
              </a:rPr>
              <a:t> </a:t>
            </a:r>
            <a:r>
              <a:rPr lang="en-US" sz="2200" dirty="0" err="1">
                <a:solidFill>
                  <a:srgbClr val="002060"/>
                </a:solidFill>
              </a:rPr>
              <a:t>i</a:t>
            </a:r>
            <a:r>
              <a:rPr lang="en-US" sz="2200" dirty="0">
                <a:solidFill>
                  <a:srgbClr val="002060"/>
                </a:solidFill>
              </a:rPr>
              <a:t> </a:t>
            </a:r>
            <a:r>
              <a:rPr lang="en-US" sz="2200" dirty="0" err="1">
                <a:solidFill>
                  <a:srgbClr val="002060"/>
                </a:solidFill>
              </a:rPr>
              <a:t>imena</a:t>
            </a:r>
            <a:r>
              <a:rPr lang="en-US" sz="2200" dirty="0">
                <a:solidFill>
                  <a:srgbClr val="002060"/>
                </a:solidFill>
              </a:rPr>
              <a:t> </a:t>
            </a:r>
            <a:r>
              <a:rPr lang="en-US" sz="2200" dirty="0" err="1">
                <a:solidFill>
                  <a:srgbClr val="002060"/>
                </a:solidFill>
              </a:rPr>
              <a:t>računara</a:t>
            </a:r>
            <a:r>
              <a:rPr lang="en-US" sz="2200" dirty="0">
                <a:solidFill>
                  <a:srgbClr val="002060"/>
                </a:solidFill>
              </a:rPr>
              <a:t> </a:t>
            </a:r>
            <a:r>
              <a:rPr lang="en-US" sz="2200" dirty="0" err="1">
                <a:solidFill>
                  <a:srgbClr val="002060"/>
                </a:solidFill>
              </a:rPr>
              <a:t>na</a:t>
            </a:r>
            <a:r>
              <a:rPr lang="en-US" sz="2200" dirty="0">
                <a:solidFill>
                  <a:srgbClr val="002060"/>
                </a:solidFill>
              </a:rPr>
              <a:t> </a:t>
            </a:r>
            <a:r>
              <a:rPr lang="en-US" sz="2200" dirty="0" err="1">
                <a:solidFill>
                  <a:srgbClr val="002060"/>
                </a:solidFill>
              </a:rPr>
              <a:t>kojima</a:t>
            </a:r>
            <a:r>
              <a:rPr lang="en-US" sz="2200" dirty="0">
                <a:solidFill>
                  <a:srgbClr val="002060"/>
                </a:solidFill>
              </a:rPr>
              <a:t> se </a:t>
            </a:r>
            <a:r>
              <a:rPr lang="en-US" sz="2200" dirty="0" err="1">
                <a:solidFill>
                  <a:srgbClr val="002060"/>
                </a:solidFill>
              </a:rPr>
              <a:t>nalaze</a:t>
            </a:r>
            <a:r>
              <a:rPr lang="en-US" sz="2200" dirty="0">
                <a:solidFill>
                  <a:srgbClr val="002060"/>
                </a:solidFill>
              </a:rPr>
              <a:t> </a:t>
            </a:r>
            <a:r>
              <a:rPr lang="en-US" sz="2200" dirty="0" err="1">
                <a:solidFill>
                  <a:srgbClr val="002060"/>
                </a:solidFill>
              </a:rPr>
              <a:t>njihovi</a:t>
            </a:r>
            <a:r>
              <a:rPr lang="en-US" sz="2200" dirty="0">
                <a:solidFill>
                  <a:srgbClr val="002060"/>
                </a:solidFill>
              </a:rPr>
              <a:t> </a:t>
            </a:r>
            <a:r>
              <a:rPr lang="en-US" sz="2200" dirty="0" err="1">
                <a:solidFill>
                  <a:srgbClr val="002060"/>
                </a:solidFill>
              </a:rPr>
              <a:t>računi</a:t>
            </a:r>
            <a:r>
              <a:rPr lang="en-US" sz="2200" dirty="0">
                <a:solidFill>
                  <a:srgbClr val="002060"/>
                </a:solidFill>
              </a:rPr>
              <a:t> </a:t>
            </a:r>
            <a:r>
              <a:rPr lang="en-US" sz="2200" dirty="0" err="1">
                <a:solidFill>
                  <a:srgbClr val="002060"/>
                </a:solidFill>
              </a:rPr>
              <a:t>razdvoji</a:t>
            </a:r>
            <a:r>
              <a:rPr lang="en-US" sz="2200" dirty="0">
                <a:solidFill>
                  <a:srgbClr val="002060"/>
                </a:solidFill>
              </a:rPr>
              <a:t> </a:t>
            </a:r>
            <a:r>
              <a:rPr lang="en-US" sz="2200" dirty="0" err="1">
                <a:solidFill>
                  <a:srgbClr val="002060"/>
                </a:solidFill>
              </a:rPr>
              <a:t>nekim</a:t>
            </a:r>
            <a:r>
              <a:rPr lang="en-US" sz="2200" dirty="0">
                <a:solidFill>
                  <a:srgbClr val="002060"/>
                </a:solidFill>
              </a:rPr>
              <a:t> </a:t>
            </a:r>
            <a:r>
              <a:rPr lang="en-US" sz="2200" dirty="0" err="1">
                <a:solidFill>
                  <a:srgbClr val="002060"/>
                </a:solidFill>
              </a:rPr>
              <a:t>znakom</a:t>
            </a:r>
            <a:r>
              <a:rPr lang="en-US" sz="2200" dirty="0">
                <a:solidFill>
                  <a:srgbClr val="002060"/>
                </a:solidFill>
              </a:rPr>
              <a:t> </a:t>
            </a:r>
            <a:r>
              <a:rPr lang="en-US" sz="2200" dirty="0" err="1">
                <a:solidFill>
                  <a:srgbClr val="002060"/>
                </a:solidFill>
              </a:rPr>
              <a:t>interpunkcije</a:t>
            </a:r>
            <a:r>
              <a:rPr lang="en-US" sz="2200" dirty="0">
                <a:solidFill>
                  <a:srgbClr val="002060"/>
                </a:solidFill>
              </a:rPr>
              <a:t>. </a:t>
            </a:r>
            <a:r>
              <a:rPr lang="en-US" sz="2200" dirty="0" err="1">
                <a:solidFill>
                  <a:srgbClr val="002060"/>
                </a:solidFill>
              </a:rPr>
              <a:t>Kako</a:t>
            </a:r>
            <a:r>
              <a:rPr lang="en-US" sz="2200" dirty="0">
                <a:solidFill>
                  <a:srgbClr val="002060"/>
                </a:solidFill>
              </a:rPr>
              <a:t> je </a:t>
            </a:r>
            <a:r>
              <a:rPr lang="en-US" sz="2200" dirty="0" err="1">
                <a:solidFill>
                  <a:srgbClr val="002060"/>
                </a:solidFill>
              </a:rPr>
              <a:t>na</a:t>
            </a:r>
            <a:r>
              <a:rPr lang="en-US" sz="2200" dirty="0">
                <a:solidFill>
                  <a:srgbClr val="002060"/>
                </a:solidFill>
              </a:rPr>
              <a:t> </a:t>
            </a:r>
            <a:r>
              <a:rPr lang="en-US" sz="2200" dirty="0" err="1">
                <a:solidFill>
                  <a:srgbClr val="002060"/>
                </a:solidFill>
              </a:rPr>
              <a:t>svojoj</a:t>
            </a:r>
            <a:r>
              <a:rPr lang="en-US" sz="2200" dirty="0">
                <a:solidFill>
                  <a:srgbClr val="002060"/>
                </a:solidFill>
              </a:rPr>
              <a:t> </a:t>
            </a:r>
            <a:r>
              <a:rPr lang="en-US" sz="2200" dirty="0" err="1">
                <a:solidFill>
                  <a:srgbClr val="002060"/>
                </a:solidFill>
              </a:rPr>
              <a:t>tastaturi</a:t>
            </a:r>
            <a:r>
              <a:rPr lang="en-US" sz="2200" dirty="0">
                <a:solidFill>
                  <a:srgbClr val="002060"/>
                </a:solidFill>
              </a:rPr>
              <a:t> </a:t>
            </a:r>
            <a:r>
              <a:rPr lang="en-US" sz="2200" dirty="0" err="1">
                <a:solidFill>
                  <a:srgbClr val="002060"/>
                </a:solidFill>
              </a:rPr>
              <a:t>imao</a:t>
            </a:r>
            <a:r>
              <a:rPr lang="en-US" sz="2200" dirty="0">
                <a:solidFill>
                  <a:srgbClr val="002060"/>
                </a:solidFill>
              </a:rPr>
              <a:t> </a:t>
            </a:r>
            <a:r>
              <a:rPr lang="en-US" sz="2200" dirty="0" err="1">
                <a:solidFill>
                  <a:srgbClr val="002060"/>
                </a:solidFill>
              </a:rPr>
              <a:t>samo</a:t>
            </a:r>
            <a:r>
              <a:rPr lang="en-US" sz="2200" dirty="0">
                <a:solidFill>
                  <a:srgbClr val="002060"/>
                </a:solidFill>
              </a:rPr>
              <a:t> 12 </a:t>
            </a:r>
            <a:r>
              <a:rPr lang="en-US" sz="2200" dirty="0" err="1">
                <a:solidFill>
                  <a:srgbClr val="002060"/>
                </a:solidFill>
              </a:rPr>
              <a:t>takvih</a:t>
            </a:r>
            <a:r>
              <a:rPr lang="en-US" sz="2200" dirty="0">
                <a:solidFill>
                  <a:srgbClr val="002060"/>
                </a:solidFill>
              </a:rPr>
              <a:t> </a:t>
            </a:r>
            <a:r>
              <a:rPr lang="en-US" sz="2200" dirty="0" err="1">
                <a:solidFill>
                  <a:srgbClr val="002060"/>
                </a:solidFill>
              </a:rPr>
              <a:t>znakova</a:t>
            </a:r>
            <a:r>
              <a:rPr lang="en-US" sz="2200" dirty="0">
                <a:solidFill>
                  <a:srgbClr val="002060"/>
                </a:solidFill>
              </a:rPr>
              <a:t> </a:t>
            </a:r>
            <a:r>
              <a:rPr lang="en-US" sz="2200" dirty="0" err="1">
                <a:solidFill>
                  <a:srgbClr val="002060"/>
                </a:solidFill>
              </a:rPr>
              <a:t>na</a:t>
            </a:r>
            <a:r>
              <a:rPr lang="en-US" sz="2200" dirty="0">
                <a:solidFill>
                  <a:srgbClr val="002060"/>
                </a:solidFill>
              </a:rPr>
              <a:t> </a:t>
            </a:r>
            <a:r>
              <a:rPr lang="en-US" sz="2200" dirty="0" err="1">
                <a:solidFill>
                  <a:srgbClr val="002060"/>
                </a:solidFill>
              </a:rPr>
              <a:t>raspolaganju</a:t>
            </a:r>
            <a:r>
              <a:rPr lang="en-US" sz="2200" dirty="0">
                <a:solidFill>
                  <a:srgbClr val="002060"/>
                </a:solidFill>
              </a:rPr>
              <a:t>, </a:t>
            </a:r>
            <a:r>
              <a:rPr lang="en-US" sz="2200" dirty="0" err="1">
                <a:solidFill>
                  <a:srgbClr val="002060"/>
                </a:solidFill>
              </a:rPr>
              <a:t>odlučio</a:t>
            </a:r>
            <a:r>
              <a:rPr lang="en-US" sz="2200" dirty="0">
                <a:solidFill>
                  <a:srgbClr val="002060"/>
                </a:solidFill>
              </a:rPr>
              <a:t> se </a:t>
            </a:r>
            <a:r>
              <a:rPr lang="en-US" sz="2200" dirty="0" err="1">
                <a:solidFill>
                  <a:srgbClr val="002060"/>
                </a:solidFill>
              </a:rPr>
              <a:t>za</a:t>
            </a:r>
            <a:r>
              <a:rPr lang="en-US" sz="2200" dirty="0">
                <a:solidFill>
                  <a:srgbClr val="002060"/>
                </a:solidFill>
              </a:rPr>
              <a:t> </a:t>
            </a:r>
            <a:r>
              <a:rPr lang="en-US" sz="2200" dirty="0" err="1">
                <a:solidFill>
                  <a:srgbClr val="002060"/>
                </a:solidFill>
              </a:rPr>
              <a:t>onaj</a:t>
            </a:r>
            <a:r>
              <a:rPr lang="en-US" sz="2200" dirty="0">
                <a:solidFill>
                  <a:srgbClr val="002060"/>
                </a:solidFill>
              </a:rPr>
              <a:t> </a:t>
            </a:r>
            <a:r>
              <a:rPr lang="en-US" sz="2200" dirty="0" err="1">
                <a:solidFill>
                  <a:srgbClr val="002060"/>
                </a:solidFill>
              </a:rPr>
              <a:t>koji</a:t>
            </a:r>
            <a:r>
              <a:rPr lang="en-US" sz="2200" dirty="0">
                <a:solidFill>
                  <a:srgbClr val="002060"/>
                </a:solidFill>
              </a:rPr>
              <a:t> se </a:t>
            </a:r>
            <a:r>
              <a:rPr lang="en-US" sz="2200" dirty="0" err="1">
                <a:solidFill>
                  <a:srgbClr val="002060"/>
                </a:solidFill>
              </a:rPr>
              <a:t>nikada</a:t>
            </a:r>
            <a:r>
              <a:rPr lang="en-US" sz="2200" dirty="0">
                <a:solidFill>
                  <a:srgbClr val="002060"/>
                </a:solidFill>
              </a:rPr>
              <a:t> ne </a:t>
            </a:r>
            <a:r>
              <a:rPr lang="en-US" sz="2200" dirty="0" err="1">
                <a:solidFill>
                  <a:srgbClr val="002060"/>
                </a:solidFill>
              </a:rPr>
              <a:t>koristi</a:t>
            </a:r>
            <a:r>
              <a:rPr lang="en-US" sz="2200" dirty="0">
                <a:solidFill>
                  <a:srgbClr val="002060"/>
                </a:solidFill>
              </a:rPr>
              <a:t> u </a:t>
            </a:r>
            <a:r>
              <a:rPr lang="en-US" sz="2200" dirty="0" err="1">
                <a:solidFill>
                  <a:srgbClr val="002060"/>
                </a:solidFill>
              </a:rPr>
              <a:t>pisanju</a:t>
            </a:r>
            <a:r>
              <a:rPr lang="en-US" sz="2200" dirty="0">
                <a:solidFill>
                  <a:srgbClr val="002060"/>
                </a:solidFill>
              </a:rPr>
              <a:t> </a:t>
            </a:r>
            <a:r>
              <a:rPr lang="en-US" sz="2200" dirty="0" err="1">
                <a:solidFill>
                  <a:srgbClr val="002060"/>
                </a:solidFill>
              </a:rPr>
              <a:t>poruka</a:t>
            </a:r>
            <a:r>
              <a:rPr lang="en-US" sz="2200" dirty="0">
                <a:solidFill>
                  <a:srgbClr val="002060"/>
                </a:solidFill>
              </a:rPr>
              <a:t>. Taj </a:t>
            </a:r>
            <a:r>
              <a:rPr lang="en-US" sz="2200" dirty="0" err="1">
                <a:solidFill>
                  <a:srgbClr val="002060"/>
                </a:solidFill>
              </a:rPr>
              <a:t>princip</a:t>
            </a:r>
            <a:r>
              <a:rPr lang="en-US" sz="2200" dirty="0">
                <a:solidFill>
                  <a:srgbClr val="002060"/>
                </a:solidFill>
              </a:rPr>
              <a:t> </a:t>
            </a:r>
            <a:r>
              <a:rPr lang="en-US" sz="2200" dirty="0" err="1">
                <a:solidFill>
                  <a:srgbClr val="002060"/>
                </a:solidFill>
              </a:rPr>
              <a:t>adresiranja</a:t>
            </a:r>
            <a:r>
              <a:rPr lang="en-US" sz="2200" dirty="0">
                <a:solidFill>
                  <a:srgbClr val="002060"/>
                </a:solidFill>
              </a:rPr>
              <a:t> </a:t>
            </a:r>
            <a:r>
              <a:rPr lang="en-US" sz="2200" dirty="0" err="1">
                <a:solidFill>
                  <a:srgbClr val="002060"/>
                </a:solidFill>
              </a:rPr>
              <a:t>koristi</a:t>
            </a:r>
            <a:r>
              <a:rPr lang="en-US" sz="2200" dirty="0">
                <a:solidFill>
                  <a:srgbClr val="002060"/>
                </a:solidFill>
              </a:rPr>
              <a:t> se </a:t>
            </a:r>
            <a:r>
              <a:rPr lang="en-US" sz="2200" dirty="0" err="1">
                <a:solidFill>
                  <a:srgbClr val="002060"/>
                </a:solidFill>
              </a:rPr>
              <a:t>i</a:t>
            </a:r>
            <a:r>
              <a:rPr lang="en-US" sz="2200" dirty="0">
                <a:solidFill>
                  <a:srgbClr val="002060"/>
                </a:solidFill>
              </a:rPr>
              <a:t> </a:t>
            </a:r>
            <a:r>
              <a:rPr lang="sr-Latn-ME" sz="2200" dirty="0" smtClean="0">
                <a:solidFill>
                  <a:srgbClr val="002060"/>
                </a:solidFill>
              </a:rPr>
              <a:t>dan </a:t>
            </a:r>
            <a:r>
              <a:rPr lang="en-US" sz="2200" dirty="0" err="1" smtClean="0">
                <a:solidFill>
                  <a:srgbClr val="002060"/>
                </a:solidFill>
              </a:rPr>
              <a:t>danas</a:t>
            </a:r>
            <a:r>
              <a:rPr lang="en-US" sz="2200" dirty="0">
                <a:solidFill>
                  <a:srgbClr val="002060"/>
                </a:solidFill>
              </a:rPr>
              <a:t>.</a:t>
            </a:r>
          </a:p>
        </p:txBody>
      </p:sp>
      <p:pic>
        <p:nvPicPr>
          <p:cNvPr id="8204" name="Picture 12" descr="Email Blasts Email vs. Facebook, Examples, Tools :: Kopywriting Kours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54070" y="53812"/>
            <a:ext cx="6344552" cy="28514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54070" y="2810435"/>
            <a:ext cx="958071" cy="94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70612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D2C93AC-EBE3-4E67-A867-76D5D6BEDB10}"/>
              </a:ext>
            </a:extLst>
          </p:cNvPr>
          <p:cNvSpPr/>
          <p:nvPr/>
        </p:nvSpPr>
        <p:spPr>
          <a:xfrm>
            <a:off x="-9081173" y="0"/>
            <a:ext cx="10448001" cy="6858000"/>
          </a:xfrm>
          <a:prstGeom prst="rect">
            <a:avLst/>
          </a:prstGeom>
          <a:solidFill>
            <a:srgbClr val="0070D4"/>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371C6EE2-CCA6-4F94-870B-CB9D61CEBE1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6485" y="1145669"/>
            <a:ext cx="1015663" cy="5146869"/>
          </a:xfrm>
          <a:prstGeom prst="rect">
            <a:avLst/>
          </a:prstGeom>
          <a:noFill/>
        </p:spPr>
        <p:txBody>
          <a:bodyPr vert="vert270" wrap="square" rtlCol="0">
            <a:spAutoFit/>
          </a:bodyPr>
          <a:lstStyle/>
          <a:p>
            <a:pPr algn="ctr"/>
            <a:r>
              <a:rPr lang="sr-Latn-ME" sz="2700" dirty="0" smtClean="0">
                <a:solidFill>
                  <a:schemeClr val="bg1"/>
                </a:solidFill>
                <a:latin typeface="Impact" panose="020B0806030902050204" pitchFamily="34" charset="0"/>
              </a:rPr>
              <a:t>PRINCIP FUNKCIONISANJA ELEKTRONSKE POŠTE</a:t>
            </a:r>
            <a:endParaRPr lang="en-US" sz="2700" dirty="0">
              <a:solidFill>
                <a:schemeClr val="bg1"/>
              </a:solidFill>
              <a:latin typeface="Impact" panose="020B0806030902050204" pitchFamily="34" charset="0"/>
            </a:endParaRPr>
          </a:p>
        </p:txBody>
      </p:sp>
      <p:sp>
        <p:nvSpPr>
          <p:cNvPr id="4" name="TextBox 3"/>
          <p:cNvSpPr txBox="1"/>
          <p:nvPr/>
        </p:nvSpPr>
        <p:spPr>
          <a:xfrm>
            <a:off x="1786073" y="591671"/>
            <a:ext cx="8525435" cy="553998"/>
          </a:xfrm>
          <a:prstGeom prst="rect">
            <a:avLst/>
          </a:prstGeom>
          <a:noFill/>
        </p:spPr>
        <p:txBody>
          <a:bodyPr wrap="square" rtlCol="0">
            <a:spAutoFit/>
          </a:bodyPr>
          <a:lstStyle/>
          <a:p>
            <a:r>
              <a:rPr lang="sr-Latn-ME" sz="3000" dirty="0" smtClean="0">
                <a:solidFill>
                  <a:srgbClr val="002060"/>
                </a:solidFill>
                <a:latin typeface="Impact" panose="020B0806030902050204" pitchFamily="34" charset="0"/>
              </a:rPr>
              <a:t>POJAM ELEKTRONSKE POŠTE</a:t>
            </a:r>
            <a:endParaRPr lang="en-US" sz="3000" dirty="0">
              <a:solidFill>
                <a:srgbClr val="002060"/>
              </a:solidFill>
              <a:latin typeface="Impact" panose="020B0806030902050204" pitchFamily="34" charset="0"/>
            </a:endParaRPr>
          </a:p>
        </p:txBody>
      </p:sp>
      <p:sp>
        <p:nvSpPr>
          <p:cNvPr id="2" name="TextBox 1"/>
          <p:cNvSpPr txBox="1"/>
          <p:nvPr/>
        </p:nvSpPr>
        <p:spPr>
          <a:xfrm>
            <a:off x="1786073" y="1643895"/>
            <a:ext cx="6508377" cy="1785104"/>
          </a:xfrm>
          <a:prstGeom prst="rect">
            <a:avLst/>
          </a:prstGeom>
          <a:noFill/>
        </p:spPr>
        <p:txBody>
          <a:bodyPr wrap="square" rtlCol="0">
            <a:spAutoFit/>
          </a:bodyPr>
          <a:lstStyle/>
          <a:p>
            <a:pPr algn="just"/>
            <a:r>
              <a:rPr lang="sr-Latn-RS" sz="2200" dirty="0">
                <a:solidFill>
                  <a:srgbClr val="002060"/>
                </a:solidFill>
              </a:rPr>
              <a:t>Elektronska pošta ili e-mail jeste najstariji servis Interneta. Njegova osnovna funkcija jeste slanje pisama u elektronskom obliku. Danas je ovaj servis Interneta široko </a:t>
            </a:r>
            <a:r>
              <a:rPr lang="sr-Latn-RS" sz="2200" dirty="0" smtClean="0">
                <a:solidFill>
                  <a:srgbClr val="002060"/>
                </a:solidFill>
              </a:rPr>
              <a:t>rasprostranjen </a:t>
            </a:r>
            <a:r>
              <a:rPr lang="sr-Latn-RS" sz="2200" dirty="0">
                <a:solidFill>
                  <a:srgbClr val="002060"/>
                </a:solidFill>
              </a:rPr>
              <a:t>i ima veliku </a:t>
            </a:r>
            <a:r>
              <a:rPr lang="sr-Latn-RS" sz="2200" dirty="0" smtClean="0">
                <a:solidFill>
                  <a:srgbClr val="002060"/>
                </a:solidFill>
              </a:rPr>
              <a:t>primjenu</a:t>
            </a:r>
            <a:r>
              <a:rPr lang="sr-Latn-RS" sz="2200" dirty="0">
                <a:solidFill>
                  <a:srgbClr val="002060"/>
                </a:solidFill>
              </a:rPr>
              <a:t>, čak se i smatra najkorišćenijim servisom Interneta.</a:t>
            </a:r>
            <a:endParaRPr lang="en-US" sz="2200" dirty="0">
              <a:solidFill>
                <a:srgbClr val="002060"/>
              </a:solidFill>
            </a:endParaRPr>
          </a:p>
        </p:txBody>
      </p:sp>
      <p:pic>
        <p:nvPicPr>
          <p:cNvPr id="2050" name="Picture 2" descr="Lagenius Infoco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713694" y="349624"/>
            <a:ext cx="2995118" cy="29951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cons of the week — #61 - The Iconfinder Blo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67946" y="3344742"/>
            <a:ext cx="4572000" cy="34289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Outlook Web Refresh"/>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9313" y="216487"/>
            <a:ext cx="1600201" cy="13043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37729" y="4068017"/>
            <a:ext cx="5778654" cy="2123658"/>
          </a:xfrm>
          <a:prstGeom prst="rect">
            <a:avLst/>
          </a:prstGeom>
          <a:noFill/>
        </p:spPr>
        <p:txBody>
          <a:bodyPr wrap="square" rtlCol="0">
            <a:spAutoFit/>
          </a:bodyPr>
          <a:lstStyle/>
          <a:p>
            <a:pPr algn="just"/>
            <a:r>
              <a:rPr lang="en-US" sz="2200" dirty="0" smtClean="0">
                <a:solidFill>
                  <a:srgbClr val="002060"/>
                </a:solidFill>
              </a:rPr>
              <a:t>U </a:t>
            </a:r>
            <a:r>
              <a:rPr lang="en-US" sz="2200" dirty="0" err="1">
                <a:solidFill>
                  <a:srgbClr val="002060"/>
                </a:solidFill>
              </a:rPr>
              <a:t>međuvremenu</a:t>
            </a:r>
            <a:r>
              <a:rPr lang="en-US" sz="2200" dirty="0">
                <a:solidFill>
                  <a:srgbClr val="002060"/>
                </a:solidFill>
              </a:rPr>
              <a:t> </a:t>
            </a:r>
            <a:r>
              <a:rPr lang="en-US" sz="2200" dirty="0" err="1">
                <a:solidFill>
                  <a:srgbClr val="002060"/>
                </a:solidFill>
              </a:rPr>
              <a:t>pojavili</a:t>
            </a:r>
            <a:r>
              <a:rPr lang="en-US" sz="2200" dirty="0">
                <a:solidFill>
                  <a:srgbClr val="002060"/>
                </a:solidFill>
              </a:rPr>
              <a:t> </a:t>
            </a:r>
            <a:r>
              <a:rPr lang="en-US" sz="2200" dirty="0" err="1">
                <a:solidFill>
                  <a:srgbClr val="002060"/>
                </a:solidFill>
              </a:rPr>
              <a:t>su</a:t>
            </a:r>
            <a:r>
              <a:rPr lang="en-US" sz="2200" dirty="0">
                <a:solidFill>
                  <a:srgbClr val="002060"/>
                </a:solidFill>
              </a:rPr>
              <a:t> se </a:t>
            </a:r>
            <a:r>
              <a:rPr lang="en-US" sz="2200" dirty="0" err="1">
                <a:solidFill>
                  <a:srgbClr val="002060"/>
                </a:solidFill>
              </a:rPr>
              <a:t>razni</a:t>
            </a:r>
            <a:r>
              <a:rPr lang="en-US" sz="2200" dirty="0">
                <a:solidFill>
                  <a:srgbClr val="002060"/>
                </a:solidFill>
              </a:rPr>
              <a:t> </a:t>
            </a:r>
            <a:r>
              <a:rPr lang="en-US" sz="2200" dirty="0" err="1">
                <a:solidFill>
                  <a:srgbClr val="002060"/>
                </a:solidFill>
              </a:rPr>
              <a:t>sajtovi</a:t>
            </a:r>
            <a:r>
              <a:rPr lang="en-US" sz="2200" dirty="0">
                <a:solidFill>
                  <a:srgbClr val="002060"/>
                </a:solidFill>
              </a:rPr>
              <a:t> </a:t>
            </a:r>
            <a:r>
              <a:rPr lang="en-US" sz="2200" dirty="0" err="1">
                <a:solidFill>
                  <a:srgbClr val="002060"/>
                </a:solidFill>
              </a:rPr>
              <a:t>poput</a:t>
            </a:r>
            <a:r>
              <a:rPr lang="en-US" sz="2200" dirty="0">
                <a:solidFill>
                  <a:srgbClr val="002060"/>
                </a:solidFill>
              </a:rPr>
              <a:t> </a:t>
            </a:r>
            <a:r>
              <a:rPr lang="sr-Latn-ME" sz="2200" dirty="0" smtClean="0">
                <a:solidFill>
                  <a:srgbClr val="002060"/>
                </a:solidFill>
              </a:rPr>
              <a:t>www.</a:t>
            </a:r>
            <a:r>
              <a:rPr lang="en-US" sz="2200" dirty="0" smtClean="0">
                <a:solidFill>
                  <a:srgbClr val="002060"/>
                </a:solidFill>
              </a:rPr>
              <a:t>facebook.com</a:t>
            </a:r>
            <a:r>
              <a:rPr lang="sr-Latn-ME" sz="2200" dirty="0" smtClean="0">
                <a:solidFill>
                  <a:srgbClr val="002060"/>
                </a:solidFill>
              </a:rPr>
              <a:t>,</a:t>
            </a:r>
            <a:r>
              <a:rPr lang="en-US" sz="2200" dirty="0" smtClean="0">
                <a:solidFill>
                  <a:srgbClr val="002060"/>
                </a:solidFill>
              </a:rPr>
              <a:t> </a:t>
            </a:r>
            <a:r>
              <a:rPr lang="en-US" sz="2200" dirty="0" err="1">
                <a:solidFill>
                  <a:srgbClr val="002060"/>
                </a:solidFill>
              </a:rPr>
              <a:t>kao</a:t>
            </a:r>
            <a:r>
              <a:rPr lang="en-US" sz="2200" dirty="0">
                <a:solidFill>
                  <a:srgbClr val="002060"/>
                </a:solidFill>
              </a:rPr>
              <a:t> </a:t>
            </a:r>
            <a:r>
              <a:rPr lang="en-US" sz="2200" dirty="0" err="1">
                <a:solidFill>
                  <a:srgbClr val="002060"/>
                </a:solidFill>
              </a:rPr>
              <a:t>i</a:t>
            </a:r>
            <a:r>
              <a:rPr lang="en-US" sz="2200" dirty="0">
                <a:solidFill>
                  <a:srgbClr val="002060"/>
                </a:solidFill>
              </a:rPr>
              <a:t> </a:t>
            </a:r>
            <a:r>
              <a:rPr lang="en-US" sz="2200" dirty="0" err="1">
                <a:solidFill>
                  <a:srgbClr val="002060"/>
                </a:solidFill>
              </a:rPr>
              <a:t>servisi</a:t>
            </a:r>
            <a:r>
              <a:rPr lang="en-US" sz="2200" dirty="0">
                <a:solidFill>
                  <a:srgbClr val="002060"/>
                </a:solidFill>
              </a:rPr>
              <a:t> </a:t>
            </a:r>
            <a:r>
              <a:rPr lang="en-US" sz="2200" dirty="0" err="1">
                <a:solidFill>
                  <a:srgbClr val="002060"/>
                </a:solidFill>
              </a:rPr>
              <a:t>i</a:t>
            </a:r>
            <a:r>
              <a:rPr lang="en-US" sz="2200" dirty="0">
                <a:solidFill>
                  <a:srgbClr val="002060"/>
                </a:solidFill>
              </a:rPr>
              <a:t> </a:t>
            </a:r>
            <a:r>
              <a:rPr lang="en-US" sz="2200" dirty="0" err="1">
                <a:solidFill>
                  <a:srgbClr val="002060"/>
                </a:solidFill>
              </a:rPr>
              <a:t>aplikacije</a:t>
            </a:r>
            <a:r>
              <a:rPr lang="en-US" sz="2200" dirty="0">
                <a:solidFill>
                  <a:srgbClr val="002060"/>
                </a:solidFill>
              </a:rPr>
              <a:t> </a:t>
            </a:r>
            <a:r>
              <a:rPr lang="en-US" sz="2200" dirty="0" err="1">
                <a:solidFill>
                  <a:srgbClr val="002060"/>
                </a:solidFill>
              </a:rPr>
              <a:t>za</a:t>
            </a:r>
            <a:r>
              <a:rPr lang="en-US" sz="2200" dirty="0">
                <a:solidFill>
                  <a:srgbClr val="002060"/>
                </a:solidFill>
              </a:rPr>
              <a:t> </a:t>
            </a:r>
            <a:r>
              <a:rPr lang="en-US" sz="2200" dirty="0" err="1">
                <a:solidFill>
                  <a:srgbClr val="002060"/>
                </a:solidFill>
              </a:rPr>
              <a:t>dopisivanje</a:t>
            </a:r>
            <a:r>
              <a:rPr lang="en-US" sz="2200" dirty="0">
                <a:solidFill>
                  <a:srgbClr val="002060"/>
                </a:solidFill>
              </a:rPr>
              <a:t> (messenger apps) </a:t>
            </a:r>
            <a:r>
              <a:rPr lang="en-US" sz="2200" dirty="0" err="1">
                <a:solidFill>
                  <a:srgbClr val="002060"/>
                </a:solidFill>
              </a:rPr>
              <a:t>ali</a:t>
            </a:r>
            <a:r>
              <a:rPr lang="en-US" sz="2200" dirty="0">
                <a:solidFill>
                  <a:srgbClr val="002060"/>
                </a:solidFill>
              </a:rPr>
              <a:t> </a:t>
            </a:r>
            <a:r>
              <a:rPr lang="en-US" sz="2200" dirty="0" err="1">
                <a:solidFill>
                  <a:srgbClr val="002060"/>
                </a:solidFill>
              </a:rPr>
              <a:t>i</a:t>
            </a:r>
            <a:r>
              <a:rPr lang="en-US" sz="2200" dirty="0">
                <a:solidFill>
                  <a:srgbClr val="002060"/>
                </a:solidFill>
              </a:rPr>
              <a:t> </a:t>
            </a:r>
            <a:r>
              <a:rPr lang="en-US" sz="2200" dirty="0" err="1">
                <a:solidFill>
                  <a:srgbClr val="002060"/>
                </a:solidFill>
              </a:rPr>
              <a:t>oni</a:t>
            </a:r>
            <a:r>
              <a:rPr lang="en-US" sz="2200" dirty="0">
                <a:solidFill>
                  <a:srgbClr val="002060"/>
                </a:solidFill>
              </a:rPr>
              <a:t> </a:t>
            </a:r>
            <a:r>
              <a:rPr lang="en-US" sz="2200" dirty="0" err="1">
                <a:solidFill>
                  <a:srgbClr val="002060"/>
                </a:solidFill>
              </a:rPr>
              <a:t>uglavnom</a:t>
            </a:r>
            <a:r>
              <a:rPr lang="en-US" sz="2200" dirty="0">
                <a:solidFill>
                  <a:srgbClr val="002060"/>
                </a:solidFill>
              </a:rPr>
              <a:t> </a:t>
            </a:r>
            <a:r>
              <a:rPr lang="en-US" sz="2200" dirty="0" err="1">
                <a:solidFill>
                  <a:srgbClr val="002060"/>
                </a:solidFill>
              </a:rPr>
              <a:t>za</a:t>
            </a:r>
            <a:r>
              <a:rPr lang="en-US" sz="2200" dirty="0">
                <a:solidFill>
                  <a:srgbClr val="002060"/>
                </a:solidFill>
              </a:rPr>
              <a:t> </a:t>
            </a:r>
            <a:r>
              <a:rPr lang="en-US" sz="2200" dirty="0" err="1">
                <a:solidFill>
                  <a:srgbClr val="002060"/>
                </a:solidFill>
              </a:rPr>
              <a:t>prijavu</a:t>
            </a:r>
            <a:r>
              <a:rPr lang="en-US" sz="2200" dirty="0">
                <a:solidFill>
                  <a:srgbClr val="002060"/>
                </a:solidFill>
              </a:rPr>
              <a:t> </a:t>
            </a:r>
            <a:r>
              <a:rPr lang="en-US" sz="2200" dirty="0" err="1" smtClean="0">
                <a:solidFill>
                  <a:srgbClr val="002060"/>
                </a:solidFill>
              </a:rPr>
              <a:t>zaht</a:t>
            </a:r>
            <a:r>
              <a:rPr lang="sr-Latn-ME" sz="2200" dirty="0" smtClean="0">
                <a:solidFill>
                  <a:srgbClr val="002060"/>
                </a:solidFill>
              </a:rPr>
              <a:t>ij</a:t>
            </a:r>
            <a:r>
              <a:rPr lang="en-US" sz="2200" dirty="0" err="1" smtClean="0">
                <a:solidFill>
                  <a:srgbClr val="002060"/>
                </a:solidFill>
              </a:rPr>
              <a:t>evaju</a:t>
            </a:r>
            <a:r>
              <a:rPr lang="en-US" sz="2200" dirty="0" smtClean="0">
                <a:solidFill>
                  <a:srgbClr val="002060"/>
                </a:solidFill>
              </a:rPr>
              <a:t> </a:t>
            </a:r>
            <a:r>
              <a:rPr lang="en-US" sz="2200" dirty="0">
                <a:solidFill>
                  <a:srgbClr val="002060"/>
                </a:solidFill>
              </a:rPr>
              <a:t>da </a:t>
            </a:r>
            <a:r>
              <a:rPr lang="en-US" sz="2200" dirty="0" err="1">
                <a:solidFill>
                  <a:srgbClr val="002060"/>
                </a:solidFill>
              </a:rPr>
              <a:t>imate</a:t>
            </a:r>
            <a:r>
              <a:rPr lang="en-US" sz="2200" dirty="0">
                <a:solidFill>
                  <a:srgbClr val="002060"/>
                </a:solidFill>
              </a:rPr>
              <a:t> e-mail </a:t>
            </a:r>
            <a:r>
              <a:rPr lang="en-US" sz="2200" dirty="0" err="1">
                <a:solidFill>
                  <a:srgbClr val="002060"/>
                </a:solidFill>
              </a:rPr>
              <a:t>nalog</a:t>
            </a:r>
            <a:r>
              <a:rPr lang="en-US" sz="2200" dirty="0">
                <a:solidFill>
                  <a:srgbClr val="002060"/>
                </a:solidFill>
              </a:rPr>
              <a:t>. Sam e-mail </a:t>
            </a:r>
            <a:r>
              <a:rPr lang="en-US" sz="2200" dirty="0" err="1">
                <a:solidFill>
                  <a:srgbClr val="002060"/>
                </a:solidFill>
              </a:rPr>
              <a:t>pojam</a:t>
            </a:r>
            <a:r>
              <a:rPr lang="en-US" sz="2200" dirty="0">
                <a:solidFill>
                  <a:srgbClr val="002060"/>
                </a:solidFill>
              </a:rPr>
              <a:t> ne </a:t>
            </a:r>
            <a:r>
              <a:rPr lang="en-US" sz="2200" dirty="0" err="1">
                <a:solidFill>
                  <a:srgbClr val="002060"/>
                </a:solidFill>
              </a:rPr>
              <a:t>treba</a:t>
            </a:r>
            <a:r>
              <a:rPr lang="en-US" sz="2200" dirty="0">
                <a:solidFill>
                  <a:srgbClr val="002060"/>
                </a:solidFill>
              </a:rPr>
              <a:t> </a:t>
            </a:r>
            <a:r>
              <a:rPr lang="en-US" sz="2200" dirty="0" smtClean="0">
                <a:solidFill>
                  <a:srgbClr val="002060"/>
                </a:solidFill>
              </a:rPr>
              <a:t>m</a:t>
            </a:r>
            <a:r>
              <a:rPr lang="sr-Latn-ME" sz="2200" dirty="0" smtClean="0">
                <a:solidFill>
                  <a:srgbClr val="002060"/>
                </a:solidFill>
              </a:rPr>
              <a:t>ij</a:t>
            </a:r>
            <a:r>
              <a:rPr lang="en-US" sz="2200" dirty="0" err="1" smtClean="0">
                <a:solidFill>
                  <a:srgbClr val="002060"/>
                </a:solidFill>
              </a:rPr>
              <a:t>ešati</a:t>
            </a:r>
            <a:r>
              <a:rPr lang="en-US" sz="2200" dirty="0" smtClean="0">
                <a:solidFill>
                  <a:srgbClr val="002060"/>
                </a:solidFill>
              </a:rPr>
              <a:t> </a:t>
            </a:r>
            <a:r>
              <a:rPr lang="en-US" sz="2200" dirty="0" err="1">
                <a:solidFill>
                  <a:srgbClr val="002060"/>
                </a:solidFill>
              </a:rPr>
              <a:t>sa</a:t>
            </a:r>
            <a:r>
              <a:rPr lang="en-US" sz="2200" dirty="0">
                <a:solidFill>
                  <a:srgbClr val="002060"/>
                </a:solidFill>
              </a:rPr>
              <a:t> </a:t>
            </a:r>
            <a:r>
              <a:rPr lang="en-US" sz="2200" dirty="0" err="1">
                <a:solidFill>
                  <a:srgbClr val="002060"/>
                </a:solidFill>
              </a:rPr>
              <a:t>pojmom</a:t>
            </a:r>
            <a:r>
              <a:rPr lang="en-US" sz="2200" dirty="0">
                <a:solidFill>
                  <a:srgbClr val="002060"/>
                </a:solidFill>
              </a:rPr>
              <a:t> webmail </a:t>
            </a:r>
            <a:r>
              <a:rPr lang="en-US" sz="2200" dirty="0" err="1">
                <a:solidFill>
                  <a:srgbClr val="002060"/>
                </a:solidFill>
              </a:rPr>
              <a:t>koji</a:t>
            </a:r>
            <a:r>
              <a:rPr lang="en-US" sz="2200" dirty="0">
                <a:solidFill>
                  <a:srgbClr val="002060"/>
                </a:solidFill>
              </a:rPr>
              <a:t> </a:t>
            </a:r>
            <a:r>
              <a:rPr lang="en-US" sz="2200" dirty="0" err="1">
                <a:solidFill>
                  <a:srgbClr val="002060"/>
                </a:solidFill>
              </a:rPr>
              <a:t>predstavlja</a:t>
            </a:r>
            <a:r>
              <a:rPr lang="en-US" sz="2200" dirty="0">
                <a:solidFill>
                  <a:srgbClr val="002060"/>
                </a:solidFill>
              </a:rPr>
              <a:t> internet </a:t>
            </a:r>
            <a:r>
              <a:rPr lang="en-US" sz="2200" dirty="0" err="1">
                <a:solidFill>
                  <a:srgbClr val="002060"/>
                </a:solidFill>
              </a:rPr>
              <a:t>servis</a:t>
            </a:r>
            <a:r>
              <a:rPr lang="en-US" sz="2200" dirty="0">
                <a:solidFill>
                  <a:srgbClr val="002060"/>
                </a:solidFill>
              </a:rPr>
              <a:t>.</a:t>
            </a:r>
          </a:p>
        </p:txBody>
      </p:sp>
    </p:spTree>
    <p:extLst>
      <p:ext uri="{BB962C8B-B14F-4D97-AF65-F5344CB8AC3E}">
        <p14:creationId xmlns:p14="http://schemas.microsoft.com/office/powerpoint/2010/main" val="40741682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D2C93AC-EBE3-4E67-A867-76D5D6BEDB10}"/>
              </a:ext>
            </a:extLst>
          </p:cNvPr>
          <p:cNvSpPr/>
          <p:nvPr/>
        </p:nvSpPr>
        <p:spPr>
          <a:xfrm>
            <a:off x="-8798784" y="0"/>
            <a:ext cx="10062807" cy="6858000"/>
          </a:xfrm>
          <a:prstGeom prst="rect">
            <a:avLst/>
          </a:prstGeom>
          <a:solidFill>
            <a:srgbClr val="0070D4"/>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371C6EE2-CCA6-4F94-870B-CB9D61CEBE1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94330" y="460063"/>
            <a:ext cx="8525435" cy="553998"/>
          </a:xfrm>
          <a:prstGeom prst="rect">
            <a:avLst/>
          </a:prstGeom>
          <a:noFill/>
        </p:spPr>
        <p:txBody>
          <a:bodyPr wrap="square" rtlCol="0">
            <a:spAutoFit/>
          </a:bodyPr>
          <a:lstStyle/>
          <a:p>
            <a:r>
              <a:rPr lang="sr-Latn-ME" sz="3000" dirty="0" smtClean="0">
                <a:solidFill>
                  <a:srgbClr val="002060"/>
                </a:solidFill>
                <a:latin typeface="Impact" panose="020B0806030902050204" pitchFamily="34" charset="0"/>
              </a:rPr>
              <a:t>PRINCIP FUNKCIONISANJA ELEKTRONSKE POŠTE</a:t>
            </a:r>
            <a:endParaRPr lang="en-US" sz="3000" dirty="0">
              <a:solidFill>
                <a:srgbClr val="002060"/>
              </a:solidFill>
              <a:latin typeface="Impact" panose="020B0806030902050204" pitchFamily="34" charset="0"/>
            </a:endParaRPr>
          </a:p>
        </p:txBody>
      </p:sp>
      <p:pic>
        <p:nvPicPr>
          <p:cNvPr id="1026" name="Picture 2" descr="Gmail for iOS - Animated Icon - UpLab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98777" y="64853"/>
            <a:ext cx="2531222" cy="18984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94330" y="1667435"/>
            <a:ext cx="10031505" cy="3816429"/>
          </a:xfrm>
          <a:prstGeom prst="rect">
            <a:avLst/>
          </a:prstGeom>
          <a:noFill/>
        </p:spPr>
        <p:txBody>
          <a:bodyPr wrap="square" rtlCol="0">
            <a:spAutoFit/>
          </a:bodyPr>
          <a:lstStyle/>
          <a:p>
            <a:pPr algn="just"/>
            <a:r>
              <a:rPr lang="sr-Latn-RS" sz="2200" dirty="0">
                <a:solidFill>
                  <a:srgbClr val="002060"/>
                </a:solidFill>
              </a:rPr>
              <a:t>Da bi neko mogao da koristi elektronsku poštu, mora da </a:t>
            </a:r>
            <a:r>
              <a:rPr lang="sr-Latn-RS" sz="2200" dirty="0" smtClean="0">
                <a:solidFill>
                  <a:srgbClr val="002060"/>
                </a:solidFill>
              </a:rPr>
              <a:t>posjeduje </a:t>
            </a:r>
            <a:r>
              <a:rPr lang="sr-Latn-RS" sz="2200" dirty="0">
                <a:solidFill>
                  <a:srgbClr val="002060"/>
                </a:solidFill>
              </a:rPr>
              <a:t>nalog za elektronsku </a:t>
            </a:r>
            <a:r>
              <a:rPr lang="sr-Latn-RS" sz="2200" dirty="0" smtClean="0">
                <a:solidFill>
                  <a:srgbClr val="002060"/>
                </a:solidFill>
              </a:rPr>
              <a:t>poštu, e-mail adresu</a:t>
            </a:r>
            <a:r>
              <a:rPr lang="sr-Latn-RS" sz="2200" dirty="0">
                <a:solidFill>
                  <a:srgbClr val="002060"/>
                </a:solidFill>
              </a:rPr>
              <a:t>, koja je povezana za određeni server. </a:t>
            </a:r>
            <a:endParaRPr lang="sr-Latn-RS" sz="2200" dirty="0" smtClean="0">
              <a:solidFill>
                <a:srgbClr val="002060"/>
              </a:solidFill>
            </a:endParaRPr>
          </a:p>
          <a:p>
            <a:pPr algn="just"/>
            <a:endParaRPr lang="sr-Latn-RS" sz="2200" dirty="0">
              <a:solidFill>
                <a:srgbClr val="002060"/>
              </a:solidFill>
            </a:endParaRPr>
          </a:p>
          <a:p>
            <a:pPr algn="just"/>
            <a:r>
              <a:rPr lang="sr-Latn-RS" sz="2200" dirty="0" smtClean="0">
                <a:solidFill>
                  <a:srgbClr val="002060"/>
                </a:solidFill>
              </a:rPr>
              <a:t>Server </a:t>
            </a:r>
            <a:r>
              <a:rPr lang="sr-Latn-RS" sz="2200" dirty="0">
                <a:solidFill>
                  <a:srgbClr val="002060"/>
                </a:solidFill>
              </a:rPr>
              <a:t>je </a:t>
            </a:r>
            <a:r>
              <a:rPr lang="sr-Latn-RS" sz="2200" dirty="0" smtClean="0">
                <a:solidFill>
                  <a:srgbClr val="002060"/>
                </a:solidFill>
              </a:rPr>
              <a:t>specijalizovani </a:t>
            </a:r>
            <a:r>
              <a:rPr lang="sr-Latn-RS" sz="2200" dirty="0">
                <a:solidFill>
                  <a:srgbClr val="002060"/>
                </a:solidFill>
              </a:rPr>
              <a:t>računar koji služi za skladištenje i dalje procesuiranje </a:t>
            </a:r>
            <a:r>
              <a:rPr lang="sr-Latn-RS" sz="2200" dirty="0" smtClean="0">
                <a:solidFill>
                  <a:srgbClr val="002060"/>
                </a:solidFill>
              </a:rPr>
              <a:t>elektronske </a:t>
            </a:r>
            <a:r>
              <a:rPr lang="sr-Latn-RS" sz="2200" dirty="0">
                <a:solidFill>
                  <a:srgbClr val="002060"/>
                </a:solidFill>
              </a:rPr>
              <a:t>pošte. Danas se sva elektronska pošta koju korisnik primi skladišti na memoriji servera, a ne na memoriji računara koji korisnik koristi. Sopstveni server mogu da </a:t>
            </a:r>
            <a:r>
              <a:rPr lang="sr-Latn-RS" sz="2200" dirty="0" smtClean="0">
                <a:solidFill>
                  <a:srgbClr val="002060"/>
                </a:solidFill>
              </a:rPr>
              <a:t>posjeduju </a:t>
            </a:r>
            <a:r>
              <a:rPr lang="sr-Latn-RS" sz="2200" dirty="0">
                <a:solidFill>
                  <a:srgbClr val="002060"/>
                </a:solidFill>
              </a:rPr>
              <a:t>kompanije koje svojim zaposlenima </a:t>
            </a:r>
            <a:r>
              <a:rPr lang="sr-Latn-RS" sz="2200" dirty="0" smtClean="0">
                <a:solidFill>
                  <a:srgbClr val="002060"/>
                </a:solidFill>
              </a:rPr>
              <a:t>dodjeljuju </a:t>
            </a:r>
            <a:r>
              <a:rPr lang="sr-Latn-RS" sz="2200" dirty="0">
                <a:solidFill>
                  <a:srgbClr val="002060"/>
                </a:solidFill>
              </a:rPr>
              <a:t>adresu za elektronsku poštu. </a:t>
            </a:r>
            <a:endParaRPr lang="sr-Latn-RS" sz="2200" dirty="0" smtClean="0">
              <a:solidFill>
                <a:srgbClr val="002060"/>
              </a:solidFill>
            </a:endParaRPr>
          </a:p>
          <a:p>
            <a:pPr algn="just"/>
            <a:endParaRPr lang="sr-Latn-RS" sz="2200" dirty="0">
              <a:solidFill>
                <a:srgbClr val="002060"/>
              </a:solidFill>
            </a:endParaRPr>
          </a:p>
          <a:p>
            <a:pPr algn="just"/>
            <a:r>
              <a:rPr lang="sr-Latn-RS" sz="2200" dirty="0" smtClean="0">
                <a:solidFill>
                  <a:srgbClr val="002060"/>
                </a:solidFill>
              </a:rPr>
              <a:t>Takođe, </a:t>
            </a:r>
            <a:r>
              <a:rPr lang="sr-Latn-RS" sz="2200" dirty="0">
                <a:solidFill>
                  <a:srgbClr val="002060"/>
                </a:solidFill>
              </a:rPr>
              <a:t>sopstveni server mogu </a:t>
            </a:r>
            <a:r>
              <a:rPr lang="sr-Latn-RS" sz="2200" dirty="0" smtClean="0">
                <a:solidFill>
                  <a:srgbClr val="002060"/>
                </a:solidFill>
              </a:rPr>
              <a:t>posjedovati </a:t>
            </a:r>
            <a:r>
              <a:rPr lang="sr-Latn-RS" sz="2200" dirty="0">
                <a:solidFill>
                  <a:srgbClr val="002060"/>
                </a:solidFill>
              </a:rPr>
              <a:t>škole i univerziteti, ali i servisi veb-mejla kao što su Gmail, Yahoo, Microsoft Outlook (nekadašnji Hotmail) i drugi.</a:t>
            </a:r>
            <a:endParaRPr lang="en-US" sz="2200" dirty="0">
              <a:solidFill>
                <a:srgbClr val="002060"/>
              </a:solidFill>
            </a:endParaRPr>
          </a:p>
        </p:txBody>
      </p:sp>
      <p:pic>
        <p:nvPicPr>
          <p:cNvPr id="1028" name="Picture 4" descr="Outlook Web Refresh"/>
          <p:cNvPicPr>
            <a:picLocks noChangeAspect="1" noChangeArrowheads="1" noCrop="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42902" y="134471"/>
            <a:ext cx="1600201" cy="130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19345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D2C93AC-EBE3-4E67-A867-76D5D6BEDB10}"/>
              </a:ext>
            </a:extLst>
          </p:cNvPr>
          <p:cNvSpPr/>
          <p:nvPr/>
        </p:nvSpPr>
        <p:spPr>
          <a:xfrm>
            <a:off x="-8798784" y="0"/>
            <a:ext cx="10062807" cy="6858000"/>
          </a:xfrm>
          <a:prstGeom prst="rect">
            <a:avLst/>
          </a:prstGeom>
          <a:solidFill>
            <a:srgbClr val="0070D4"/>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371C6EE2-CCA6-4F94-870B-CB9D61CEBE1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94330" y="460063"/>
            <a:ext cx="8525435" cy="553998"/>
          </a:xfrm>
          <a:prstGeom prst="rect">
            <a:avLst/>
          </a:prstGeom>
          <a:noFill/>
        </p:spPr>
        <p:txBody>
          <a:bodyPr wrap="square" rtlCol="0">
            <a:spAutoFit/>
          </a:bodyPr>
          <a:lstStyle/>
          <a:p>
            <a:r>
              <a:rPr lang="sr-Latn-ME" sz="3000" dirty="0" smtClean="0">
                <a:solidFill>
                  <a:srgbClr val="002060"/>
                </a:solidFill>
                <a:latin typeface="Impact" panose="020B0806030902050204" pitchFamily="34" charset="0"/>
              </a:rPr>
              <a:t>PRINCIP FUNKCIONISANJA ELEKTRONSKE POŠTE</a:t>
            </a:r>
            <a:endParaRPr lang="en-US" sz="3000" dirty="0">
              <a:solidFill>
                <a:srgbClr val="002060"/>
              </a:solidFill>
              <a:latin typeface="Impact" panose="020B0806030902050204" pitchFamily="34" charset="0"/>
            </a:endParaRPr>
          </a:p>
        </p:txBody>
      </p:sp>
      <p:pic>
        <p:nvPicPr>
          <p:cNvPr id="1026" name="Picture 2" descr="Gmail for iOS - Animated Icon - UpLab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98777" y="64853"/>
            <a:ext cx="2531222" cy="18984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828800" y="1842247"/>
            <a:ext cx="9735669" cy="2462213"/>
          </a:xfrm>
          <a:prstGeom prst="rect">
            <a:avLst/>
          </a:prstGeom>
          <a:noFill/>
        </p:spPr>
        <p:txBody>
          <a:bodyPr wrap="square" rtlCol="0">
            <a:spAutoFit/>
          </a:bodyPr>
          <a:lstStyle/>
          <a:p>
            <a:pPr algn="just"/>
            <a:r>
              <a:rPr lang="sr-Latn-RS" sz="2200" dirty="0">
                <a:solidFill>
                  <a:srgbClr val="002060"/>
                </a:solidFill>
              </a:rPr>
              <a:t>Adresa elektronske pošte ima sledeći izgled:</a:t>
            </a:r>
            <a:endParaRPr lang="en-US" sz="2200" dirty="0">
              <a:solidFill>
                <a:srgbClr val="002060"/>
              </a:solidFill>
            </a:endParaRPr>
          </a:p>
          <a:p>
            <a:pPr algn="ctr"/>
            <a:r>
              <a:rPr lang="sr-Latn-RS" sz="2200" dirty="0">
                <a:solidFill>
                  <a:srgbClr val="FF0000"/>
                </a:solidFill>
                <a:hlinkClick r:id="rId3"/>
              </a:rPr>
              <a:t>marko@server.com</a:t>
            </a:r>
            <a:endParaRPr lang="en-US" sz="2200" dirty="0">
              <a:solidFill>
                <a:srgbClr val="FF0000"/>
              </a:solidFill>
            </a:endParaRPr>
          </a:p>
          <a:p>
            <a:pPr algn="just"/>
            <a:endParaRPr lang="sr-Latn-RS" sz="2200" dirty="0" smtClean="0">
              <a:solidFill>
                <a:srgbClr val="002060"/>
              </a:solidFill>
            </a:endParaRPr>
          </a:p>
          <a:p>
            <a:pPr algn="just"/>
            <a:r>
              <a:rPr lang="sr-Latn-RS" sz="2200" dirty="0" smtClean="0">
                <a:solidFill>
                  <a:srgbClr val="002060"/>
                </a:solidFill>
              </a:rPr>
              <a:t>Ona </a:t>
            </a:r>
            <a:r>
              <a:rPr lang="sr-Latn-RS" sz="2200" dirty="0">
                <a:solidFill>
                  <a:srgbClr val="002060"/>
                </a:solidFill>
              </a:rPr>
              <a:t>se sastoji iz korisničkog imena koje bira korisnik, simbola @, i domena servera.</a:t>
            </a:r>
            <a:endParaRPr lang="en-US" sz="2200" dirty="0">
              <a:solidFill>
                <a:srgbClr val="002060"/>
              </a:solidFill>
            </a:endParaRPr>
          </a:p>
          <a:p>
            <a:pPr algn="just"/>
            <a:endParaRPr lang="sr-Latn-RS" sz="2200" dirty="0" smtClean="0">
              <a:solidFill>
                <a:srgbClr val="002060"/>
              </a:solidFill>
            </a:endParaRPr>
          </a:p>
          <a:p>
            <a:pPr algn="just"/>
            <a:r>
              <a:rPr lang="sr-Latn-RS" sz="2200" dirty="0" smtClean="0">
                <a:solidFill>
                  <a:srgbClr val="002060"/>
                </a:solidFill>
              </a:rPr>
              <a:t>Primer </a:t>
            </a:r>
            <a:r>
              <a:rPr lang="sr-Latn-RS" sz="2200" dirty="0">
                <a:solidFill>
                  <a:srgbClr val="002060"/>
                </a:solidFill>
              </a:rPr>
              <a:t>adrese elektronske pošte:</a:t>
            </a:r>
            <a:endParaRPr lang="en-US" sz="2200" dirty="0">
              <a:solidFill>
                <a:srgbClr val="002060"/>
              </a:solidFill>
            </a:endParaRPr>
          </a:p>
          <a:p>
            <a:pPr algn="ctr"/>
            <a:r>
              <a:rPr lang="sr-Latn-RS" sz="2200" u="sng" dirty="0" smtClean="0">
                <a:solidFill>
                  <a:srgbClr val="002060"/>
                </a:solidFill>
                <a:hlinkClick r:id="rId4"/>
              </a:rPr>
              <a:t>markomarkovic98765432101@gmail.com</a:t>
            </a:r>
            <a:endParaRPr lang="en-US" sz="2200" dirty="0">
              <a:solidFill>
                <a:srgbClr val="002060"/>
              </a:solidFill>
            </a:endParaRPr>
          </a:p>
        </p:txBody>
      </p:sp>
      <p:pic>
        <p:nvPicPr>
          <p:cNvPr id="1028" name="Picture 4" descr="Outlook Web Refresh"/>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42902" y="134471"/>
            <a:ext cx="1600201" cy="13043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61565" y="1721224"/>
            <a:ext cx="9668434" cy="3477875"/>
          </a:xfrm>
          <a:prstGeom prst="rect">
            <a:avLst/>
          </a:prstGeom>
          <a:solidFill>
            <a:schemeClr val="bg1"/>
          </a:solidFill>
        </p:spPr>
        <p:txBody>
          <a:bodyPr wrap="square" rtlCol="0">
            <a:spAutoFit/>
          </a:bodyPr>
          <a:lstStyle/>
          <a:p>
            <a:pPr algn="just"/>
            <a:r>
              <a:rPr lang="sr-Latn-RS" sz="2200" dirty="0">
                <a:solidFill>
                  <a:srgbClr val="002060"/>
                </a:solidFill>
              </a:rPr>
              <a:t>Pri stvaranju adrese za elektronsku poštu, određeni serveri ne dozvoljavaju upotrebu određenih karaktera. </a:t>
            </a:r>
            <a:endParaRPr lang="sr-Latn-RS" sz="2200" dirty="0" smtClean="0">
              <a:solidFill>
                <a:srgbClr val="002060"/>
              </a:solidFill>
            </a:endParaRPr>
          </a:p>
          <a:p>
            <a:pPr algn="just"/>
            <a:endParaRPr lang="sr-Latn-RS" sz="2200" dirty="0">
              <a:solidFill>
                <a:srgbClr val="002060"/>
              </a:solidFill>
            </a:endParaRPr>
          </a:p>
          <a:p>
            <a:pPr algn="just"/>
            <a:r>
              <a:rPr lang="sr-Latn-RS" sz="2200" dirty="0" smtClean="0">
                <a:solidFill>
                  <a:srgbClr val="002060"/>
                </a:solidFill>
              </a:rPr>
              <a:t>Sistem </a:t>
            </a:r>
            <a:r>
              <a:rPr lang="sr-Latn-RS" sz="2200" dirty="0">
                <a:solidFill>
                  <a:srgbClr val="002060"/>
                </a:solidFill>
              </a:rPr>
              <a:t>koji serveri načešće koriste jeste sistem ACII karaktera to jest sistem koji uključuje velika slova, mala slova, brojeve i ,u nekim slučajevima, prevlake i tačke. </a:t>
            </a:r>
            <a:endParaRPr lang="sr-Latn-RS" sz="2200" dirty="0" smtClean="0">
              <a:solidFill>
                <a:srgbClr val="002060"/>
              </a:solidFill>
            </a:endParaRPr>
          </a:p>
          <a:p>
            <a:pPr algn="just"/>
            <a:endParaRPr lang="sr-Latn-RS" sz="2200" dirty="0">
              <a:solidFill>
                <a:srgbClr val="002060"/>
              </a:solidFill>
            </a:endParaRPr>
          </a:p>
          <a:p>
            <a:pPr algn="just"/>
            <a:r>
              <a:rPr lang="sr-Latn-RS" sz="2200" dirty="0" smtClean="0">
                <a:solidFill>
                  <a:srgbClr val="002060"/>
                </a:solidFill>
              </a:rPr>
              <a:t>Uz </a:t>
            </a:r>
            <a:r>
              <a:rPr lang="sr-Latn-RS" sz="2200" dirty="0">
                <a:solidFill>
                  <a:srgbClr val="002060"/>
                </a:solidFill>
              </a:rPr>
              <a:t>ovu adresu, korisnik takođe ima mogućnost da upiše svoje puno ime i prezime kada stvara nalog za elektronsku poštu.</a:t>
            </a:r>
            <a:endParaRPr lang="en-US" sz="2200" dirty="0">
              <a:solidFill>
                <a:srgbClr val="002060"/>
              </a:solidFill>
            </a:endParaRPr>
          </a:p>
          <a:p>
            <a:pPr algn="just"/>
            <a:r>
              <a:rPr lang="sr-Latn-RS" sz="2200" dirty="0">
                <a:solidFill>
                  <a:srgbClr val="002060"/>
                </a:solidFill>
              </a:rPr>
              <a:t>Nalog za elektronsku poštu korisniku dodeljuje njegovo elektronsko poštansko sanduče i mogućnost da piše, šalje i prima elektronske poruke.</a:t>
            </a:r>
            <a:endParaRPr lang="en-US" sz="2200" dirty="0">
              <a:solidFill>
                <a:srgbClr val="002060"/>
              </a:solidFill>
            </a:endParaRPr>
          </a:p>
        </p:txBody>
      </p:sp>
      <p:sp>
        <p:nvSpPr>
          <p:cNvPr id="5" name="TextBox 4"/>
          <p:cNvSpPr txBox="1"/>
          <p:nvPr/>
        </p:nvSpPr>
        <p:spPr>
          <a:xfrm>
            <a:off x="1761565" y="1748118"/>
            <a:ext cx="9668434" cy="3477875"/>
          </a:xfrm>
          <a:prstGeom prst="rect">
            <a:avLst/>
          </a:prstGeom>
          <a:solidFill>
            <a:schemeClr val="bg1"/>
          </a:solidFill>
        </p:spPr>
        <p:txBody>
          <a:bodyPr wrap="square" rtlCol="0">
            <a:spAutoFit/>
          </a:bodyPr>
          <a:lstStyle/>
          <a:p>
            <a:pPr algn="just"/>
            <a:r>
              <a:rPr lang="sr-Latn-RS" sz="2200" dirty="0">
                <a:solidFill>
                  <a:srgbClr val="002060"/>
                </a:solidFill>
              </a:rPr>
              <a:t>Korisnik pristupa elektronskoj pošti preko korisničkog </a:t>
            </a:r>
            <a:r>
              <a:rPr lang="sr-Latn-RS" sz="2200" dirty="0" smtClean="0">
                <a:solidFill>
                  <a:srgbClr val="002060"/>
                </a:solidFill>
              </a:rPr>
              <a:t>agenta </a:t>
            </a:r>
            <a:r>
              <a:rPr lang="sr-Latn-RS" sz="2200" dirty="0">
                <a:solidFill>
                  <a:srgbClr val="002060"/>
                </a:solidFill>
              </a:rPr>
              <a:t>za elektronsku poštu, Message User Agent. </a:t>
            </a:r>
            <a:endParaRPr lang="sr-Latn-RS" sz="2200" dirty="0" smtClean="0">
              <a:solidFill>
                <a:srgbClr val="002060"/>
              </a:solidFill>
            </a:endParaRPr>
          </a:p>
          <a:p>
            <a:pPr algn="just"/>
            <a:r>
              <a:rPr lang="sr-Latn-RS" sz="2200" dirty="0" smtClean="0">
                <a:solidFill>
                  <a:srgbClr val="002060"/>
                </a:solidFill>
              </a:rPr>
              <a:t>Funkciju </a:t>
            </a:r>
            <a:r>
              <a:rPr lang="sr-Latn-RS" sz="2200" dirty="0">
                <a:solidFill>
                  <a:srgbClr val="002060"/>
                </a:solidFill>
              </a:rPr>
              <a:t>korisničkog agenta mogu vršiti klijenti za elektronsku poštu, veb pretraživači i </a:t>
            </a:r>
            <a:r>
              <a:rPr lang="sr-Latn-RS" sz="2200" dirty="0" smtClean="0">
                <a:solidFill>
                  <a:srgbClr val="002060"/>
                </a:solidFill>
              </a:rPr>
              <a:t>aplikacije </a:t>
            </a:r>
            <a:r>
              <a:rPr lang="sr-Latn-RS" sz="2200" dirty="0">
                <a:solidFill>
                  <a:srgbClr val="002060"/>
                </a:solidFill>
              </a:rPr>
              <a:t>za elektronsku poštu. Klijenti za elektronsku poštu jesu </a:t>
            </a:r>
            <a:r>
              <a:rPr lang="sr-Latn-RS" sz="2200" dirty="0" smtClean="0">
                <a:solidFill>
                  <a:srgbClr val="002060"/>
                </a:solidFill>
              </a:rPr>
              <a:t>specijalizovani </a:t>
            </a:r>
            <a:r>
              <a:rPr lang="sr-Latn-RS" sz="2200" dirty="0">
                <a:solidFill>
                  <a:srgbClr val="002060"/>
                </a:solidFill>
              </a:rPr>
              <a:t>računarski programi preko kojih korisnik pristupa svom elektronskom poštanskom sandučetu. </a:t>
            </a:r>
            <a:endParaRPr lang="sr-Latn-RS" sz="2200" dirty="0" smtClean="0">
              <a:solidFill>
                <a:srgbClr val="002060"/>
              </a:solidFill>
            </a:endParaRPr>
          </a:p>
          <a:p>
            <a:pPr algn="just"/>
            <a:r>
              <a:rPr lang="sr-Latn-RS" sz="2200" dirty="0" smtClean="0">
                <a:solidFill>
                  <a:srgbClr val="002060"/>
                </a:solidFill>
              </a:rPr>
              <a:t>Primjeri </a:t>
            </a:r>
            <a:r>
              <a:rPr lang="sr-Latn-RS" sz="2200" dirty="0">
                <a:solidFill>
                  <a:srgbClr val="002060"/>
                </a:solidFill>
              </a:rPr>
              <a:t>takvih programa su </a:t>
            </a:r>
            <a:r>
              <a:rPr lang="sr-Latn-RS" sz="2200" b="1" i="1" dirty="0">
                <a:solidFill>
                  <a:srgbClr val="FF0000"/>
                </a:solidFill>
              </a:rPr>
              <a:t>Microsoft Outlook Express</a:t>
            </a:r>
            <a:r>
              <a:rPr lang="sr-Latn-RS" sz="2200" dirty="0">
                <a:solidFill>
                  <a:srgbClr val="002060"/>
                </a:solidFill>
              </a:rPr>
              <a:t>, </a:t>
            </a:r>
            <a:r>
              <a:rPr lang="sr-Latn-RS" sz="2200" b="1" i="1" dirty="0">
                <a:solidFill>
                  <a:srgbClr val="FF0000"/>
                </a:solidFill>
              </a:rPr>
              <a:t>Microsoft Office Outlook</a:t>
            </a:r>
            <a:r>
              <a:rPr lang="sr-Latn-RS" sz="2200" dirty="0">
                <a:solidFill>
                  <a:srgbClr val="002060"/>
                </a:solidFill>
              </a:rPr>
              <a:t>, </a:t>
            </a:r>
            <a:r>
              <a:rPr lang="sr-Latn-RS" sz="2200" b="1" i="1" dirty="0">
                <a:solidFill>
                  <a:srgbClr val="FF0000"/>
                </a:solidFill>
              </a:rPr>
              <a:t>Apple Mail</a:t>
            </a:r>
            <a:r>
              <a:rPr lang="sr-Latn-RS" sz="2200" dirty="0">
                <a:solidFill>
                  <a:srgbClr val="002060"/>
                </a:solidFill>
              </a:rPr>
              <a:t>, </a:t>
            </a:r>
            <a:r>
              <a:rPr lang="sr-Latn-RS" sz="2200" b="1" i="1" dirty="0">
                <a:solidFill>
                  <a:srgbClr val="FF0000"/>
                </a:solidFill>
              </a:rPr>
              <a:t>Lotus Notes </a:t>
            </a:r>
            <a:r>
              <a:rPr lang="sr-Latn-RS" sz="2200" dirty="0">
                <a:solidFill>
                  <a:srgbClr val="002060"/>
                </a:solidFill>
              </a:rPr>
              <a:t>i drugi. Danas se za pristup elektronskoj pošti češće koriste servisi veb-mejla kojima se pristupa preko veb-pretraživača, ali i aplikacije za mobilne telefone i tablete.</a:t>
            </a:r>
            <a:endParaRPr lang="en-US" sz="2200" dirty="0">
              <a:solidFill>
                <a:srgbClr val="002060"/>
              </a:solidFill>
            </a:endParaRPr>
          </a:p>
        </p:txBody>
      </p:sp>
      <p:pic>
        <p:nvPicPr>
          <p:cNvPr id="4098" name="Picture 2" descr="Quezada, Ana / Contact Inform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2235" y="4702283"/>
            <a:ext cx="2407958" cy="2407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4992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D2C93AC-EBE3-4E67-A867-76D5D6BEDB10}"/>
              </a:ext>
            </a:extLst>
          </p:cNvPr>
          <p:cNvSpPr/>
          <p:nvPr/>
        </p:nvSpPr>
        <p:spPr>
          <a:xfrm>
            <a:off x="-8798784" y="0"/>
            <a:ext cx="10062807" cy="6858000"/>
          </a:xfrm>
          <a:prstGeom prst="rect">
            <a:avLst/>
          </a:prstGeom>
          <a:solidFill>
            <a:srgbClr val="0070D4"/>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371C6EE2-CCA6-4F94-870B-CB9D61CEBE1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100630" y="786653"/>
            <a:ext cx="8525435" cy="477054"/>
          </a:xfrm>
          <a:prstGeom prst="rect">
            <a:avLst/>
          </a:prstGeom>
          <a:noFill/>
        </p:spPr>
        <p:txBody>
          <a:bodyPr wrap="square" rtlCol="0">
            <a:spAutoFit/>
          </a:bodyPr>
          <a:lstStyle/>
          <a:p>
            <a:r>
              <a:rPr lang="sr-Latn-RS" sz="2500" b="1" dirty="0">
                <a:solidFill>
                  <a:srgbClr val="0070C0"/>
                </a:solidFill>
              </a:rPr>
              <a:t>Izgled klijenta za elektronsku poštu: Microsoft Outlook Express</a:t>
            </a:r>
            <a:endParaRPr lang="en-US" sz="2500" b="1" dirty="0">
              <a:solidFill>
                <a:srgbClr val="0070C0"/>
              </a:solidFill>
              <a:latin typeface="Impact" panose="020B0806030902050204" pitchFamily="34" charset="0"/>
            </a:endParaRPr>
          </a:p>
        </p:txBody>
      </p:sp>
      <p:pic>
        <p:nvPicPr>
          <p:cNvPr id="1028" name="Picture 4" descr="Outlook Web Refresh"/>
          <p:cNvPicPr>
            <a:picLocks noChangeAspect="1" noChangeArrowheads="1" noCrop="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2902" y="134471"/>
            <a:ext cx="1600201" cy="13043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oran Kostic: 2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684" y="1573306"/>
            <a:ext cx="6164542" cy="46234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mail is being redesigned, here's a preview - Geek.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684" y="1573306"/>
            <a:ext cx="7773481" cy="47199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03760" y="786653"/>
            <a:ext cx="9602758" cy="477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Latn-RS" sz="2500" b="1" dirty="0">
                <a:solidFill>
                  <a:srgbClr val="0070C0"/>
                </a:solidFill>
              </a:rPr>
              <a:t>Izgled servisa veb-mejla pristupljenom preko veb-pretraživača: Gmail</a:t>
            </a:r>
            <a:endParaRPr lang="en-US" sz="2500" b="1" dirty="0">
              <a:solidFill>
                <a:srgbClr val="0070C0"/>
              </a:solidFill>
            </a:endParaRPr>
          </a:p>
        </p:txBody>
      </p:sp>
      <p:pic>
        <p:nvPicPr>
          <p:cNvPr id="3080" name="Picture 8" descr="Thank You - Email GIF by Tate Janek on Dribbbl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91165" y="1717650"/>
            <a:ext cx="2200835" cy="1711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2739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wipe(down)">
                                      <p:cBhvr>
                                        <p:cTn id="10" dur="5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ipe(down)">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D2C93AC-EBE3-4E67-A867-76D5D6BEDB10}"/>
              </a:ext>
            </a:extLst>
          </p:cNvPr>
          <p:cNvSpPr/>
          <p:nvPr/>
        </p:nvSpPr>
        <p:spPr>
          <a:xfrm>
            <a:off x="-8798784" y="0"/>
            <a:ext cx="10062807" cy="6858000"/>
          </a:xfrm>
          <a:prstGeom prst="rect">
            <a:avLst/>
          </a:prstGeom>
          <a:solidFill>
            <a:srgbClr val="0070D4"/>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371C6EE2-CCA6-4F94-870B-CB9D61CEBE1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9389" y="1438836"/>
            <a:ext cx="1107996" cy="5150224"/>
          </a:xfrm>
          <a:prstGeom prst="rect">
            <a:avLst/>
          </a:prstGeom>
          <a:noFill/>
        </p:spPr>
        <p:txBody>
          <a:bodyPr vert="vert270" wrap="square" rtlCol="0">
            <a:spAutoFit/>
          </a:bodyPr>
          <a:lstStyle/>
          <a:p>
            <a:pPr algn="ctr"/>
            <a:r>
              <a:rPr lang="sr-Latn-ME" sz="3000" dirty="0" smtClean="0">
                <a:solidFill>
                  <a:schemeClr val="bg1"/>
                </a:solidFill>
                <a:latin typeface="Impact" panose="020B0806030902050204" pitchFamily="34" charset="0"/>
              </a:rPr>
              <a:t>PROTOKOLI ZA PRENOŠENJE ELEKTRONSKIH PORUKA</a:t>
            </a:r>
            <a:endParaRPr lang="en-US" sz="3000" dirty="0">
              <a:solidFill>
                <a:schemeClr val="bg1"/>
              </a:solidFill>
              <a:latin typeface="Impact" panose="020B0806030902050204" pitchFamily="34" charset="0"/>
            </a:endParaRPr>
          </a:p>
        </p:txBody>
      </p:sp>
      <p:pic>
        <p:nvPicPr>
          <p:cNvPr id="1028" name="Picture 4" descr="Outlook Web Refresh"/>
          <p:cNvPicPr>
            <a:picLocks noChangeAspect="1" noChangeArrowheads="1" noCrop="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2902" y="134471"/>
            <a:ext cx="1600201" cy="13043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19837" y="3872752"/>
            <a:ext cx="9628094" cy="2554545"/>
          </a:xfrm>
          <a:prstGeom prst="rect">
            <a:avLst/>
          </a:prstGeom>
          <a:noFill/>
        </p:spPr>
        <p:txBody>
          <a:bodyPr wrap="square" rtlCol="0">
            <a:spAutoFit/>
          </a:bodyPr>
          <a:lstStyle/>
          <a:p>
            <a:pPr algn="just"/>
            <a:r>
              <a:rPr lang="sr-Latn-RS" sz="2000" dirty="0">
                <a:solidFill>
                  <a:srgbClr val="002060"/>
                </a:solidFill>
              </a:rPr>
              <a:t>Agent za podnošenje poruka, Message Submission Agent, preuzima poruku od korisničkog agenta (klijenta za elektronsku poštu, </a:t>
            </a:r>
            <a:r>
              <a:rPr lang="sr-Latn-RS" sz="2000" dirty="0" smtClean="0">
                <a:solidFill>
                  <a:srgbClr val="002060"/>
                </a:solidFill>
              </a:rPr>
              <a:t>veb-pretraživača </a:t>
            </a:r>
            <a:r>
              <a:rPr lang="sr-Latn-RS" sz="2000" dirty="0">
                <a:solidFill>
                  <a:srgbClr val="002060"/>
                </a:solidFill>
              </a:rPr>
              <a:t>ili aplikacije) i pretvara je u standardni format nakon čega je preko protokola šalje agentu za prenos poruka, Message Transfer Agent. Ovaj agent je sam server elektronske pošte. On je dalje, preko istog protokola, šalje agentu za dostavljanje poruka, Message Delivery Agent, to jest servera primaoca. Ovaj server dostavlja poruku u elektronsko poštansko sanduče primaoca koje se nalazi na memoriji servera. Kada primaoc želi da pristupi svom sandučetu, poruka se preko protokola šalje do njegovog korisničkog agenta.</a:t>
            </a:r>
            <a:endParaRPr lang="en-US" sz="2000" dirty="0">
              <a:solidFill>
                <a:srgbClr val="002060"/>
              </a:solidFill>
            </a:endParaRPr>
          </a:p>
        </p:txBody>
      </p:sp>
      <p:pic>
        <p:nvPicPr>
          <p:cNvPr id="5124" name="Picture 4" descr="SMTP, IMAP and PO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85883" y="325111"/>
            <a:ext cx="5235387" cy="350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1781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D2C93AC-EBE3-4E67-A867-76D5D6BEDB10}"/>
              </a:ext>
            </a:extLst>
          </p:cNvPr>
          <p:cNvSpPr/>
          <p:nvPr/>
        </p:nvSpPr>
        <p:spPr>
          <a:xfrm>
            <a:off x="-8798784" y="0"/>
            <a:ext cx="10062807" cy="6858000"/>
          </a:xfrm>
          <a:prstGeom prst="rect">
            <a:avLst/>
          </a:prstGeom>
          <a:solidFill>
            <a:srgbClr val="0070D4"/>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371C6EE2-CCA6-4F94-870B-CB9D61CEBE1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1858" y="1573306"/>
            <a:ext cx="1107996" cy="5150224"/>
          </a:xfrm>
          <a:prstGeom prst="rect">
            <a:avLst/>
          </a:prstGeom>
          <a:noFill/>
        </p:spPr>
        <p:txBody>
          <a:bodyPr vert="vert270" wrap="square" rtlCol="0">
            <a:spAutoFit/>
          </a:bodyPr>
          <a:lstStyle/>
          <a:p>
            <a:pPr algn="ctr"/>
            <a:r>
              <a:rPr lang="sr-Latn-ME" sz="3000" dirty="0" smtClean="0">
                <a:solidFill>
                  <a:schemeClr val="bg1"/>
                </a:solidFill>
                <a:latin typeface="Impact" panose="020B0806030902050204" pitchFamily="34" charset="0"/>
              </a:rPr>
              <a:t>KREIRANJE NALOGA ZA ELEKTRONSKU POŠTU</a:t>
            </a:r>
            <a:endParaRPr lang="en-US" sz="3000" dirty="0">
              <a:solidFill>
                <a:schemeClr val="bg1"/>
              </a:solidFill>
              <a:latin typeface="Impact" panose="020B0806030902050204" pitchFamily="34" charset="0"/>
            </a:endParaRPr>
          </a:p>
        </p:txBody>
      </p:sp>
      <p:pic>
        <p:nvPicPr>
          <p:cNvPr id="1028" name="Picture 4" descr="Outlook Web Refresh"/>
          <p:cNvPicPr>
            <a:picLocks noChangeAspect="1" noChangeArrowheads="1" noCrop="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2902" y="134471"/>
            <a:ext cx="1600201" cy="13043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mail Sync animation by Michelle Yuen for AfterShip on Dribbb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2241" y="786653"/>
            <a:ext cx="3996018" cy="29970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788459" y="1344707"/>
            <a:ext cx="9829800" cy="1708160"/>
          </a:xfrm>
          <a:prstGeom prst="rect">
            <a:avLst/>
          </a:prstGeom>
          <a:noFill/>
        </p:spPr>
        <p:txBody>
          <a:bodyPr wrap="square" rtlCol="0">
            <a:spAutoFit/>
          </a:bodyPr>
          <a:lstStyle/>
          <a:p>
            <a:pPr algn="just"/>
            <a:r>
              <a:rPr lang="sr-Latn-RS" sz="2100" dirty="0">
                <a:solidFill>
                  <a:srgbClr val="002060"/>
                </a:solidFill>
              </a:rPr>
              <a:t>Za prenošenje elektronskih poruka se koriste dva osnovna tipa protokola: </a:t>
            </a:r>
            <a:endParaRPr lang="sr-Latn-RS" sz="2100" dirty="0" smtClean="0">
              <a:solidFill>
                <a:srgbClr val="002060"/>
              </a:solidFill>
            </a:endParaRPr>
          </a:p>
          <a:p>
            <a:pPr marL="342900" indent="-342900" algn="just">
              <a:lnSpc>
                <a:spcPct val="150000"/>
              </a:lnSpc>
              <a:buFont typeface="Wingdings" panose="05000000000000000000" pitchFamily="2" charset="2"/>
              <a:buChar char="ü"/>
            </a:pPr>
            <a:r>
              <a:rPr lang="sr-Latn-RS" sz="2100" dirty="0" smtClean="0">
                <a:solidFill>
                  <a:srgbClr val="002060"/>
                </a:solidFill>
              </a:rPr>
              <a:t>SMTP </a:t>
            </a:r>
            <a:r>
              <a:rPr lang="sr-Latn-RS" sz="2100" dirty="0">
                <a:solidFill>
                  <a:srgbClr val="002060"/>
                </a:solidFill>
              </a:rPr>
              <a:t>i </a:t>
            </a:r>
            <a:endParaRPr lang="sr-Latn-RS" sz="2100" dirty="0" smtClean="0">
              <a:solidFill>
                <a:srgbClr val="002060"/>
              </a:solidFill>
            </a:endParaRPr>
          </a:p>
          <a:p>
            <a:pPr marL="342900" indent="-342900" algn="just">
              <a:lnSpc>
                <a:spcPct val="150000"/>
              </a:lnSpc>
              <a:buFont typeface="Wingdings" panose="05000000000000000000" pitchFamily="2" charset="2"/>
              <a:buChar char="ü"/>
            </a:pPr>
            <a:r>
              <a:rPr lang="sr-Latn-RS" sz="2100" dirty="0" smtClean="0">
                <a:solidFill>
                  <a:srgbClr val="002060"/>
                </a:solidFill>
              </a:rPr>
              <a:t>POP3/IMAP.</a:t>
            </a:r>
          </a:p>
          <a:p>
            <a:pPr algn="just"/>
            <a:endParaRPr lang="en-US" sz="2100" dirty="0">
              <a:solidFill>
                <a:srgbClr val="002060"/>
              </a:solidFill>
            </a:endParaRPr>
          </a:p>
        </p:txBody>
      </p:sp>
      <p:sp>
        <p:nvSpPr>
          <p:cNvPr id="12" name="TextBox 11"/>
          <p:cNvSpPr txBox="1"/>
          <p:nvPr/>
        </p:nvSpPr>
        <p:spPr>
          <a:xfrm>
            <a:off x="1788459" y="470647"/>
            <a:ext cx="9829800" cy="553998"/>
          </a:xfrm>
          <a:prstGeom prst="rect">
            <a:avLst/>
          </a:prstGeom>
          <a:noFill/>
        </p:spPr>
        <p:txBody>
          <a:bodyPr wrap="square" rtlCol="0">
            <a:spAutoFit/>
          </a:bodyPr>
          <a:lstStyle/>
          <a:p>
            <a:r>
              <a:rPr lang="sr-Latn-ME" sz="3000" dirty="0" smtClean="0">
                <a:solidFill>
                  <a:srgbClr val="002060"/>
                </a:solidFill>
                <a:latin typeface="Impact" panose="020B0806030902050204" pitchFamily="34" charset="0"/>
              </a:rPr>
              <a:t>PROTOKOLI ZA PRENOŠENJE ELEKTRONSKIH PORUKA</a:t>
            </a:r>
            <a:endParaRPr lang="en-US" sz="3000" dirty="0">
              <a:solidFill>
                <a:srgbClr val="002060"/>
              </a:solidFill>
              <a:latin typeface="Impact" panose="020B0806030902050204" pitchFamily="34" charset="0"/>
            </a:endParaRPr>
          </a:p>
        </p:txBody>
      </p:sp>
      <p:sp>
        <p:nvSpPr>
          <p:cNvPr id="5" name="Rectangle 4"/>
          <p:cNvSpPr/>
          <p:nvPr/>
        </p:nvSpPr>
        <p:spPr>
          <a:xfrm>
            <a:off x="1788459" y="1438836"/>
            <a:ext cx="9708776" cy="5082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sr-Latn-RS" dirty="0" smtClean="0">
              <a:solidFill>
                <a:srgbClr val="002060"/>
              </a:solidFill>
            </a:endParaRPr>
          </a:p>
          <a:p>
            <a:pPr algn="just"/>
            <a:endParaRPr lang="sr-Latn-RS" dirty="0">
              <a:solidFill>
                <a:srgbClr val="002060"/>
              </a:solidFill>
            </a:endParaRPr>
          </a:p>
          <a:p>
            <a:pPr algn="just"/>
            <a:endParaRPr lang="sr-Latn-RS" dirty="0" smtClean="0">
              <a:solidFill>
                <a:srgbClr val="002060"/>
              </a:solidFill>
            </a:endParaRPr>
          </a:p>
          <a:p>
            <a:pPr algn="just"/>
            <a:endParaRPr lang="sr-Latn-RS" dirty="0">
              <a:solidFill>
                <a:srgbClr val="002060"/>
              </a:solidFill>
            </a:endParaRPr>
          </a:p>
          <a:p>
            <a:pPr algn="just"/>
            <a:endParaRPr lang="sr-Latn-RS" dirty="0">
              <a:solidFill>
                <a:srgbClr val="002060"/>
              </a:solidFill>
            </a:endParaRPr>
          </a:p>
          <a:p>
            <a:pPr algn="just"/>
            <a:endParaRPr lang="sr-Latn-RS" dirty="0" smtClean="0">
              <a:solidFill>
                <a:srgbClr val="002060"/>
              </a:solidFill>
            </a:endParaRPr>
          </a:p>
          <a:p>
            <a:pPr algn="just"/>
            <a:endParaRPr lang="sr-Latn-RS" dirty="0">
              <a:solidFill>
                <a:srgbClr val="002060"/>
              </a:solidFill>
            </a:endParaRPr>
          </a:p>
          <a:p>
            <a:pPr algn="just"/>
            <a:endParaRPr lang="sr-Latn-RS" dirty="0" smtClean="0">
              <a:solidFill>
                <a:srgbClr val="002060"/>
              </a:solidFill>
            </a:endParaRPr>
          </a:p>
          <a:p>
            <a:pPr algn="just"/>
            <a:endParaRPr lang="sr-Latn-RS" dirty="0">
              <a:solidFill>
                <a:srgbClr val="002060"/>
              </a:solidFill>
            </a:endParaRPr>
          </a:p>
          <a:p>
            <a:pPr algn="just"/>
            <a:endParaRPr lang="sr-Latn-RS" dirty="0" smtClean="0">
              <a:solidFill>
                <a:srgbClr val="002060"/>
              </a:solidFill>
            </a:endParaRPr>
          </a:p>
          <a:p>
            <a:pPr algn="just"/>
            <a:endParaRPr lang="en-US" dirty="0">
              <a:solidFill>
                <a:srgbClr val="002060"/>
              </a:solidFill>
            </a:endParaRPr>
          </a:p>
          <a:p>
            <a:pPr algn="just"/>
            <a:r>
              <a:rPr lang="sr-Latn-RS" b="1" dirty="0">
                <a:solidFill>
                  <a:srgbClr val="FF0000"/>
                </a:solidFill>
              </a:rPr>
              <a:t>POP3 </a:t>
            </a:r>
            <a:r>
              <a:rPr lang="sr-Latn-RS" dirty="0">
                <a:solidFill>
                  <a:srgbClr val="002060"/>
                </a:solidFill>
              </a:rPr>
              <a:t>(Post Office Protocol version 3). Protokol za elektronsku poštu je protokol koji služi za prenos elektronske pošte od servera primaoca do samog primaoca. On omogućava preuzimanje i upravljanje porukama u elektronskom poštanskom sandučetu primaoca.</a:t>
            </a:r>
            <a:endParaRPr lang="en-US" dirty="0">
              <a:solidFill>
                <a:srgbClr val="002060"/>
              </a:solidFill>
            </a:endParaRPr>
          </a:p>
          <a:p>
            <a:pPr algn="just"/>
            <a:r>
              <a:rPr lang="sr-Latn-RS" b="1" dirty="0">
                <a:solidFill>
                  <a:srgbClr val="FF0000"/>
                </a:solidFill>
              </a:rPr>
              <a:t>IMAP </a:t>
            </a:r>
            <a:r>
              <a:rPr lang="sr-Latn-RS" dirty="0">
                <a:solidFill>
                  <a:srgbClr val="002060"/>
                </a:solidFill>
              </a:rPr>
              <a:t>(Internet Message Access Protocol). Protokol za pristupanje elektronskoj pošti je protokol iste funkcije kao i POP. Danas se koristi IMAP4 koji je sličan POP3-u , ali ima dodatne odlike, kao što je mogućnost da pretražujete poruke u elektronskom poštanskom sandučetu po ključnim riječima iz poruke.</a:t>
            </a:r>
            <a:endParaRPr lang="en-US" dirty="0">
              <a:solidFill>
                <a:srgbClr val="002060"/>
              </a:solidFill>
            </a:endParaRPr>
          </a:p>
        </p:txBody>
      </p:sp>
      <p:pic>
        <p:nvPicPr>
          <p:cNvPr id="6" name="Picture 5"/>
          <p:cNvPicPr>
            <a:picLocks noChangeAspect="1"/>
          </p:cNvPicPr>
          <p:nvPr/>
        </p:nvPicPr>
        <p:blipFill>
          <a:blip r:embed="rId4"/>
          <a:stretch>
            <a:fillRect/>
          </a:stretch>
        </p:blipFill>
        <p:spPr>
          <a:xfrm>
            <a:off x="7097805" y="1218330"/>
            <a:ext cx="3888442" cy="3192305"/>
          </a:xfrm>
          <a:prstGeom prst="rect">
            <a:avLst/>
          </a:prstGeom>
        </p:spPr>
      </p:pic>
      <p:sp>
        <p:nvSpPr>
          <p:cNvPr id="7" name="Rectangle 6"/>
          <p:cNvSpPr/>
          <p:nvPr/>
        </p:nvSpPr>
        <p:spPr>
          <a:xfrm>
            <a:off x="1792925" y="1438836"/>
            <a:ext cx="5136791" cy="2837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sr-Latn-RS" b="1" dirty="0" smtClean="0">
              <a:solidFill>
                <a:srgbClr val="FF0000"/>
              </a:solidFill>
            </a:endParaRPr>
          </a:p>
          <a:p>
            <a:pPr algn="just"/>
            <a:endParaRPr lang="sr-Latn-RS" b="1" dirty="0">
              <a:solidFill>
                <a:srgbClr val="FF0000"/>
              </a:solidFill>
            </a:endParaRPr>
          </a:p>
          <a:p>
            <a:pPr algn="just"/>
            <a:endParaRPr lang="sr-Latn-RS" b="1" dirty="0" smtClean="0">
              <a:solidFill>
                <a:srgbClr val="FF0000"/>
              </a:solidFill>
            </a:endParaRPr>
          </a:p>
          <a:p>
            <a:pPr algn="just"/>
            <a:r>
              <a:rPr lang="sr-Latn-RS" b="1" dirty="0" smtClean="0">
                <a:solidFill>
                  <a:srgbClr val="FF0000"/>
                </a:solidFill>
              </a:rPr>
              <a:t>SMTP </a:t>
            </a:r>
            <a:r>
              <a:rPr lang="sr-Latn-RS" dirty="0">
                <a:solidFill>
                  <a:srgbClr val="002060"/>
                </a:solidFill>
              </a:rPr>
              <a:t>(Simple Mail Transfer Protocol). Jednostavan protokol za prenošenje elektronske pošte je protokol koji služi da prenese poruku od agenta za korišćenje elektronske pošte do agenta za prenos elektronske pošte, to jest od korisnika do servera. On takođe služi da prenese poruku od servera pošiljalaca do servera primaoca.</a:t>
            </a:r>
          </a:p>
        </p:txBody>
      </p:sp>
    </p:spTree>
    <p:extLst>
      <p:ext uri="{BB962C8B-B14F-4D97-AF65-F5344CB8AC3E}">
        <p14:creationId xmlns:p14="http://schemas.microsoft.com/office/powerpoint/2010/main" val="174221350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D2C93AC-EBE3-4E67-A867-76D5D6BEDB10}"/>
              </a:ext>
            </a:extLst>
          </p:cNvPr>
          <p:cNvSpPr/>
          <p:nvPr/>
        </p:nvSpPr>
        <p:spPr>
          <a:xfrm>
            <a:off x="-8798784" y="0"/>
            <a:ext cx="10062807" cy="6858000"/>
          </a:xfrm>
          <a:prstGeom prst="rect">
            <a:avLst/>
          </a:prstGeom>
          <a:solidFill>
            <a:srgbClr val="0070D4"/>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371C6EE2-CCA6-4F94-870B-CB9D61CEBE17}"/>
              </a:ext>
            </a:extLst>
          </p:cNvPr>
          <p:cNvSpPr/>
          <p:nvPr/>
        </p:nvSpPr>
        <p:spPr>
          <a:xfrm>
            <a:off x="-7962177" y="-1"/>
            <a:ext cx="578136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Outlook Web Refresh"/>
          <p:cNvPicPr>
            <a:picLocks noChangeAspect="1" noChangeArrowheads="1" noCrop="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2902" y="134471"/>
            <a:ext cx="1600201" cy="13043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88459" y="470647"/>
            <a:ext cx="9829800" cy="553998"/>
          </a:xfrm>
          <a:prstGeom prst="rect">
            <a:avLst/>
          </a:prstGeom>
          <a:noFill/>
        </p:spPr>
        <p:txBody>
          <a:bodyPr wrap="square" rtlCol="0">
            <a:spAutoFit/>
          </a:bodyPr>
          <a:lstStyle/>
          <a:p>
            <a:r>
              <a:rPr lang="sr-Latn-ME" sz="3000" dirty="0" smtClean="0">
                <a:solidFill>
                  <a:srgbClr val="002060"/>
                </a:solidFill>
                <a:latin typeface="Impact" panose="020B0806030902050204" pitchFamily="34" charset="0"/>
              </a:rPr>
              <a:t>KREIRANJE NALOGA ZA ELEKTRONSKU POŠTU</a:t>
            </a:r>
            <a:endParaRPr lang="en-US" sz="3000" dirty="0">
              <a:solidFill>
                <a:srgbClr val="002060"/>
              </a:solidFill>
              <a:latin typeface="Impact" panose="020B0806030902050204" pitchFamily="34" charset="0"/>
            </a:endParaRPr>
          </a:p>
        </p:txBody>
      </p:sp>
      <p:sp>
        <p:nvSpPr>
          <p:cNvPr id="5" name="TextBox 4"/>
          <p:cNvSpPr txBox="1"/>
          <p:nvPr/>
        </p:nvSpPr>
        <p:spPr>
          <a:xfrm>
            <a:off x="1788459" y="1344707"/>
            <a:ext cx="9634258" cy="1631216"/>
          </a:xfrm>
          <a:prstGeom prst="rect">
            <a:avLst/>
          </a:prstGeom>
          <a:noFill/>
        </p:spPr>
        <p:txBody>
          <a:bodyPr wrap="square" rtlCol="0">
            <a:spAutoFit/>
          </a:bodyPr>
          <a:lstStyle/>
          <a:p>
            <a:pPr algn="just"/>
            <a:r>
              <a:rPr lang="sr-Latn-RS" sz="2000" dirty="0">
                <a:solidFill>
                  <a:srgbClr val="002060"/>
                </a:solidFill>
              </a:rPr>
              <a:t>Većina servisa za veb-mejl su optimizovani za razna govorna područja, pa tako i za balkansko govorno područje.</a:t>
            </a:r>
            <a:endParaRPr lang="en-US" sz="2000" dirty="0">
              <a:solidFill>
                <a:srgbClr val="002060"/>
              </a:solidFill>
            </a:endParaRPr>
          </a:p>
          <a:p>
            <a:pPr algn="just"/>
            <a:r>
              <a:rPr lang="sr-Latn-RS" sz="2000" dirty="0">
                <a:solidFill>
                  <a:srgbClr val="002060"/>
                </a:solidFill>
              </a:rPr>
              <a:t>Da bi korisnik kreirao nalog za elektronsku poštu, treba na pretraživaču da ukuca Gmail kreiranje naloga. Nakon toga </a:t>
            </a:r>
            <a:r>
              <a:rPr lang="sr-Latn-RS" sz="2000" dirty="0" smtClean="0">
                <a:solidFill>
                  <a:srgbClr val="002060"/>
                </a:solidFill>
              </a:rPr>
              <a:t>pojaviće se sljedeći </a:t>
            </a:r>
            <a:r>
              <a:rPr lang="sr-Latn-RS" sz="2000" dirty="0">
                <a:solidFill>
                  <a:srgbClr val="002060"/>
                </a:solidFill>
              </a:rPr>
              <a:t>prozor koji od korisnika </a:t>
            </a:r>
            <a:r>
              <a:rPr lang="sr-Latn-RS" sz="2000" dirty="0" smtClean="0">
                <a:solidFill>
                  <a:srgbClr val="002060"/>
                </a:solidFill>
              </a:rPr>
              <a:t>zahtijeva </a:t>
            </a:r>
            <a:r>
              <a:rPr lang="sr-Latn-RS" sz="2000" dirty="0">
                <a:solidFill>
                  <a:srgbClr val="002060"/>
                </a:solidFill>
              </a:rPr>
              <a:t>da unese </a:t>
            </a:r>
            <a:r>
              <a:rPr lang="sr-Latn-RS" sz="2000" dirty="0" smtClean="0">
                <a:solidFill>
                  <a:srgbClr val="002060"/>
                </a:solidFill>
              </a:rPr>
              <a:t>određene </a:t>
            </a:r>
            <a:r>
              <a:rPr lang="sr-Latn-RS" sz="2000" dirty="0">
                <a:solidFill>
                  <a:srgbClr val="002060"/>
                </a:solidFill>
              </a:rPr>
              <a:t>informacije.</a:t>
            </a:r>
            <a:endParaRPr lang="en-US" sz="2000" dirty="0">
              <a:solidFill>
                <a:srgbClr val="002060"/>
              </a:solidFill>
            </a:endParaRPr>
          </a:p>
        </p:txBody>
      </p:sp>
      <p:pic>
        <p:nvPicPr>
          <p:cNvPr id="8" name="Picture 7"/>
          <p:cNvPicPr/>
          <p:nvPr/>
        </p:nvPicPr>
        <p:blipFill rotWithShape="1">
          <a:blip r:embed="rId3"/>
          <a:srcRect l="15787" t="7480" r="16409" b="5160"/>
          <a:stretch/>
        </p:blipFill>
        <p:spPr bwMode="auto">
          <a:xfrm>
            <a:off x="1949825" y="2975923"/>
            <a:ext cx="5499846" cy="3707266"/>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7449671" y="5620871"/>
            <a:ext cx="470647" cy="941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Google - Same Secure Google, New Sign-in Process For Your Account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9500" y="3130364"/>
            <a:ext cx="47625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1808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6579</TotalTime>
  <Words>1005</Words>
  <Application>Microsoft Office PowerPoint</Application>
  <PresentationFormat>Widescreen</PresentationFormat>
  <Paragraphs>74</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Impact</vt:lpstr>
      <vt:lpstr>Times New Roman</vt:lpstr>
      <vt:lpstr>Wingdings</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Zähringer</dc:creator>
  <cp:lastModifiedBy>User</cp:lastModifiedBy>
  <cp:revision>277</cp:revision>
  <dcterms:created xsi:type="dcterms:W3CDTF">2017-01-05T13:17:27Z</dcterms:created>
  <dcterms:modified xsi:type="dcterms:W3CDTF">2021-05-22T20:34:56Z</dcterms:modified>
</cp:coreProperties>
</file>