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wdp" ContentType="image/vnd.ms-photo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4" r:id="rId4"/>
    <p:sldId id="265" r:id="rId5"/>
    <p:sldId id="266" r:id="rId6"/>
    <p:sldId id="267" r:id="rId7"/>
    <p:sldId id="268" r:id="rId8"/>
    <p:sldId id="270" r:id="rId9"/>
    <p:sldId id="271" r:id="rId10"/>
    <p:sldId id="272" r:id="rId11"/>
    <p:sldId id="269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73" autoAdjust="0"/>
    <p:restoredTop sz="94660"/>
  </p:normalViewPr>
  <p:slideViewPr>
    <p:cSldViewPr snapToGrid="0">
      <p:cViewPr varScale="1">
        <p:scale>
          <a:sx n="89" d="100"/>
          <a:sy n="89" d="100"/>
        </p:scale>
        <p:origin x="32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7" Type="http://schemas.openxmlformats.org/officeDocument/2006/relationships/image" Target="../media/image18.wmf"/><Relationship Id="rId2" Type="http://schemas.openxmlformats.org/officeDocument/2006/relationships/image" Target="../media/image13.wmf"/><Relationship Id="rId1" Type="http://schemas.openxmlformats.org/officeDocument/2006/relationships/image" Target="../media/image12.wmf"/><Relationship Id="rId6" Type="http://schemas.openxmlformats.org/officeDocument/2006/relationships/image" Target="../media/image17.wmf"/><Relationship Id="rId5" Type="http://schemas.openxmlformats.org/officeDocument/2006/relationships/image" Target="../media/image16.wmf"/><Relationship Id="rId4" Type="http://schemas.openxmlformats.org/officeDocument/2006/relationships/image" Target="../media/image15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4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9.wmf"/><Relationship Id="rId2" Type="http://schemas.openxmlformats.org/officeDocument/2006/relationships/image" Target="../media/image28.wmf"/><Relationship Id="rId1" Type="http://schemas.openxmlformats.org/officeDocument/2006/relationships/image" Target="../media/image27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31.wmf"/><Relationship Id="rId1" Type="http://schemas.openxmlformats.org/officeDocument/2006/relationships/image" Target="../media/image30.wmf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E0E4C-905F-4440-A489-D09EFE081250}" type="datetimeFigureOut">
              <a:rPr lang="en-US" smtClean="0"/>
              <a:t>5/7/2021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C742DCA2-65A5-40A3-81B9-A94191BDC8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91123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E0E4C-905F-4440-A489-D09EFE081250}" type="datetimeFigureOut">
              <a:rPr lang="en-US" smtClean="0"/>
              <a:t>5/7/2021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2DCA2-65A5-40A3-81B9-A94191BDC8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11167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E0E4C-905F-4440-A489-D09EFE081250}" type="datetimeFigureOut">
              <a:rPr lang="en-US" smtClean="0"/>
              <a:t>5/7/2021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2DCA2-65A5-40A3-81B9-A94191BDC8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51408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E0E4C-905F-4440-A489-D09EFE081250}" type="datetimeFigureOut">
              <a:rPr lang="en-US" smtClean="0"/>
              <a:t>5/7/2021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2DCA2-65A5-40A3-81B9-A94191BDC8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95874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2D4E0E4C-905F-4440-A489-D09EFE081250}" type="datetimeFigureOut">
              <a:rPr lang="en-US" smtClean="0"/>
              <a:t>5/7/2021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C742DCA2-65A5-40A3-81B9-A94191BDC8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55819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E0E4C-905F-4440-A489-D09EFE081250}" type="datetimeFigureOut">
              <a:rPr lang="en-US" smtClean="0"/>
              <a:t>5/7/2021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2DCA2-65A5-40A3-81B9-A94191BDC8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45217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E0E4C-905F-4440-A489-D09EFE081250}" type="datetimeFigureOut">
              <a:rPr lang="en-US" smtClean="0"/>
              <a:t>5/7/2021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2DCA2-65A5-40A3-81B9-A94191BDC8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34601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E0E4C-905F-4440-A489-D09EFE081250}" type="datetimeFigureOut">
              <a:rPr lang="en-US" smtClean="0"/>
              <a:t>5/7/2021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2DCA2-65A5-40A3-81B9-A94191BDC8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4765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E0E4C-905F-4440-A489-D09EFE081250}" type="datetimeFigureOut">
              <a:rPr lang="en-US" smtClean="0"/>
              <a:t>5/7/2021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2DCA2-65A5-40A3-81B9-A94191BDC8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16082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E0E4C-905F-4440-A489-D09EFE081250}" type="datetimeFigureOut">
              <a:rPr lang="en-US" smtClean="0"/>
              <a:t>5/7/2021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2DCA2-65A5-40A3-81B9-A94191BDC8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70899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E0E4C-905F-4440-A489-D09EFE081250}" type="datetimeFigureOut">
              <a:rPr lang="en-US" smtClean="0"/>
              <a:t>5/7/2021</a:t>
            </a:fld>
            <a:endParaRPr lang="en-US" dirty="0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2DCA2-65A5-40A3-81B9-A94191BDC8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88480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2D4E0E4C-905F-4440-A489-D09EFE081250}" type="datetimeFigureOut">
              <a:rPr lang="en-US" smtClean="0"/>
              <a:t>5/7/2021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C742DCA2-65A5-40A3-81B9-A94191BDC8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2936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7" Type="http://schemas.openxmlformats.org/officeDocument/2006/relationships/image" Target="../media/image33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31.wmf"/><Relationship Id="rId5" Type="http://schemas.openxmlformats.org/officeDocument/2006/relationships/oleObject" Target="../embeddings/oleObject15.bin"/><Relationship Id="rId4" Type="http://schemas.openxmlformats.org/officeDocument/2006/relationships/image" Target="../media/image30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emf"/><Relationship Id="rId2" Type="http://schemas.openxmlformats.org/officeDocument/2006/relationships/image" Target="../media/image5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.bin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10" Type="http://schemas.openxmlformats.org/officeDocument/2006/relationships/image" Target="../media/image11.png"/><Relationship Id="rId4" Type="http://schemas.openxmlformats.org/officeDocument/2006/relationships/image" Target="../media/image7.png"/><Relationship Id="rId9" Type="http://schemas.openxmlformats.org/officeDocument/2006/relationships/image" Target="../media/image5.w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.bin"/><Relationship Id="rId13" Type="http://schemas.openxmlformats.org/officeDocument/2006/relationships/image" Target="../media/image16.wmf"/><Relationship Id="rId18" Type="http://schemas.openxmlformats.org/officeDocument/2006/relationships/image" Target="../media/image20.png"/><Relationship Id="rId3" Type="http://schemas.openxmlformats.org/officeDocument/2006/relationships/image" Target="../media/image19.png"/><Relationship Id="rId7" Type="http://schemas.openxmlformats.org/officeDocument/2006/relationships/image" Target="../media/image13.wmf"/><Relationship Id="rId12" Type="http://schemas.openxmlformats.org/officeDocument/2006/relationships/oleObject" Target="../embeddings/oleObject6.bin"/><Relationship Id="rId17" Type="http://schemas.openxmlformats.org/officeDocument/2006/relationships/image" Target="../media/image18.wmf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8.bin"/><Relationship Id="rId20" Type="http://schemas.openxmlformats.org/officeDocument/2006/relationships/image" Target="../media/image22.png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3.bin"/><Relationship Id="rId11" Type="http://schemas.openxmlformats.org/officeDocument/2006/relationships/image" Target="../media/image15.wmf"/><Relationship Id="rId5" Type="http://schemas.openxmlformats.org/officeDocument/2006/relationships/image" Target="../media/image12.wmf"/><Relationship Id="rId15" Type="http://schemas.openxmlformats.org/officeDocument/2006/relationships/image" Target="../media/image17.wmf"/><Relationship Id="rId10" Type="http://schemas.openxmlformats.org/officeDocument/2006/relationships/oleObject" Target="../embeddings/oleObject5.bin"/><Relationship Id="rId19" Type="http://schemas.openxmlformats.org/officeDocument/2006/relationships/image" Target="../media/image21.png"/><Relationship Id="rId4" Type="http://schemas.openxmlformats.org/officeDocument/2006/relationships/oleObject" Target="../embeddings/oleObject2.bin"/><Relationship Id="rId9" Type="http://schemas.openxmlformats.org/officeDocument/2006/relationships/image" Target="../media/image14.wmf"/><Relationship Id="rId14" Type="http://schemas.openxmlformats.org/officeDocument/2006/relationships/oleObject" Target="../embeddings/oleObject7.bin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png"/><Relationship Id="rId13" Type="http://schemas.openxmlformats.org/officeDocument/2006/relationships/image" Target="../media/image32.png"/><Relationship Id="rId3" Type="http://schemas.openxmlformats.org/officeDocument/2006/relationships/image" Target="../media/image23.png"/><Relationship Id="rId7" Type="http://schemas.openxmlformats.org/officeDocument/2006/relationships/image" Target="../media/image28.png"/><Relationship Id="rId12" Type="http://schemas.openxmlformats.org/officeDocument/2006/relationships/image" Target="../media/image20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27.png"/><Relationship Id="rId11" Type="http://schemas.openxmlformats.org/officeDocument/2006/relationships/oleObject" Target="../embeddings/oleObject9.bin"/><Relationship Id="rId5" Type="http://schemas.openxmlformats.org/officeDocument/2006/relationships/image" Target="../media/image26.png"/><Relationship Id="rId10" Type="http://schemas.openxmlformats.org/officeDocument/2006/relationships/image" Target="../media/image31.png"/><Relationship Id="rId4" Type="http://schemas.openxmlformats.org/officeDocument/2006/relationships/image" Target="../media/image25.png"/><Relationship Id="rId9" Type="http://schemas.openxmlformats.org/officeDocument/2006/relationships/image" Target="../media/image30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34.png"/><Relationship Id="rId4" Type="http://schemas.openxmlformats.org/officeDocument/2006/relationships/image" Target="../media/image24.wm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e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jpeg"/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png"/><Relationship Id="rId7" Type="http://schemas.openxmlformats.org/officeDocument/2006/relationships/image" Target="../media/image43.png"/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2.png"/><Relationship Id="rId5" Type="http://schemas.openxmlformats.org/officeDocument/2006/relationships/image" Target="../media/image41.png"/><Relationship Id="rId4" Type="http://schemas.openxmlformats.org/officeDocument/2006/relationships/image" Target="../media/image40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3.bin"/><Relationship Id="rId3" Type="http://schemas.openxmlformats.org/officeDocument/2006/relationships/oleObject" Target="../embeddings/oleObject11.bin"/><Relationship Id="rId7" Type="http://schemas.openxmlformats.org/officeDocument/2006/relationships/image" Target="../media/image47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28.wmf"/><Relationship Id="rId5" Type="http://schemas.openxmlformats.org/officeDocument/2006/relationships/oleObject" Target="../embeddings/oleObject12.bin"/><Relationship Id="rId4" Type="http://schemas.openxmlformats.org/officeDocument/2006/relationships/image" Target="../media/image27.wmf"/><Relationship Id="rId9" Type="http://schemas.openxmlformats.org/officeDocument/2006/relationships/image" Target="../media/image29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4800" dirty="0" smtClean="0">
                <a:latin typeface="Franklin Gothic Medium" panose="020B0603020102020204" pitchFamily="34" charset="0"/>
              </a:rPr>
              <a:t>        </a:t>
            </a:r>
            <a:r>
              <a:rPr lang="en-US" sz="4800" dirty="0" err="1" smtClean="0">
                <a:latin typeface="Franklin Gothic Medium" panose="020B0603020102020204" pitchFamily="34" charset="0"/>
              </a:rPr>
              <a:t>Hiperbola</a:t>
            </a:r>
            <a:endParaRPr lang="en-US" sz="4800" dirty="0">
              <a:latin typeface="Franklin Gothic Medium" panose="020B0603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1923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15958" y="690915"/>
            <a:ext cx="492795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sr-Latn-C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Odrediti </a:t>
            </a:r>
            <a:r>
              <a:rPr lang="sr-Latn-CS" sz="2000" dirty="0">
                <a:latin typeface="Arial" panose="020B0604020202020204" pitchFamily="34" charset="0"/>
                <a:cs typeface="Arial" panose="020B0604020202020204" pitchFamily="34" charset="0"/>
              </a:rPr>
              <a:t>ugao pod kojim se sijeku krive 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99270135"/>
              </p:ext>
            </p:extLst>
          </p:nvPr>
        </p:nvGraphicFramePr>
        <p:xfrm>
          <a:off x="5106934" y="712375"/>
          <a:ext cx="1500198" cy="3571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8" name="Equation" r:id="rId3" imgW="939600" imgH="228600" progId="Equation.3">
                  <p:embed/>
                </p:oleObj>
              </mc:Choice>
              <mc:Fallback>
                <p:oleObj name="Equation" r:id="rId3" imgW="9396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06934" y="712375"/>
                        <a:ext cx="1500198" cy="35719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15275215"/>
              </p:ext>
            </p:extLst>
          </p:nvPr>
        </p:nvGraphicFramePr>
        <p:xfrm>
          <a:off x="7553249" y="719549"/>
          <a:ext cx="1857388" cy="37147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9" name="Equation" r:id="rId5" imgW="914400" imgH="228600" progId="Equation.3">
                  <p:embed/>
                </p:oleObj>
              </mc:Choice>
              <mc:Fallback>
                <p:oleObj name="Equation" r:id="rId5" imgW="9144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53249" y="719549"/>
                        <a:ext cx="1857388" cy="37147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890409" y="690915"/>
            <a:ext cx="1897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i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511131" y="1526246"/>
            <a:ext cx="9642159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Uputstvo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sr-Latn-CS" dirty="0" smtClean="0">
                <a:latin typeface="Times New Roman" pitchFamily="18" charset="0"/>
                <a:cs typeface="Times New Roman" pitchFamily="18" charset="0"/>
              </a:rPr>
              <a:t>Najprije </a:t>
            </a:r>
            <a:r>
              <a:rPr lang="sr-Latn-CS" dirty="0">
                <a:latin typeface="Times New Roman" pitchFamily="18" charset="0"/>
                <a:cs typeface="Times New Roman" pitchFamily="18" charset="0"/>
              </a:rPr>
              <a:t>ćemo naći tačke presjeka, a to su A(4,2), B(4,-2), C(-4,2), D(-4,-2). Ugao pod kojim se sijeku krive je ugao između tangenti u jednoj od tač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aka</a:t>
            </a:r>
            <a:r>
              <a:rPr lang="sr-Latn-CS" dirty="0">
                <a:latin typeface="Times New Roman" pitchFamily="18" charset="0"/>
                <a:cs typeface="Times New Roman" pitchFamily="18" charset="0"/>
              </a:rPr>
              <a:t> presjeka. Uzećemo , </a:t>
            </a:r>
            <a:r>
              <a:rPr lang="sr-Latn-CS" dirty="0" smtClean="0">
                <a:latin typeface="Times New Roman" pitchFamily="18" charset="0"/>
                <a:cs typeface="Times New Roman" pitchFamily="18" charset="0"/>
              </a:rPr>
              <a:t>npr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sr-Latn-C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Latn-CS" dirty="0">
                <a:latin typeface="Times New Roman" pitchFamily="18" charset="0"/>
                <a:cs typeface="Times New Roman" pitchFamily="18" charset="0"/>
              </a:rPr>
              <a:t>tačku A i u njo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j</a:t>
            </a:r>
            <a:r>
              <a:rPr lang="sr-Latn-CS" dirty="0">
                <a:latin typeface="Times New Roman" pitchFamily="18" charset="0"/>
                <a:cs typeface="Times New Roman" pitchFamily="18" charset="0"/>
              </a:rPr>
              <a:t> postaviti tangente na elipsu i hiperbolu.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17653" y="2700067"/>
            <a:ext cx="4892761" cy="38647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61392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07034" y="327803"/>
            <a:ext cx="52879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 smtClean="0">
                <a:solidFill>
                  <a:srgbClr val="0070C0"/>
                </a:solidFill>
              </a:rPr>
              <a:t>Jednačina</a:t>
            </a:r>
            <a:r>
              <a:rPr lang="en-US" sz="2000" dirty="0" smtClean="0">
                <a:solidFill>
                  <a:srgbClr val="0070C0"/>
                </a:solidFill>
              </a:rPr>
              <a:t> </a:t>
            </a:r>
            <a:r>
              <a:rPr lang="en-US" sz="2000" dirty="0" err="1" smtClean="0">
                <a:solidFill>
                  <a:srgbClr val="0070C0"/>
                </a:solidFill>
              </a:rPr>
              <a:t>tangente</a:t>
            </a:r>
            <a:r>
              <a:rPr lang="en-US" sz="2000" dirty="0" smtClean="0">
                <a:solidFill>
                  <a:srgbClr val="0070C0"/>
                </a:solidFill>
              </a:rPr>
              <a:t> </a:t>
            </a:r>
            <a:r>
              <a:rPr lang="en-US" sz="2000" dirty="0" err="1" smtClean="0">
                <a:solidFill>
                  <a:srgbClr val="0070C0"/>
                </a:solidFill>
              </a:rPr>
              <a:t>na</a:t>
            </a:r>
            <a:r>
              <a:rPr lang="en-US" sz="2000" dirty="0" smtClean="0">
                <a:solidFill>
                  <a:srgbClr val="0070C0"/>
                </a:solidFill>
              </a:rPr>
              <a:t> </a:t>
            </a:r>
            <a:r>
              <a:rPr lang="en-US" sz="2000" dirty="0" err="1" smtClean="0">
                <a:solidFill>
                  <a:srgbClr val="0070C0"/>
                </a:solidFill>
              </a:rPr>
              <a:t>hiperbolu</a:t>
            </a:r>
            <a:endParaRPr lang="en-US" sz="2000" dirty="0">
              <a:solidFill>
                <a:srgbClr val="0070C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207034" y="1186017"/>
                <a:ext cx="10877909" cy="10156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I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slučaj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:</a:t>
                </a:r>
              </a:p>
              <a:p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Neka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je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𝑀</m:t>
                    </m:r>
                    <m:d>
                      <m:d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</m:e>
                    </m:d>
                  </m:oMath>
                </a14:m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tačka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dodira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prave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i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hiperbole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.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Jednačina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tangente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u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tački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dodira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je</a:t>
                </a:r>
                <a:endParaRPr lang="en-US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7034" y="1186017"/>
                <a:ext cx="10877909" cy="1015663"/>
              </a:xfrm>
              <a:prstGeom prst="rect">
                <a:avLst/>
              </a:prstGeom>
              <a:blipFill rotWithShape="0">
                <a:blip r:embed="rId2"/>
                <a:stretch>
                  <a:fillRect l="-617" t="-3012" b="-1084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98569" y="2907102"/>
            <a:ext cx="2792914" cy="90819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3847860" y="2907102"/>
            <a:ext cx="3432834" cy="908190"/>
          </a:xfrm>
          <a:prstGeom prst="rect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1734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98408" y="966159"/>
            <a:ext cx="111021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Def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Hiperbola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je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geometrijsko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mjesto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tačaka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u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ravni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osobinom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da je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razlika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rastojanja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od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dvije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date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tačke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stalan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dvije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date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tačke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nazivamo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fokusima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hiprebole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198408" y="1820278"/>
                <a:ext cx="704490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𝐹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,0</m:t>
                        </m:r>
                      </m:e>
                    </m:d>
                  </m:oMath>
                </a14:m>
                <a:r>
                  <a:rPr lang="en-US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i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𝐹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𝑐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,0</m:t>
                    </m:r>
                  </m:oMath>
                </a14:m>
                <a:r>
                  <a:rPr lang="en-US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) </a:t>
                </a:r>
                <a:r>
                  <a:rPr lang="en-US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su</a:t>
                </a:r>
                <a:r>
                  <a:rPr lang="en-US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fokusi</a:t>
                </a:r>
                <a:r>
                  <a:rPr lang="en-US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(</a:t>
                </a:r>
                <a:r>
                  <a:rPr lang="en-US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žiže</a:t>
                </a:r>
                <a:r>
                  <a:rPr lang="en-US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) </a:t>
                </a:r>
                <a:r>
                  <a:rPr lang="en-US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hiperbole</a:t>
                </a:r>
                <a:r>
                  <a:rPr lang="en-US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.  </a:t>
                </a:r>
                <a:endParaRPr lang="en-US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8408" y="1820278"/>
                <a:ext cx="7044906" cy="369332"/>
              </a:xfrm>
              <a:prstGeom prst="rect">
                <a:avLst/>
              </a:prstGeom>
              <a:blipFill rotWithShape="0">
                <a:blip r:embed="rId3"/>
                <a:stretch>
                  <a:fillRect t="-10000" b="-2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TextBox 11"/>
          <p:cNvSpPr txBox="1"/>
          <p:nvPr/>
        </p:nvSpPr>
        <p:spPr>
          <a:xfrm>
            <a:off x="5043577" y="2397398"/>
            <a:ext cx="56330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Rastojanje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među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fokusima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je 2c.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5102634" y="2905307"/>
                <a:ext cx="6034068" cy="67710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 −</m:t>
                    </m:r>
                  </m:oMath>
                </a14:m>
                <a:r>
                  <a:rPr lang="en-US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radijus</a:t>
                </a:r>
                <a:r>
                  <a:rPr lang="en-US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vektori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hiperbole</a:t>
                </a:r>
                <a:r>
                  <a:rPr lang="en-US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:r>
                  <a:rPr lang="en-US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pri</a:t>
                </a:r>
                <a:r>
                  <a:rPr lang="en-US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čemu</a:t>
                </a:r>
                <a:r>
                  <a:rPr lang="en-US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važi</a:t>
                </a:r>
                <a:endParaRPr lang="en-US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1</m:t>
                              </m:r>
                            </m:sub>
                          </m:sSub>
                        </m:e>
                      </m:d>
                      <m:r>
                        <a:rPr lang="en-US" sz="2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=2</m:t>
                      </m:r>
                      <m:r>
                        <a:rPr lang="en-US" sz="2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𝑎</m:t>
                      </m:r>
                    </m:oMath>
                  </m:oMathPara>
                </a14:m>
                <a:endParaRPr lang="en-US" sz="20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02634" y="2905307"/>
                <a:ext cx="6034068" cy="677108"/>
              </a:xfrm>
              <a:prstGeom prst="rect">
                <a:avLst/>
              </a:prstGeom>
              <a:blipFill rotWithShape="0">
                <a:blip r:embed="rId4"/>
                <a:stretch>
                  <a:fillRect t="-5405" b="-90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5273878" y="3813337"/>
                <a:ext cx="5862823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en-US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realna</a:t>
                </a:r>
                <a:r>
                  <a:rPr lang="en-US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poluosa</a:t>
                </a:r>
                <a:endParaRPr lang="en-US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en-US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imaginarna</a:t>
                </a:r>
                <a:r>
                  <a:rPr lang="en-US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poluosa</a:t>
                </a:r>
                <a:endParaRPr lang="en-US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73878" y="3813337"/>
                <a:ext cx="5862823" cy="646331"/>
              </a:xfrm>
              <a:prstGeom prst="rect">
                <a:avLst/>
              </a:prstGeom>
              <a:blipFill rotWithShape="0">
                <a:blip r:embed="rId5"/>
                <a:stretch>
                  <a:fillRect t="-5660" b="-1415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5273879" y="4663635"/>
                <a:ext cx="4779034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Dodatno, </a:t>
                </a:r>
                <a:r>
                  <a:rPr lang="en-US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važi</a:t>
                </a:r>
                <a:r>
                  <a:rPr lang="en-US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: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US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en-US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73879" y="4663635"/>
                <a:ext cx="4779034" cy="646331"/>
              </a:xfrm>
              <a:prstGeom prst="rect">
                <a:avLst/>
              </a:prstGeom>
              <a:blipFill rotWithShape="0">
                <a:blip r:embed="rId6"/>
                <a:stretch>
                  <a:fillRect l="-1020" t="-47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5273879" y="5347961"/>
                <a:ext cx="3473306" cy="121898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err="1" smtClean="0"/>
                  <a:t>Jednačina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hiperbole</a:t>
                </a:r>
                <a:r>
                  <a:rPr lang="en-US" dirty="0" smtClean="0"/>
                  <a:t>:</a:t>
                </a:r>
              </a:p>
              <a:p>
                <a:endParaRPr lang="en-US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en-US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73879" y="5347961"/>
                <a:ext cx="3473306" cy="1218988"/>
              </a:xfrm>
              <a:prstGeom prst="rect">
                <a:avLst/>
              </a:prstGeom>
              <a:blipFill rotWithShape="0">
                <a:blip r:embed="rId7"/>
                <a:stretch>
                  <a:fillRect l="-1404" t="-25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TextBox 30"/>
          <p:cNvSpPr txBox="1"/>
          <p:nvPr/>
        </p:nvSpPr>
        <p:spPr>
          <a:xfrm>
            <a:off x="7663396" y="5995358"/>
            <a:ext cx="6179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ili</a:t>
            </a:r>
            <a:endParaRPr lang="en-US" dirty="0"/>
          </a:p>
        </p:txBody>
      </p:sp>
      <p:graphicFrame>
        <p:nvGraphicFramePr>
          <p:cNvPr id="32" name="Object 3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40142287"/>
              </p:ext>
            </p:extLst>
          </p:nvPr>
        </p:nvGraphicFramePr>
        <p:xfrm>
          <a:off x="8281358" y="5916129"/>
          <a:ext cx="2143556" cy="47505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41" name="Equation" r:id="rId8" imgW="1168200" imgH="228600" progId="Equation.3">
                  <p:embed/>
                </p:oleObj>
              </mc:Choice>
              <mc:Fallback>
                <p:oleObj name="Equation" r:id="rId8" imgW="11682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81358" y="5916129"/>
                        <a:ext cx="2143556" cy="47505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" name="Rectangle 32"/>
          <p:cNvSpPr/>
          <p:nvPr/>
        </p:nvSpPr>
        <p:spPr>
          <a:xfrm>
            <a:off x="5273879" y="5347961"/>
            <a:ext cx="5402747" cy="1328884"/>
          </a:xfrm>
          <a:prstGeom prst="rect">
            <a:avLst/>
          </a:prstGeom>
          <a:noFill/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TextBox 33"/>
          <p:cNvSpPr txBox="1"/>
          <p:nvPr/>
        </p:nvSpPr>
        <p:spPr>
          <a:xfrm>
            <a:off x="171090" y="224859"/>
            <a:ext cx="22342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Osnovni</a:t>
            </a:r>
            <a:r>
              <a:rPr lang="en-US" dirty="0" smtClean="0"/>
              <a:t> </a:t>
            </a:r>
            <a:r>
              <a:rPr lang="en-US" dirty="0" err="1" smtClean="0"/>
              <a:t>pojmovi</a:t>
            </a:r>
            <a:endParaRPr lang="en-US" dirty="0"/>
          </a:p>
        </p:txBody>
      </p:sp>
      <p:pic>
        <p:nvPicPr>
          <p:cNvPr id="35" name="Picture 34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982" y="3423353"/>
            <a:ext cx="4224941" cy="23581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26137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9" grpId="0"/>
      <p:bldP spid="12" grpId="0"/>
      <p:bldP spid="21" grpId="0"/>
      <p:bldP spid="27" grpId="0"/>
      <p:bldP spid="28" grpId="0"/>
      <p:bldP spid="29" grpId="0"/>
      <p:bldP spid="31" grpId="0"/>
      <p:bldP spid="3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2973" y="1415031"/>
            <a:ext cx="8807570" cy="4915998"/>
          </a:xfrm>
          <a:prstGeom prst="rect">
            <a:avLst/>
          </a:prstGeom>
        </p:spPr>
      </p:pic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9204870"/>
              </p:ext>
            </p:extLst>
          </p:nvPr>
        </p:nvGraphicFramePr>
        <p:xfrm>
          <a:off x="3208999" y="4395879"/>
          <a:ext cx="692381" cy="28977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32" name="Equation" r:id="rId4" imgW="558720" imgH="215640" progId="Equation.3">
                  <p:embed/>
                </p:oleObj>
              </mc:Choice>
              <mc:Fallback>
                <p:oleObj name="Equation" r:id="rId4" imgW="55872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8999" y="4395879"/>
                        <a:ext cx="692381" cy="28977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91319179"/>
              </p:ext>
            </p:extLst>
          </p:nvPr>
        </p:nvGraphicFramePr>
        <p:xfrm>
          <a:off x="7528980" y="4395879"/>
          <a:ext cx="786883" cy="32786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33" name="Equation" r:id="rId6" imgW="482400" imgH="215640" progId="Equation.3">
                  <p:embed/>
                </p:oleObj>
              </mc:Choice>
              <mc:Fallback>
                <p:oleObj name="Equation" r:id="rId6" imgW="48240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28980" y="4395879"/>
                        <a:ext cx="786883" cy="32786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Oval 4"/>
          <p:cNvSpPr/>
          <p:nvPr/>
        </p:nvSpPr>
        <p:spPr>
          <a:xfrm>
            <a:off x="3692106" y="4235570"/>
            <a:ext cx="87647" cy="10351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7640128" y="4235570"/>
            <a:ext cx="79021" cy="10351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7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06650389"/>
              </p:ext>
            </p:extLst>
          </p:nvPr>
        </p:nvGraphicFramePr>
        <p:xfrm>
          <a:off x="2403752" y="2886243"/>
          <a:ext cx="805247" cy="300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34" name="Equation" r:id="rId8" imgW="533160" imgH="203040" progId="Equation.3">
                  <p:embed/>
                </p:oleObj>
              </mc:Choice>
              <mc:Fallback>
                <p:oleObj name="Equation" r:id="rId8" imgW="53316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03752" y="2886243"/>
                        <a:ext cx="805247" cy="3000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Oval 7"/>
          <p:cNvSpPr/>
          <p:nvPr/>
        </p:nvSpPr>
        <p:spPr>
          <a:xfrm>
            <a:off x="3228492" y="2853697"/>
            <a:ext cx="87647" cy="10351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Connector 9"/>
          <p:cNvCxnSpPr>
            <a:stCxn id="8" idx="5"/>
            <a:endCxn id="5" idx="1"/>
          </p:cNvCxnSpPr>
          <p:nvPr/>
        </p:nvCxnSpPr>
        <p:spPr>
          <a:xfrm>
            <a:off x="3303303" y="2942054"/>
            <a:ext cx="401639" cy="1308676"/>
          </a:xfrm>
          <a:prstGeom prst="line">
            <a:avLst/>
          </a:prstGeom>
          <a:ln w="1905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3303303" y="2903104"/>
            <a:ext cx="4379384" cy="1397033"/>
          </a:xfrm>
          <a:prstGeom prst="line">
            <a:avLst/>
          </a:prstGeom>
          <a:ln w="1905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5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79337685"/>
              </p:ext>
            </p:extLst>
          </p:nvPr>
        </p:nvGraphicFramePr>
        <p:xfrm>
          <a:off x="3085617" y="3459201"/>
          <a:ext cx="254205" cy="3191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35" name="Equation" r:id="rId10" imgW="126720" imgH="215640" progId="Equation.3">
                  <p:embed/>
                </p:oleObj>
              </mc:Choice>
              <mc:Fallback>
                <p:oleObj name="Equation" r:id="rId10" imgW="12672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85617" y="3459201"/>
                        <a:ext cx="254205" cy="31916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66276844"/>
              </p:ext>
            </p:extLst>
          </p:nvPr>
        </p:nvGraphicFramePr>
        <p:xfrm>
          <a:off x="4416566" y="2877929"/>
          <a:ext cx="214313" cy="358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36" name="Equation" r:id="rId12" imgW="139680" imgH="215640" progId="Equation.3">
                  <p:embed/>
                </p:oleObj>
              </mc:Choice>
              <mc:Fallback>
                <p:oleObj name="Equation" r:id="rId12" imgW="13968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16566" y="2877929"/>
                        <a:ext cx="214313" cy="3587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40032848"/>
              </p:ext>
            </p:extLst>
          </p:nvPr>
        </p:nvGraphicFramePr>
        <p:xfrm>
          <a:off x="4416566" y="4339087"/>
          <a:ext cx="307531" cy="32786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37" name="Equation" r:id="rId14" imgW="241200" imgH="139680" progId="Equation.3">
                  <p:embed/>
                </p:oleObj>
              </mc:Choice>
              <mc:Fallback>
                <p:oleObj name="Equation" r:id="rId14" imgW="241200" imgH="1396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16566" y="4339087"/>
                        <a:ext cx="307531" cy="32786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007520"/>
              </p:ext>
            </p:extLst>
          </p:nvPr>
        </p:nvGraphicFramePr>
        <p:xfrm>
          <a:off x="6563388" y="4361734"/>
          <a:ext cx="285750" cy="28257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38" name="Equation" r:id="rId16" imgW="126720" imgH="139680" progId="Equation.3">
                  <p:embed/>
                </p:oleObj>
              </mc:Choice>
              <mc:Fallback>
                <p:oleObj name="Equation" r:id="rId16" imgW="126720" imgH="1396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63388" y="4361734"/>
                        <a:ext cx="285750" cy="28257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" name="Oval 23"/>
          <p:cNvSpPr/>
          <p:nvPr/>
        </p:nvSpPr>
        <p:spPr>
          <a:xfrm>
            <a:off x="4416566" y="4229884"/>
            <a:ext cx="87647" cy="10351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/>
          <p:cNvSpPr/>
          <p:nvPr/>
        </p:nvSpPr>
        <p:spPr>
          <a:xfrm>
            <a:off x="6761491" y="4242074"/>
            <a:ext cx="87647" cy="10351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4431382" y="3933481"/>
                <a:ext cx="559493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  <m:sub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1600" i="1">
                          <a:latin typeface="Cambria Math" panose="02040503050406030204" pitchFamily="18" charset="0"/>
                        </a:rPr>
                        <m:t>(−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,0)</m:t>
                      </m:r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31382" y="3933481"/>
                <a:ext cx="559493" cy="338554"/>
              </a:xfrm>
              <a:prstGeom prst="rect">
                <a:avLst/>
              </a:prstGeom>
              <a:blipFill rotWithShape="0">
                <a:blip r:embed="rId18"/>
                <a:stretch>
                  <a:fillRect r="-83696" b="-125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5929089" y="3953512"/>
                <a:ext cx="560481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  <m:sub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,0)</m:t>
                      </m:r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29089" y="3953512"/>
                <a:ext cx="560481" cy="338554"/>
              </a:xfrm>
              <a:prstGeom prst="rect">
                <a:avLst/>
              </a:prstGeom>
              <a:blipFill rotWithShape="0">
                <a:blip r:embed="rId19"/>
                <a:stretch>
                  <a:fillRect r="-56522" b="-1454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433827" y="301038"/>
                <a:ext cx="6055743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(−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,0)</m:t>
                    </m:r>
                  </m:oMath>
                </a14:m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i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dirty="0" smtClean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en-US" sz="2000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2000" b="0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000" b="0" i="1" dirty="0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US" sz="2000" b="0" i="1" dirty="0" smtClean="0">
                        <a:latin typeface="Cambria Math" panose="02040503050406030204" pitchFamily="18" charset="0"/>
                      </a:rPr>
                      <m:t>,0)</m:t>
                    </m:r>
                  </m:oMath>
                </a14:m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su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tjemena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hiperbole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  <a:endParaRPr lang="en-US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3827" y="301038"/>
                <a:ext cx="6055743" cy="400110"/>
              </a:xfrm>
              <a:prstGeom prst="rect">
                <a:avLst/>
              </a:prstGeom>
              <a:blipFill rotWithShape="0">
                <a:blip r:embed="rId20"/>
                <a:stretch>
                  <a:fillRect t="-6061" b="-2727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661767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8" grpId="0" animBg="1"/>
      <p:bldP spid="24" grpId="0" animBg="1"/>
      <p:bldP spid="25" grpId="0" animBg="1"/>
      <p:bldP spid="26" grpId="0"/>
      <p:bldP spid="27" grpId="0"/>
      <p:bldP spid="2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464" y="1270797"/>
            <a:ext cx="6633033" cy="4615509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6625087" y="1302902"/>
                <a:ext cx="32780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𝒑</m:t>
                          </m:r>
                        </m:e>
                        <m:sub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</m:oMath>
                  </m:oMathPara>
                </a14:m>
                <a:endParaRPr lang="en-US" b="1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25087" y="1302902"/>
                <a:ext cx="327804" cy="369332"/>
              </a:xfrm>
              <a:prstGeom prst="rect">
                <a:avLst/>
              </a:prstGeom>
              <a:blipFill rotWithShape="0">
                <a:blip r:embed="rId4"/>
                <a:stretch>
                  <a:fillRect r="-22222" b="-1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756248" y="1270797"/>
                <a:ext cx="32780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𝒑</m:t>
                          </m:r>
                        </m:e>
                        <m:sub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</m:oMath>
                  </m:oMathPara>
                </a14:m>
                <a:endParaRPr lang="en-US" b="1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6248" y="1270797"/>
                <a:ext cx="327804" cy="369332"/>
              </a:xfrm>
              <a:prstGeom prst="rect">
                <a:avLst/>
              </a:prstGeom>
              <a:blipFill rotWithShape="0">
                <a:blip r:embed="rId5"/>
                <a:stretch>
                  <a:fillRect r="-22222" b="-983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172528" y="310551"/>
                <a:ext cx="8824822" cy="49128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5750" indent="-28575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𝑖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su</a:t>
                </a:r>
                <a:r>
                  <a:rPr lang="en-US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asimoptote</a:t>
                </a:r>
                <a:r>
                  <a:rPr lang="en-US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hiperbole</a:t>
                </a:r>
                <a:r>
                  <a:rPr lang="en-US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. </a:t>
                </a:r>
                <a:r>
                  <a:rPr lang="en-US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Njihova</a:t>
                </a:r>
                <a:r>
                  <a:rPr lang="en-US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jednačina</a:t>
                </a:r>
                <a:r>
                  <a:rPr lang="en-US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je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=±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𝑏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𝑎</m:t>
                        </m:r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</m:oMath>
                </a14:m>
                <a:endParaRPr lang="en-US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2528" y="310551"/>
                <a:ext cx="8824822" cy="491288"/>
              </a:xfrm>
              <a:prstGeom prst="rect">
                <a:avLst/>
              </a:prstGeom>
              <a:blipFill rotWithShape="0">
                <a:blip r:embed="rId6"/>
                <a:stretch>
                  <a:fillRect l="-414" b="-617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" name="Straight Connector 8"/>
          <p:cNvCxnSpPr/>
          <p:nvPr/>
        </p:nvCxnSpPr>
        <p:spPr>
          <a:xfrm>
            <a:off x="2907102" y="3062377"/>
            <a:ext cx="0" cy="1414732"/>
          </a:xfrm>
          <a:prstGeom prst="line">
            <a:avLst/>
          </a:prstGeom>
          <a:ln w="2857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2907102" y="3062377"/>
            <a:ext cx="2078966" cy="0"/>
          </a:xfrm>
          <a:prstGeom prst="line">
            <a:avLst/>
          </a:prstGeom>
          <a:ln w="2857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4994694" y="3062377"/>
            <a:ext cx="17253" cy="1414732"/>
          </a:xfrm>
          <a:prstGeom prst="line">
            <a:avLst/>
          </a:prstGeom>
          <a:ln w="2857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2907102" y="4459856"/>
            <a:ext cx="2126072" cy="0"/>
          </a:xfrm>
          <a:prstGeom prst="line">
            <a:avLst/>
          </a:prstGeom>
          <a:ln w="2857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3970138" y="4484626"/>
                <a:ext cx="33643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𝑎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70138" y="4484626"/>
                <a:ext cx="336431" cy="369332"/>
              </a:xfrm>
              <a:prstGeom prst="rect">
                <a:avLst/>
              </a:prstGeom>
              <a:blipFill rotWithShape="0">
                <a:blip r:embed="rId7"/>
                <a:stretch>
                  <a:fillRect r="-2909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3946585" y="2693045"/>
                <a:ext cx="33643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𝑎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46585" y="2693045"/>
                <a:ext cx="336431" cy="369332"/>
              </a:xfrm>
              <a:prstGeom prst="rect">
                <a:avLst/>
              </a:prstGeom>
              <a:blipFill rotWithShape="0">
                <a:blip r:embed="rId8"/>
                <a:stretch>
                  <a:fillRect r="-2678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5033174" y="3400411"/>
                <a:ext cx="33643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𝑏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33174" y="3400411"/>
                <a:ext cx="336431" cy="369332"/>
              </a:xfrm>
              <a:prstGeom prst="rect">
                <a:avLst/>
              </a:prstGeom>
              <a:blipFill rotWithShape="0">
                <a:blip r:embed="rId9"/>
                <a:stretch>
                  <a:fillRect r="-2727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2505634" y="3433505"/>
                <a:ext cx="33643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𝑏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05634" y="3433505"/>
                <a:ext cx="336431" cy="369332"/>
              </a:xfrm>
              <a:prstGeom prst="rect">
                <a:avLst/>
              </a:prstGeom>
              <a:blipFill rotWithShape="0">
                <a:blip r:embed="rId10"/>
                <a:stretch>
                  <a:fillRect r="-2727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Rectangle 23"/>
          <p:cNvSpPr/>
          <p:nvPr/>
        </p:nvSpPr>
        <p:spPr>
          <a:xfrm>
            <a:off x="7389281" y="1640129"/>
            <a:ext cx="416655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r-Latn-C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Napomena 1.</a:t>
            </a:r>
            <a:r>
              <a:rPr lang="sr-Latn-CS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Hiperbola čije su žiže na y osi ima jednačinu</a:t>
            </a:r>
          </a:p>
        </p:txBody>
      </p:sp>
      <p:graphicFrame>
        <p:nvGraphicFramePr>
          <p:cNvPr id="25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23851361"/>
              </p:ext>
            </p:extLst>
          </p:nvPr>
        </p:nvGraphicFramePr>
        <p:xfrm>
          <a:off x="8095334" y="2520521"/>
          <a:ext cx="2571750" cy="7143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1" name="Equation" r:id="rId11" imgW="736560" imgH="419040" progId="Equation.3">
                  <p:embed/>
                </p:oleObj>
              </mc:Choice>
              <mc:Fallback>
                <p:oleObj name="Equation" r:id="rId11" imgW="736560" imgH="419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95334" y="2520521"/>
                        <a:ext cx="2571750" cy="71438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26" name="Rectangle 25"/>
              <p:cNvSpPr/>
              <p:nvPr/>
            </p:nvSpPr>
            <p:spPr>
              <a:xfrm>
                <a:off x="7389281" y="4069127"/>
                <a:ext cx="4435074" cy="120032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sr-Latn-CS" dirty="0" smtClean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Napomena 2 . </a:t>
                </a:r>
                <a:r>
                  <a:rPr lang="sr-Latn-CS" dirty="0">
                    <a:solidFill>
                      <a:schemeClr val="accent6">
                        <a:lumMod val="50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Ako je a=b, jednačina hiperbole postaje    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sr-Latn-CS" i="1" smtClean="0">
                            <a:solidFill>
                              <a:schemeClr val="accent6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solidFill>
                              <a:schemeClr val="accent6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𝑥</m:t>
                        </m:r>
                      </m:e>
                      <m:sup>
                        <m:r>
                          <a:rPr lang="en-US" b="0" i="1" smtClean="0">
                            <a:solidFill>
                              <a:schemeClr val="accent6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solidFill>
                          <a:schemeClr val="accent6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cs typeface="Times New Roman" pitchFamily="18" charset="0"/>
                      </a:rPr>
                      <m:t>−</m:t>
                    </m:r>
                    <m:sSup>
                      <m:sSupPr>
                        <m:ctrlPr>
                          <a:rPr lang="en-US" b="0" i="1" smtClean="0">
                            <a:solidFill>
                              <a:schemeClr val="accent6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solidFill>
                              <a:schemeClr val="accent6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𝑦</m:t>
                        </m:r>
                      </m:e>
                      <m:sup>
                        <m:r>
                          <a:rPr lang="en-US" b="0" i="1" smtClean="0">
                            <a:solidFill>
                              <a:schemeClr val="accent6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solidFill>
                          <a:schemeClr val="accent6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cs typeface="Times New Roman" pitchFamily="18" charset="0"/>
                      </a:rPr>
                      <m:t>=</m:t>
                    </m:r>
                    <m:sSup>
                      <m:sSupPr>
                        <m:ctrlPr>
                          <a:rPr lang="en-US" b="0" i="1" smtClean="0">
                            <a:solidFill>
                              <a:schemeClr val="accent6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solidFill>
                              <a:schemeClr val="accent6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𝑎</m:t>
                        </m:r>
                      </m:e>
                      <m:sup>
                        <m:r>
                          <a:rPr lang="en-US" b="0" i="1" smtClean="0">
                            <a:solidFill>
                              <a:schemeClr val="accent6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sr-Latn-CS" dirty="0" smtClean="0">
                    <a:solidFill>
                      <a:schemeClr val="accent6">
                        <a:lumMod val="50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sr-Latn-CS" dirty="0">
                    <a:solidFill>
                      <a:schemeClr val="accent6">
                        <a:lumMod val="50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en-US" dirty="0" smtClean="0">
                  <a:solidFill>
                    <a:schemeClr val="accent6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US" dirty="0">
                    <a:solidFill>
                      <a:schemeClr val="accent6">
                        <a:lumMod val="50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</a:t>
                </a:r>
                <a:r>
                  <a:rPr lang="sr-Latn-CS" dirty="0" smtClean="0">
                    <a:solidFill>
                      <a:schemeClr val="accent6">
                        <a:lumMod val="50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 </a:t>
                </a:r>
                <a:r>
                  <a:rPr lang="sr-Latn-CS" dirty="0">
                    <a:solidFill>
                      <a:schemeClr val="accent6">
                        <a:lumMod val="50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hiperbola se zove  </a:t>
                </a:r>
                <a:r>
                  <a:rPr lang="sr-Latn-CS" i="1" dirty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JEDNAKOSTRANIČNA </a:t>
                </a:r>
                <a:r>
                  <a:rPr lang="sr-Latn-CS" i="1" dirty="0" smtClean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HIPERBOLA</a:t>
                </a:r>
                <a:r>
                  <a:rPr lang="en-US" i="1" dirty="0" smtClean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  <a:endParaRPr lang="en-US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6" name="Rectangle 2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89281" y="4069127"/>
                <a:ext cx="4435074" cy="1200329"/>
              </a:xfrm>
              <a:prstGeom prst="rect">
                <a:avLst/>
              </a:prstGeom>
              <a:blipFill rotWithShape="0">
                <a:blip r:embed="rId13"/>
                <a:stretch>
                  <a:fillRect l="-1099" t="-3061" b="-765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014820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20" grpId="0"/>
      <p:bldP spid="21" grpId="0"/>
      <p:bldP spid="22" grpId="0"/>
      <p:bldP spid="23" grpId="0"/>
      <p:bldP spid="24" grpId="0"/>
      <p:bldP spid="2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8150" y="353531"/>
            <a:ext cx="9650083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r-Latn-CS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Primjer1.</a:t>
            </a:r>
          </a:p>
          <a:p>
            <a:r>
              <a:rPr lang="sr-Latn-CS" sz="2000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Odrediti poluose, koordinate žiža i tjemena, kao i jednačine asimptota hiperbole čija je jednačina 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56306460"/>
              </p:ext>
            </p:extLst>
          </p:nvPr>
        </p:nvGraphicFramePr>
        <p:xfrm>
          <a:off x="4222037" y="1525596"/>
          <a:ext cx="1964237" cy="42700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4" name="Equation" r:id="rId3" imgW="1155600" imgH="228600" progId="Equation.3">
                  <p:embed/>
                </p:oleObj>
              </mc:Choice>
              <mc:Fallback>
                <p:oleObj name="Equation" r:id="rId3" imgW="11556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22037" y="1525596"/>
                        <a:ext cx="1964237" cy="42700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3"/>
          <p:cNvSpPr/>
          <p:nvPr/>
        </p:nvSpPr>
        <p:spPr>
          <a:xfrm>
            <a:off x="158150" y="2536014"/>
            <a:ext cx="887370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r-Latn-CS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Primjer 2.</a:t>
            </a:r>
          </a:p>
          <a:p>
            <a:r>
              <a:rPr lang="sr-Latn-CS" sz="2000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Odrediti jednačinu jednakostranične hiperbole koja sadrži tačku </a:t>
            </a:r>
            <a:r>
              <a:rPr lang="en-US" sz="2000" dirty="0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sr-Latn-CS" sz="2000" dirty="0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(1</a:t>
            </a:r>
            <a:r>
              <a:rPr lang="sr-Latn-CS" sz="2000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,-3).</a:t>
            </a:r>
          </a:p>
        </p:txBody>
      </p:sp>
      <p:sp>
        <p:nvSpPr>
          <p:cNvPr id="5" name="Rectangle 4"/>
          <p:cNvSpPr/>
          <p:nvPr/>
        </p:nvSpPr>
        <p:spPr>
          <a:xfrm>
            <a:off x="158150" y="3881213"/>
            <a:ext cx="876156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r-Latn-CS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Primjer 3: </a:t>
            </a:r>
          </a:p>
          <a:p>
            <a:r>
              <a:rPr lang="sr-Latn-CS" sz="2000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Odrediti jednačinu hiperbole ako je razmjera njenih poluosa 3:4  i  c=15.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158150" y="5054926"/>
                <a:ext cx="10555859" cy="73424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sr-Latn-CS" sz="2000" dirty="0" smtClean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Primjer 4:</a:t>
                </a:r>
              </a:p>
              <a:p>
                <a:r>
                  <a:rPr lang="en-US" sz="2000" dirty="0" err="1" smtClean="0">
                    <a:solidFill>
                      <a:schemeClr val="accent6">
                        <a:lumMod val="50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Odrediti</a:t>
                </a:r>
                <a:r>
                  <a:rPr lang="en-US" sz="2000" dirty="0" smtClean="0">
                    <a:solidFill>
                      <a:schemeClr val="accent6">
                        <a:lumMod val="50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solidFill>
                      <a:schemeClr val="accent6">
                        <a:lumMod val="50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površinu</a:t>
                </a:r>
                <a:r>
                  <a:rPr lang="en-US" sz="2000" dirty="0" smtClean="0">
                    <a:solidFill>
                      <a:schemeClr val="accent6">
                        <a:lumMod val="50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solidFill>
                      <a:schemeClr val="accent6">
                        <a:lumMod val="50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trougla</a:t>
                </a:r>
                <a:r>
                  <a:rPr lang="en-US" sz="2000" dirty="0" smtClean="0">
                    <a:solidFill>
                      <a:schemeClr val="accent6">
                        <a:lumMod val="50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solidFill>
                      <a:schemeClr val="accent6">
                        <a:lumMod val="50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ograničenog</a:t>
                </a:r>
                <a:r>
                  <a:rPr lang="en-US" sz="2000" dirty="0" smtClean="0">
                    <a:solidFill>
                      <a:schemeClr val="accent6">
                        <a:lumMod val="50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solidFill>
                      <a:schemeClr val="accent6">
                        <a:lumMod val="50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asimptotama</a:t>
                </a:r>
                <a:r>
                  <a:rPr lang="en-US" sz="2000" dirty="0" smtClean="0">
                    <a:solidFill>
                      <a:schemeClr val="accent6">
                        <a:lumMod val="50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solidFill>
                      <a:schemeClr val="accent6">
                        <a:lumMod val="50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hiprebole</a:t>
                </a:r>
                <a:r>
                  <a:rPr lang="en-US" sz="2000" dirty="0" smtClean="0">
                    <a:solidFill>
                      <a:schemeClr val="accent6">
                        <a:lumMod val="50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i="1" smtClean="0">
                            <a:solidFill>
                              <a:schemeClr val="accent6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2000" b="0" i="1" smtClean="0">
                            <a:solidFill>
                              <a:schemeClr val="accent6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𝑥</m:t>
                        </m:r>
                      </m:e>
                      <m:sup>
                        <m:r>
                          <a:rPr lang="en-US" sz="2000" b="0" i="1" smtClean="0">
                            <a:solidFill>
                              <a:schemeClr val="accent6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p>
                    </m:sSup>
                    <m:r>
                      <a:rPr lang="en-US" sz="2000" b="0" i="1" smtClean="0">
                        <a:solidFill>
                          <a:schemeClr val="accent6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</m:t>
                    </m:r>
                    <m:sSup>
                      <m:sSupPr>
                        <m:ctrlPr>
                          <a:rPr lang="en-US" sz="2000" b="0" i="1" smtClean="0">
                            <a:solidFill>
                              <a:schemeClr val="accent6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2000" b="0" i="1" smtClean="0">
                            <a:solidFill>
                              <a:schemeClr val="accent6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𝑦</m:t>
                        </m:r>
                      </m:e>
                      <m:sup>
                        <m:r>
                          <a:rPr lang="en-US" sz="2000" b="0" i="1" smtClean="0">
                            <a:solidFill>
                              <a:schemeClr val="accent6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p>
                    </m:sSup>
                    <m:r>
                      <a:rPr lang="en-US" sz="2000" b="0" i="1" smtClean="0">
                        <a:solidFill>
                          <a:schemeClr val="accent6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=1</m:t>
                    </m:r>
                  </m:oMath>
                </a14:m>
                <a:r>
                  <a:rPr lang="en-US" sz="2000" dirty="0" smtClean="0">
                    <a:solidFill>
                      <a:schemeClr val="accent6">
                        <a:lumMod val="50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solidFill>
                      <a:schemeClr val="accent6">
                        <a:lumMod val="50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i</a:t>
                </a:r>
                <a:r>
                  <a:rPr lang="en-US" sz="2000" dirty="0" smtClean="0">
                    <a:solidFill>
                      <a:schemeClr val="accent6">
                        <a:lumMod val="50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solidFill>
                      <a:schemeClr val="accent6">
                        <a:lumMod val="50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pravom</a:t>
                </a:r>
                <a:r>
                  <a:rPr lang="en-US" sz="2000" dirty="0" smtClean="0">
                    <a:solidFill>
                      <a:schemeClr val="accent6">
                        <a:lumMod val="50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x=2.</a:t>
                </a:r>
                <a:r>
                  <a:rPr lang="sr-Latn-CS" sz="2000" dirty="0" smtClean="0">
                    <a:solidFill>
                      <a:schemeClr val="accent6">
                        <a:lumMod val="50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.           </a:t>
                </a:r>
                <a:endParaRPr lang="en-US" sz="2000" dirty="0">
                  <a:solidFill>
                    <a:schemeClr val="accent6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8150" y="5054926"/>
                <a:ext cx="10555859" cy="734240"/>
              </a:xfrm>
              <a:prstGeom prst="rect">
                <a:avLst/>
              </a:prstGeom>
              <a:blipFill rotWithShape="0">
                <a:blip r:embed="rId5"/>
                <a:stretch>
                  <a:fillRect l="-635" t="-3306" r="-3637" b="-1074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247556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7161" y="768077"/>
            <a:ext cx="877018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Sli</a:t>
            </a:r>
            <a:r>
              <a:rPr lang="sr-Latn-CS" sz="2000" dirty="0">
                <a:latin typeface="Arial" panose="020B0604020202020204" pitchFamily="34" charset="0"/>
                <a:cs typeface="Arial" panose="020B0604020202020204" pitchFamily="34" charset="0"/>
              </a:rPr>
              <a:t>č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no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kao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kod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kru</a:t>
            </a:r>
            <a:r>
              <a:rPr lang="sr-Latn-CS" sz="2000" dirty="0">
                <a:latin typeface="Arial" panose="020B0604020202020204" pitchFamily="34" charset="0"/>
                <a:cs typeface="Arial" panose="020B0604020202020204" pitchFamily="34" charset="0"/>
              </a:rPr>
              <a:t>ž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nice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ili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elipse</a:t>
            </a:r>
            <a:r>
              <a:rPr lang="sr-Latn-CS" sz="2000" dirty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da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bismo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odredili</a:t>
            </a:r>
            <a:r>
              <a:rPr lang="sr-Latn-CS" sz="2000" dirty="0">
                <a:latin typeface="Arial" panose="020B0604020202020204" pitchFamily="34" charset="0"/>
                <a:cs typeface="Arial" panose="020B0604020202020204" pitchFamily="34" charset="0"/>
              </a:rPr>
              <a:t> međusoban položaj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prave</a:t>
            </a:r>
            <a:r>
              <a:rPr lang="sr-Latn-CS" sz="2000" dirty="0">
                <a:latin typeface="Arial" panose="020B0604020202020204" pitchFamily="34" charset="0"/>
                <a:cs typeface="Arial" panose="020B0604020202020204" pitchFamily="34" charset="0"/>
              </a:rPr>
              <a:t> i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hiperbole</a:t>
            </a:r>
            <a:r>
              <a:rPr lang="sr-Latn-CS" sz="2000" dirty="0">
                <a:latin typeface="Arial" panose="020B0604020202020204" pitchFamily="34" charset="0"/>
                <a:cs typeface="Arial" panose="020B0604020202020204" pitchFamily="34" charset="0"/>
              </a:rPr>
              <a:t>, rješavamo  sistem jednačina: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51978" y="2024205"/>
            <a:ext cx="1689900" cy="842767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227161" y="3735238"/>
            <a:ext cx="9589699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Ukoliko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sistem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ima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2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rješenja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tada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prava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siječe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hiperbolu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u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dvije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tačke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1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rješenje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tada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prava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dodiruje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hiperbolu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tj.prava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je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tangenta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na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hiperbolu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Nema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rješenje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tada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prava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hiperbola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nemaju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zajedničkih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tačaka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45206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232914" y="801412"/>
                <a:ext cx="10627745" cy="168046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Prava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𝑘𝑥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US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je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tangenta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na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hiperbolu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sSup>
                          <m:sSupPr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p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p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sSup>
                          <m:sSupPr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𝑏</m:t>
                            </m:r>
                          </m:e>
                          <m:sup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en-US" sz="2000" i="1"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ako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je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ispunjen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uslov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dodira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prave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i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hiperbole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:</a:t>
                </a:r>
              </a:p>
              <a:p>
                <a:endParaRPr lang="en-US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ctr"/>
                <a14:m>
                  <m:oMath xmlns:m="http://schemas.openxmlformats.org/officeDocument/2006/math">
                    <m:sSup>
                      <m:sSupPr>
                        <m:ctrlPr>
                          <a:rPr lang="en-US" sz="32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sSup>
                      <m:sSupPr>
                        <m:ctrlPr>
                          <a:rPr lang="en-US" sz="32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  <m:sup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3200" b="0" i="1" smtClean="0">
                        <a:latin typeface="Cambria Math" panose="02040503050406030204" pitchFamily="18" charset="0"/>
                      </a:rPr>
                      <m:t>−</m:t>
                    </m:r>
                    <m:sSup>
                      <m:sSupPr>
                        <m:ctrlPr>
                          <a:rPr lang="en-US" sz="32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p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32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32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p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32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en-US" sz="3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2914" y="801412"/>
                <a:ext cx="10627745" cy="1680460"/>
              </a:xfrm>
              <a:prstGeom prst="rect">
                <a:avLst/>
              </a:prstGeom>
              <a:blipFill rotWithShape="0">
                <a:blip r:embed="rId2"/>
                <a:stretch>
                  <a:fillRect l="-57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Box 2"/>
          <p:cNvSpPr txBox="1"/>
          <p:nvPr/>
        </p:nvSpPr>
        <p:spPr>
          <a:xfrm>
            <a:off x="3648973" y="2915728"/>
            <a:ext cx="463238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Uslov</a:t>
            </a:r>
            <a:r>
              <a:rPr lang="en-US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dodira</a:t>
            </a:r>
            <a:r>
              <a:rPr lang="en-US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sz="1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tangentnosti</a:t>
            </a:r>
            <a:r>
              <a:rPr lang="en-US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en-US" sz="1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prave</a:t>
            </a:r>
            <a:r>
              <a:rPr lang="en-US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hiperbole</a:t>
            </a:r>
            <a:endParaRPr lang="en-US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817190" y="1801653"/>
            <a:ext cx="3459192" cy="897147"/>
          </a:xfrm>
          <a:prstGeom prst="rect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218" name="Picture 2" descr="Jednadžba tangente u točki hiperbole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851" t="9976" r="2094" b="3046"/>
          <a:stretch/>
        </p:blipFill>
        <p:spPr bwMode="auto">
          <a:xfrm>
            <a:off x="3968151" y="3588588"/>
            <a:ext cx="3717984" cy="29588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115512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198406" y="319177"/>
                <a:ext cx="9980764" cy="163121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II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slučaj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:</a:t>
                </a:r>
              </a:p>
              <a:p>
                <a:endParaRPr lang="en-US" sz="200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Data </a:t>
                </a:r>
                <a:r>
                  <a:rPr lang="en-US" sz="2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nam</a:t>
                </a:r>
                <a:r>
                  <a:rPr lang="en-US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je </a:t>
                </a:r>
                <a:r>
                  <a:rPr lang="en-US" sz="2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tačka</a:t>
                </a:r>
                <a:r>
                  <a:rPr lang="en-US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000" b="0" i="0" smtClean="0">
                        <a:latin typeface="Cambria Math" panose="02040503050406030204" pitchFamily="18" charset="0"/>
                      </a:rPr>
                      <m:t>M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2000" i="1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200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koja</a:t>
                </a:r>
                <a:r>
                  <a:rPr lang="en-US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se </a:t>
                </a:r>
                <a:r>
                  <a:rPr lang="en-US" sz="2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nalazi</a:t>
                </a:r>
                <a:r>
                  <a:rPr lang="en-US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van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hiperbole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. Da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bismo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odredili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jednačine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tangenti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i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potrebno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je da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uočimo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sljedeće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:</a:t>
                </a:r>
                <a:endParaRPr lang="en-US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en-US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8406" y="319177"/>
                <a:ext cx="9980764" cy="1631216"/>
              </a:xfrm>
              <a:prstGeom prst="rect">
                <a:avLst/>
              </a:prstGeom>
              <a:blipFill rotWithShape="0">
                <a:blip r:embed="rId2"/>
                <a:stretch>
                  <a:fillRect l="-672" t="-149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Box 2"/>
          <p:cNvSpPr txBox="1"/>
          <p:nvPr/>
        </p:nvSpPr>
        <p:spPr>
          <a:xfrm>
            <a:off x="198406" y="2091274"/>
            <a:ext cx="919609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Obje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prave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moraju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zadovoljiti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uslov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tangentnosti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uslov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dodira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):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sz="2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3913829" y="2799160"/>
                <a:ext cx="2124662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US" sz="2000" b="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sSup>
                        <m:sSup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  <m:sup>
                          <m:r>
                            <a:rPr lang="en-US" sz="2000" b="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  <m:sup>
                          <m:r>
                            <a:rPr lang="en-US" sz="2000" b="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000" b="0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  <m:sup>
                          <m:r>
                            <a:rPr lang="en-US" sz="2000" b="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13829" y="2799160"/>
                <a:ext cx="2124662" cy="400110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Rectangle 4"/>
          <p:cNvSpPr/>
          <p:nvPr/>
        </p:nvSpPr>
        <p:spPr>
          <a:xfrm>
            <a:off x="3998253" y="2732252"/>
            <a:ext cx="2040238" cy="588476"/>
          </a:xfrm>
          <a:prstGeom prst="rect">
            <a:avLst/>
          </a:prstGeom>
          <a:noFill/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198405" y="3660770"/>
                <a:ext cx="9005979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5750" indent="-285750">
                  <a:buFont typeface="Wingdings" panose="05000000000000000000" pitchFamily="2" charset="2"/>
                  <a:buChar char="Ø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2000" i="1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nor/>
                      </m:rPr>
                      <a:rPr lang="en-US" sz="2000" dirty="0">
                        <a:latin typeface="Arial" panose="020B0604020202020204" pitchFamily="34" charset="0"/>
                        <a:cs typeface="Arial" panose="020B0604020202020204" pitchFamily="34" charset="0"/>
                      </a:rPr>
                      <m:t>i</m:t>
                    </m:r>
                    <m:r>
                      <m:rPr>
                        <m:nor/>
                      </m:rPr>
                      <a:rPr lang="en-US" sz="2000" dirty="0">
                        <a:latin typeface="Arial" panose="020B0604020202020204" pitchFamily="34" charset="0"/>
                        <a:cs typeface="Arial" panose="020B0604020202020204" pitchFamily="34" charset="0"/>
                      </a:rPr>
                      <m:t> </m:t>
                    </m:r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su</a:t>
                </a:r>
                <a:r>
                  <a:rPr lang="en-US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prave</a:t>
                </a:r>
                <a:r>
                  <a:rPr lang="en-US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, pa je </a:t>
                </a:r>
                <a:r>
                  <a:rPr lang="en-US" sz="2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njihov</a:t>
                </a:r>
                <a:r>
                  <a:rPr lang="en-US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oblik</a:t>
                </a:r>
                <a:r>
                  <a:rPr lang="en-US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𝑘𝑥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US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i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000" b="0" i="0" smtClean="0">
                        <a:latin typeface="Cambria Math" panose="02040503050406030204" pitchFamily="18" charset="0"/>
                      </a:rPr>
                      <m:t>M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2000" i="1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200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im</a:t>
                </a:r>
                <a:r>
                  <a:rPr lang="en-US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pripada</a:t>
                </a:r>
                <a:r>
                  <a:rPr lang="en-US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, pa </a:t>
                </a:r>
                <a:r>
                  <a:rPr lang="en-US" sz="2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važi</a:t>
                </a:r>
                <a:r>
                  <a:rPr lang="en-US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:</a:t>
                </a:r>
              </a:p>
              <a:p>
                <a:endParaRPr lang="en-US" sz="20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8405" y="3660770"/>
                <a:ext cx="9005979" cy="707886"/>
              </a:xfrm>
              <a:prstGeom prst="rect">
                <a:avLst/>
              </a:prstGeom>
              <a:blipFill rotWithShape="0">
                <a:blip r:embed="rId4"/>
                <a:stretch>
                  <a:fillRect l="-609" t="-431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4341569" y="4508643"/>
                <a:ext cx="1694438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en-US" sz="20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𝑦</m:t>
                          </m:r>
                        </m:e>
                        <m:sub>
                          <m:r>
                            <a:rPr lang="en-US" sz="20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1</m:t>
                          </m:r>
                        </m:sub>
                      </m:sSub>
                      <m:r>
                        <a:rPr lang="en-US" sz="2000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r>
                        <a:rPr lang="en-US" sz="2000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𝑘</m:t>
                      </m:r>
                      <m:sSub>
                        <m:sSubPr>
                          <m:ctrlPr>
                            <a:rPr lang="en-US" sz="20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en-US" sz="20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𝑥</m:t>
                          </m:r>
                        </m:e>
                        <m:sub>
                          <m:r>
                            <a:rPr lang="en-US" sz="20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1</m:t>
                          </m:r>
                        </m:sub>
                      </m:sSub>
                      <m:r>
                        <a:rPr lang="en-US" sz="2000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+</m:t>
                      </m:r>
                      <m:r>
                        <a:rPr lang="en-US" sz="2000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𝑛</m:t>
                      </m:r>
                    </m:oMath>
                  </m:oMathPara>
                </a14:m>
                <a:endParaRPr lang="en-US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41569" y="4508643"/>
                <a:ext cx="1694438" cy="400110"/>
              </a:xfrm>
              <a:prstGeom prst="rect">
                <a:avLst/>
              </a:prstGeom>
              <a:blipFill rotWithShape="0">
                <a:blip r:embed="rId5"/>
                <a:stretch>
                  <a:fillRect b="-1076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Rectangle 7"/>
          <p:cNvSpPr/>
          <p:nvPr/>
        </p:nvSpPr>
        <p:spPr>
          <a:xfrm>
            <a:off x="4168669" y="4442629"/>
            <a:ext cx="2040238" cy="588476"/>
          </a:xfrm>
          <a:prstGeom prst="rect">
            <a:avLst/>
          </a:prstGeom>
          <a:noFill/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/>
              <p:cNvSpPr/>
              <p:nvPr/>
            </p:nvSpPr>
            <p:spPr>
              <a:xfrm>
                <a:off x="198405" y="5250177"/>
                <a:ext cx="5968878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Jednačine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tangenti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i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dobijamo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rješavanjem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sistema</a:t>
                </a:r>
                <a:r>
                  <a:rPr lang="en-US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en-US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8405" y="5250177"/>
                <a:ext cx="5968878" cy="369332"/>
              </a:xfrm>
              <a:prstGeom prst="rect">
                <a:avLst/>
              </a:prstGeom>
              <a:blipFill rotWithShape="0">
                <a:blip r:embed="rId6"/>
                <a:stretch>
                  <a:fillRect l="-919" t="-8197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/>
              <p:cNvSpPr/>
              <p:nvPr/>
            </p:nvSpPr>
            <p:spPr>
              <a:xfrm>
                <a:off x="4509490" y="5790274"/>
                <a:ext cx="2218464" cy="77886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sSup>
                                <m:sSupPr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p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sSup>
                                <m:sSupPr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  <m:t>𝑘</m:t>
                                  </m:r>
                                </m:e>
                                <m:sup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p>
                                <m:sSupPr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  <m:t>𝑏</m:t>
                                  </m:r>
                                </m:e>
                                <m:sup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sSup>
                                <m:sSupPr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e>
                                <m:sup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  <m:e>
                              <m:sSub>
                                <m:sSubPr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sz="20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=</m:t>
                              </m:r>
                              <m:r>
                                <a:rPr lang="en-US" sz="20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𝑘</m:t>
                              </m:r>
                              <m:sSub>
                                <m:sSubPr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sz="20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+</m:t>
                              </m:r>
                              <m:r>
                                <a:rPr lang="en-US" sz="20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𝑛</m:t>
                              </m:r>
                              <m:r>
                                <m:rPr>
                                  <m:nor/>
                                </m:rPr>
                                <a:rPr lang="en-US" sz="2000" dirty="0">
                                  <a:latin typeface="Arial" panose="020B0604020202020204" pitchFamily="34" charset="0"/>
                                  <a:cs typeface="Arial" panose="020B0604020202020204" pitchFamily="34" charset="0"/>
                                </a:rPr>
                                <m:t> 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09490" y="5790274"/>
                <a:ext cx="2218464" cy="778868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Rectangle 10"/>
          <p:cNvSpPr/>
          <p:nvPr/>
        </p:nvSpPr>
        <p:spPr>
          <a:xfrm>
            <a:off x="4509490" y="5707073"/>
            <a:ext cx="2305378" cy="954079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38504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8" grpId="0" animBg="1"/>
      <p:bldP spid="9" grpId="0"/>
      <p:bldP spid="10" grpId="0"/>
      <p:bldP spid="1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09908" y="764916"/>
            <a:ext cx="1059898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sr-Latn-C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Napisati </a:t>
            </a:r>
            <a:r>
              <a:rPr lang="sr-Latn-CS" sz="2000" dirty="0">
                <a:latin typeface="Arial" panose="020B0604020202020204" pitchFamily="34" charset="0"/>
                <a:cs typeface="Arial" panose="020B0604020202020204" pitchFamily="34" charset="0"/>
              </a:rPr>
              <a:t>jednačinu tangente na hiperbolu                         u tački M(x,9)            koja je na hiperboli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35926064"/>
              </p:ext>
            </p:extLst>
          </p:nvPr>
        </p:nvGraphicFramePr>
        <p:xfrm>
          <a:off x="5433280" y="620583"/>
          <a:ext cx="1378705" cy="44989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3" name="Equation" r:id="rId3" imgW="787320" imgH="228600" progId="Equation.3">
                  <p:embed/>
                </p:oleObj>
              </mc:Choice>
              <mc:Fallback>
                <p:oleObj name="Equation" r:id="rId3" imgW="78732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33280" y="620583"/>
                        <a:ext cx="1378705" cy="44989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3"/>
          <p:cNvSpPr/>
          <p:nvPr/>
        </p:nvSpPr>
        <p:spPr>
          <a:xfrm>
            <a:off x="313580" y="1832442"/>
            <a:ext cx="9236015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r-Latn-CS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Uputstvo:</a:t>
            </a:r>
          </a:p>
          <a:p>
            <a:r>
              <a:rPr lang="sr-Latn-C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Latn-CS" dirty="0" smtClean="0">
                <a:latin typeface="Arial" panose="020B0604020202020204" pitchFamily="34" charset="0"/>
                <a:cs typeface="Arial" panose="020B0604020202020204" pitchFamily="34" charset="0"/>
              </a:rPr>
              <a:t>Najprije </a:t>
            </a:r>
            <a:r>
              <a:rPr lang="sr-Latn-CS" dirty="0">
                <a:latin typeface="Arial" panose="020B0604020202020204" pitchFamily="34" charset="0"/>
                <a:cs typeface="Arial" panose="020B0604020202020204" pitchFamily="34" charset="0"/>
              </a:rPr>
              <a:t>ćemo odrediti koordinatu x  tačke M tako što ćemo uvrstiti njenu y koordinatu u jednačinu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hiperbole</a:t>
            </a:r>
            <a:r>
              <a:rPr lang="sr-Latn-CS" dirty="0">
                <a:latin typeface="Arial" panose="020B0604020202020204" pitchFamily="34" charset="0"/>
                <a:cs typeface="Arial" panose="020B0604020202020204" pitchFamily="34" charset="0"/>
              </a:rPr>
              <a:t>. Dobićemo dva rješenja </a:t>
            </a: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73221342"/>
              </p:ext>
            </p:extLst>
          </p:nvPr>
        </p:nvGraphicFramePr>
        <p:xfrm>
          <a:off x="4931588" y="2450113"/>
          <a:ext cx="968879" cy="69974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4" name="Equation" r:id="rId5" imgW="698400" imgH="457200" progId="Equation.3">
                  <p:embed/>
                </p:oleObj>
              </mc:Choice>
              <mc:Fallback>
                <p:oleObj name="Equation" r:id="rId5" imgW="69840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31588" y="2450113"/>
                        <a:ext cx="968879" cy="69974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313579" y="3606167"/>
                <a:ext cx="9839711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sr-Latn-CS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Sada ćemo koordinate tačke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sr-Latn-CS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𝑀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i</a:t>
                </a:r>
                <a:r>
                  <a:rPr lang="en-US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𝑀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sr-Latn-CS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  </a:t>
                </a:r>
                <a:r>
                  <a:rPr lang="sr-Latn-CS" dirty="0">
                    <a:latin typeface="Arial" panose="020B0604020202020204" pitchFamily="34" charset="0"/>
                    <a:cs typeface="Arial" panose="020B0604020202020204" pitchFamily="34" charset="0"/>
                  </a:rPr>
                  <a:t>uvrstiti u jednačinu tangente na hiperbolu</a:t>
                </a:r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3579" y="3606167"/>
                <a:ext cx="9839711" cy="369332"/>
              </a:xfrm>
              <a:prstGeom prst="rect">
                <a:avLst/>
              </a:prstGeom>
              <a:blipFill rotWithShape="0">
                <a:blip r:embed="rId7"/>
                <a:stretch>
                  <a:fillRect l="-495" t="-10000" b="-2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7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08798061"/>
              </p:ext>
            </p:extLst>
          </p:nvPr>
        </p:nvGraphicFramePr>
        <p:xfrm>
          <a:off x="8663049" y="3443711"/>
          <a:ext cx="2145848" cy="69424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5" name="Equation" r:id="rId8" imgW="977760" imgH="393480" progId="Equation.3">
                  <p:embed/>
                </p:oleObj>
              </mc:Choice>
              <mc:Fallback>
                <p:oleObj name="Equation" r:id="rId8" imgW="97776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663049" y="3443711"/>
                        <a:ext cx="2145848" cy="69424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7"/>
          <p:cNvSpPr/>
          <p:nvPr/>
        </p:nvSpPr>
        <p:spPr>
          <a:xfrm>
            <a:off x="209908" y="5115266"/>
            <a:ext cx="1125429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sr-Latn-C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Napisati </a:t>
            </a:r>
            <a:r>
              <a:rPr lang="sr-Latn-CS" sz="2000" dirty="0">
                <a:latin typeface="Arial" panose="020B0604020202020204" pitchFamily="34" charset="0"/>
                <a:cs typeface="Arial" panose="020B0604020202020204" pitchFamily="34" charset="0"/>
              </a:rPr>
              <a:t>jednačinu hiperbole ako su poznate jednačine njenih </a:t>
            </a:r>
            <a:r>
              <a:rPr lang="sr-Latn-C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tangenti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sr-Latn-CS" sz="2000" dirty="0">
                <a:latin typeface="Arial" panose="020B0604020202020204" pitchFamily="34" charset="0"/>
                <a:cs typeface="Arial" panose="020B0604020202020204" pitchFamily="34" charset="0"/>
              </a:rPr>
              <a:t>5x-7y-1=0  i  x-y-1=0 </a:t>
            </a:r>
          </a:p>
          <a:p>
            <a:endParaRPr lang="sr-Latn-C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47909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ood Type">
  <a:themeElements>
    <a:clrScheme name="Wood 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ood Type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TM03090434[[fn=Wood Type]]</Template>
  <TotalTime>1911</TotalTime>
  <Words>386</Words>
  <Application>Microsoft Office PowerPoint</Application>
  <PresentationFormat>Widescreen</PresentationFormat>
  <Paragraphs>66</Paragraphs>
  <Slides>11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20" baseType="lpstr">
      <vt:lpstr>Arial</vt:lpstr>
      <vt:lpstr>Cambria Math</vt:lpstr>
      <vt:lpstr>Franklin Gothic Medium</vt:lpstr>
      <vt:lpstr>Rockwell</vt:lpstr>
      <vt:lpstr>Rockwell Condensed</vt:lpstr>
      <vt:lpstr>Times New Roman</vt:lpstr>
      <vt:lpstr>Wingdings</vt:lpstr>
      <vt:lpstr>Wood Type</vt:lpstr>
      <vt:lpstr>Equation</vt:lpstr>
      <vt:lpstr>        Hiperbola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BIOS I priprema za instalaciju operativnog sistema</dc:title>
  <dc:creator>Korisnik</dc:creator>
  <cp:lastModifiedBy>Korisnik</cp:lastModifiedBy>
  <cp:revision>153</cp:revision>
  <dcterms:created xsi:type="dcterms:W3CDTF">2020-11-08T09:24:49Z</dcterms:created>
  <dcterms:modified xsi:type="dcterms:W3CDTF">2021-05-07T09:34:55Z</dcterms:modified>
</cp:coreProperties>
</file>