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4" r:id="rId3"/>
    <p:sldId id="263" r:id="rId4"/>
    <p:sldId id="257" r:id="rId5"/>
    <p:sldId id="258" r:id="rId6"/>
    <p:sldId id="265" r:id="rId7"/>
    <p:sldId id="259" r:id="rId8"/>
    <p:sldId id="260" r:id="rId9"/>
    <p:sldId id="266" r:id="rId10"/>
    <p:sldId id="261" r:id="rId11"/>
    <p:sldId id="262"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73EE616E-7060-465D-9AE5-6D4494FB7752}" type="datetimeFigureOut">
              <a:rPr lang="en-US" smtClean="0"/>
              <a:t>10/26/2020</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70B2818-55ED-4458-89F2-A2E100C4AFF0}"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280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EE616E-7060-465D-9AE5-6D4494FB7752}" type="datetimeFigureOut">
              <a:rPr lang="en-US" smtClean="0"/>
              <a:t>10/26/2020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B2818-55ED-4458-89F2-A2E100C4AFF0}" type="slidenum">
              <a:rPr lang="en-US" smtClean="0"/>
              <a:t>‹#›</a:t>
            </a:fld>
            <a:endParaRPr lang="en-US"/>
          </a:p>
        </p:txBody>
      </p:sp>
    </p:spTree>
    <p:extLst>
      <p:ext uri="{BB962C8B-B14F-4D97-AF65-F5344CB8AC3E}">
        <p14:creationId xmlns:p14="http://schemas.microsoft.com/office/powerpoint/2010/main" val="3504077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EE616E-7060-465D-9AE5-6D4494FB7752}" type="datetimeFigureOut">
              <a:rPr lang="en-US" smtClean="0"/>
              <a:t>10/26/2020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B2818-55ED-4458-89F2-A2E100C4AFF0}" type="slidenum">
              <a:rPr lang="en-US" smtClean="0"/>
              <a:t>‹#›</a:t>
            </a:fld>
            <a:endParaRPr lang="en-US"/>
          </a:p>
        </p:txBody>
      </p:sp>
    </p:spTree>
    <p:extLst>
      <p:ext uri="{BB962C8B-B14F-4D97-AF65-F5344CB8AC3E}">
        <p14:creationId xmlns:p14="http://schemas.microsoft.com/office/powerpoint/2010/main" val="3329926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EE616E-7060-465D-9AE5-6D4494FB7752}" type="datetimeFigureOut">
              <a:rPr lang="en-US" smtClean="0"/>
              <a:t>10/26/2020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B2818-55ED-4458-89F2-A2E100C4AFF0}" type="slidenum">
              <a:rPr lang="en-US" smtClean="0"/>
              <a:t>‹#›</a:t>
            </a:fld>
            <a:endParaRPr lang="en-US"/>
          </a:p>
        </p:txBody>
      </p:sp>
    </p:spTree>
    <p:extLst>
      <p:ext uri="{BB962C8B-B14F-4D97-AF65-F5344CB8AC3E}">
        <p14:creationId xmlns:p14="http://schemas.microsoft.com/office/powerpoint/2010/main" val="844416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EE616E-7060-465D-9AE5-6D4494FB7752}" type="datetimeFigureOut">
              <a:rPr lang="en-US" smtClean="0"/>
              <a:t>10/26/2020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B2818-55ED-4458-89F2-A2E100C4AFF0}"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0547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EE616E-7060-465D-9AE5-6D4494FB7752}" type="datetimeFigureOut">
              <a:rPr lang="en-US" smtClean="0"/>
              <a:t>10/26/2020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B2818-55ED-4458-89F2-A2E100C4AFF0}" type="slidenum">
              <a:rPr lang="en-US" smtClean="0"/>
              <a:t>‹#›</a:t>
            </a:fld>
            <a:endParaRPr lang="en-US"/>
          </a:p>
        </p:txBody>
      </p:sp>
    </p:spTree>
    <p:extLst>
      <p:ext uri="{BB962C8B-B14F-4D97-AF65-F5344CB8AC3E}">
        <p14:creationId xmlns:p14="http://schemas.microsoft.com/office/powerpoint/2010/main" val="190251258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EE616E-7060-465D-9AE5-6D4494FB7752}" type="datetimeFigureOut">
              <a:rPr lang="en-US" smtClean="0"/>
              <a:t>10/26/2020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0B2818-55ED-4458-89F2-A2E100C4AFF0}" type="slidenum">
              <a:rPr lang="en-US" smtClean="0"/>
              <a:t>‹#›</a:t>
            </a:fld>
            <a:endParaRPr lang="en-US"/>
          </a:p>
        </p:txBody>
      </p:sp>
    </p:spTree>
    <p:extLst>
      <p:ext uri="{BB962C8B-B14F-4D97-AF65-F5344CB8AC3E}">
        <p14:creationId xmlns:p14="http://schemas.microsoft.com/office/powerpoint/2010/main" val="387627478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EE616E-7060-465D-9AE5-6D4494FB7752}" type="datetimeFigureOut">
              <a:rPr lang="en-US" smtClean="0"/>
              <a:t>10/26/2020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0B2818-55ED-4458-89F2-A2E100C4AFF0}" type="slidenum">
              <a:rPr lang="en-US" smtClean="0"/>
              <a:t>‹#›</a:t>
            </a:fld>
            <a:endParaRPr lang="en-US"/>
          </a:p>
        </p:txBody>
      </p:sp>
    </p:spTree>
    <p:extLst>
      <p:ext uri="{BB962C8B-B14F-4D97-AF65-F5344CB8AC3E}">
        <p14:creationId xmlns:p14="http://schemas.microsoft.com/office/powerpoint/2010/main" val="3108270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EE616E-7060-465D-9AE5-6D4494FB7752}" type="datetimeFigureOut">
              <a:rPr lang="en-US" smtClean="0"/>
              <a:t>10/26/2020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0B2818-55ED-4458-89F2-A2E100C4AFF0}" type="slidenum">
              <a:rPr lang="en-US" smtClean="0"/>
              <a:t>‹#›</a:t>
            </a:fld>
            <a:endParaRPr lang="en-US"/>
          </a:p>
        </p:txBody>
      </p:sp>
    </p:spTree>
    <p:extLst>
      <p:ext uri="{BB962C8B-B14F-4D97-AF65-F5344CB8AC3E}">
        <p14:creationId xmlns:p14="http://schemas.microsoft.com/office/powerpoint/2010/main" val="1792513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EE616E-7060-465D-9AE5-6D4494FB7752}" type="datetimeFigureOut">
              <a:rPr lang="en-US" smtClean="0"/>
              <a:t>10/26/2020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B2818-55ED-4458-89F2-A2E100C4AFF0}" type="slidenum">
              <a:rPr lang="en-US" smtClean="0"/>
              <a:t>‹#›</a:t>
            </a:fld>
            <a:endParaRPr lang="en-US"/>
          </a:p>
        </p:txBody>
      </p:sp>
    </p:spTree>
    <p:extLst>
      <p:ext uri="{BB962C8B-B14F-4D97-AF65-F5344CB8AC3E}">
        <p14:creationId xmlns:p14="http://schemas.microsoft.com/office/powerpoint/2010/main" val="203797253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EE616E-7060-465D-9AE5-6D4494FB7752}" type="datetimeFigureOut">
              <a:rPr lang="en-US" smtClean="0"/>
              <a:t>10/26/2020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B2818-55ED-4458-89F2-A2E100C4AFF0}" type="slidenum">
              <a:rPr lang="en-US" smtClean="0"/>
              <a:t>‹#›</a:t>
            </a:fld>
            <a:endParaRPr lang="en-US"/>
          </a:p>
        </p:txBody>
      </p:sp>
    </p:spTree>
    <p:extLst>
      <p:ext uri="{BB962C8B-B14F-4D97-AF65-F5344CB8AC3E}">
        <p14:creationId xmlns:p14="http://schemas.microsoft.com/office/powerpoint/2010/main" val="3653342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73EE616E-7060-465D-9AE5-6D4494FB7752}" type="datetimeFigureOut">
              <a:rPr lang="en-US" smtClean="0"/>
              <a:t>10/26/2020</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B70B2818-55ED-4458-89F2-A2E100C4AFF0}" type="slidenum">
              <a:rPr lang="en-US" smtClean="0"/>
              <a:t>‹#›</a:t>
            </a:fld>
            <a:endParaRPr lang="en-US"/>
          </a:p>
        </p:txBody>
      </p:sp>
    </p:spTree>
    <p:extLst>
      <p:ext uri="{BB962C8B-B14F-4D97-AF65-F5344CB8AC3E}">
        <p14:creationId xmlns:p14="http://schemas.microsoft.com/office/powerpoint/2010/main" val="3613992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47D7C1-405B-463E-8A59-E8E516C2C332}"/>
              </a:ext>
            </a:extLst>
          </p:cNvPr>
          <p:cNvSpPr>
            <a:spLocks noGrp="1"/>
          </p:cNvSpPr>
          <p:nvPr>
            <p:ph type="ctrTitle"/>
          </p:nvPr>
        </p:nvSpPr>
        <p:spPr>
          <a:xfrm>
            <a:off x="1030081" y="1841164"/>
            <a:ext cx="9966960" cy="2926080"/>
          </a:xfrm>
        </p:spPr>
        <p:txBody>
          <a:bodyPr>
            <a:normAutofit fontScale="90000"/>
          </a:bodyPr>
          <a:lstStyle/>
          <a:p>
            <a:r>
              <a:rPr lang="en-US" i="1" dirty="0"/>
              <a:t>KANJOŠ MACEDONOVIĆ</a:t>
            </a:r>
            <a:r>
              <a:rPr lang="en-US" dirty="0"/>
              <a:t/>
            </a:r>
            <a:br>
              <a:rPr lang="en-US" dirty="0"/>
            </a:br>
            <a:r>
              <a:rPr lang="en-US" dirty="0"/>
              <a:t/>
            </a:r>
            <a:br>
              <a:rPr lang="en-US" dirty="0"/>
            </a:br>
            <a:r>
              <a:rPr lang="en-US" dirty="0"/>
              <a:t>				</a:t>
            </a:r>
            <a:r>
              <a:rPr lang="en-US" sz="4400" dirty="0"/>
              <a:t>Stefan </a:t>
            </a:r>
            <a:r>
              <a:rPr lang="en-US" sz="4400" dirty="0" err="1"/>
              <a:t>Mitrov</a:t>
            </a:r>
            <a:r>
              <a:rPr lang="en-US" sz="4400" dirty="0"/>
              <a:t> </a:t>
            </a:r>
            <a:r>
              <a:rPr lang="en-US" sz="4400" dirty="0" err="1"/>
              <a:t>Ljubiša</a:t>
            </a:r>
            <a:endParaRPr lang="en-US" sz="4400" dirty="0"/>
          </a:p>
        </p:txBody>
      </p:sp>
    </p:spTree>
    <p:extLst>
      <p:ext uri="{BB962C8B-B14F-4D97-AF65-F5344CB8AC3E}">
        <p14:creationId xmlns:p14="http://schemas.microsoft.com/office/powerpoint/2010/main" val="4016502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8CACD97-1B91-488F-A8AE-20231D94E27B}"/>
              </a:ext>
            </a:extLst>
          </p:cNvPr>
          <p:cNvSpPr>
            <a:spLocks noGrp="1"/>
          </p:cNvSpPr>
          <p:nvPr>
            <p:ph idx="1"/>
          </p:nvPr>
        </p:nvSpPr>
        <p:spPr/>
        <p:txBody>
          <a:bodyPr/>
          <a:lstStyle/>
          <a:p>
            <a:r>
              <a:rPr lang="sr-Latn-ME" b="1" dirty="0" smtClean="0">
                <a:solidFill>
                  <a:schemeClr val="tx1"/>
                </a:solidFill>
              </a:rPr>
              <a:t>Kanjoš </a:t>
            </a:r>
            <a:r>
              <a:rPr lang="sr-Latn-ME" b="1" dirty="0">
                <a:solidFill>
                  <a:schemeClr val="tx1"/>
                </a:solidFill>
              </a:rPr>
              <a:t>kao duždev zatočnik </a:t>
            </a:r>
            <a:r>
              <a:rPr lang="sr-Latn-ME" dirty="0">
                <a:solidFill>
                  <a:schemeClr val="tx1"/>
                </a:solidFill>
              </a:rPr>
              <a:t>– megdan i priznanje. Kanjoš odlazi u Mletke, izlazi na megdan Furlanu, pobjeđuje. Glas o Furlanovoj pogibiji i junaštvu Kanjoša Macedonovića širi se po gradu.</a:t>
            </a:r>
          </a:p>
          <a:p>
            <a:r>
              <a:rPr lang="sr-Latn-ME" dirty="0">
                <a:solidFill>
                  <a:schemeClr val="tx1"/>
                </a:solidFill>
              </a:rPr>
              <a:t>Kanjošu priređuju počasti, nude mu za nagradu zlato i duždevu kćer, ali Kanjoš jedino traži da se Mleci drže pogodbe sa Paštrovićima i da se obala gdje se iskrcava Paštrovićima roba „zove imenom našega naroda“.</a:t>
            </a:r>
            <a:endParaRPr lang="en-US" dirty="0">
              <a:solidFill>
                <a:schemeClr val="tx1"/>
              </a:solidFill>
            </a:endParaRPr>
          </a:p>
        </p:txBody>
      </p:sp>
      <p:sp>
        <p:nvSpPr>
          <p:cNvPr id="2" name="Oval 1"/>
          <p:cNvSpPr/>
          <p:nvPr/>
        </p:nvSpPr>
        <p:spPr>
          <a:xfrm>
            <a:off x="245853" y="267418"/>
            <a:ext cx="1427672" cy="12249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ME" sz="3200" b="1" dirty="0">
                <a:solidFill>
                  <a:schemeClr val="tx1"/>
                </a:solidFill>
              </a:rPr>
              <a:t>IV</a:t>
            </a:r>
            <a:endParaRPr lang="en-US" sz="3200" dirty="0"/>
          </a:p>
        </p:txBody>
      </p:sp>
    </p:spTree>
    <p:extLst>
      <p:ext uri="{BB962C8B-B14F-4D97-AF65-F5344CB8AC3E}">
        <p14:creationId xmlns:p14="http://schemas.microsoft.com/office/powerpoint/2010/main" val="340619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835F33B-093E-4887-9294-49EBB9AA040F}"/>
              </a:ext>
            </a:extLst>
          </p:cNvPr>
          <p:cNvSpPr>
            <a:spLocks noGrp="1"/>
          </p:cNvSpPr>
          <p:nvPr>
            <p:ph idx="1"/>
          </p:nvPr>
        </p:nvSpPr>
        <p:spPr>
          <a:xfrm>
            <a:off x="1143000" y="1643332"/>
            <a:ext cx="9872871" cy="4452668"/>
          </a:xfrm>
        </p:spPr>
        <p:txBody>
          <a:bodyPr>
            <a:normAutofit lnSpcReduction="10000"/>
          </a:bodyPr>
          <a:lstStyle/>
          <a:p>
            <a:r>
              <a:rPr lang="sr-Latn-ME" b="1" dirty="0" smtClean="0">
                <a:solidFill>
                  <a:schemeClr val="tx1"/>
                </a:solidFill>
              </a:rPr>
              <a:t>Epilog</a:t>
            </a:r>
            <a:r>
              <a:rPr lang="sr-Latn-ME" dirty="0">
                <a:solidFill>
                  <a:schemeClr val="tx1"/>
                </a:solidFill>
              </a:rPr>
              <a:t>. Kraj pripovijetke potvrđuje negativno iskustvo Paštrovića: Mleci se ne drže dogovora i ne poštuju zadatu riječ</a:t>
            </a:r>
            <a:r>
              <a:rPr lang="sr-Latn-ME" dirty="0" smtClean="0">
                <a:solidFill>
                  <a:schemeClr val="tx1"/>
                </a:solidFill>
              </a:rPr>
              <a:t>. Svojim podvigom i pameću Kanjoš je uspio da se davnašnji ugovor ponovo potvrdi, ali u vremenima koja su naišla, Mleci su opet prekršili zadatu riječ</a:t>
            </a:r>
            <a:r>
              <a:rPr lang="sr-Latn-ME" dirty="0" smtClean="0">
                <a:solidFill>
                  <a:schemeClr val="tx1"/>
                </a:solidFill>
              </a:rPr>
              <a:t>:</a:t>
            </a:r>
          </a:p>
          <a:p>
            <a:pPr marL="45720" indent="0">
              <a:buNone/>
            </a:pPr>
            <a:r>
              <a:rPr lang="sr-Latn-ME" dirty="0">
                <a:solidFill>
                  <a:schemeClr val="tx1"/>
                </a:solidFill>
              </a:rPr>
              <a:t>	</a:t>
            </a:r>
            <a:r>
              <a:rPr lang="sr-Latn-ME" sz="1800" i="1" dirty="0" smtClean="0">
                <a:solidFill>
                  <a:schemeClr val="tx1"/>
                </a:solidFill>
              </a:rPr>
              <a:t>Naredi senat da se to mjesto za dovijeka naziva slovenskijem trgom, LA RIVA DEGLI SLAVONI (Slovenska obala), i propisa da se na njem iskrcavaju i rasprodaju slovenske trgovine dovozne, bez carine i đumruka. No su te naredbe i ti propisi trajali koliko mački muž. Ime trga Mlečići preokrenu u nisko i podlo – RIVA DE SCHIAVONI (Obala robova); a malo-pomalo uvedu carinu i počnu uzimati mrnare ne pazeći ni na nagodbu ni na riječ Kanjošu zadanu. Za to i ostade u narodu poslovica, koja se i danas sponaša: kako su činili, tako su i obršili (rđavo prošli, rđavo završili, propali).</a:t>
            </a:r>
            <a:endParaRPr lang="sr-Latn-ME" sz="1800" dirty="0" smtClean="0">
              <a:solidFill>
                <a:schemeClr val="tx1"/>
              </a:solidFill>
            </a:endParaRPr>
          </a:p>
          <a:p>
            <a:endParaRPr lang="sr-Latn-ME" dirty="0">
              <a:solidFill>
                <a:schemeClr val="tx1"/>
              </a:solidFill>
            </a:endParaRPr>
          </a:p>
          <a:p>
            <a:r>
              <a:rPr lang="sr-Latn-ME" dirty="0">
                <a:solidFill>
                  <a:schemeClr val="tx1"/>
                </a:solidFill>
              </a:rPr>
              <a:t>Poruka ovog epiloga je jasna: Mleci su bili i ostali nepouzdani saveznici i neiskreni. Poenta je u posljednjoj rečenici: „Kako su činili, tako su i završili“ – oni su propali, a Paštrovići su opstali i ostali.</a:t>
            </a:r>
            <a:endParaRPr lang="en-US" dirty="0">
              <a:solidFill>
                <a:schemeClr val="tx1"/>
              </a:solidFill>
            </a:endParaRPr>
          </a:p>
        </p:txBody>
      </p:sp>
      <p:sp>
        <p:nvSpPr>
          <p:cNvPr id="2" name="Oval 1"/>
          <p:cNvSpPr/>
          <p:nvPr/>
        </p:nvSpPr>
        <p:spPr>
          <a:xfrm>
            <a:off x="258792" y="250166"/>
            <a:ext cx="1475117" cy="1393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ME" sz="4000" b="1" dirty="0">
                <a:solidFill>
                  <a:schemeClr val="tx1"/>
                </a:solidFill>
              </a:rPr>
              <a:t>V</a:t>
            </a:r>
            <a:endParaRPr lang="en-US" sz="4000" dirty="0"/>
          </a:p>
        </p:txBody>
      </p:sp>
    </p:spTree>
    <p:extLst>
      <p:ext uri="{BB962C8B-B14F-4D97-AF65-F5344CB8AC3E}">
        <p14:creationId xmlns:p14="http://schemas.microsoft.com/office/powerpoint/2010/main" val="1618984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ME" sz="3200" dirty="0" smtClean="0">
                <a:solidFill>
                  <a:srgbClr val="FF0000"/>
                </a:solidFill>
              </a:rPr>
              <a:t>Lik Kanjoša Macedonovića</a:t>
            </a:r>
            <a:endParaRPr lang="en-US" sz="3200" dirty="0">
              <a:solidFill>
                <a:srgbClr val="FF0000"/>
              </a:solidFill>
            </a:endParaRPr>
          </a:p>
        </p:txBody>
      </p:sp>
      <p:sp>
        <p:nvSpPr>
          <p:cNvPr id="3" name="Content Placeholder 2"/>
          <p:cNvSpPr>
            <a:spLocks noGrp="1"/>
          </p:cNvSpPr>
          <p:nvPr>
            <p:ph idx="1"/>
          </p:nvPr>
        </p:nvSpPr>
        <p:spPr/>
        <p:txBody>
          <a:bodyPr/>
          <a:lstStyle/>
          <a:p>
            <a:r>
              <a:rPr lang="sr-Latn-ME" dirty="0" smtClean="0">
                <a:solidFill>
                  <a:srgbClr val="C00000"/>
                </a:solidFill>
              </a:rPr>
              <a:t>Kanjoš Macedonović </a:t>
            </a:r>
            <a:r>
              <a:rPr lang="sr-Latn-ME" dirty="0" smtClean="0">
                <a:solidFill>
                  <a:schemeClr val="tx1"/>
                </a:solidFill>
              </a:rPr>
              <a:t>je trgovac iz Paštrovića, koji se ničim ne izdvaja od svojih saplemenika – ni po ugledu, ni po zaslugama, ni po viđenosti, ni po junaštvu. Sasvim običan Paštrović koga će sticaj okolnosti učiniti junakom kome Venecija odaje priznanje i nudi bogate darove.</a:t>
            </a:r>
          </a:p>
          <a:p>
            <a:r>
              <a:rPr lang="sr-Latn-ME" dirty="0" smtClean="0">
                <a:solidFill>
                  <a:schemeClr val="tx1"/>
                </a:solidFill>
              </a:rPr>
              <a:t>U njegovom portretu pada u oči mali rast (</a:t>
            </a:r>
            <a:r>
              <a:rPr lang="sr-Latn-ME" i="1" dirty="0" smtClean="0">
                <a:solidFill>
                  <a:schemeClr val="tx1"/>
                </a:solidFill>
              </a:rPr>
              <a:t>Čovjek niska struka) </a:t>
            </a:r>
            <a:r>
              <a:rPr lang="sr-Latn-ME" dirty="0" smtClean="0">
                <a:solidFill>
                  <a:schemeClr val="tx1"/>
                </a:solidFill>
              </a:rPr>
              <a:t>. To, međutim, nimalo ne smeta Kanjošu: svjestan je svoga stasa, o tome govori smireno, ali i sa notom podsmijeha samom sebi, ali i onima koji od njega očekuju podvig (Paštrovići) ili Mlecima koji ga potcjenjuju kao duždevog zatočnika.</a:t>
            </a:r>
            <a:endParaRPr lang="en-US" i="1" dirty="0">
              <a:solidFill>
                <a:schemeClr val="tx1"/>
              </a:solidFill>
            </a:endParaRPr>
          </a:p>
        </p:txBody>
      </p:sp>
    </p:spTree>
    <p:extLst>
      <p:ext uri="{BB962C8B-B14F-4D97-AF65-F5344CB8AC3E}">
        <p14:creationId xmlns:p14="http://schemas.microsoft.com/office/powerpoint/2010/main" val="2499677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5747" y="1134374"/>
            <a:ext cx="9872871" cy="4973128"/>
          </a:xfrm>
        </p:spPr>
        <p:txBody>
          <a:bodyPr>
            <a:normAutofit/>
          </a:bodyPr>
          <a:lstStyle/>
          <a:p>
            <a:r>
              <a:rPr lang="sr-Latn-ME" sz="2000" dirty="0" smtClean="0">
                <a:solidFill>
                  <a:schemeClr val="tx1"/>
                </a:solidFill>
              </a:rPr>
              <a:t>Njegov mali rast na jednoj i bistrina i odvažnost na drugoj, u potpunom su raskorku. Mali rast će izazivati mnoge komične situacije kada se Kanjoš pojavljuje ispred Paštrovića kao duždev zatočnik. Kada ga Mleci vide, pomisle da Paštrovići neće slati duždevog zatočnika koji treba da ubije Furlana i to ih oneraspoloži. Kada im Kanjoš kaže da je on duždev zatočnik, Mleci će reći: „Mi se nadali da će nam doći bolji i viši junak no si ti“. Kanjoša ove riječi snažno pogode, ali će im odgovoriti istom mjerom: „Moja gospodo! Bolji i viši pođoše boljijema i višijema, a ja jedva vas dopadoh“.</a:t>
            </a:r>
          </a:p>
          <a:p>
            <a:endParaRPr lang="sr-Latn-ME" sz="2000" dirty="0">
              <a:solidFill>
                <a:schemeClr val="tx1"/>
              </a:solidFill>
            </a:endParaRPr>
          </a:p>
          <a:p>
            <a:r>
              <a:rPr lang="sr-Latn-ME" sz="2000" dirty="0" smtClean="0">
                <a:solidFill>
                  <a:schemeClr val="tx1"/>
                </a:solidFill>
              </a:rPr>
              <a:t>Kanjoševa bistrina i snalažljivost pomažu kada dođe na megdan Furlanu. On je skroman i realno sagledava svoje fizičke mogućnosti. Svjestan je da može poginuti, ali mu je žao što život daje ne za neke prave vrijednosti, nego za Mletke koji to ne zaslužuju. U susretu sa Furlanom Kanjoš nije skrušen, s obzirom na svoj sitan stas, on verbalno napada Furlana:</a:t>
            </a:r>
          </a:p>
          <a:p>
            <a:endParaRPr lang="sr-Latn-ME" sz="2000" dirty="0" smtClean="0">
              <a:solidFill>
                <a:schemeClr val="tx1"/>
              </a:solidFill>
            </a:endParaRPr>
          </a:p>
          <a:p>
            <a:pPr marL="274320" lvl="1" indent="0">
              <a:buNone/>
            </a:pPr>
            <a:r>
              <a:rPr lang="sr-Latn-ME" sz="1800" i="1" dirty="0" smtClean="0">
                <a:solidFill>
                  <a:schemeClr val="tx1"/>
                </a:solidFill>
              </a:rPr>
              <a:t>Ne trebaju nam dva, ja ću se tvojijem vratiti; a tebi već ne trebaju ni čunja ni konja: ti si svoju čašu ispio.</a:t>
            </a:r>
          </a:p>
          <a:p>
            <a:endParaRPr lang="en-US" sz="2000" dirty="0">
              <a:solidFill>
                <a:schemeClr val="tx1"/>
              </a:solidFill>
            </a:endParaRPr>
          </a:p>
        </p:txBody>
      </p:sp>
    </p:spTree>
    <p:extLst>
      <p:ext uri="{BB962C8B-B14F-4D97-AF65-F5344CB8AC3E}">
        <p14:creationId xmlns:p14="http://schemas.microsoft.com/office/powerpoint/2010/main" val="3958544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sr-Latn-ME" sz="2000" dirty="0" smtClean="0">
                <a:solidFill>
                  <a:schemeClr val="tx1"/>
                </a:solidFill>
              </a:rPr>
              <a:t>Megdan nije opisan  široko, kako to biva u narodnoj epskoj poeziji. U nekoliko rečenica predočen je megdan i njegov ishod. Kanjoš se poslužio lukavstvom: obigravajući oko Furlana, okrenuo ga je ka suncu u oči i tako zaslijepio i lako savladao. Snaga i sila Furlanova predočeni su samo jednim detaljem: iz rana je pokuljala krv „kao da si vola zaklao“.</a:t>
            </a:r>
          </a:p>
          <a:p>
            <a:endParaRPr lang="sr-Latn-ME" sz="2000" dirty="0">
              <a:solidFill>
                <a:schemeClr val="tx1"/>
              </a:solidFill>
            </a:endParaRPr>
          </a:p>
          <a:p>
            <a:r>
              <a:rPr lang="sr-Latn-ME" sz="2000" dirty="0" smtClean="0">
                <a:solidFill>
                  <a:schemeClr val="tx1"/>
                </a:solidFill>
              </a:rPr>
              <a:t>Skromnost i dostojanstvo Kanjoš će ispoljiti na svečanosti koju je dužd priredio u čast pobjede nad Furlanom. Nude mu da uzme iz skrinje blaga koliko mu volja – on u skrinju stavlja svoj dukat kao prilog; dužd mu nudi kćer jedinicu za ženu – odbija, jer „u našoj je općini običaj neprekidni da svaki ženi u svome jatu“.</a:t>
            </a:r>
            <a:endParaRPr lang="en-US" sz="2000" dirty="0">
              <a:solidFill>
                <a:schemeClr val="tx1"/>
              </a:solidFill>
            </a:endParaRPr>
          </a:p>
        </p:txBody>
      </p:sp>
    </p:spTree>
    <p:extLst>
      <p:ext uri="{BB962C8B-B14F-4D97-AF65-F5344CB8AC3E}">
        <p14:creationId xmlns:p14="http://schemas.microsoft.com/office/powerpoint/2010/main" val="2024546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552755"/>
            <a:ext cx="9872871" cy="4543245"/>
          </a:xfrm>
        </p:spPr>
        <p:txBody>
          <a:bodyPr>
            <a:normAutofit/>
          </a:bodyPr>
          <a:lstStyle/>
          <a:p>
            <a:r>
              <a:rPr lang="sr-Latn-ME" sz="2000" dirty="0" smtClean="0">
                <a:solidFill>
                  <a:schemeClr val="tx1"/>
                </a:solidFill>
              </a:rPr>
              <a:t>Ono što je bilo uobičajeno u narodnoj epici, da junak pobjednik na megdanu dobije kao nagradu veliko blago ili vladarevu kćer, za Kanjoša ne važi: on ostavlja po strani lične interese, a u prvi plan stavlja kolektivne interese, interese svoga plemena, borio se za to da se njegovom narodu garantuje ranije stečeno pravo.</a:t>
            </a:r>
          </a:p>
          <a:p>
            <a:endParaRPr lang="sr-Latn-ME" sz="2000" dirty="0">
              <a:solidFill>
                <a:schemeClr val="tx1"/>
              </a:solidFill>
            </a:endParaRPr>
          </a:p>
          <a:p>
            <a:r>
              <a:rPr lang="sr-Latn-ME" sz="2000" dirty="0" smtClean="0">
                <a:solidFill>
                  <a:srgbClr val="C00000"/>
                </a:solidFill>
              </a:rPr>
              <a:t>Kanjoš Macedonović </a:t>
            </a:r>
            <a:r>
              <a:rPr lang="sr-Latn-ME" sz="2000" dirty="0" smtClean="0">
                <a:solidFill>
                  <a:schemeClr val="tx1"/>
                </a:solidFill>
              </a:rPr>
              <a:t>je simbol vjere u duhovnu i fizičku snagu našega čovjeka. Istovremeno onim što čini i kako čini, Kanjoš je simbol moralne čistote i snage. Tim prije i tim više što Kanjoš nije čovjek natprirodne snage i moći, kakvi su obično junaci narodne epike, nego sasvim običan i prost čovjek iz naroda, malog rasta ali ogromne duhovne i moralne snage.</a:t>
            </a:r>
            <a:endParaRPr lang="en-US" sz="2000" dirty="0">
              <a:solidFill>
                <a:schemeClr val="tx1"/>
              </a:solidFill>
            </a:endParaRPr>
          </a:p>
        </p:txBody>
      </p:sp>
    </p:spTree>
    <p:extLst>
      <p:ext uri="{BB962C8B-B14F-4D97-AF65-F5344CB8AC3E}">
        <p14:creationId xmlns:p14="http://schemas.microsoft.com/office/powerpoint/2010/main" val="2835136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 </a:t>
            </a:r>
            <a:r>
              <a:rPr lang="en-US" dirty="0" err="1" smtClean="0"/>
              <a:t>piscu</a:t>
            </a:r>
            <a:r>
              <a:rPr lang="en-US" dirty="0" smtClean="0"/>
              <a:t>…</a:t>
            </a:r>
            <a:endParaRPr lang="en-US" dirty="0"/>
          </a:p>
        </p:txBody>
      </p:sp>
      <p:sp>
        <p:nvSpPr>
          <p:cNvPr id="3" name="Content Placeholder 2"/>
          <p:cNvSpPr>
            <a:spLocks noGrp="1"/>
          </p:cNvSpPr>
          <p:nvPr>
            <p:ph idx="1"/>
          </p:nvPr>
        </p:nvSpPr>
        <p:spPr>
          <a:xfrm>
            <a:off x="1143000" y="2186796"/>
            <a:ext cx="9872871" cy="4386532"/>
          </a:xfrm>
        </p:spPr>
        <p:txBody>
          <a:bodyPr>
            <a:normAutofit lnSpcReduction="10000"/>
          </a:bodyPr>
          <a:lstStyle/>
          <a:p>
            <a:r>
              <a:rPr lang="en-US" sz="1800" dirty="0" smtClean="0"/>
              <a:t>Stefan </a:t>
            </a:r>
            <a:r>
              <a:rPr lang="en-US" sz="1800" dirty="0" err="1" smtClean="0"/>
              <a:t>Mitrov</a:t>
            </a:r>
            <a:r>
              <a:rPr lang="en-US" sz="1800" dirty="0" smtClean="0"/>
              <a:t> </a:t>
            </a:r>
            <a:r>
              <a:rPr lang="en-US" sz="1800" dirty="0" err="1" smtClean="0"/>
              <a:t>Ljubi</a:t>
            </a:r>
            <a:r>
              <a:rPr lang="sr-Latn-ME" sz="1800" dirty="0" smtClean="0"/>
              <a:t>ša rođen je u Budvi, 6. marta 1822. godine. Ljubiše su, inače, staro paštrovsko pleme, koje se na prostoru između Svetog Stefana i Petrovca pominje još sredinom XVII vijeka. Otac Mitar bavio se pomorstvom, a majka Katina bila je pletilja.</a:t>
            </a:r>
          </a:p>
          <a:p>
            <a:r>
              <a:rPr lang="sr-Latn-ME" sz="1800" dirty="0" smtClean="0"/>
              <a:t>Nakon školovanja postaje opštinski sekretar u Budvi 1843. godine. Od 1861. do 1876. godine bio je poslanik u Dalmatinskom saboru i Carskom vijeću u Beču. Godine 1870. postaje predsjednik Dalmatinskog sabora.</a:t>
            </a:r>
          </a:p>
          <a:p>
            <a:r>
              <a:rPr lang="sr-Latn-ME" sz="1800" dirty="0" smtClean="0"/>
              <a:t>Prvih pet pripovjedaka objavio je u dubrovačkome “Zabavniku“. Književni program iznio je u predgovoru prve zbirke. </a:t>
            </a:r>
            <a:r>
              <a:rPr lang="sr-Latn-ME" sz="1800" i="1" dirty="0" smtClean="0"/>
              <a:t>Moja je namjera bila da ovom radnjom učuvam nekoliko znamenitijih događaja svoje otadžbine, a uzgred da opišem način življenja, mišljenja, razgovora, vrline i poroke svojih zemljaka, pak sve to da predam potomstvu onako kako sam čuo i upamtio od starijih ljudi, jer vidim da se svak-dan te stvari preobražavaju i ginu sve što je napredniji doticaj i poplavica tuđinstva.</a:t>
            </a:r>
          </a:p>
          <a:p>
            <a:r>
              <a:rPr lang="sr-Latn-ME" sz="1800" dirty="0" smtClean="0"/>
              <a:t>Ono što Ljubišu uzdiže u sam vrh crnogorske književnosti jesu dvije zbirke pripovjedaka: „Pripovijesti crnogorske i primorske“ (1875) i „Pričanja Vuka Dojčevića“ (1877 - 1879). Teme pripovjedaka su istorijske, a istorijska građa prepliće se s legendom i piščevom maštom.</a:t>
            </a:r>
          </a:p>
          <a:p>
            <a:r>
              <a:rPr lang="sr-Latn-ME" sz="1800" dirty="0" smtClean="0"/>
              <a:t>Umro je u Beču 1878. godine, odakle je 1885. godine prenesen u zavičaj.</a:t>
            </a:r>
            <a:endParaRPr lang="en-US"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82200" y="0"/>
            <a:ext cx="2209800" cy="2066925"/>
          </a:xfrm>
          <a:prstGeom prst="rect">
            <a:avLst/>
          </a:prstGeom>
        </p:spPr>
      </p:pic>
    </p:spTree>
    <p:extLst>
      <p:ext uri="{BB962C8B-B14F-4D97-AF65-F5344CB8AC3E}">
        <p14:creationId xmlns:p14="http://schemas.microsoft.com/office/powerpoint/2010/main" val="2855094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94CE45C-6BB5-4BAA-90AB-36193A89F13D}"/>
              </a:ext>
            </a:extLst>
          </p:cNvPr>
          <p:cNvSpPr>
            <a:spLocks noGrp="1"/>
          </p:cNvSpPr>
          <p:nvPr>
            <p:ph idx="1"/>
          </p:nvPr>
        </p:nvSpPr>
        <p:spPr>
          <a:xfrm>
            <a:off x="1177505" y="849701"/>
            <a:ext cx="9872871" cy="5240547"/>
          </a:xfrm>
        </p:spPr>
        <p:txBody>
          <a:bodyPr>
            <a:normAutofit/>
          </a:bodyPr>
          <a:lstStyle/>
          <a:p>
            <a:endParaRPr lang="sr-Latn-ME" dirty="0" smtClean="0"/>
          </a:p>
          <a:p>
            <a:pPr marL="45720" indent="0">
              <a:buNone/>
            </a:pPr>
            <a:r>
              <a:rPr lang="sr-Latn-ME" dirty="0" smtClean="0"/>
              <a:t>	</a:t>
            </a:r>
            <a:r>
              <a:rPr lang="sr-Latn-ME" sz="2800" u="sng" dirty="0" smtClean="0"/>
              <a:t>„Kanjoš Macedonović“</a:t>
            </a:r>
            <a:endParaRPr lang="sr-Latn-ME" sz="2800" u="sng" dirty="0"/>
          </a:p>
          <a:p>
            <a:endParaRPr lang="sr-Latn-ME" dirty="0" smtClean="0"/>
          </a:p>
          <a:p>
            <a:endParaRPr lang="sr-Latn-ME" dirty="0" smtClean="0"/>
          </a:p>
          <a:p>
            <a:endParaRPr lang="sr-Latn-ME" dirty="0"/>
          </a:p>
          <a:p>
            <a:r>
              <a:rPr lang="en-US" dirty="0" smtClean="0"/>
              <a:t>Rod</a:t>
            </a:r>
            <a:r>
              <a:rPr lang="sr-Latn-ME" dirty="0"/>
              <a:t>: epika</a:t>
            </a:r>
          </a:p>
          <a:p>
            <a:r>
              <a:rPr lang="sr-Latn-ME" dirty="0"/>
              <a:t>Vrsta: pripovijetka</a:t>
            </a:r>
          </a:p>
          <a:p>
            <a:r>
              <a:rPr lang="sr-Latn-ME" dirty="0"/>
              <a:t>Sveznajući pripovjedač, u 3.licu na početku</a:t>
            </a:r>
          </a:p>
          <a:p>
            <a:r>
              <a:rPr lang="sr-Latn-ME" dirty="0"/>
              <a:t>Mjesto radnje: Paštrovići, Drobni pijesak</a:t>
            </a:r>
          </a:p>
          <a:p>
            <a:r>
              <a:rPr lang="sr-Latn-ME" dirty="0"/>
              <a:t>Vrijeme radnje: 15. vijek</a:t>
            </a: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2569" y="223389"/>
            <a:ext cx="4762500" cy="2305050"/>
          </a:xfrm>
          <a:prstGeom prst="rect">
            <a:avLst/>
          </a:prstGeom>
        </p:spPr>
      </p:pic>
    </p:spTree>
    <p:extLst>
      <p:ext uri="{BB962C8B-B14F-4D97-AF65-F5344CB8AC3E}">
        <p14:creationId xmlns:p14="http://schemas.microsoft.com/office/powerpoint/2010/main" val="2682901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7B35F78-A3D8-4E20-8B95-3D2A4495BADF}"/>
              </a:ext>
            </a:extLst>
          </p:cNvPr>
          <p:cNvSpPr>
            <a:spLocks noGrp="1"/>
          </p:cNvSpPr>
          <p:nvPr>
            <p:ph type="title"/>
          </p:nvPr>
        </p:nvSpPr>
        <p:spPr/>
        <p:txBody>
          <a:bodyPr/>
          <a:lstStyle/>
          <a:p>
            <a:r>
              <a:rPr lang="sr-Latn-ME" dirty="0"/>
              <a:t>Nepoznate riječi:</a:t>
            </a:r>
            <a:endParaRPr lang="en-US" dirty="0"/>
          </a:p>
        </p:txBody>
      </p:sp>
      <p:sp>
        <p:nvSpPr>
          <p:cNvPr id="3" name="Content Placeholder 2">
            <a:extLst>
              <a:ext uri="{FF2B5EF4-FFF2-40B4-BE49-F238E27FC236}">
                <a16:creationId xmlns="" xmlns:a16="http://schemas.microsoft.com/office/drawing/2014/main" id="{A0EBD16B-75C4-401E-8E8E-E35C06C3E61A}"/>
              </a:ext>
            </a:extLst>
          </p:cNvPr>
          <p:cNvSpPr>
            <a:spLocks noGrp="1"/>
          </p:cNvSpPr>
          <p:nvPr>
            <p:ph idx="1"/>
          </p:nvPr>
        </p:nvSpPr>
        <p:spPr>
          <a:xfrm>
            <a:off x="1143000" y="1669002"/>
            <a:ext cx="9872871" cy="4426998"/>
          </a:xfrm>
        </p:spPr>
        <p:txBody>
          <a:bodyPr/>
          <a:lstStyle/>
          <a:p>
            <a:r>
              <a:rPr lang="sr-Latn-ME" dirty="0">
                <a:solidFill>
                  <a:schemeClr val="tx1"/>
                </a:solidFill>
              </a:rPr>
              <a:t>Zeman – vrijeme				žbir - pandur</a:t>
            </a:r>
          </a:p>
          <a:p>
            <a:r>
              <a:rPr lang="sr-Latn-ME" dirty="0">
                <a:solidFill>
                  <a:schemeClr val="tx1"/>
                </a:solidFill>
              </a:rPr>
              <a:t>Suđe-sudije					Četrdestina- Veliko vijeće</a:t>
            </a:r>
          </a:p>
          <a:p>
            <a:r>
              <a:rPr lang="sr-Latn-ME" dirty="0">
                <a:solidFill>
                  <a:schemeClr val="tx1"/>
                </a:solidFill>
              </a:rPr>
              <a:t>Otvorito – javno				prezdan-svakog drugog dana</a:t>
            </a:r>
          </a:p>
          <a:p>
            <a:r>
              <a:rPr lang="sr-Latn-ME" dirty="0">
                <a:solidFill>
                  <a:schemeClr val="tx1"/>
                </a:solidFill>
              </a:rPr>
              <a:t>Starostavnik – zbirka starih propisa		ječerma – jelek,vezeni prsluk</a:t>
            </a:r>
          </a:p>
          <a:p>
            <a:r>
              <a:rPr lang="sr-Latn-ME" dirty="0">
                <a:solidFill>
                  <a:schemeClr val="tx1"/>
                </a:solidFill>
              </a:rPr>
              <a:t>Krilatoga lava svetoga Marka – misli se na Veneciju</a:t>
            </a:r>
          </a:p>
          <a:p>
            <a:r>
              <a:rPr lang="sr-Latn-ME" dirty="0">
                <a:solidFill>
                  <a:schemeClr val="tx1"/>
                </a:solidFill>
              </a:rPr>
              <a:t>Travanj – april				Riva di schiavoni – Obala robova</a:t>
            </a:r>
          </a:p>
          <a:p>
            <a:r>
              <a:rPr lang="sr-Latn-ME" dirty="0">
                <a:solidFill>
                  <a:schemeClr val="tx1"/>
                </a:solidFill>
              </a:rPr>
              <a:t>Obijekoli – zaokupiti</a:t>
            </a:r>
          </a:p>
          <a:p>
            <a:r>
              <a:rPr lang="sr-Latn-ME" dirty="0">
                <a:solidFill>
                  <a:schemeClr val="tx1"/>
                </a:solidFill>
              </a:rPr>
              <a:t>Okojasiti – smješkati se</a:t>
            </a:r>
          </a:p>
          <a:p>
            <a:r>
              <a:rPr lang="sr-Latn-ME" dirty="0">
                <a:solidFill>
                  <a:schemeClr val="tx1"/>
                </a:solidFill>
              </a:rPr>
              <a:t>Trojica- Malo vijeće</a:t>
            </a:r>
          </a:p>
          <a:p>
            <a:endParaRPr lang="en-US" dirty="0"/>
          </a:p>
        </p:txBody>
      </p:sp>
    </p:spTree>
    <p:extLst>
      <p:ext uri="{BB962C8B-B14F-4D97-AF65-F5344CB8AC3E}">
        <p14:creationId xmlns:p14="http://schemas.microsoft.com/office/powerpoint/2010/main" val="2981504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3728097-D5EB-49E8-91F6-A674E91ADA10}"/>
              </a:ext>
            </a:extLst>
          </p:cNvPr>
          <p:cNvSpPr>
            <a:spLocks noGrp="1"/>
          </p:cNvSpPr>
          <p:nvPr>
            <p:ph idx="1"/>
          </p:nvPr>
        </p:nvSpPr>
        <p:spPr>
          <a:xfrm>
            <a:off x="1143000" y="1793289"/>
            <a:ext cx="9872871" cy="4302711"/>
          </a:xfrm>
        </p:spPr>
        <p:txBody>
          <a:bodyPr/>
          <a:lstStyle/>
          <a:p>
            <a:r>
              <a:rPr lang="sr-Latn-ME" dirty="0">
                <a:solidFill>
                  <a:schemeClr val="tx1"/>
                </a:solidFill>
              </a:rPr>
              <a:t>Pripovijetka „Kanjoš Macedonović“ tematsko izvorište nalazi u 15.vijeku, u vrijeme kada su Paštrovići pritisnuti turskom najezdom, potražili izlaz u mletačkoj zaštiti</a:t>
            </a:r>
            <a:r>
              <a:rPr lang="sr-Latn-ME" dirty="0" smtClean="0">
                <a:solidFill>
                  <a:schemeClr val="tx1"/>
                </a:solidFill>
              </a:rPr>
              <a:t>.</a:t>
            </a:r>
          </a:p>
          <a:p>
            <a:endParaRPr lang="sr-Latn-ME" dirty="0">
              <a:solidFill>
                <a:schemeClr val="tx1"/>
              </a:solidFill>
            </a:endParaRPr>
          </a:p>
          <a:p>
            <a:pPr marL="45720" indent="0">
              <a:buNone/>
            </a:pPr>
            <a:endParaRPr lang="sr-Latn-ME" dirty="0">
              <a:solidFill>
                <a:schemeClr val="tx1"/>
              </a:solidFill>
            </a:endParaRPr>
          </a:p>
          <a:p>
            <a:r>
              <a:rPr lang="sr-Latn-ME" dirty="0">
                <a:solidFill>
                  <a:schemeClr val="tx1"/>
                </a:solidFill>
              </a:rPr>
              <a:t>U njoj se priča razvija kroz pet epizoda u kojima se prepliću prošlost i sadašnjost.</a:t>
            </a:r>
          </a:p>
          <a:p>
            <a:endParaRPr lang="sr-Latn-ME" dirty="0">
              <a:solidFill>
                <a:schemeClr val="tx1"/>
              </a:solidFill>
            </a:endParaRPr>
          </a:p>
          <a:p>
            <a:pPr marL="45720" indent="0">
              <a:buNone/>
            </a:pPr>
            <a:endParaRPr lang="en-US" dirty="0">
              <a:solidFill>
                <a:schemeClr val="tx1"/>
              </a:solidFill>
            </a:endParaRPr>
          </a:p>
        </p:txBody>
      </p:sp>
    </p:spTree>
    <p:extLst>
      <p:ext uri="{BB962C8B-B14F-4D97-AF65-F5344CB8AC3E}">
        <p14:creationId xmlns:p14="http://schemas.microsoft.com/office/powerpoint/2010/main" val="3606540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7314" y="1953883"/>
            <a:ext cx="9941882" cy="4038600"/>
          </a:xfrm>
        </p:spPr>
        <p:txBody>
          <a:bodyPr/>
          <a:lstStyle/>
          <a:p>
            <a:endParaRPr lang="sr-Latn-ME" dirty="0">
              <a:solidFill>
                <a:schemeClr val="tx1"/>
              </a:solidFill>
            </a:endParaRPr>
          </a:p>
          <a:p>
            <a:r>
              <a:rPr lang="sr-Latn-ME" b="1" dirty="0" smtClean="0">
                <a:solidFill>
                  <a:schemeClr val="tx1"/>
                </a:solidFill>
              </a:rPr>
              <a:t>Uvod</a:t>
            </a:r>
            <a:r>
              <a:rPr lang="sr-Latn-ME" dirty="0">
                <a:solidFill>
                  <a:schemeClr val="tx1"/>
                </a:solidFill>
              </a:rPr>
              <a:t>. O istorijskoj situaciji u kojoj su se našli Paštrovići: Drobni pijesak, suđe i vlastela, ugovor sa Mlecima 1423. godine. </a:t>
            </a:r>
            <a:endParaRPr lang="sr-Latn-ME" dirty="0" smtClean="0">
              <a:solidFill>
                <a:schemeClr val="tx1"/>
              </a:solidFill>
            </a:endParaRPr>
          </a:p>
          <a:p>
            <a:r>
              <a:rPr lang="sr-Latn-ME" dirty="0" smtClean="0">
                <a:solidFill>
                  <a:schemeClr val="tx1"/>
                </a:solidFill>
              </a:rPr>
              <a:t>Iz naratorovih riječi o sporazumu sa Mlecima jasno se ocrtava sudbina ugovora:</a:t>
            </a:r>
          </a:p>
          <a:p>
            <a:pPr marL="45720" indent="0" algn="ctr">
              <a:buNone/>
            </a:pPr>
            <a:r>
              <a:rPr lang="sr-Latn-ME" sz="2000" i="1" dirty="0" smtClean="0">
                <a:solidFill>
                  <a:schemeClr val="tx1"/>
                </a:solidFill>
              </a:rPr>
              <a:t> 	Ugovore pismeno 1423. na drobnom pijesku da će im se ostaviti u svoj cjelini 	starostavnik, i da im se neće uzimat nikakav porez, ni danak novčani ni krvni. Ne pitaj 	me kako je Venecija svoju riječ održala i kako je malo-pomalo krnjila i ostrizala ove 	ugovorene slaboštine; to znaš i sam, ili se lako dosjetiti možeš.</a:t>
            </a:r>
            <a:endParaRPr lang="en-US" sz="2000" i="1" dirty="0">
              <a:solidFill>
                <a:schemeClr val="tx1"/>
              </a:solidFill>
            </a:endParaRPr>
          </a:p>
          <a:p>
            <a:endParaRPr lang="en-US" dirty="0"/>
          </a:p>
        </p:txBody>
      </p:sp>
      <p:sp>
        <p:nvSpPr>
          <p:cNvPr id="4" name="Oval 3"/>
          <p:cNvSpPr/>
          <p:nvPr/>
        </p:nvSpPr>
        <p:spPr>
          <a:xfrm>
            <a:off x="319177" y="345056"/>
            <a:ext cx="1242204" cy="11559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ME" sz="4000" b="1" dirty="0" smtClean="0">
                <a:solidFill>
                  <a:schemeClr val="tx1"/>
                </a:solidFill>
              </a:rPr>
              <a:t>I</a:t>
            </a:r>
            <a:endParaRPr lang="en-US" sz="4000" b="1" dirty="0">
              <a:solidFill>
                <a:schemeClr val="tx1"/>
              </a:solidFill>
            </a:endParaRPr>
          </a:p>
        </p:txBody>
      </p:sp>
    </p:spTree>
    <p:extLst>
      <p:ext uri="{BB962C8B-B14F-4D97-AF65-F5344CB8AC3E}">
        <p14:creationId xmlns:p14="http://schemas.microsoft.com/office/powerpoint/2010/main" val="1363731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74C6728-3754-41FC-98CD-27EE9049A6DC}"/>
              </a:ext>
            </a:extLst>
          </p:cNvPr>
          <p:cNvSpPr>
            <a:spLocks noGrp="1"/>
          </p:cNvSpPr>
          <p:nvPr>
            <p:ph idx="1"/>
          </p:nvPr>
        </p:nvSpPr>
        <p:spPr/>
        <p:txBody>
          <a:bodyPr/>
          <a:lstStyle/>
          <a:p>
            <a:r>
              <a:rPr lang="sr-Latn-ME" b="1" dirty="0" smtClean="0">
                <a:solidFill>
                  <a:schemeClr val="tx1"/>
                </a:solidFill>
              </a:rPr>
              <a:t>Kanjoševa </a:t>
            </a:r>
            <a:r>
              <a:rPr lang="sr-Latn-ME" b="1" dirty="0">
                <a:solidFill>
                  <a:schemeClr val="tx1"/>
                </a:solidFill>
              </a:rPr>
              <a:t>priča </a:t>
            </a:r>
            <a:r>
              <a:rPr lang="sr-Latn-ME" dirty="0">
                <a:solidFill>
                  <a:schemeClr val="tx1"/>
                </a:solidFill>
              </a:rPr>
              <a:t>na skupštini Paštrovića otkriva u kakve je se nevolje zapao kada je stigao u Mletke sa svojom robom. Iako su Paštrovići ugovorom bili oslobođeni carina, Kanjoš je jedva uspio da potvrdi  to oslobođenje ,jer su Mleci zaboravili na svoje ugovorene obaveze.</a:t>
            </a:r>
          </a:p>
          <a:p>
            <a:r>
              <a:rPr lang="sr-Latn-ME" dirty="0">
                <a:solidFill>
                  <a:schemeClr val="tx1"/>
                </a:solidFill>
              </a:rPr>
              <a:t>Kanjoš prenosi svojim zemljacima duždev zahtjev da Paštrovići „pošlju brže-bolje zatočnika njemu pristojna stasom i junaštom, koji će im, ako bog da, pritvrditi diku i sreću.</a:t>
            </a:r>
            <a:endParaRPr lang="en-US" dirty="0">
              <a:solidFill>
                <a:schemeClr val="tx1"/>
              </a:solidFill>
            </a:endParaRPr>
          </a:p>
        </p:txBody>
      </p:sp>
      <p:sp>
        <p:nvSpPr>
          <p:cNvPr id="2" name="Oval 1"/>
          <p:cNvSpPr/>
          <p:nvPr/>
        </p:nvSpPr>
        <p:spPr>
          <a:xfrm>
            <a:off x="543464" y="267418"/>
            <a:ext cx="1199072" cy="1147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ME" sz="3200" b="1" dirty="0" smtClean="0">
                <a:solidFill>
                  <a:schemeClr val="tx1"/>
                </a:solidFill>
              </a:rPr>
              <a:t>II</a:t>
            </a:r>
            <a:endParaRPr lang="en-US" sz="3200" b="1" dirty="0">
              <a:solidFill>
                <a:schemeClr val="tx1"/>
              </a:solidFill>
            </a:endParaRPr>
          </a:p>
        </p:txBody>
      </p:sp>
    </p:spTree>
    <p:extLst>
      <p:ext uri="{BB962C8B-B14F-4D97-AF65-F5344CB8AC3E}">
        <p14:creationId xmlns:p14="http://schemas.microsoft.com/office/powerpoint/2010/main" val="3073798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D5627C4-84FC-4826-80C3-CD189B2965F9}"/>
              </a:ext>
            </a:extLst>
          </p:cNvPr>
          <p:cNvSpPr>
            <a:spLocks noGrp="1"/>
          </p:cNvSpPr>
          <p:nvPr>
            <p:ph idx="1"/>
          </p:nvPr>
        </p:nvSpPr>
        <p:spPr/>
        <p:txBody>
          <a:bodyPr/>
          <a:lstStyle/>
          <a:p>
            <a:r>
              <a:rPr lang="sr-Latn-ME" b="1" dirty="0" smtClean="0">
                <a:solidFill>
                  <a:schemeClr val="tx1"/>
                </a:solidFill>
              </a:rPr>
              <a:t>Paštrovići </a:t>
            </a:r>
            <a:r>
              <a:rPr lang="sr-Latn-ME" b="1" dirty="0">
                <a:solidFill>
                  <a:schemeClr val="tx1"/>
                </a:solidFill>
              </a:rPr>
              <a:t>o duždevom zahtjevu</a:t>
            </a:r>
            <a:r>
              <a:rPr lang="sr-Latn-ME" dirty="0">
                <a:solidFill>
                  <a:schemeClr val="tx1"/>
                </a:solidFill>
              </a:rPr>
              <a:t>. Izaziva različita reagovanja. Iz tih reagovanja potpunije se osvjetljava istorijska situacija u kojoj su se našli Paštrovići i suština njihovog nepovoljnog položaja.</a:t>
            </a:r>
          </a:p>
          <a:p>
            <a:r>
              <a:rPr lang="sr-Latn-ME" dirty="0">
                <a:solidFill>
                  <a:schemeClr val="tx1"/>
                </a:solidFill>
              </a:rPr>
              <a:t>Vlastelin ocjenjuje da je bila pogrešna odluka da se Paštrovići priklone Mlecima.</a:t>
            </a:r>
          </a:p>
          <a:p>
            <a:r>
              <a:rPr lang="sr-Latn-ME" dirty="0">
                <a:solidFill>
                  <a:schemeClr val="tx1"/>
                </a:solidFill>
              </a:rPr>
              <a:t>Tako su se ovdje sreli prošlost i  sadašnjost, ugovor sa Mlecima iz 1423. godine  i nepoštovanje ugovora od strane Mletaka danas.</a:t>
            </a:r>
            <a:endParaRPr lang="en-US" dirty="0">
              <a:solidFill>
                <a:schemeClr val="tx1"/>
              </a:solidFill>
            </a:endParaRPr>
          </a:p>
        </p:txBody>
      </p:sp>
      <p:sp>
        <p:nvSpPr>
          <p:cNvPr id="2" name="Oval 1"/>
          <p:cNvSpPr/>
          <p:nvPr/>
        </p:nvSpPr>
        <p:spPr>
          <a:xfrm>
            <a:off x="232913" y="258793"/>
            <a:ext cx="1130060" cy="11731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ME" sz="3600" b="1" dirty="0">
                <a:solidFill>
                  <a:schemeClr val="tx1"/>
                </a:solidFill>
              </a:rPr>
              <a:t>III</a:t>
            </a:r>
            <a:endParaRPr lang="en-US" sz="3600" dirty="0"/>
          </a:p>
        </p:txBody>
      </p:sp>
    </p:spTree>
    <p:extLst>
      <p:ext uri="{BB962C8B-B14F-4D97-AF65-F5344CB8AC3E}">
        <p14:creationId xmlns:p14="http://schemas.microsoft.com/office/powerpoint/2010/main" val="4157101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690113"/>
            <a:ext cx="9872871" cy="5405887"/>
          </a:xfrm>
        </p:spPr>
        <p:txBody>
          <a:bodyPr>
            <a:normAutofit/>
          </a:bodyPr>
          <a:lstStyle/>
          <a:p>
            <a:pPr marL="45720" indent="0">
              <a:buNone/>
            </a:pPr>
            <a:r>
              <a:rPr lang="sr-Latn-ME" sz="2000" i="1" dirty="0" smtClean="0">
                <a:solidFill>
                  <a:schemeClr val="tx1"/>
                </a:solidFill>
              </a:rPr>
              <a:t>Kada nas muče jutros gdje smo njihovi, šta bi činili kad bi im se otuđili.</a:t>
            </a:r>
          </a:p>
          <a:p>
            <a:pPr marL="45720" indent="0">
              <a:buNone/>
            </a:pPr>
            <a:r>
              <a:rPr lang="sr-Latn-ME" sz="2000" i="1" dirty="0" smtClean="0">
                <a:solidFill>
                  <a:schemeClr val="tx1"/>
                </a:solidFill>
              </a:rPr>
              <a:t>*</a:t>
            </a:r>
          </a:p>
          <a:p>
            <a:pPr marL="45720" indent="0">
              <a:buNone/>
            </a:pPr>
            <a:r>
              <a:rPr lang="sr-Latn-ME" sz="2000" i="1" dirty="0" smtClean="0">
                <a:solidFill>
                  <a:schemeClr val="tx1"/>
                </a:solidFill>
              </a:rPr>
              <a:t>Pade Srbija, pade Bosna, a sad će koji čas i Arbanija.</a:t>
            </a:r>
          </a:p>
          <a:p>
            <a:pPr marL="45720" indent="0">
              <a:buNone/>
            </a:pPr>
            <a:r>
              <a:rPr lang="sr-Latn-ME" sz="2000" i="1" dirty="0" smtClean="0">
                <a:solidFill>
                  <a:schemeClr val="tx1"/>
                </a:solidFill>
              </a:rPr>
              <a:t>*</a:t>
            </a:r>
          </a:p>
          <a:p>
            <a:pPr marL="45720" indent="0">
              <a:buNone/>
            </a:pPr>
            <a:r>
              <a:rPr lang="sr-Latn-ME" sz="2000" i="1" dirty="0" smtClean="0">
                <a:solidFill>
                  <a:schemeClr val="tx1"/>
                </a:solidFill>
              </a:rPr>
              <a:t>Pa ko da nam pomogne kad to more ošape turski brodi?</a:t>
            </a:r>
          </a:p>
          <a:p>
            <a:pPr marL="45720" indent="0">
              <a:buNone/>
            </a:pPr>
            <a:r>
              <a:rPr lang="sr-Latn-ME" sz="2000" i="1" dirty="0" smtClean="0">
                <a:solidFill>
                  <a:schemeClr val="tx1"/>
                </a:solidFill>
              </a:rPr>
              <a:t>*</a:t>
            </a:r>
          </a:p>
          <a:p>
            <a:pPr marL="45720" indent="0">
              <a:buNone/>
            </a:pPr>
            <a:r>
              <a:rPr lang="sr-Latn-ME" sz="2000" i="1" dirty="0" smtClean="0">
                <a:solidFill>
                  <a:schemeClr val="tx1"/>
                </a:solidFill>
              </a:rPr>
              <a:t>Padoše silna carstva i klonuše strašne vojske pred silom azijackom. Zapad strijepi, a Istok stenje, potonja mu se ugasi svijeća; a mi šaka ljudi na poharici s mora i sa suha da se mi bijemo, vako pestima u glavu (...) ako ne bi mletačke pomoći, ostadosmo raja za dovijeka.</a:t>
            </a:r>
          </a:p>
          <a:p>
            <a:pPr marL="45720" indent="0">
              <a:buNone/>
            </a:pPr>
            <a:endParaRPr lang="sr-Latn-ME" sz="2000" i="1" dirty="0" smtClean="0">
              <a:solidFill>
                <a:schemeClr val="tx1"/>
              </a:solidFill>
            </a:endParaRPr>
          </a:p>
          <a:p>
            <a:pPr marL="45720" indent="0">
              <a:buNone/>
            </a:pPr>
            <a:r>
              <a:rPr lang="sr-Latn-ME" sz="2000" dirty="0" smtClean="0">
                <a:solidFill>
                  <a:srgbClr val="FF0000"/>
                </a:solidFill>
              </a:rPr>
              <a:t>Tako su se ovdje sreli prošlost i sadašnjost, ugovor sa Mlecima iz 1423. godine i nepoštovanje ugovora od strane Mletaka danas. Ipak je preovladalo uvjerenje da se s nekim mora biti i da duždevom zahtjevu valja udovoljiti i – neka Kanjoš bude duždu zatočnik.</a:t>
            </a:r>
            <a:endParaRPr lang="en-US" sz="2000" dirty="0">
              <a:solidFill>
                <a:srgbClr val="FF0000"/>
              </a:solidFill>
            </a:endParaRPr>
          </a:p>
        </p:txBody>
      </p:sp>
    </p:spTree>
    <p:extLst>
      <p:ext uri="{BB962C8B-B14F-4D97-AF65-F5344CB8AC3E}">
        <p14:creationId xmlns:p14="http://schemas.microsoft.com/office/powerpoint/2010/main" val="1090215432"/>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171</TotalTime>
  <Words>1341</Words>
  <Application>Microsoft Office PowerPoint</Application>
  <PresentationFormat>Widescreen</PresentationFormat>
  <Paragraphs>74</Paragraphs>
  <Slides>15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Corbel</vt:lpstr>
      <vt:lpstr>Basis</vt:lpstr>
      <vt:lpstr>KANJOŠ MACEDONOVIĆ      Stefan Mitrov Ljubiša</vt:lpstr>
      <vt:lpstr>O piscu…</vt:lpstr>
      <vt:lpstr>PowerPoint Presentation</vt:lpstr>
      <vt:lpstr>Nepoznate riječi: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Lik Kanjoša Macedonovića</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KANJOŠ MACEDONOVIĆ      Stefan Mitrov Ljubiša</dc:title>
  <dc:creator>Natasa</dc:creator>
  <cp:lastModifiedBy>Natasa</cp:lastModifiedBy>
  <cp:revision>19</cp:revision>
  <dcterms:created xsi:type="dcterms:W3CDTF">2020-02-03T08:21:29Z</dcterms:created>
  <dcterms:modified xsi:type="dcterms:W3CDTF">2020-10-26T17:46:20Z</dcterms:modified>
</cp:coreProperties>
</file>