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5" autoAdjust="0"/>
    <p:restoredTop sz="94660"/>
  </p:normalViewPr>
  <p:slideViewPr>
    <p:cSldViewPr snapToGrid="0">
      <p:cViewPr varScale="1">
        <p:scale>
          <a:sx n="74" d="100"/>
          <a:sy n="74" d="100"/>
        </p:scale>
        <p:origin x="498" y="72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4/12/2020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4/12/2020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4/12/2020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4/12/2020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4/12/2020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4/12/2020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4/12/2020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4/12/2020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4/12/2020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4/12/2020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Magistrale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63976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502534" y="587912"/>
            <a:ext cx="9972541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 </a:t>
            </a:r>
            <a:r>
              <a:rPr lang="en-US" dirty="0" err="1" smtClean="0"/>
              <a:t>Dvije</a:t>
            </a:r>
            <a:r>
              <a:rPr lang="en-US" dirty="0" smtClean="0"/>
              <a:t> </a:t>
            </a:r>
            <a:r>
              <a:rPr lang="en-US" dirty="0" err="1"/>
              <a:t>najzastupljenije</a:t>
            </a:r>
            <a:r>
              <a:rPr lang="en-US" dirty="0"/>
              <a:t> </a:t>
            </a:r>
            <a:r>
              <a:rPr lang="en-US" dirty="0" err="1"/>
              <a:t>arhitekture</a:t>
            </a:r>
            <a:r>
              <a:rPr lang="en-US" dirty="0"/>
              <a:t> </a:t>
            </a:r>
            <a:r>
              <a:rPr lang="en-US" dirty="0" err="1"/>
              <a:t>višestrukih</a:t>
            </a:r>
            <a:r>
              <a:rPr lang="en-US" dirty="0"/>
              <a:t> </a:t>
            </a:r>
            <a:r>
              <a:rPr lang="en-US" dirty="0" err="1"/>
              <a:t>magistrala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se </a:t>
            </a:r>
            <a:r>
              <a:rPr lang="en-US" dirty="0" err="1"/>
              <a:t>koriste</a:t>
            </a:r>
            <a:r>
              <a:rPr lang="en-US" dirty="0"/>
              <a:t> u </a:t>
            </a:r>
            <a:r>
              <a:rPr lang="en-US" dirty="0" err="1"/>
              <a:t>sistemima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smtClean="0"/>
              <a:t>  </a:t>
            </a:r>
            <a:r>
              <a:rPr lang="en-US" b="1" dirty="0" err="1" smtClean="0"/>
              <a:t>jednim</a:t>
            </a:r>
            <a:r>
              <a:rPr lang="en-US" b="1" dirty="0" smtClean="0"/>
              <a:t> </a:t>
            </a:r>
            <a:r>
              <a:rPr lang="en-US" b="1" dirty="0" err="1"/>
              <a:t>procesorom</a:t>
            </a:r>
            <a:r>
              <a:rPr lang="en-US" b="1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smtClean="0"/>
              <a:t>:</a:t>
            </a:r>
          </a:p>
          <a:p>
            <a:endParaRPr lang="en-US" dirty="0" smtClean="0"/>
          </a:p>
          <a:p>
            <a:r>
              <a:rPr lang="en-US" b="1" dirty="0" smtClean="0"/>
              <a:t>North-South </a:t>
            </a:r>
            <a:r>
              <a:rPr lang="en-US" b="1" dirty="0"/>
              <a:t>Bridge </a:t>
            </a:r>
            <a:r>
              <a:rPr lang="en-US" dirty="0" err="1"/>
              <a:t>arhitektura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endParaRPr lang="en-US" dirty="0" smtClean="0"/>
          </a:p>
          <a:p>
            <a:r>
              <a:rPr lang="en-US" b="1" dirty="0" smtClean="0"/>
              <a:t>Hub</a:t>
            </a:r>
            <a:r>
              <a:rPr lang="en-US" dirty="0" smtClean="0"/>
              <a:t> </a:t>
            </a:r>
            <a:r>
              <a:rPr lang="en-US" dirty="0" err="1"/>
              <a:t>arhitektura</a:t>
            </a:r>
            <a:r>
              <a:rPr lang="en-US" dirty="0"/>
              <a:t>. </a:t>
            </a:r>
          </a:p>
        </p:txBody>
      </p:sp>
      <p:sp>
        <p:nvSpPr>
          <p:cNvPr id="3" name="Rectangle 2"/>
          <p:cNvSpPr/>
          <p:nvPr/>
        </p:nvSpPr>
        <p:spPr>
          <a:xfrm>
            <a:off x="1463898" y="2358654"/>
            <a:ext cx="9921025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err="1"/>
              <a:t>Napretkom</a:t>
            </a:r>
            <a:r>
              <a:rPr lang="en-US" dirty="0"/>
              <a:t> </a:t>
            </a:r>
            <a:r>
              <a:rPr lang="en-US" dirty="0" err="1"/>
              <a:t>tehnologije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pojavom</a:t>
            </a:r>
            <a:r>
              <a:rPr lang="en-US" dirty="0"/>
              <a:t> </a:t>
            </a:r>
            <a:r>
              <a:rPr lang="en-US" dirty="0" err="1"/>
              <a:t>procesorskih</a:t>
            </a:r>
            <a:r>
              <a:rPr lang="en-US" dirty="0"/>
              <a:t> </a:t>
            </a:r>
            <a:r>
              <a:rPr lang="en-US" dirty="0" err="1"/>
              <a:t>čipova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sve</a:t>
            </a:r>
            <a:r>
              <a:rPr lang="en-US" dirty="0"/>
              <a:t> </a:t>
            </a:r>
            <a:r>
              <a:rPr lang="en-US" dirty="0" err="1"/>
              <a:t>više</a:t>
            </a:r>
            <a:r>
              <a:rPr lang="en-US" dirty="0"/>
              <a:t> </a:t>
            </a:r>
            <a:r>
              <a:rPr lang="en-US" dirty="0" err="1"/>
              <a:t>ugrađene</a:t>
            </a:r>
            <a:r>
              <a:rPr lang="en-US" dirty="0"/>
              <a:t> </a:t>
            </a:r>
            <a:r>
              <a:rPr lang="en-US" dirty="0" err="1"/>
              <a:t>logike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više</a:t>
            </a:r>
            <a:r>
              <a:rPr lang="en-US" dirty="0"/>
              <a:t> </a:t>
            </a:r>
            <a:r>
              <a:rPr lang="en-US" dirty="0" err="1"/>
              <a:t>jezgara</a:t>
            </a:r>
            <a:r>
              <a:rPr lang="en-US" dirty="0"/>
              <a:t>, </a:t>
            </a:r>
            <a:r>
              <a:rPr lang="en-US" dirty="0" err="1" smtClean="0"/>
              <a:t>dioeo</a:t>
            </a:r>
            <a:r>
              <a:rPr lang="en-US" dirty="0" smtClean="0"/>
              <a:t> </a:t>
            </a:r>
            <a:r>
              <a:rPr lang="en-US" dirty="0" err="1"/>
              <a:t>logike</a:t>
            </a:r>
            <a:r>
              <a:rPr lang="en-US" dirty="0"/>
              <a:t> </a:t>
            </a:r>
            <a:r>
              <a:rPr lang="en-US" dirty="0" err="1"/>
              <a:t>ugrađene</a:t>
            </a:r>
            <a:r>
              <a:rPr lang="en-US" dirty="0"/>
              <a:t> u </a:t>
            </a:r>
            <a:r>
              <a:rPr lang="en-US" dirty="0" err="1"/>
              <a:t>čipset</a:t>
            </a:r>
            <a:r>
              <a:rPr lang="en-US" dirty="0"/>
              <a:t> </a:t>
            </a:r>
            <a:r>
              <a:rPr lang="en-US" dirty="0" err="1"/>
              <a:t>prelazi</a:t>
            </a:r>
            <a:r>
              <a:rPr lang="en-US" dirty="0"/>
              <a:t> u same </a:t>
            </a:r>
            <a:r>
              <a:rPr lang="en-US" dirty="0" err="1" smtClean="0"/>
              <a:t>procesore,pa</a:t>
            </a:r>
            <a:r>
              <a:rPr lang="en-US" dirty="0" smtClean="0"/>
              <a:t> </a:t>
            </a:r>
            <a:r>
              <a:rPr lang="en-US" dirty="0" err="1"/>
              <a:t>imamo</a:t>
            </a:r>
            <a:r>
              <a:rPr lang="en-US" dirty="0"/>
              <a:t> </a:t>
            </a:r>
            <a:endParaRPr lang="en-US" dirty="0" smtClean="0"/>
          </a:p>
          <a:p>
            <a:r>
              <a:rPr lang="en-US" b="1" dirty="0" smtClean="0"/>
              <a:t>PCH </a:t>
            </a:r>
            <a:r>
              <a:rPr lang="en-US" b="1" dirty="0" err="1"/>
              <a:t>arhitekturu</a:t>
            </a:r>
            <a:r>
              <a:rPr lang="en-US" b="1" dirty="0"/>
              <a:t> </a:t>
            </a:r>
            <a:endParaRPr lang="en-US" b="1" dirty="0" smtClean="0"/>
          </a:p>
          <a:p>
            <a:r>
              <a:rPr lang="en-US" dirty="0" smtClean="0"/>
              <a:t>u </a:t>
            </a:r>
            <a:r>
              <a:rPr lang="en-US" dirty="0" err="1"/>
              <a:t>kojoj</a:t>
            </a:r>
            <a:r>
              <a:rPr lang="en-US" dirty="0"/>
              <a:t> </a:t>
            </a:r>
            <a:r>
              <a:rPr lang="en-US" dirty="0" err="1"/>
              <a:t>samo</a:t>
            </a:r>
            <a:r>
              <a:rPr lang="en-US" dirty="0"/>
              <a:t> </a:t>
            </a:r>
            <a:r>
              <a:rPr lang="en-US" dirty="0" err="1"/>
              <a:t>jedan</a:t>
            </a:r>
            <a:r>
              <a:rPr lang="en-US" dirty="0"/>
              <a:t> </a:t>
            </a:r>
            <a:r>
              <a:rPr lang="en-US" dirty="0" err="1"/>
              <a:t>čip</a:t>
            </a:r>
            <a:r>
              <a:rPr lang="en-US" dirty="0"/>
              <a:t> (</a:t>
            </a:r>
            <a:r>
              <a:rPr lang="en-US" b="1" dirty="0"/>
              <a:t>Platform Controller Hub</a:t>
            </a:r>
            <a:r>
              <a:rPr lang="en-US" dirty="0"/>
              <a:t>) </a:t>
            </a:r>
            <a:r>
              <a:rPr lang="en-US" dirty="0" err="1"/>
              <a:t>upravlja</a:t>
            </a:r>
            <a:r>
              <a:rPr lang="en-US" dirty="0"/>
              <a:t> </a:t>
            </a:r>
            <a:r>
              <a:rPr lang="en-US" dirty="0" err="1" smtClean="0"/>
              <a:t>razmjenom</a:t>
            </a:r>
            <a:r>
              <a:rPr lang="en-US" dirty="0" smtClean="0"/>
              <a:t> </a:t>
            </a:r>
            <a:r>
              <a:rPr lang="en-US" dirty="0" err="1"/>
              <a:t>informacija</a:t>
            </a:r>
            <a:r>
              <a:rPr lang="en-US" dirty="0"/>
              <a:t> </a:t>
            </a:r>
            <a:r>
              <a:rPr lang="en-US" b="1" dirty="0" err="1"/>
              <a:t>preko</a:t>
            </a:r>
            <a:r>
              <a:rPr lang="en-US" b="1" dirty="0"/>
              <a:t> </a:t>
            </a:r>
            <a:r>
              <a:rPr lang="en-US" b="1" dirty="0" err="1"/>
              <a:t>sistemske</a:t>
            </a:r>
            <a:r>
              <a:rPr lang="en-US" b="1" dirty="0"/>
              <a:t> </a:t>
            </a:r>
            <a:r>
              <a:rPr lang="en-US" b="1" dirty="0" err="1"/>
              <a:t>magistrale</a:t>
            </a:r>
            <a:endParaRPr lang="en-US" b="1" dirty="0"/>
          </a:p>
        </p:txBody>
      </p:sp>
      <p:sp>
        <p:nvSpPr>
          <p:cNvPr id="4" name="Rectangle 3"/>
          <p:cNvSpPr/>
          <p:nvPr/>
        </p:nvSpPr>
        <p:spPr>
          <a:xfrm>
            <a:off x="1425261" y="4213418"/>
            <a:ext cx="923844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 Intel u </a:t>
            </a:r>
            <a:r>
              <a:rPr lang="en-US" dirty="0" err="1"/>
              <a:t>svojim</a:t>
            </a:r>
            <a:r>
              <a:rPr lang="en-US" dirty="0"/>
              <a:t> </a:t>
            </a:r>
            <a:r>
              <a:rPr lang="en-US" dirty="0" err="1"/>
              <a:t>sistemima</a:t>
            </a:r>
            <a:r>
              <a:rPr lang="en-US" dirty="0"/>
              <a:t> </a:t>
            </a:r>
            <a:r>
              <a:rPr lang="en-US" dirty="0" err="1" smtClean="0"/>
              <a:t>koristi</a:t>
            </a:r>
            <a:r>
              <a:rPr lang="en-US" dirty="0" smtClean="0"/>
              <a:t>  </a:t>
            </a:r>
            <a:r>
              <a:rPr lang="en-US" b="1" dirty="0"/>
              <a:t>Front-side bus (FBS</a:t>
            </a:r>
            <a:r>
              <a:rPr lang="en-US" dirty="0"/>
              <a:t>) </a:t>
            </a:r>
            <a:r>
              <a:rPr lang="en-US" dirty="0" err="1" smtClean="0"/>
              <a:t>arhitekturu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1438141" y="4780089"/>
            <a:ext cx="963769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err="1" smtClean="0"/>
              <a:t>Nasuprot</a:t>
            </a:r>
            <a:r>
              <a:rPr lang="en-US" dirty="0" smtClean="0"/>
              <a:t> </a:t>
            </a:r>
            <a:r>
              <a:rPr lang="en-US" dirty="0" err="1"/>
              <a:t>ovakvoj</a:t>
            </a:r>
            <a:r>
              <a:rPr lang="en-US" dirty="0"/>
              <a:t> </a:t>
            </a:r>
            <a:r>
              <a:rPr lang="en-US" dirty="0" err="1"/>
              <a:t>arhitekturi</a:t>
            </a:r>
            <a:r>
              <a:rPr lang="en-US" dirty="0"/>
              <a:t> </a:t>
            </a:r>
            <a:r>
              <a:rPr lang="en-US" dirty="0" err="1"/>
              <a:t>sistema</a:t>
            </a:r>
            <a:r>
              <a:rPr lang="en-US" dirty="0"/>
              <a:t> </a:t>
            </a:r>
            <a:r>
              <a:rPr lang="en-US" b="1" dirty="0" err="1" smtClean="0"/>
              <a:t>povezanih</a:t>
            </a:r>
            <a:r>
              <a:rPr lang="en-US" dirty="0" smtClean="0"/>
              <a:t>  </a:t>
            </a:r>
            <a:r>
              <a:rPr lang="en-US" dirty="0" err="1"/>
              <a:t>magistrala</a:t>
            </a:r>
            <a:r>
              <a:rPr lang="en-US" dirty="0"/>
              <a:t> </a:t>
            </a:r>
            <a:r>
              <a:rPr lang="en-US" dirty="0" err="1"/>
              <a:t>imamo</a:t>
            </a:r>
            <a:r>
              <a:rPr lang="en-US" dirty="0"/>
              <a:t> </a:t>
            </a:r>
            <a:r>
              <a:rPr lang="en-US" dirty="0" err="1"/>
              <a:t>arhitekturu</a:t>
            </a:r>
            <a:r>
              <a:rPr lang="en-US" dirty="0"/>
              <a:t> </a:t>
            </a:r>
            <a:r>
              <a:rPr lang="en-US" b="1" dirty="0" err="1"/>
              <a:t>direktne</a:t>
            </a:r>
            <a:r>
              <a:rPr lang="en-US" b="1" dirty="0"/>
              <a:t> </a:t>
            </a:r>
            <a:r>
              <a:rPr lang="en-US" b="1" dirty="0" err="1" smtClean="0"/>
              <a:t>konekcije</a:t>
            </a:r>
            <a:r>
              <a:rPr lang="en-US" b="1" dirty="0" smtClean="0"/>
              <a:t> , </a:t>
            </a:r>
            <a:r>
              <a:rPr lang="en-US" dirty="0" err="1" smtClean="0"/>
              <a:t>kao</a:t>
            </a:r>
            <a:r>
              <a:rPr lang="en-US" dirty="0"/>
              <a:t> </a:t>
            </a:r>
            <a:r>
              <a:rPr lang="en-US" dirty="0" err="1" smtClean="0"/>
              <a:t>sto</a:t>
            </a:r>
            <a:r>
              <a:rPr lang="en-US" dirty="0" smtClean="0"/>
              <a:t> </a:t>
            </a:r>
            <a:r>
              <a:rPr lang="en-US" dirty="0" err="1" smtClean="0"/>
              <a:t>su</a:t>
            </a:r>
            <a:r>
              <a:rPr lang="en-US" dirty="0" smtClean="0"/>
              <a:t> </a:t>
            </a:r>
          </a:p>
          <a:p>
            <a:r>
              <a:rPr lang="en-US" b="1" dirty="0" err="1" smtClean="0"/>
              <a:t>HyperTransport</a:t>
            </a:r>
            <a:r>
              <a:rPr lang="en-US" b="1" dirty="0" smtClean="0"/>
              <a:t> </a:t>
            </a:r>
            <a:r>
              <a:rPr lang="en-US" b="1" dirty="0"/>
              <a:t>(HT) </a:t>
            </a:r>
            <a:r>
              <a:rPr lang="en-US" dirty="0" err="1"/>
              <a:t>i</a:t>
            </a:r>
            <a:r>
              <a:rPr lang="en-US" dirty="0"/>
              <a:t> </a:t>
            </a:r>
            <a:endParaRPr lang="en-US" dirty="0" smtClean="0"/>
          </a:p>
          <a:p>
            <a:r>
              <a:rPr lang="en-US" dirty="0" err="1" smtClean="0"/>
              <a:t>Intelov</a:t>
            </a:r>
            <a:r>
              <a:rPr lang="en-US" dirty="0" smtClean="0"/>
              <a:t> </a:t>
            </a:r>
            <a:r>
              <a:rPr lang="en-US" b="1" dirty="0" err="1"/>
              <a:t>QuickPath</a:t>
            </a:r>
            <a:r>
              <a:rPr lang="en-US" b="1" dirty="0"/>
              <a:t> Interconnect (</a:t>
            </a:r>
            <a:r>
              <a:rPr lang="en-US" b="1" dirty="0" err="1"/>
              <a:t>QuickPath</a:t>
            </a:r>
            <a:r>
              <a:rPr lang="en-US" b="1" dirty="0"/>
              <a:t>, </a:t>
            </a:r>
            <a:r>
              <a:rPr lang="en-US" b="1" dirty="0" smtClean="0"/>
              <a:t>QPI )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4197407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073461" y="372345"/>
            <a:ext cx="745588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 err="1"/>
              <a:t>Arhitekture</a:t>
            </a:r>
            <a:r>
              <a:rPr lang="en-US" sz="2800" b="1" dirty="0"/>
              <a:t> </a:t>
            </a:r>
            <a:r>
              <a:rPr lang="en-US" sz="2800" b="1" dirty="0" err="1"/>
              <a:t>sistema</a:t>
            </a:r>
            <a:r>
              <a:rPr lang="en-US" sz="2800" b="1" dirty="0"/>
              <a:t> </a:t>
            </a:r>
            <a:r>
              <a:rPr lang="en-US" sz="2800" b="1" dirty="0" err="1"/>
              <a:t>povezanih</a:t>
            </a:r>
            <a:r>
              <a:rPr lang="en-US" sz="2800" b="1" dirty="0"/>
              <a:t> </a:t>
            </a:r>
            <a:r>
              <a:rPr lang="en-US" sz="2800" b="1" dirty="0" err="1"/>
              <a:t>magistrala</a:t>
            </a:r>
            <a:r>
              <a:rPr lang="en-US" sz="2800" b="1" dirty="0"/>
              <a:t> </a:t>
            </a:r>
          </a:p>
        </p:txBody>
      </p:sp>
      <p:sp>
        <p:nvSpPr>
          <p:cNvPr id="3" name="Rectangle 2"/>
          <p:cNvSpPr/>
          <p:nvPr/>
        </p:nvSpPr>
        <p:spPr>
          <a:xfrm>
            <a:off x="1244957" y="1202930"/>
            <a:ext cx="1030739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/>
              <a:t>North-South Bridge </a:t>
            </a:r>
            <a:r>
              <a:rPr lang="en-US" b="1" dirty="0" err="1"/>
              <a:t>arhitektura</a:t>
            </a:r>
            <a:r>
              <a:rPr lang="en-US" dirty="0"/>
              <a:t> </a:t>
            </a:r>
            <a:r>
              <a:rPr lang="en-US" dirty="0" err="1" smtClean="0"/>
              <a:t>podrazumijeva</a:t>
            </a:r>
            <a:r>
              <a:rPr lang="en-US" dirty="0" smtClean="0"/>
              <a:t> </a:t>
            </a:r>
            <a:r>
              <a:rPr lang="en-US" dirty="0"/>
              <a:t>da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funkcije</a:t>
            </a:r>
            <a:r>
              <a:rPr lang="en-US" dirty="0"/>
              <a:t> </a:t>
            </a:r>
            <a:r>
              <a:rPr lang="en-US" dirty="0" err="1"/>
              <a:t>čipseta</a:t>
            </a:r>
            <a:r>
              <a:rPr lang="en-US" dirty="0"/>
              <a:t> </a:t>
            </a:r>
            <a:r>
              <a:rPr lang="en-US" dirty="0" err="1"/>
              <a:t>realizovane</a:t>
            </a:r>
            <a:r>
              <a:rPr lang="en-US" dirty="0"/>
              <a:t> </a:t>
            </a:r>
            <a:r>
              <a:rPr lang="en-US" dirty="0" err="1"/>
              <a:t>kroz</a:t>
            </a:r>
            <a:r>
              <a:rPr lang="en-US" dirty="0"/>
              <a:t> </a:t>
            </a:r>
            <a:r>
              <a:rPr lang="en-US" dirty="0" err="1"/>
              <a:t>čipove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nose </a:t>
            </a:r>
            <a:r>
              <a:rPr lang="en-US" dirty="0" err="1"/>
              <a:t>nazive</a:t>
            </a:r>
            <a:r>
              <a:rPr lang="en-US" dirty="0"/>
              <a:t> </a:t>
            </a:r>
            <a:r>
              <a:rPr lang="en-US" b="1" dirty="0"/>
              <a:t>North Bridge, South Bridge </a:t>
            </a:r>
            <a:r>
              <a:rPr lang="en-US" b="1" dirty="0" err="1"/>
              <a:t>i</a:t>
            </a:r>
            <a:r>
              <a:rPr lang="en-US" b="1" dirty="0"/>
              <a:t> Super I/O </a:t>
            </a:r>
            <a:r>
              <a:rPr lang="en-US" dirty="0"/>
              <a:t>chip.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0158" y="2047741"/>
            <a:ext cx="6168981" cy="3966692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1220435" y="6167839"/>
            <a:ext cx="529503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 </a:t>
            </a:r>
            <a:r>
              <a:rPr lang="en-US" dirty="0" err="1"/>
              <a:t>Grafički</a:t>
            </a:r>
            <a:r>
              <a:rPr lang="en-US" dirty="0"/>
              <a:t> </a:t>
            </a:r>
            <a:r>
              <a:rPr lang="en-US" dirty="0" err="1"/>
              <a:t>prikaz</a:t>
            </a:r>
            <a:r>
              <a:rPr lang="en-US" dirty="0"/>
              <a:t> North-South Bridge </a:t>
            </a:r>
            <a:r>
              <a:rPr lang="en-US" dirty="0" err="1"/>
              <a:t>arhitekture</a:t>
            </a:r>
            <a:r>
              <a:rPr lang="en-US" dirty="0"/>
              <a:t> </a:t>
            </a:r>
          </a:p>
        </p:txBody>
      </p:sp>
      <p:sp>
        <p:nvSpPr>
          <p:cNvPr id="6" name="Rectangle 5"/>
          <p:cNvSpPr/>
          <p:nvPr/>
        </p:nvSpPr>
        <p:spPr>
          <a:xfrm>
            <a:off x="7469747" y="2355280"/>
            <a:ext cx="4623515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b="1" dirty="0"/>
              <a:t>North Bridge </a:t>
            </a:r>
            <a:r>
              <a:rPr lang="en-US" sz="1600" dirty="0" err="1"/>
              <a:t>predstavlja</a:t>
            </a:r>
            <a:r>
              <a:rPr lang="en-US" sz="1600" dirty="0"/>
              <a:t> most </a:t>
            </a:r>
            <a:r>
              <a:rPr lang="en-US" sz="1600" dirty="0" err="1"/>
              <a:t>između</a:t>
            </a:r>
            <a:r>
              <a:rPr lang="en-US" sz="1600" dirty="0"/>
              <a:t> </a:t>
            </a:r>
            <a:r>
              <a:rPr lang="en-US" sz="1600" dirty="0" err="1"/>
              <a:t>procesorske</a:t>
            </a:r>
            <a:r>
              <a:rPr lang="en-US" sz="1600" dirty="0"/>
              <a:t> </a:t>
            </a:r>
            <a:r>
              <a:rPr lang="en-US" sz="1600" dirty="0" err="1"/>
              <a:t>magistrale</a:t>
            </a:r>
            <a:r>
              <a:rPr lang="en-US" sz="1600" dirty="0"/>
              <a:t> </a:t>
            </a:r>
            <a:r>
              <a:rPr lang="en-US" sz="1600" dirty="0" err="1"/>
              <a:t>koja</a:t>
            </a:r>
            <a:r>
              <a:rPr lang="en-US" sz="1600" dirty="0"/>
              <a:t> </a:t>
            </a:r>
            <a:r>
              <a:rPr lang="en-US" sz="1600" dirty="0" err="1"/>
              <a:t>radi</a:t>
            </a:r>
            <a:r>
              <a:rPr lang="en-US" sz="1600" dirty="0"/>
              <a:t> </a:t>
            </a:r>
            <a:r>
              <a:rPr lang="en-US" sz="1600" dirty="0" err="1"/>
              <a:t>na</a:t>
            </a:r>
            <a:r>
              <a:rPr lang="en-US" sz="1600" dirty="0"/>
              <a:t> </a:t>
            </a:r>
            <a:r>
              <a:rPr lang="en-US" sz="1600" dirty="0" err="1"/>
              <a:t>većoj</a:t>
            </a:r>
            <a:r>
              <a:rPr lang="en-US" sz="1600" dirty="0"/>
              <a:t> </a:t>
            </a:r>
            <a:r>
              <a:rPr lang="en-US" sz="1600" dirty="0" err="1"/>
              <a:t>brzini</a:t>
            </a:r>
            <a:r>
              <a:rPr lang="en-US" sz="1600" dirty="0"/>
              <a:t> (200/133 /100/66MHz), </a:t>
            </a:r>
            <a:r>
              <a:rPr lang="en-US" sz="1600" dirty="0" err="1"/>
              <a:t>sporijeg</a:t>
            </a:r>
            <a:r>
              <a:rPr lang="en-US" sz="1600" dirty="0"/>
              <a:t> AGP </a:t>
            </a:r>
            <a:r>
              <a:rPr lang="en-US" sz="1600" dirty="0" err="1"/>
              <a:t>slota</a:t>
            </a:r>
            <a:r>
              <a:rPr lang="en-US" sz="1600" dirty="0"/>
              <a:t> (66MHz) </a:t>
            </a:r>
            <a:r>
              <a:rPr lang="en-US" sz="1600" dirty="0" err="1"/>
              <a:t>i</a:t>
            </a:r>
            <a:r>
              <a:rPr lang="en-US" sz="1600" dirty="0"/>
              <a:t> PCI (33MHz) </a:t>
            </a:r>
            <a:r>
              <a:rPr lang="en-US" sz="1600" dirty="0" err="1"/>
              <a:t>ekspanzionih</a:t>
            </a:r>
            <a:r>
              <a:rPr lang="en-US" sz="1600" dirty="0"/>
              <a:t> </a:t>
            </a:r>
            <a:r>
              <a:rPr lang="en-US" sz="1600" dirty="0" err="1"/>
              <a:t>slotova</a:t>
            </a:r>
            <a:r>
              <a:rPr lang="en-US" sz="1600" dirty="0"/>
              <a:t>. </a:t>
            </a:r>
            <a:endParaRPr lang="en-US" sz="1600" dirty="0" smtClean="0"/>
          </a:p>
          <a:p>
            <a:r>
              <a:rPr lang="en-US" sz="1600" dirty="0" smtClean="0"/>
              <a:t> </a:t>
            </a:r>
            <a:r>
              <a:rPr lang="en-US" sz="1600" b="1" dirty="0"/>
              <a:t>South Bridge </a:t>
            </a:r>
            <a:r>
              <a:rPr lang="en-US" sz="1600" dirty="0" err="1"/>
              <a:t>pred-stavlja</a:t>
            </a:r>
            <a:r>
              <a:rPr lang="en-US" sz="1600" dirty="0"/>
              <a:t> most </a:t>
            </a:r>
            <a:r>
              <a:rPr lang="en-US" sz="1600" dirty="0" err="1"/>
              <a:t>između</a:t>
            </a:r>
            <a:r>
              <a:rPr lang="en-US" sz="1600" dirty="0"/>
              <a:t> PCI </a:t>
            </a:r>
            <a:r>
              <a:rPr lang="en-US" sz="1600" dirty="0" err="1"/>
              <a:t>magistrale</a:t>
            </a:r>
            <a:r>
              <a:rPr lang="en-US" sz="1600" dirty="0"/>
              <a:t> (33MHz) </a:t>
            </a:r>
            <a:r>
              <a:rPr lang="en-US" sz="1600" dirty="0" err="1"/>
              <a:t>i</a:t>
            </a:r>
            <a:r>
              <a:rPr lang="en-US" sz="1600" dirty="0"/>
              <a:t> </a:t>
            </a:r>
            <a:r>
              <a:rPr lang="en-US" sz="1600" dirty="0" err="1"/>
              <a:t>najsporijih</a:t>
            </a:r>
            <a:r>
              <a:rPr lang="en-US" sz="1600" dirty="0"/>
              <a:t> </a:t>
            </a:r>
            <a:r>
              <a:rPr lang="en-US" sz="1600" dirty="0" err="1"/>
              <a:t>uređaja</a:t>
            </a:r>
            <a:r>
              <a:rPr lang="en-US" sz="1600" dirty="0"/>
              <a:t> </a:t>
            </a:r>
            <a:r>
              <a:rPr lang="en-US" sz="1600" dirty="0" err="1"/>
              <a:t>povezanih</a:t>
            </a:r>
            <a:r>
              <a:rPr lang="en-US" sz="1600" dirty="0"/>
              <a:t> </a:t>
            </a:r>
            <a:r>
              <a:rPr lang="en-US" sz="1600" dirty="0" err="1"/>
              <a:t>preko</a:t>
            </a:r>
            <a:r>
              <a:rPr lang="en-US" sz="1600" dirty="0"/>
              <a:t> ISA (8MHz) </a:t>
            </a:r>
            <a:r>
              <a:rPr lang="en-US" sz="1600" dirty="0" err="1"/>
              <a:t>ekspanzionih</a:t>
            </a:r>
            <a:r>
              <a:rPr lang="en-US" sz="1600" dirty="0"/>
              <a:t> </a:t>
            </a:r>
            <a:r>
              <a:rPr lang="en-US" sz="1600" dirty="0" err="1"/>
              <a:t>slotova</a:t>
            </a:r>
            <a:r>
              <a:rPr lang="en-US" sz="1600" dirty="0" smtClean="0"/>
              <a:t>.</a:t>
            </a:r>
          </a:p>
          <a:p>
            <a:r>
              <a:rPr lang="en-US" sz="1600" dirty="0" smtClean="0"/>
              <a:t>  </a:t>
            </a:r>
            <a:r>
              <a:rPr lang="en-US" sz="1600" b="1" dirty="0"/>
              <a:t>Super I/O </a:t>
            </a:r>
            <a:r>
              <a:rPr lang="en-US" sz="1600" dirty="0" err="1"/>
              <a:t>čip</a:t>
            </a:r>
            <a:r>
              <a:rPr lang="en-US" sz="1600" dirty="0"/>
              <a:t> je </a:t>
            </a:r>
            <a:r>
              <a:rPr lang="en-US" sz="1600" dirty="0" err="1"/>
              <a:t>zaseban</a:t>
            </a:r>
            <a:r>
              <a:rPr lang="en-US" sz="1600" dirty="0"/>
              <a:t> </a:t>
            </a:r>
            <a:r>
              <a:rPr lang="en-US" sz="1600" dirty="0" err="1"/>
              <a:t>čip</a:t>
            </a:r>
            <a:r>
              <a:rPr lang="en-US" sz="1600" dirty="0"/>
              <a:t> </a:t>
            </a:r>
            <a:r>
              <a:rPr lang="en-US" sz="1600" dirty="0" err="1"/>
              <a:t>pridružen</a:t>
            </a:r>
            <a:r>
              <a:rPr lang="en-US" sz="1600" dirty="0"/>
              <a:t> ISA </a:t>
            </a:r>
            <a:r>
              <a:rPr lang="en-US" sz="1600" dirty="0" err="1"/>
              <a:t>busu</a:t>
            </a:r>
            <a:r>
              <a:rPr lang="en-US" sz="1600" dirty="0"/>
              <a:t> </a:t>
            </a:r>
            <a:r>
              <a:rPr lang="en-US" sz="1600" dirty="0" err="1"/>
              <a:t>koji</a:t>
            </a:r>
            <a:r>
              <a:rPr lang="en-US" sz="1600" dirty="0"/>
              <a:t> </a:t>
            </a:r>
            <a:r>
              <a:rPr lang="en-US" sz="1600" dirty="0" err="1"/>
              <a:t>sadrži</a:t>
            </a:r>
            <a:r>
              <a:rPr lang="en-US" sz="1600" dirty="0"/>
              <a:t> </a:t>
            </a:r>
            <a:r>
              <a:rPr lang="en-US" sz="1600" dirty="0" err="1"/>
              <a:t>kontrolere</a:t>
            </a:r>
            <a:r>
              <a:rPr lang="en-US" sz="1600" dirty="0"/>
              <a:t> </a:t>
            </a:r>
            <a:r>
              <a:rPr lang="en-US" sz="1600" dirty="0" err="1"/>
              <a:t>najčešće</a:t>
            </a:r>
            <a:r>
              <a:rPr lang="en-US" sz="1600" dirty="0"/>
              <a:t> </a:t>
            </a:r>
            <a:r>
              <a:rPr lang="en-US" sz="1600" dirty="0" err="1"/>
              <a:t>korišćenih</a:t>
            </a:r>
            <a:r>
              <a:rPr lang="en-US" sz="1600" dirty="0"/>
              <a:t> </a:t>
            </a:r>
            <a:r>
              <a:rPr lang="en-US" sz="1600" dirty="0" err="1"/>
              <a:t>perifernih</a:t>
            </a:r>
            <a:r>
              <a:rPr lang="en-US" sz="1600" dirty="0"/>
              <a:t> </a:t>
            </a:r>
            <a:r>
              <a:rPr lang="en-US" sz="1600" dirty="0" err="1"/>
              <a:t>uređaja</a:t>
            </a:r>
            <a:r>
              <a:rPr lang="en-US" sz="16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1037054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476777" y="561948"/>
            <a:ext cx="10152845" cy="15081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/>
              <a:t>Hub </a:t>
            </a:r>
            <a:r>
              <a:rPr lang="en-US" sz="2000" b="1" dirty="0" err="1"/>
              <a:t>arhitektura</a:t>
            </a:r>
            <a:r>
              <a:rPr lang="en-US" sz="2000" b="1" dirty="0"/>
              <a:t> </a:t>
            </a:r>
            <a:r>
              <a:rPr lang="en-US" dirty="0"/>
              <a:t>se </a:t>
            </a:r>
            <a:r>
              <a:rPr lang="en-US" dirty="0" err="1"/>
              <a:t>pojavila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Intelovim</a:t>
            </a:r>
            <a:r>
              <a:rPr lang="en-US" dirty="0"/>
              <a:t> </a:t>
            </a:r>
            <a:r>
              <a:rPr lang="en-US" dirty="0" err="1"/>
              <a:t>čipsetima</a:t>
            </a:r>
            <a:r>
              <a:rPr lang="en-US" dirty="0"/>
              <a:t> </a:t>
            </a:r>
            <a:r>
              <a:rPr lang="en-US" dirty="0" err="1"/>
              <a:t>serije</a:t>
            </a:r>
            <a:r>
              <a:rPr lang="en-US" dirty="0"/>
              <a:t> 800. </a:t>
            </a:r>
            <a:endParaRPr lang="en-US" dirty="0" smtClean="0"/>
          </a:p>
          <a:p>
            <a:r>
              <a:rPr lang="en-US" dirty="0" smtClean="0"/>
              <a:t>U </a:t>
            </a:r>
            <a:r>
              <a:rPr lang="en-US" dirty="0" err="1"/>
              <a:t>njoj</a:t>
            </a:r>
            <a:r>
              <a:rPr lang="en-US" dirty="0"/>
              <a:t> se </a:t>
            </a:r>
            <a:r>
              <a:rPr lang="en-US" dirty="0" err="1"/>
              <a:t>ekvivalent</a:t>
            </a:r>
            <a:r>
              <a:rPr lang="en-US" dirty="0"/>
              <a:t> North Bridge </a:t>
            </a:r>
            <a:r>
              <a:rPr lang="en-US" dirty="0" err="1"/>
              <a:t>čipu</a:t>
            </a:r>
            <a:r>
              <a:rPr lang="en-US" dirty="0"/>
              <a:t> </a:t>
            </a:r>
            <a:r>
              <a:rPr lang="en-US" dirty="0" err="1"/>
              <a:t>naziva</a:t>
            </a:r>
            <a:r>
              <a:rPr lang="en-US" dirty="0"/>
              <a:t> </a:t>
            </a:r>
            <a:r>
              <a:rPr lang="en-US" b="1" dirty="0"/>
              <a:t>Memory Controller Hub (MCH</a:t>
            </a:r>
            <a:r>
              <a:rPr lang="en-US" dirty="0"/>
              <a:t>). MCH </a:t>
            </a:r>
            <a:r>
              <a:rPr lang="en-US" dirty="0" err="1"/>
              <a:t>povezuje</a:t>
            </a:r>
            <a:r>
              <a:rPr lang="en-US" dirty="0"/>
              <a:t> </a:t>
            </a:r>
            <a:r>
              <a:rPr lang="en-US" dirty="0" err="1"/>
              <a:t>procesorsku</a:t>
            </a:r>
            <a:r>
              <a:rPr lang="en-US" dirty="0"/>
              <a:t> </a:t>
            </a:r>
            <a:r>
              <a:rPr lang="en-US" dirty="0" err="1"/>
              <a:t>magistralu</a:t>
            </a:r>
            <a:r>
              <a:rPr lang="en-US" dirty="0"/>
              <a:t> (100/133MHz), hub interface (66MHz) </a:t>
            </a:r>
            <a:r>
              <a:rPr lang="en-US" dirty="0" err="1"/>
              <a:t>i</a:t>
            </a:r>
            <a:r>
              <a:rPr lang="en-US" dirty="0"/>
              <a:t> AGP bus (66MHz). </a:t>
            </a:r>
            <a:r>
              <a:rPr lang="en-US" dirty="0" err="1"/>
              <a:t>Ekvivalent</a:t>
            </a:r>
            <a:r>
              <a:rPr lang="en-US" dirty="0"/>
              <a:t> </a:t>
            </a:r>
            <a:r>
              <a:rPr lang="en-US" b="1" dirty="0"/>
              <a:t>South Bridge </a:t>
            </a:r>
            <a:r>
              <a:rPr lang="en-US" b="1" dirty="0" err="1"/>
              <a:t>čipu</a:t>
            </a:r>
            <a:r>
              <a:rPr lang="en-US" b="1" dirty="0"/>
              <a:t> se </a:t>
            </a:r>
            <a:r>
              <a:rPr lang="en-US" b="1" dirty="0" err="1"/>
              <a:t>naziva</a:t>
            </a:r>
            <a:r>
              <a:rPr lang="en-US" b="1" dirty="0"/>
              <a:t> I/O Controller Hub (ICH</a:t>
            </a:r>
            <a:r>
              <a:rPr lang="en-US" dirty="0"/>
              <a:t>). ICH </a:t>
            </a:r>
            <a:r>
              <a:rPr lang="en-US" dirty="0" err="1"/>
              <a:t>povezuje</a:t>
            </a:r>
            <a:r>
              <a:rPr lang="en-US" dirty="0"/>
              <a:t> hub interface (66MHz), ATA/66 IDE </a:t>
            </a:r>
            <a:r>
              <a:rPr lang="en-US" dirty="0" err="1"/>
              <a:t>portove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PCI bus (33MHz)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07698" y="2297538"/>
            <a:ext cx="4772025" cy="3009900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1330155" y="5626925"/>
            <a:ext cx="353013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err="1"/>
              <a:t>Grafički</a:t>
            </a:r>
            <a:r>
              <a:rPr lang="en-US" dirty="0"/>
              <a:t> </a:t>
            </a:r>
            <a:r>
              <a:rPr lang="en-US" dirty="0" err="1"/>
              <a:t>prikaz</a:t>
            </a:r>
            <a:r>
              <a:rPr lang="en-US" dirty="0"/>
              <a:t> Hub </a:t>
            </a:r>
            <a:r>
              <a:rPr lang="en-US" dirty="0" err="1"/>
              <a:t>arhitekture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6469487" y="2568090"/>
            <a:ext cx="494119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/>
              <a:t>Hub </a:t>
            </a:r>
            <a:r>
              <a:rPr lang="en-US" sz="1600" dirty="0" err="1"/>
              <a:t>interfejs</a:t>
            </a:r>
            <a:r>
              <a:rPr lang="en-US" sz="1600" dirty="0"/>
              <a:t> </a:t>
            </a:r>
            <a:r>
              <a:rPr lang="en-US" sz="1600" dirty="0" err="1"/>
              <a:t>obavlja</a:t>
            </a:r>
            <a:r>
              <a:rPr lang="en-US" sz="1600" dirty="0"/>
              <a:t> 4 </a:t>
            </a:r>
            <a:r>
              <a:rPr lang="en-US" sz="1600" dirty="0" err="1"/>
              <a:t>transfera</a:t>
            </a:r>
            <a:r>
              <a:rPr lang="en-US" sz="1600" dirty="0"/>
              <a:t> </a:t>
            </a:r>
            <a:r>
              <a:rPr lang="en-US" sz="1600" dirty="0" err="1"/>
              <a:t>po</a:t>
            </a:r>
            <a:r>
              <a:rPr lang="en-US" sz="1600" dirty="0"/>
              <a:t> </a:t>
            </a:r>
            <a:r>
              <a:rPr lang="en-US" sz="1600" dirty="0" err="1"/>
              <a:t>taktu</a:t>
            </a:r>
            <a:r>
              <a:rPr lang="en-US" sz="1600" dirty="0"/>
              <a:t> (66MHz), </a:t>
            </a:r>
            <a:r>
              <a:rPr lang="en-US" sz="1600" dirty="0" err="1"/>
              <a:t>što</a:t>
            </a:r>
            <a:r>
              <a:rPr lang="en-US" sz="1600" dirty="0"/>
              <a:t> je 266MBps </a:t>
            </a:r>
            <a:r>
              <a:rPr lang="en-US" sz="1600" dirty="0" err="1"/>
              <a:t>ili</a:t>
            </a:r>
            <a:r>
              <a:rPr lang="en-US" sz="1600" dirty="0"/>
              <a:t> </a:t>
            </a:r>
            <a:r>
              <a:rPr lang="en-US" sz="1600" dirty="0" err="1"/>
              <a:t>dvostruko</a:t>
            </a:r>
            <a:r>
              <a:rPr lang="en-US" sz="1600" dirty="0"/>
              <a:t> </a:t>
            </a:r>
            <a:r>
              <a:rPr lang="en-US" sz="1600" dirty="0" err="1"/>
              <a:t>više</a:t>
            </a:r>
            <a:r>
              <a:rPr lang="en-US" sz="1600" dirty="0"/>
              <a:t> </a:t>
            </a:r>
            <a:r>
              <a:rPr lang="en-US" sz="1600" dirty="0" err="1"/>
              <a:t>nego</a:t>
            </a:r>
            <a:r>
              <a:rPr lang="en-US" sz="1600" dirty="0"/>
              <a:t> </a:t>
            </a:r>
            <a:r>
              <a:rPr lang="en-US" sz="1600" dirty="0" err="1"/>
              <a:t>nivo</a:t>
            </a:r>
            <a:r>
              <a:rPr lang="en-US" sz="1600" dirty="0"/>
              <a:t> </a:t>
            </a:r>
            <a:r>
              <a:rPr lang="en-US" sz="1600" dirty="0" err="1"/>
              <a:t>transfera</a:t>
            </a:r>
            <a:r>
              <a:rPr lang="en-US" sz="1600" dirty="0"/>
              <a:t> </a:t>
            </a:r>
            <a:r>
              <a:rPr lang="en-US" sz="1600" dirty="0" err="1"/>
              <a:t>na</a:t>
            </a:r>
            <a:r>
              <a:rPr lang="en-US" sz="1600" dirty="0"/>
              <a:t> PCI </a:t>
            </a:r>
            <a:r>
              <a:rPr lang="en-US" sz="1600" dirty="0" err="1"/>
              <a:t>busu</a:t>
            </a:r>
            <a:r>
              <a:rPr lang="en-US" sz="1600" dirty="0"/>
              <a:t>. </a:t>
            </a:r>
          </a:p>
        </p:txBody>
      </p:sp>
      <p:sp>
        <p:nvSpPr>
          <p:cNvPr id="6" name="Rectangle 5"/>
          <p:cNvSpPr/>
          <p:nvPr/>
        </p:nvSpPr>
        <p:spPr>
          <a:xfrm>
            <a:off x="6439435" y="3836555"/>
            <a:ext cx="5074277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 err="1"/>
              <a:t>Poboljšane</a:t>
            </a:r>
            <a:r>
              <a:rPr lang="en-US" sz="1600" dirty="0"/>
              <a:t> </a:t>
            </a:r>
            <a:r>
              <a:rPr lang="en-US" sz="1600" dirty="0" err="1"/>
              <a:t>su</a:t>
            </a:r>
            <a:r>
              <a:rPr lang="en-US" sz="1600" dirty="0"/>
              <a:t> </a:t>
            </a:r>
            <a:r>
              <a:rPr lang="en-US" sz="1600" dirty="0" err="1"/>
              <a:t>performanse</a:t>
            </a:r>
            <a:r>
              <a:rPr lang="en-US" sz="1600" dirty="0"/>
              <a:t> </a:t>
            </a:r>
            <a:r>
              <a:rPr lang="en-US" sz="1600" dirty="0" err="1"/>
              <a:t>svih</a:t>
            </a:r>
            <a:r>
              <a:rPr lang="en-US" sz="1600" dirty="0"/>
              <a:t> </a:t>
            </a:r>
            <a:r>
              <a:rPr lang="en-US" sz="1600" dirty="0" err="1"/>
              <a:t>uređaja</a:t>
            </a:r>
            <a:r>
              <a:rPr lang="en-US" sz="1600" dirty="0"/>
              <a:t> </a:t>
            </a:r>
            <a:r>
              <a:rPr lang="en-US" sz="1600" dirty="0" err="1"/>
              <a:t>vezanih</a:t>
            </a:r>
            <a:r>
              <a:rPr lang="en-US" sz="1600" dirty="0"/>
              <a:t> </a:t>
            </a:r>
            <a:r>
              <a:rPr lang="en-US" sz="1600" dirty="0" err="1"/>
              <a:t>na</a:t>
            </a:r>
            <a:r>
              <a:rPr lang="en-US" sz="1600" dirty="0"/>
              <a:t> PCI bus. </a:t>
            </a:r>
            <a:r>
              <a:rPr lang="en-US" sz="1600" dirty="0" err="1"/>
              <a:t>Brži</a:t>
            </a:r>
            <a:r>
              <a:rPr lang="en-US" sz="1600" dirty="0"/>
              <a:t> </a:t>
            </a:r>
            <a:r>
              <a:rPr lang="en-US" sz="1600" dirty="0" err="1"/>
              <a:t>prenos</a:t>
            </a:r>
            <a:r>
              <a:rPr lang="en-US" sz="1600" dirty="0"/>
              <a:t> </a:t>
            </a:r>
            <a:r>
              <a:rPr lang="en-US" sz="1600" dirty="0" err="1"/>
              <a:t>sa</a:t>
            </a:r>
            <a:r>
              <a:rPr lang="en-US" sz="1600" dirty="0"/>
              <a:t> </a:t>
            </a:r>
            <a:r>
              <a:rPr lang="en-US" sz="1600" dirty="0" err="1"/>
              <a:t>uređaja</a:t>
            </a:r>
            <a:r>
              <a:rPr lang="en-US" sz="1600" dirty="0"/>
              <a:t> </a:t>
            </a:r>
            <a:r>
              <a:rPr lang="en-US" sz="1600" dirty="0" err="1"/>
              <a:t>koji</a:t>
            </a:r>
            <a:r>
              <a:rPr lang="en-US" sz="1600" dirty="0"/>
              <a:t> </a:t>
            </a:r>
            <a:r>
              <a:rPr lang="en-US" sz="1600" dirty="0" err="1"/>
              <a:t>su</a:t>
            </a:r>
            <a:r>
              <a:rPr lang="en-US" sz="1600" dirty="0"/>
              <a:t> </a:t>
            </a:r>
            <a:r>
              <a:rPr lang="en-US" sz="1600" dirty="0" err="1"/>
              <a:t>direktno</a:t>
            </a:r>
            <a:r>
              <a:rPr lang="en-US" sz="1600" dirty="0"/>
              <a:t> </a:t>
            </a:r>
            <a:r>
              <a:rPr lang="en-US" sz="1600" dirty="0" err="1"/>
              <a:t>povezani</a:t>
            </a:r>
            <a:r>
              <a:rPr lang="en-US" sz="1600" dirty="0"/>
              <a:t> </a:t>
            </a:r>
            <a:r>
              <a:rPr lang="en-US" sz="1600" dirty="0" err="1"/>
              <a:t>na</a:t>
            </a:r>
            <a:r>
              <a:rPr lang="en-US" sz="1600" dirty="0"/>
              <a:t> ICH </a:t>
            </a:r>
            <a:r>
              <a:rPr lang="en-US" sz="1600" dirty="0" err="1"/>
              <a:t>kao</a:t>
            </a:r>
            <a:r>
              <a:rPr lang="en-US" sz="1600" dirty="0"/>
              <a:t> </a:t>
            </a:r>
            <a:r>
              <a:rPr lang="en-US" sz="1600" dirty="0" err="1"/>
              <a:t>što</a:t>
            </a:r>
            <a:r>
              <a:rPr lang="en-US" sz="1600" dirty="0"/>
              <a:t> </a:t>
            </a:r>
            <a:r>
              <a:rPr lang="en-US" sz="1600" dirty="0" err="1"/>
              <a:t>su</a:t>
            </a:r>
            <a:r>
              <a:rPr lang="en-US" sz="1600" dirty="0"/>
              <a:t> </a:t>
            </a:r>
            <a:r>
              <a:rPr lang="en-US" sz="1600" dirty="0" err="1"/>
              <a:t>novi</a:t>
            </a:r>
            <a:r>
              <a:rPr lang="en-US" sz="1600" dirty="0"/>
              <a:t> </a:t>
            </a:r>
            <a:r>
              <a:rPr lang="en-US" sz="1600" dirty="0" err="1"/>
              <a:t>brži</a:t>
            </a:r>
            <a:r>
              <a:rPr lang="en-US" sz="1600" dirty="0"/>
              <a:t> ATA-66, ATA-100 </a:t>
            </a:r>
            <a:r>
              <a:rPr lang="en-US" sz="1600" dirty="0" err="1"/>
              <a:t>i</a:t>
            </a:r>
            <a:r>
              <a:rPr lang="en-US" sz="1600" dirty="0"/>
              <a:t> USB 2.0 </a:t>
            </a:r>
            <a:r>
              <a:rPr lang="en-US" sz="1600" dirty="0" err="1"/>
              <a:t>interfejsi</a:t>
            </a:r>
            <a:r>
              <a:rPr lang="en-US" sz="1600" dirty="0"/>
              <a:t>. </a:t>
            </a:r>
            <a:r>
              <a:rPr lang="en-US" sz="1600" dirty="0" err="1"/>
              <a:t>Koristi</a:t>
            </a:r>
            <a:r>
              <a:rPr lang="en-US" sz="1600" dirty="0"/>
              <a:t> se </a:t>
            </a:r>
            <a:r>
              <a:rPr lang="en-US" sz="1600" dirty="0" err="1"/>
              <a:t>i</a:t>
            </a:r>
            <a:r>
              <a:rPr lang="en-US" sz="1600" dirty="0"/>
              <a:t> </a:t>
            </a:r>
            <a:r>
              <a:rPr lang="en-US" sz="1600" dirty="0" err="1"/>
              <a:t>novi</a:t>
            </a:r>
            <a:r>
              <a:rPr lang="en-US" sz="1600" dirty="0"/>
              <a:t> bus </a:t>
            </a:r>
            <a:r>
              <a:rPr lang="en-US" sz="1600" dirty="0" err="1"/>
              <a:t>sa</a:t>
            </a:r>
            <a:r>
              <a:rPr lang="en-US" sz="1600" dirty="0"/>
              <a:t> </a:t>
            </a:r>
            <a:r>
              <a:rPr lang="en-US" sz="1600" dirty="0" err="1"/>
              <a:t>malim</a:t>
            </a:r>
            <a:r>
              <a:rPr lang="en-US" sz="1600" dirty="0"/>
              <a:t> </a:t>
            </a:r>
            <a:r>
              <a:rPr lang="en-US" sz="1600" dirty="0" err="1"/>
              <a:t>brojem</a:t>
            </a:r>
            <a:r>
              <a:rPr lang="en-US" sz="1600" dirty="0"/>
              <a:t> </a:t>
            </a:r>
            <a:r>
              <a:rPr lang="en-US" sz="1600" dirty="0" err="1"/>
              <a:t>pinova</a:t>
            </a:r>
            <a:r>
              <a:rPr lang="en-US" sz="1600" dirty="0"/>
              <a:t> </a:t>
            </a:r>
            <a:r>
              <a:rPr lang="en-US" sz="1600" dirty="0" err="1"/>
              <a:t>koji</a:t>
            </a:r>
            <a:r>
              <a:rPr lang="en-US" sz="1600" dirty="0"/>
              <a:t> </a:t>
            </a:r>
            <a:r>
              <a:rPr lang="en-US" sz="1600" dirty="0" err="1"/>
              <a:t>povezuje</a:t>
            </a:r>
            <a:r>
              <a:rPr lang="en-US" sz="1600" dirty="0"/>
              <a:t> BIOS </a:t>
            </a:r>
            <a:r>
              <a:rPr lang="en-US" sz="1600" dirty="0" err="1"/>
              <a:t>čip</a:t>
            </a:r>
            <a:r>
              <a:rPr lang="en-US" sz="1600" dirty="0"/>
              <a:t> </a:t>
            </a:r>
            <a:r>
              <a:rPr lang="en-US" sz="1600" dirty="0" err="1"/>
              <a:t>i</a:t>
            </a:r>
            <a:r>
              <a:rPr lang="en-US" sz="1600" dirty="0"/>
              <a:t> </a:t>
            </a:r>
            <a:r>
              <a:rPr lang="en-US" sz="1600" dirty="0" err="1"/>
              <a:t>opcioni</a:t>
            </a:r>
            <a:r>
              <a:rPr lang="en-US" sz="1600" dirty="0"/>
              <a:t> Super I/O </a:t>
            </a:r>
            <a:r>
              <a:rPr lang="en-US" sz="1600" dirty="0" err="1"/>
              <a:t>čip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24389675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322231" y="983578"/>
            <a:ext cx="5696755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err="1"/>
              <a:t>Kod</a:t>
            </a:r>
            <a:r>
              <a:rPr lang="en-US" dirty="0"/>
              <a:t> </a:t>
            </a:r>
            <a:r>
              <a:rPr lang="en-US" dirty="0" err="1"/>
              <a:t>sistema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jednim</a:t>
            </a:r>
            <a:r>
              <a:rPr lang="en-US" dirty="0"/>
              <a:t> </a:t>
            </a:r>
            <a:r>
              <a:rPr lang="en-US" dirty="0" err="1"/>
              <a:t>procesorom</a:t>
            </a:r>
            <a:r>
              <a:rPr lang="en-US" dirty="0"/>
              <a:t>, </a:t>
            </a:r>
            <a:r>
              <a:rPr lang="en-US" dirty="0" err="1"/>
              <a:t>uređaji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priključeni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hijerarhiju</a:t>
            </a:r>
            <a:r>
              <a:rPr lang="en-US" dirty="0"/>
              <a:t> </a:t>
            </a:r>
            <a:r>
              <a:rPr lang="en-US" dirty="0" err="1"/>
              <a:t>magistrala</a:t>
            </a:r>
            <a:r>
              <a:rPr lang="en-US" dirty="0"/>
              <a:t>. </a:t>
            </a:r>
            <a:endParaRPr lang="en-US" dirty="0" smtClean="0"/>
          </a:p>
          <a:p>
            <a:r>
              <a:rPr lang="en-US" b="1" dirty="0" smtClean="0"/>
              <a:t>Most-</a:t>
            </a:r>
            <a:r>
              <a:rPr lang="en-US" b="1" dirty="0" err="1" smtClean="0"/>
              <a:t>adapteri</a:t>
            </a:r>
            <a:r>
              <a:rPr lang="en-US" dirty="0" smtClean="0"/>
              <a:t> </a:t>
            </a:r>
            <a:r>
              <a:rPr lang="en-US" dirty="0" err="1"/>
              <a:t>spajaju</a:t>
            </a:r>
            <a:r>
              <a:rPr lang="en-US" dirty="0"/>
              <a:t> </a:t>
            </a:r>
            <a:r>
              <a:rPr lang="en-US" dirty="0" err="1"/>
              <a:t>magistrale</a:t>
            </a:r>
            <a:r>
              <a:rPr lang="en-US" dirty="0"/>
              <a:t> </a:t>
            </a:r>
            <a:r>
              <a:rPr lang="en-US" dirty="0" err="1"/>
              <a:t>raznih</a:t>
            </a:r>
            <a:r>
              <a:rPr lang="en-US" dirty="0"/>
              <a:t> </a:t>
            </a:r>
            <a:r>
              <a:rPr lang="en-US" dirty="0" err="1"/>
              <a:t>brzina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tipova</a:t>
            </a:r>
            <a:r>
              <a:rPr lang="en-US" dirty="0" smtClean="0"/>
              <a:t>.</a:t>
            </a:r>
          </a:p>
          <a:p>
            <a:r>
              <a:rPr lang="en-US" dirty="0" smtClean="0"/>
              <a:t> </a:t>
            </a:r>
            <a:r>
              <a:rPr lang="en-US" b="1" dirty="0" err="1"/>
              <a:t>Sporiji</a:t>
            </a:r>
            <a:r>
              <a:rPr lang="en-US" b="1" dirty="0"/>
              <a:t> </a:t>
            </a:r>
            <a:r>
              <a:rPr lang="en-US" dirty="0" err="1"/>
              <a:t>uređaji</a:t>
            </a:r>
            <a:r>
              <a:rPr lang="en-US" dirty="0"/>
              <a:t> se </a:t>
            </a:r>
            <a:r>
              <a:rPr lang="en-US" dirty="0" err="1"/>
              <a:t>postavljaju</a:t>
            </a:r>
            <a:r>
              <a:rPr lang="en-US" dirty="0"/>
              <a:t> </a:t>
            </a:r>
            <a:r>
              <a:rPr lang="en-US" b="1" dirty="0" err="1"/>
              <a:t>južno</a:t>
            </a:r>
            <a:r>
              <a:rPr lang="en-US" dirty="0"/>
              <a:t> od </a:t>
            </a:r>
            <a:r>
              <a:rPr lang="en-US" b="1" dirty="0" err="1"/>
              <a:t>bržih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se </a:t>
            </a:r>
            <a:r>
              <a:rPr lang="en-US" dirty="0" err="1"/>
              <a:t>povezuju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magistralu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b="1" dirty="0" err="1" smtClean="0"/>
              <a:t>sjevernoj</a:t>
            </a:r>
            <a:r>
              <a:rPr lang="en-US" b="1" dirty="0" smtClean="0"/>
              <a:t> </a:t>
            </a:r>
            <a:r>
              <a:rPr lang="en-US" dirty="0" err="1"/>
              <a:t>strani</a:t>
            </a:r>
            <a:r>
              <a:rPr lang="en-US" dirty="0"/>
              <a:t> </a:t>
            </a:r>
            <a:r>
              <a:rPr lang="en-US" dirty="0" err="1"/>
              <a:t>arhitekture</a:t>
            </a:r>
            <a:r>
              <a:rPr lang="en-US" dirty="0" smtClean="0"/>
              <a:t>.</a:t>
            </a:r>
          </a:p>
          <a:p>
            <a:r>
              <a:rPr lang="en-US" b="1" dirty="0" err="1" smtClean="0"/>
              <a:t>Premošćene</a:t>
            </a:r>
            <a:r>
              <a:rPr lang="en-US" b="1" dirty="0" smtClean="0"/>
              <a:t> </a:t>
            </a:r>
            <a:r>
              <a:rPr lang="en-US" b="1" dirty="0" err="1"/>
              <a:t>magistrale</a:t>
            </a:r>
            <a:r>
              <a:rPr lang="en-US" b="1" dirty="0"/>
              <a:t> </a:t>
            </a:r>
            <a:r>
              <a:rPr lang="en-US" b="1" dirty="0" err="1"/>
              <a:t>donose</a:t>
            </a:r>
            <a:r>
              <a:rPr lang="en-US" b="1" dirty="0"/>
              <a:t> </a:t>
            </a:r>
            <a:r>
              <a:rPr lang="en-US" b="1" dirty="0" err="1"/>
              <a:t>veliku</a:t>
            </a:r>
            <a:r>
              <a:rPr lang="en-US" b="1" dirty="0"/>
              <a:t> </a:t>
            </a:r>
            <a:r>
              <a:rPr lang="en-US" b="1" dirty="0" err="1"/>
              <a:t>prednost</a:t>
            </a:r>
            <a:r>
              <a:rPr lang="en-US" b="1" dirty="0"/>
              <a:t> </a:t>
            </a:r>
            <a:r>
              <a:rPr lang="en-US" dirty="0"/>
              <a:t>- </a:t>
            </a:r>
            <a:r>
              <a:rPr lang="en-US" dirty="0" err="1"/>
              <a:t>mogu</a:t>
            </a:r>
            <a:r>
              <a:rPr lang="en-US" dirty="0"/>
              <a:t> da </a:t>
            </a:r>
            <a:r>
              <a:rPr lang="en-US" dirty="0" err="1"/>
              <a:t>opslužuju</a:t>
            </a:r>
            <a:r>
              <a:rPr lang="en-US" dirty="0"/>
              <a:t> </a:t>
            </a:r>
            <a:r>
              <a:rPr lang="en-US" dirty="0" err="1"/>
              <a:t>paralelno</a:t>
            </a:r>
            <a:r>
              <a:rPr lang="en-US" dirty="0"/>
              <a:t> </a:t>
            </a:r>
            <a:r>
              <a:rPr lang="en-US" dirty="0" err="1"/>
              <a:t>prenošenje</a:t>
            </a:r>
            <a:r>
              <a:rPr lang="en-US" dirty="0"/>
              <a:t> </a:t>
            </a:r>
            <a:r>
              <a:rPr lang="en-US" dirty="0" err="1"/>
              <a:t>informacija</a:t>
            </a:r>
            <a:r>
              <a:rPr lang="en-US" dirty="0"/>
              <a:t> </a:t>
            </a:r>
            <a:r>
              <a:rPr lang="en-US" dirty="0" err="1"/>
              <a:t>između</a:t>
            </a:r>
            <a:r>
              <a:rPr lang="en-US" dirty="0"/>
              <a:t> </a:t>
            </a:r>
            <a:r>
              <a:rPr lang="en-US" dirty="0" err="1"/>
              <a:t>različitih</a:t>
            </a:r>
            <a:r>
              <a:rPr lang="en-US" dirty="0"/>
              <a:t> </a:t>
            </a:r>
            <a:r>
              <a:rPr lang="en-US" dirty="0" err="1"/>
              <a:t>uređaja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time </a:t>
            </a:r>
            <a:r>
              <a:rPr lang="en-US" dirty="0" err="1"/>
              <a:t>ubrzaju</a:t>
            </a:r>
            <a:r>
              <a:rPr lang="en-US" dirty="0"/>
              <a:t> </a:t>
            </a:r>
            <a:r>
              <a:rPr lang="en-US" dirty="0" err="1"/>
              <a:t>sveukupni</a:t>
            </a:r>
            <a:r>
              <a:rPr lang="en-US" dirty="0"/>
              <a:t> rad </a:t>
            </a:r>
            <a:r>
              <a:rPr lang="en-US" dirty="0" err="1"/>
              <a:t>računara</a:t>
            </a:r>
            <a:r>
              <a:rPr lang="en-US" dirty="0" smtClean="0"/>
              <a:t>.</a:t>
            </a:r>
          </a:p>
          <a:p>
            <a:r>
              <a:rPr lang="en-US" dirty="0" smtClean="0"/>
              <a:t> </a:t>
            </a:r>
            <a:r>
              <a:rPr lang="en-US" dirty="0" err="1"/>
              <a:t>Tako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slici</a:t>
            </a:r>
            <a:r>
              <a:rPr lang="en-US" dirty="0"/>
              <a:t> </a:t>
            </a:r>
            <a:r>
              <a:rPr lang="en-US" dirty="0" err="1" smtClean="0"/>
              <a:t>vidimo</a:t>
            </a:r>
            <a:r>
              <a:rPr lang="en-US" dirty="0" smtClean="0"/>
              <a:t> </a:t>
            </a:r>
            <a:r>
              <a:rPr lang="en-US" dirty="0"/>
              <a:t>da, </a:t>
            </a:r>
            <a:r>
              <a:rPr lang="en-US" dirty="0" err="1"/>
              <a:t>zahvaljujući</a:t>
            </a:r>
            <a:r>
              <a:rPr lang="en-US" dirty="0"/>
              <a:t> </a:t>
            </a:r>
            <a:r>
              <a:rPr lang="en-US" dirty="0" err="1"/>
              <a:t>hijerarhijskoj</a:t>
            </a:r>
            <a:r>
              <a:rPr lang="en-US" dirty="0"/>
              <a:t> </a:t>
            </a:r>
            <a:r>
              <a:rPr lang="en-US" dirty="0" err="1"/>
              <a:t>organizaciji</a:t>
            </a:r>
            <a:r>
              <a:rPr lang="en-US" dirty="0"/>
              <a:t> </a:t>
            </a:r>
            <a:r>
              <a:rPr lang="en-US" dirty="0" err="1"/>
              <a:t>magistrala</a:t>
            </a:r>
            <a:r>
              <a:rPr lang="en-US" dirty="0"/>
              <a:t>, u </a:t>
            </a:r>
            <a:r>
              <a:rPr lang="en-US" dirty="0" err="1"/>
              <a:t>isto</a:t>
            </a:r>
            <a:r>
              <a:rPr lang="en-US" dirty="0"/>
              <a:t> </a:t>
            </a:r>
            <a:r>
              <a:rPr lang="en-US" dirty="0" err="1" smtClean="0"/>
              <a:t>vijreme</a:t>
            </a:r>
            <a:r>
              <a:rPr lang="en-US" dirty="0" smtClean="0"/>
              <a:t> </a:t>
            </a:r>
            <a:r>
              <a:rPr lang="en-US" dirty="0" err="1"/>
              <a:t>mogu</a:t>
            </a:r>
            <a:r>
              <a:rPr lang="en-US" dirty="0"/>
              <a:t> da se </a:t>
            </a:r>
            <a:r>
              <a:rPr lang="en-US" dirty="0" err="1"/>
              <a:t>obavljaju</a:t>
            </a:r>
            <a:r>
              <a:rPr lang="en-US" dirty="0"/>
              <a:t> tri </a:t>
            </a:r>
            <a:r>
              <a:rPr lang="en-US" dirty="0" err="1"/>
              <a:t>prenosa</a:t>
            </a:r>
            <a:r>
              <a:rPr lang="en-US" dirty="0"/>
              <a:t> </a:t>
            </a:r>
            <a:r>
              <a:rPr lang="en-US" dirty="0" err="1"/>
              <a:t>podataka</a:t>
            </a: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73533" y="850006"/>
            <a:ext cx="3528811" cy="391517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7508382" y="4651300"/>
            <a:ext cx="491972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1600" dirty="0"/>
              <a:t>Tri paralelna prenosa podataka na sistemu sa razdojenim magistralama </a:t>
            </a:r>
            <a:endParaRPr lang="en-US" sz="1600" dirty="0"/>
          </a:p>
        </p:txBody>
      </p:sp>
      <p:sp>
        <p:nvSpPr>
          <p:cNvPr id="5" name="Rectangle 4"/>
          <p:cNvSpPr/>
          <p:nvPr/>
        </p:nvSpPr>
        <p:spPr>
          <a:xfrm>
            <a:off x="1141926" y="5303399"/>
            <a:ext cx="10908407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err="1"/>
              <a:t>Razdvojene</a:t>
            </a:r>
            <a:r>
              <a:rPr lang="en-US" dirty="0"/>
              <a:t> </a:t>
            </a:r>
            <a:r>
              <a:rPr lang="en-US" dirty="0" err="1"/>
              <a:t>sistemske</a:t>
            </a:r>
            <a:r>
              <a:rPr lang="en-US" dirty="0"/>
              <a:t> </a:t>
            </a:r>
            <a:r>
              <a:rPr lang="en-US" dirty="0" err="1"/>
              <a:t>magistrale</a:t>
            </a:r>
            <a:r>
              <a:rPr lang="en-US" dirty="0"/>
              <a:t> </a:t>
            </a:r>
            <a:r>
              <a:rPr lang="en-US" dirty="0" err="1"/>
              <a:t>omogućavaju</a:t>
            </a:r>
            <a:r>
              <a:rPr lang="en-US" dirty="0"/>
              <a:t> </a:t>
            </a:r>
            <a:r>
              <a:rPr lang="en-US" dirty="0" smtClean="0"/>
              <a:t> </a:t>
            </a:r>
            <a:r>
              <a:rPr lang="en-US" dirty="0" err="1"/>
              <a:t>putanje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transfer </a:t>
            </a:r>
            <a:r>
              <a:rPr lang="en-US" dirty="0" err="1"/>
              <a:t>podataka</a:t>
            </a:r>
            <a:r>
              <a:rPr lang="en-US" dirty="0"/>
              <a:t> </a:t>
            </a:r>
            <a:r>
              <a:rPr lang="en-US" dirty="0" err="1"/>
              <a:t>velikim</a:t>
            </a:r>
            <a:r>
              <a:rPr lang="en-US" dirty="0"/>
              <a:t> </a:t>
            </a:r>
            <a:r>
              <a:rPr lang="en-US" dirty="0" err="1"/>
              <a:t>brzinama</a:t>
            </a:r>
            <a:r>
              <a:rPr lang="en-US" dirty="0"/>
              <a:t>:  – </a:t>
            </a:r>
            <a:r>
              <a:rPr lang="en-US" dirty="0" err="1"/>
              <a:t>Između</a:t>
            </a:r>
            <a:r>
              <a:rPr lang="en-US" dirty="0"/>
              <a:t> </a:t>
            </a:r>
            <a:r>
              <a:rPr lang="en-US" dirty="0" err="1"/>
              <a:t>jezgara</a:t>
            </a:r>
            <a:r>
              <a:rPr lang="en-US" dirty="0"/>
              <a:t> </a:t>
            </a:r>
            <a:r>
              <a:rPr lang="en-US" dirty="0" err="1"/>
              <a:t>procesora</a:t>
            </a:r>
            <a:r>
              <a:rPr lang="en-US" dirty="0"/>
              <a:t> </a:t>
            </a:r>
            <a:endParaRPr lang="en-US" dirty="0" smtClean="0"/>
          </a:p>
          <a:p>
            <a:r>
              <a:rPr lang="en-US" dirty="0" smtClean="0"/>
              <a:t> </a:t>
            </a:r>
            <a:r>
              <a:rPr lang="en-US" dirty="0"/>
              <a:t>– </a:t>
            </a:r>
            <a:r>
              <a:rPr lang="en-US" dirty="0" err="1"/>
              <a:t>Između</a:t>
            </a:r>
            <a:r>
              <a:rPr lang="en-US" dirty="0"/>
              <a:t> </a:t>
            </a:r>
            <a:r>
              <a:rPr lang="en-US" dirty="0" err="1"/>
              <a:t>procesora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glavne</a:t>
            </a:r>
            <a:r>
              <a:rPr lang="en-US" dirty="0"/>
              <a:t> </a:t>
            </a:r>
            <a:r>
              <a:rPr lang="en-US" dirty="0" err="1"/>
              <a:t>sistemske</a:t>
            </a:r>
            <a:r>
              <a:rPr lang="en-US" dirty="0"/>
              <a:t> </a:t>
            </a:r>
            <a:r>
              <a:rPr lang="en-US" dirty="0" err="1"/>
              <a:t>memorije</a:t>
            </a:r>
            <a:r>
              <a:rPr lang="en-US" dirty="0"/>
              <a:t> </a:t>
            </a:r>
            <a:endParaRPr lang="en-US" dirty="0" smtClean="0"/>
          </a:p>
          <a:p>
            <a:r>
              <a:rPr lang="en-US" dirty="0" smtClean="0"/>
              <a:t> </a:t>
            </a:r>
            <a:r>
              <a:rPr lang="en-US" dirty="0"/>
              <a:t>– </a:t>
            </a:r>
            <a:r>
              <a:rPr lang="en-US" dirty="0" err="1"/>
              <a:t>Između</a:t>
            </a:r>
            <a:r>
              <a:rPr lang="en-US" dirty="0"/>
              <a:t> </a:t>
            </a:r>
            <a:r>
              <a:rPr lang="en-US" dirty="0" err="1"/>
              <a:t>procesora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čipseta</a:t>
            </a:r>
            <a:r>
              <a:rPr lang="en-US" dirty="0"/>
              <a:t> (</a:t>
            </a:r>
            <a:r>
              <a:rPr lang="en-US" dirty="0" err="1"/>
              <a:t>i</a:t>
            </a:r>
            <a:r>
              <a:rPr lang="en-US" dirty="0"/>
              <a:t> I/O </a:t>
            </a:r>
            <a:r>
              <a:rPr lang="en-US" dirty="0" err="1"/>
              <a:t>uređaja</a:t>
            </a:r>
            <a:r>
              <a:rPr lang="en-US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7989909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787016" y="552650"/>
            <a:ext cx="667895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err="1"/>
              <a:t>Arhitekture</a:t>
            </a:r>
            <a:r>
              <a:rPr lang="en-US" sz="2800" b="1" dirty="0"/>
              <a:t> </a:t>
            </a:r>
            <a:r>
              <a:rPr lang="en-US" sz="2800" b="1" dirty="0" err="1"/>
              <a:t>direktne</a:t>
            </a:r>
            <a:r>
              <a:rPr lang="en-US" sz="2800" b="1" dirty="0"/>
              <a:t> </a:t>
            </a:r>
            <a:r>
              <a:rPr lang="en-US" sz="2800" b="1" dirty="0" err="1"/>
              <a:t>konekcije</a:t>
            </a:r>
            <a:endParaRPr lang="en-US" sz="2800" b="1" dirty="0"/>
          </a:p>
        </p:txBody>
      </p:sp>
      <p:sp>
        <p:nvSpPr>
          <p:cNvPr id="4" name="Rectangle 3"/>
          <p:cNvSpPr/>
          <p:nvPr/>
        </p:nvSpPr>
        <p:spPr>
          <a:xfrm>
            <a:off x="884349" y="1373524"/>
            <a:ext cx="1096421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err="1"/>
              <a:t>Višeprocesorski</a:t>
            </a:r>
            <a:r>
              <a:rPr lang="en-US" dirty="0"/>
              <a:t> </a:t>
            </a:r>
            <a:r>
              <a:rPr lang="en-US" dirty="0" err="1"/>
              <a:t>sistemi</a:t>
            </a:r>
            <a:r>
              <a:rPr lang="en-US" dirty="0"/>
              <a:t> </a:t>
            </a:r>
            <a:r>
              <a:rPr lang="en-US" dirty="0" err="1"/>
              <a:t>mogu</a:t>
            </a:r>
            <a:r>
              <a:rPr lang="en-US" dirty="0"/>
              <a:t> da </a:t>
            </a:r>
            <a:r>
              <a:rPr lang="en-US" dirty="0" err="1"/>
              <a:t>koriste</a:t>
            </a:r>
            <a:r>
              <a:rPr lang="en-US" dirty="0"/>
              <a:t> </a:t>
            </a:r>
            <a:r>
              <a:rPr lang="en-US" dirty="0" err="1"/>
              <a:t>totalno</a:t>
            </a:r>
            <a:r>
              <a:rPr lang="en-US" dirty="0"/>
              <a:t> </a:t>
            </a:r>
            <a:r>
              <a:rPr lang="en-US" dirty="0" err="1"/>
              <a:t>konektovanu</a:t>
            </a:r>
            <a:r>
              <a:rPr lang="en-US" dirty="0"/>
              <a:t> </a:t>
            </a:r>
            <a:r>
              <a:rPr lang="en-US" dirty="0" err="1"/>
              <a:t>mrežnu</a:t>
            </a:r>
            <a:r>
              <a:rPr lang="en-US" dirty="0"/>
              <a:t> </a:t>
            </a:r>
            <a:r>
              <a:rPr lang="en-US" dirty="0" err="1"/>
              <a:t>infrastrukturu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što</a:t>
            </a:r>
            <a:r>
              <a:rPr lang="en-US" dirty="0"/>
              <a:t> je AMD-ova </a:t>
            </a:r>
            <a:r>
              <a:rPr lang="en-US" dirty="0" err="1"/>
              <a:t>namenjena</a:t>
            </a:r>
            <a:r>
              <a:rPr lang="en-US" dirty="0"/>
              <a:t> </a:t>
            </a:r>
            <a:r>
              <a:rPr lang="en-US" b="1" dirty="0" err="1"/>
              <a:t>HyperTransport</a:t>
            </a:r>
            <a:r>
              <a:rPr lang="en-US" b="1" dirty="0"/>
              <a:t>™ </a:t>
            </a:r>
            <a:r>
              <a:rPr lang="en-US" dirty="0" err="1"/>
              <a:t>putanja</a:t>
            </a:r>
            <a:r>
              <a:rPr lang="en-US" dirty="0"/>
              <a:t> </a:t>
            </a:r>
            <a:r>
              <a:rPr lang="en-US" dirty="0" err="1"/>
              <a:t>između</a:t>
            </a:r>
            <a:r>
              <a:rPr lang="en-US" dirty="0"/>
              <a:t> </a:t>
            </a:r>
            <a:r>
              <a:rPr lang="en-US" dirty="0" err="1"/>
              <a:t>razdvojenih</a:t>
            </a:r>
            <a:r>
              <a:rPr lang="en-US" dirty="0"/>
              <a:t> </a:t>
            </a:r>
            <a:r>
              <a:rPr lang="en-US" dirty="0" err="1"/>
              <a:t>procesora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istoj</a:t>
            </a:r>
            <a:r>
              <a:rPr lang="en-US" dirty="0"/>
              <a:t> </a:t>
            </a:r>
            <a:r>
              <a:rPr lang="en-US" dirty="0" err="1"/>
              <a:t>platformi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910107" y="2023802"/>
            <a:ext cx="953466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err="1"/>
              <a:t>HyperTransport</a:t>
            </a:r>
            <a:r>
              <a:rPr lang="en-US" b="1" dirty="0"/>
              <a:t> (</a:t>
            </a:r>
            <a:r>
              <a:rPr lang="en-US" b="1" dirty="0" smtClean="0"/>
              <a:t>HT)je </a:t>
            </a:r>
            <a:r>
              <a:rPr lang="en-US" dirty="0" err="1"/>
              <a:t>tehnologija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smtClean="0"/>
              <a:t> </a:t>
            </a:r>
            <a:r>
              <a:rPr lang="en-US" dirty="0" err="1" smtClean="0"/>
              <a:t>povezivanje</a:t>
            </a:r>
            <a:r>
              <a:rPr lang="en-US" dirty="0" smtClean="0"/>
              <a:t> </a:t>
            </a:r>
            <a:r>
              <a:rPr lang="en-US" dirty="0" err="1"/>
              <a:t>računarskih</a:t>
            </a:r>
            <a:r>
              <a:rPr lang="en-US" dirty="0"/>
              <a:t> </a:t>
            </a:r>
            <a:r>
              <a:rPr lang="en-US" dirty="0" err="1"/>
              <a:t>procesora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713" y="2400664"/>
            <a:ext cx="1087406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To je </a:t>
            </a:r>
            <a:r>
              <a:rPr lang="en-US" dirty="0" err="1" smtClean="0"/>
              <a:t>dvosmjeran</a:t>
            </a:r>
            <a:r>
              <a:rPr lang="en-US" dirty="0" smtClean="0"/>
              <a:t> </a:t>
            </a:r>
            <a:r>
              <a:rPr lang="en-US" dirty="0" err="1"/>
              <a:t>serijsko</a:t>
            </a:r>
            <a:r>
              <a:rPr lang="en-US" dirty="0"/>
              <a:t>/</a:t>
            </a:r>
            <a:r>
              <a:rPr lang="en-US" dirty="0" err="1"/>
              <a:t>paralelni</a:t>
            </a:r>
            <a:r>
              <a:rPr lang="en-US" dirty="0"/>
              <a:t> point-to-point link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velikim</a:t>
            </a:r>
            <a:r>
              <a:rPr lang="en-US" dirty="0"/>
              <a:t> </a:t>
            </a:r>
            <a:r>
              <a:rPr lang="en-US" dirty="0" err="1"/>
              <a:t>propusnim</a:t>
            </a:r>
            <a:r>
              <a:rPr lang="en-US" dirty="0"/>
              <a:t> </a:t>
            </a:r>
            <a:r>
              <a:rPr lang="en-US" dirty="0" err="1"/>
              <a:t>opsegom</a:t>
            </a:r>
            <a:r>
              <a:rPr lang="en-US" dirty="0"/>
              <a:t>, (</a:t>
            </a:r>
            <a:r>
              <a:rPr lang="en-US" dirty="0" err="1"/>
              <a:t>velikom</a:t>
            </a:r>
            <a:r>
              <a:rPr lang="en-US" dirty="0"/>
              <a:t> </a:t>
            </a:r>
            <a:r>
              <a:rPr lang="en-US" dirty="0" err="1"/>
              <a:t>brzinom</a:t>
            </a:r>
            <a:r>
              <a:rPr lang="en-US" dirty="0"/>
              <a:t>)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malim</a:t>
            </a:r>
            <a:r>
              <a:rPr lang="en-US" dirty="0"/>
              <a:t> </a:t>
            </a:r>
            <a:r>
              <a:rPr lang="en-US" dirty="0" err="1"/>
              <a:t>kašnjenjem</a:t>
            </a:r>
            <a:r>
              <a:rPr lang="en-US" dirty="0"/>
              <a:t> (</a:t>
            </a:r>
            <a:r>
              <a:rPr lang="en-US" dirty="0" err="1"/>
              <a:t>malim</a:t>
            </a:r>
            <a:r>
              <a:rPr lang="en-US" dirty="0"/>
              <a:t> </a:t>
            </a:r>
            <a:r>
              <a:rPr lang="en-US" dirty="0" err="1"/>
              <a:t>odlaganjem</a:t>
            </a:r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36372" y="3374266"/>
            <a:ext cx="3258355" cy="2768957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5855594" y="3762658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 err="1"/>
              <a:t>Arhitektura</a:t>
            </a:r>
            <a:r>
              <a:rPr lang="en-US" dirty="0"/>
              <a:t> </a:t>
            </a:r>
            <a:r>
              <a:rPr lang="en-US" dirty="0" err="1"/>
              <a:t>direktne</a:t>
            </a:r>
            <a:r>
              <a:rPr lang="en-US" dirty="0"/>
              <a:t> </a:t>
            </a:r>
            <a:r>
              <a:rPr lang="en-US" dirty="0" err="1"/>
              <a:t>konekcije</a:t>
            </a:r>
            <a:r>
              <a:rPr lang="en-US" dirty="0"/>
              <a:t> </a:t>
            </a:r>
            <a:r>
              <a:rPr lang="en-US" dirty="0" err="1"/>
              <a:t>daje</a:t>
            </a:r>
            <a:r>
              <a:rPr lang="en-US" dirty="0"/>
              <a:t> </a:t>
            </a:r>
            <a:r>
              <a:rPr lang="en-US" dirty="0" err="1"/>
              <a:t>balansiran</a:t>
            </a:r>
            <a:r>
              <a:rPr lang="en-US" dirty="0"/>
              <a:t> </a:t>
            </a:r>
            <a:r>
              <a:rPr lang="en-US" dirty="0" err="1"/>
              <a:t>propusni</a:t>
            </a:r>
            <a:r>
              <a:rPr lang="en-US" dirty="0"/>
              <a:t> </a:t>
            </a:r>
            <a:r>
              <a:rPr lang="en-US" dirty="0" err="1"/>
              <a:t>opseg</a:t>
            </a:r>
            <a:r>
              <a:rPr lang="en-US" dirty="0"/>
              <a:t> </a:t>
            </a:r>
            <a:r>
              <a:rPr lang="en-US" dirty="0" err="1"/>
              <a:t>platforme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835781" y="6245112"/>
            <a:ext cx="534312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err="1" smtClean="0"/>
              <a:t>Tehnologija</a:t>
            </a:r>
            <a:r>
              <a:rPr lang="en-US" dirty="0" smtClean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arhitekturom</a:t>
            </a:r>
            <a:r>
              <a:rPr lang="en-US" dirty="0"/>
              <a:t> </a:t>
            </a:r>
            <a:r>
              <a:rPr lang="en-US" dirty="0" err="1"/>
              <a:t>direktne</a:t>
            </a:r>
            <a:r>
              <a:rPr lang="en-US" dirty="0"/>
              <a:t> </a:t>
            </a:r>
            <a:r>
              <a:rPr lang="en-US" dirty="0" err="1"/>
              <a:t>konekcije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34033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864959" y="385224"/>
            <a:ext cx="602440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dirty="0" err="1"/>
              <a:t>Ulazno</a:t>
            </a:r>
            <a:r>
              <a:rPr lang="en-US" sz="3600" b="1" dirty="0"/>
              <a:t>/</a:t>
            </a:r>
            <a:r>
              <a:rPr lang="en-US" sz="3600" b="1" dirty="0" err="1"/>
              <a:t>izlazne</a:t>
            </a:r>
            <a:r>
              <a:rPr lang="en-US" sz="3600" b="1" dirty="0"/>
              <a:t> </a:t>
            </a:r>
            <a:r>
              <a:rPr lang="en-US" sz="3600" b="1" dirty="0" err="1"/>
              <a:t>magistrale</a:t>
            </a:r>
            <a:r>
              <a:rPr lang="en-US" sz="3600" b="1" dirty="0"/>
              <a:t> </a:t>
            </a:r>
          </a:p>
        </p:txBody>
      </p:sp>
      <p:sp>
        <p:nvSpPr>
          <p:cNvPr id="3" name="Rectangle 2"/>
          <p:cNvSpPr/>
          <p:nvPr/>
        </p:nvSpPr>
        <p:spPr>
          <a:xfrm>
            <a:off x="1232079" y="1257407"/>
            <a:ext cx="10423301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U/I </a:t>
            </a:r>
            <a:r>
              <a:rPr lang="en-US" dirty="0" err="1"/>
              <a:t>magistrala</a:t>
            </a:r>
            <a:r>
              <a:rPr lang="en-US" dirty="0"/>
              <a:t> je </a:t>
            </a:r>
            <a:r>
              <a:rPr lang="en-US" dirty="0" err="1"/>
              <a:t>deo</a:t>
            </a:r>
            <a:r>
              <a:rPr lang="en-US" dirty="0"/>
              <a:t> </a:t>
            </a:r>
            <a:r>
              <a:rPr lang="en-US" dirty="0" err="1"/>
              <a:t>magistrale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b="1" dirty="0" err="1"/>
              <a:t>povezuje</a:t>
            </a:r>
            <a:r>
              <a:rPr lang="en-US" b="1" dirty="0"/>
              <a:t> </a:t>
            </a:r>
            <a:r>
              <a:rPr lang="en-US" b="1" dirty="0" err="1"/>
              <a:t>ekspanzione</a:t>
            </a:r>
            <a:r>
              <a:rPr lang="en-US" b="1" dirty="0"/>
              <a:t> </a:t>
            </a:r>
            <a:r>
              <a:rPr lang="en-US" b="1" dirty="0" err="1"/>
              <a:t>slotove</a:t>
            </a:r>
            <a:r>
              <a:rPr lang="en-US" b="1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čipovima</a:t>
            </a:r>
            <a:r>
              <a:rPr lang="en-US" dirty="0"/>
              <a:t> </a:t>
            </a:r>
            <a:r>
              <a:rPr lang="en-US" dirty="0" err="1"/>
              <a:t>kontrolera</a:t>
            </a:r>
            <a:r>
              <a:rPr lang="en-US" dirty="0"/>
              <a:t> </a:t>
            </a:r>
            <a:r>
              <a:rPr lang="en-US" dirty="0" err="1"/>
              <a:t>magistrale</a:t>
            </a:r>
            <a:r>
              <a:rPr lang="en-US" dirty="0"/>
              <a:t>. </a:t>
            </a:r>
            <a:endParaRPr lang="en-US" dirty="0" smtClean="0"/>
          </a:p>
          <a:p>
            <a:r>
              <a:rPr lang="en-US" dirty="0" err="1" smtClean="0"/>
              <a:t>Sve</a:t>
            </a:r>
            <a:r>
              <a:rPr lang="en-US" dirty="0" smtClean="0"/>
              <a:t> </a:t>
            </a:r>
            <a:r>
              <a:rPr lang="en-US" dirty="0" err="1"/>
              <a:t>što</a:t>
            </a:r>
            <a:r>
              <a:rPr lang="en-US" dirty="0"/>
              <a:t> ide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od </a:t>
            </a:r>
            <a:r>
              <a:rPr lang="en-US" dirty="0" err="1"/>
              <a:t>bilo</a:t>
            </a:r>
            <a:r>
              <a:rPr lang="en-US" dirty="0"/>
              <a:t> </a:t>
            </a:r>
            <a:r>
              <a:rPr lang="en-US" dirty="0" err="1"/>
              <a:t>kog</a:t>
            </a:r>
            <a:r>
              <a:rPr lang="en-US" dirty="0"/>
              <a:t> </a:t>
            </a:r>
            <a:r>
              <a:rPr lang="en-US" dirty="0" err="1"/>
              <a:t>uređaja</a:t>
            </a:r>
            <a:r>
              <a:rPr lang="en-US" dirty="0"/>
              <a:t> u </a:t>
            </a:r>
            <a:r>
              <a:rPr lang="en-US" dirty="0" err="1"/>
              <a:t>računarskom</a:t>
            </a:r>
            <a:r>
              <a:rPr lang="en-US" dirty="0"/>
              <a:t> </a:t>
            </a:r>
            <a:r>
              <a:rPr lang="en-US" dirty="0" err="1"/>
              <a:t>sistemu</a:t>
            </a:r>
            <a:r>
              <a:rPr lang="en-US" dirty="0"/>
              <a:t>, </a:t>
            </a:r>
            <a:r>
              <a:rPr lang="en-US" dirty="0" err="1"/>
              <a:t>uključujući</a:t>
            </a:r>
            <a:r>
              <a:rPr lang="en-US" dirty="0"/>
              <a:t> video </a:t>
            </a:r>
            <a:r>
              <a:rPr lang="en-US" dirty="0" err="1"/>
              <a:t>sistem</a:t>
            </a:r>
            <a:r>
              <a:rPr lang="en-US" dirty="0"/>
              <a:t>, disk, </a:t>
            </a:r>
            <a:r>
              <a:rPr lang="en-US" dirty="0" err="1"/>
              <a:t>tastaturu</a:t>
            </a:r>
            <a:r>
              <a:rPr lang="en-US" dirty="0"/>
              <a:t> - ide </a:t>
            </a:r>
            <a:r>
              <a:rPr lang="en-US" dirty="0" err="1"/>
              <a:t>preko</a:t>
            </a:r>
            <a:r>
              <a:rPr lang="en-US" dirty="0"/>
              <a:t> </a:t>
            </a:r>
            <a:r>
              <a:rPr lang="en-US" dirty="0" err="1"/>
              <a:t>ovog</a:t>
            </a:r>
            <a:r>
              <a:rPr lang="en-US" dirty="0"/>
              <a:t> </a:t>
            </a:r>
            <a:r>
              <a:rPr lang="en-US" dirty="0" err="1" smtClean="0"/>
              <a:t>dijela</a:t>
            </a:r>
            <a:r>
              <a:rPr lang="en-US" dirty="0" smtClean="0"/>
              <a:t> </a:t>
            </a:r>
            <a:r>
              <a:rPr lang="en-US" dirty="0" err="1"/>
              <a:t>magistrale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Zbog</a:t>
            </a:r>
            <a:r>
              <a:rPr lang="en-US" dirty="0" smtClean="0"/>
              <a:t> </a:t>
            </a:r>
            <a:r>
              <a:rPr lang="en-US" dirty="0" err="1"/>
              <a:t>prirode</a:t>
            </a:r>
            <a:r>
              <a:rPr lang="en-US" dirty="0"/>
              <a:t> </a:t>
            </a:r>
            <a:r>
              <a:rPr lang="en-US" dirty="0" err="1"/>
              <a:t>uređaja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se </a:t>
            </a:r>
            <a:r>
              <a:rPr lang="en-US" dirty="0" err="1"/>
              <a:t>povezuju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I/O </a:t>
            </a:r>
            <a:r>
              <a:rPr lang="en-US" dirty="0" err="1"/>
              <a:t>magistralu</a:t>
            </a:r>
            <a:r>
              <a:rPr lang="en-US" dirty="0"/>
              <a:t>, </a:t>
            </a:r>
            <a:r>
              <a:rPr lang="en-US" dirty="0" err="1"/>
              <a:t>informacije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se </a:t>
            </a:r>
            <a:r>
              <a:rPr lang="en-US" dirty="0" err="1"/>
              <a:t>putuju</a:t>
            </a:r>
            <a:r>
              <a:rPr lang="en-US" dirty="0"/>
              <a:t> </a:t>
            </a:r>
            <a:r>
              <a:rPr lang="en-US" dirty="0" err="1"/>
              <a:t>ovim</a:t>
            </a:r>
            <a:r>
              <a:rPr lang="en-US" dirty="0"/>
              <a:t> </a:t>
            </a:r>
            <a:r>
              <a:rPr lang="en-US" dirty="0" err="1"/>
              <a:t>putem</a:t>
            </a:r>
            <a:r>
              <a:rPr lang="en-US" dirty="0"/>
              <a:t> </a:t>
            </a:r>
            <a:r>
              <a:rPr lang="en-US" b="1" dirty="0" err="1"/>
              <a:t>najsporije</a:t>
            </a:r>
            <a:r>
              <a:rPr lang="en-US" b="1" dirty="0"/>
              <a:t> se </a:t>
            </a:r>
            <a:r>
              <a:rPr lang="en-US" b="1" dirty="0" err="1"/>
              <a:t>prenose</a:t>
            </a:r>
            <a:endParaRPr lang="en-US" b="1" dirty="0"/>
          </a:p>
        </p:txBody>
      </p:sp>
      <p:sp>
        <p:nvSpPr>
          <p:cNvPr id="4" name="Rectangle 3"/>
          <p:cNvSpPr/>
          <p:nvPr/>
        </p:nvSpPr>
        <p:spPr>
          <a:xfrm>
            <a:off x="1038895" y="3096124"/>
            <a:ext cx="10449059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err="1"/>
              <a:t>Osnovna</a:t>
            </a:r>
            <a:r>
              <a:rPr lang="en-US" b="1" dirty="0"/>
              <a:t> </a:t>
            </a:r>
            <a:r>
              <a:rPr lang="en-US" b="1" dirty="0" err="1"/>
              <a:t>funkcija</a:t>
            </a:r>
            <a:r>
              <a:rPr lang="en-US" b="1" dirty="0"/>
              <a:t> </a:t>
            </a:r>
            <a:r>
              <a:rPr lang="en-US" dirty="0" err="1"/>
              <a:t>ulazno-izlazne</a:t>
            </a:r>
            <a:r>
              <a:rPr lang="en-US" dirty="0"/>
              <a:t> </a:t>
            </a:r>
            <a:r>
              <a:rPr lang="en-US" dirty="0" err="1"/>
              <a:t>magistrale</a:t>
            </a:r>
            <a:r>
              <a:rPr lang="en-US" dirty="0"/>
              <a:t> je da </a:t>
            </a:r>
            <a:r>
              <a:rPr lang="en-US" dirty="0" err="1"/>
              <a:t>povezuje</a:t>
            </a:r>
            <a:r>
              <a:rPr lang="en-US" dirty="0"/>
              <a:t> </a:t>
            </a:r>
            <a:r>
              <a:rPr lang="en-US" dirty="0" err="1"/>
              <a:t>sve</a:t>
            </a:r>
            <a:r>
              <a:rPr lang="en-US" dirty="0"/>
              <a:t> </a:t>
            </a:r>
            <a:r>
              <a:rPr lang="en-US" dirty="0" err="1"/>
              <a:t>periferijske</a:t>
            </a:r>
            <a:r>
              <a:rPr lang="en-US" dirty="0"/>
              <a:t> </a:t>
            </a:r>
            <a:r>
              <a:rPr lang="en-US" dirty="0" err="1"/>
              <a:t>uređaje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procesorom</a:t>
            </a:r>
            <a:r>
              <a:rPr lang="en-US" dirty="0"/>
              <a:t>. </a:t>
            </a:r>
            <a:endParaRPr lang="en-US" dirty="0" smtClean="0"/>
          </a:p>
          <a:p>
            <a:endParaRPr lang="en-US" dirty="0" smtClean="0"/>
          </a:p>
          <a:p>
            <a:r>
              <a:rPr lang="en-US" b="1" dirty="0" err="1" smtClean="0"/>
              <a:t>Čipset</a:t>
            </a:r>
            <a:r>
              <a:rPr lang="en-US" b="1" dirty="0" smtClean="0"/>
              <a:t> </a:t>
            </a:r>
            <a:r>
              <a:rPr lang="en-US" b="1" dirty="0" err="1"/>
              <a:t>koji</a:t>
            </a:r>
            <a:r>
              <a:rPr lang="en-US" b="1" dirty="0"/>
              <a:t> </a:t>
            </a:r>
            <a:r>
              <a:rPr lang="en-US" b="1" dirty="0" err="1"/>
              <a:t>služi</a:t>
            </a:r>
            <a:r>
              <a:rPr lang="en-US" b="1" dirty="0"/>
              <a:t> </a:t>
            </a:r>
            <a:r>
              <a:rPr lang="en-US" b="1" dirty="0" err="1"/>
              <a:t>kao</a:t>
            </a:r>
            <a:r>
              <a:rPr lang="en-US" b="1" dirty="0"/>
              <a:t> </a:t>
            </a:r>
            <a:r>
              <a:rPr lang="en-US" b="1" dirty="0" err="1"/>
              <a:t>kontroler</a:t>
            </a:r>
            <a:r>
              <a:rPr lang="en-US" b="1" dirty="0"/>
              <a:t> U/I </a:t>
            </a:r>
            <a:r>
              <a:rPr lang="en-US" b="1" dirty="0" err="1"/>
              <a:t>magistrale</a:t>
            </a:r>
            <a:r>
              <a:rPr lang="en-US" b="1" dirty="0"/>
              <a:t> </a:t>
            </a:r>
            <a:r>
              <a:rPr lang="en-US" b="1" dirty="0" err="1" smtClean="0"/>
              <a:t>upravlja</a:t>
            </a:r>
            <a:r>
              <a:rPr lang="en-US" b="1" dirty="0" smtClean="0"/>
              <a:t>:</a:t>
            </a:r>
          </a:p>
          <a:p>
            <a:endParaRPr lang="en-US" b="1" dirty="0"/>
          </a:p>
        </p:txBody>
      </p:sp>
      <p:sp>
        <p:nvSpPr>
          <p:cNvPr id="6" name="Rectangle 5"/>
          <p:cNvSpPr/>
          <p:nvPr/>
        </p:nvSpPr>
        <p:spPr>
          <a:xfrm>
            <a:off x="1386624" y="4406394"/>
            <a:ext cx="9882389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• </a:t>
            </a:r>
            <a:r>
              <a:rPr lang="en-US" dirty="0" err="1"/>
              <a:t>Internim</a:t>
            </a:r>
            <a:r>
              <a:rPr lang="en-US" dirty="0"/>
              <a:t> </a:t>
            </a:r>
            <a:r>
              <a:rPr lang="en-US" dirty="0" err="1"/>
              <a:t>portovima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ekspanzionim</a:t>
            </a:r>
            <a:r>
              <a:rPr lang="en-US" dirty="0"/>
              <a:t> </a:t>
            </a:r>
            <a:r>
              <a:rPr lang="en-US" dirty="0" err="1"/>
              <a:t>slotovima</a:t>
            </a:r>
            <a:r>
              <a:rPr lang="en-US" dirty="0"/>
              <a:t> (</a:t>
            </a:r>
            <a:r>
              <a:rPr lang="en-US" dirty="0" err="1"/>
              <a:t>priključna</a:t>
            </a:r>
            <a:r>
              <a:rPr lang="en-US" dirty="0"/>
              <a:t> </a:t>
            </a:r>
            <a:r>
              <a:rPr lang="en-US" dirty="0" err="1" smtClean="0"/>
              <a:t>mjesta</a:t>
            </a:r>
            <a:r>
              <a:rPr lang="en-US" dirty="0" smtClean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komponente</a:t>
            </a:r>
            <a:r>
              <a:rPr lang="en-US" dirty="0"/>
              <a:t> </a:t>
            </a:r>
            <a:r>
              <a:rPr lang="en-US" dirty="0" err="1"/>
              <a:t>računarskog</a:t>
            </a:r>
            <a:r>
              <a:rPr lang="en-US" dirty="0"/>
              <a:t> </a:t>
            </a:r>
            <a:r>
              <a:rPr lang="en-US" dirty="0" err="1"/>
              <a:t>sistema</a:t>
            </a:r>
            <a:r>
              <a:rPr lang="en-US" dirty="0"/>
              <a:t> </a:t>
            </a:r>
            <a:r>
              <a:rPr lang="en-US" dirty="0" err="1"/>
              <a:t>koja</a:t>
            </a:r>
            <a:r>
              <a:rPr lang="en-US" dirty="0"/>
              <a:t> se </a:t>
            </a:r>
            <a:r>
              <a:rPr lang="en-US" dirty="0" err="1"/>
              <a:t>obično</a:t>
            </a:r>
            <a:r>
              <a:rPr lang="en-US" dirty="0"/>
              <a:t> </a:t>
            </a:r>
            <a:r>
              <a:rPr lang="en-US" dirty="0" err="1"/>
              <a:t>nalaze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osnovnij</a:t>
            </a:r>
            <a:r>
              <a:rPr lang="en-US" dirty="0"/>
              <a:t> </a:t>
            </a:r>
            <a:r>
              <a:rPr lang="en-US" dirty="0" err="1"/>
              <a:t>ploči</a:t>
            </a:r>
            <a:r>
              <a:rPr lang="en-US" dirty="0"/>
              <a:t> 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• </a:t>
            </a:r>
            <a:r>
              <a:rPr lang="en-US" dirty="0" err="1"/>
              <a:t>Eksternim</a:t>
            </a:r>
            <a:r>
              <a:rPr lang="en-US" dirty="0"/>
              <a:t> </a:t>
            </a:r>
            <a:r>
              <a:rPr lang="en-US" dirty="0" err="1"/>
              <a:t>portovima</a:t>
            </a:r>
            <a:r>
              <a:rPr lang="en-US" dirty="0"/>
              <a:t> (</a:t>
            </a:r>
            <a:r>
              <a:rPr lang="en-US" dirty="0" err="1"/>
              <a:t>priključna</a:t>
            </a:r>
            <a:r>
              <a:rPr lang="en-US" dirty="0"/>
              <a:t> </a:t>
            </a:r>
            <a:r>
              <a:rPr lang="en-US" dirty="0" err="1"/>
              <a:t>mesta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spoljašnje</a:t>
            </a:r>
            <a:r>
              <a:rPr lang="en-US" dirty="0"/>
              <a:t> </a:t>
            </a:r>
            <a:r>
              <a:rPr lang="en-US" dirty="0" err="1"/>
              <a:t>uređaje</a:t>
            </a:r>
            <a:r>
              <a:rPr lang="en-US" dirty="0"/>
              <a:t>) 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• </a:t>
            </a:r>
            <a:r>
              <a:rPr lang="en-US" dirty="0" err="1"/>
              <a:t>Drugim</a:t>
            </a:r>
            <a:r>
              <a:rPr lang="en-US" dirty="0"/>
              <a:t> U/I </a:t>
            </a:r>
            <a:r>
              <a:rPr lang="en-US" dirty="0" err="1"/>
              <a:t>magistralama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1837203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669959" y="726206"/>
            <a:ext cx="9277083" cy="261610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U </a:t>
            </a:r>
            <a:r>
              <a:rPr lang="en-US" dirty="0" err="1"/>
              <a:t>modernim</a:t>
            </a:r>
            <a:r>
              <a:rPr lang="en-US" dirty="0"/>
              <a:t> PC </a:t>
            </a:r>
            <a:r>
              <a:rPr lang="en-US" dirty="0" err="1"/>
              <a:t>računarima</a:t>
            </a:r>
            <a:r>
              <a:rPr lang="en-US" dirty="0"/>
              <a:t> </a:t>
            </a:r>
            <a:r>
              <a:rPr lang="en-US" dirty="0" err="1"/>
              <a:t>koriste</a:t>
            </a:r>
            <a:r>
              <a:rPr lang="en-US" dirty="0"/>
              <a:t> se </a:t>
            </a:r>
            <a:r>
              <a:rPr lang="en-US" sz="2000" b="1" dirty="0"/>
              <a:t>4 </a:t>
            </a:r>
            <a:r>
              <a:rPr lang="en-US" sz="2000" b="1" dirty="0" err="1"/>
              <a:t>tipa</a:t>
            </a:r>
            <a:r>
              <a:rPr lang="en-US" sz="2000" b="1" dirty="0"/>
              <a:t> U/I </a:t>
            </a:r>
            <a:r>
              <a:rPr lang="en-US" sz="2000" b="1" dirty="0" err="1"/>
              <a:t>magistrala</a:t>
            </a:r>
            <a:r>
              <a:rPr lang="en-US" dirty="0"/>
              <a:t>: 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• </a:t>
            </a:r>
            <a:r>
              <a:rPr lang="en-US" b="1" dirty="0"/>
              <a:t>PCI</a:t>
            </a:r>
            <a:r>
              <a:rPr lang="en-US" dirty="0"/>
              <a:t>, </a:t>
            </a:r>
            <a:r>
              <a:rPr lang="en-US" dirty="0" err="1"/>
              <a:t>novija</a:t>
            </a:r>
            <a:r>
              <a:rPr lang="en-US" dirty="0"/>
              <a:t> </a:t>
            </a:r>
            <a:r>
              <a:rPr lang="en-US" dirty="0" err="1"/>
              <a:t>multifunkcionalna</a:t>
            </a:r>
            <a:r>
              <a:rPr lang="en-US" dirty="0"/>
              <a:t> U/I </a:t>
            </a:r>
            <a:r>
              <a:rPr lang="en-US" dirty="0" err="1"/>
              <a:t>magistrala</a:t>
            </a:r>
            <a:r>
              <a:rPr lang="en-US" dirty="0"/>
              <a:t> </a:t>
            </a:r>
            <a:r>
              <a:rPr lang="en-US" dirty="0" err="1"/>
              <a:t>velike</a:t>
            </a:r>
            <a:r>
              <a:rPr lang="en-US" dirty="0"/>
              <a:t> </a:t>
            </a:r>
            <a:r>
              <a:rPr lang="en-US" dirty="0" err="1"/>
              <a:t>brzine</a:t>
            </a:r>
            <a:r>
              <a:rPr lang="en-US" dirty="0"/>
              <a:t> 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• </a:t>
            </a:r>
            <a:r>
              <a:rPr lang="en-US" b="1" dirty="0"/>
              <a:t>PCI </a:t>
            </a:r>
            <a:r>
              <a:rPr lang="en-US" b="1" dirty="0" err="1"/>
              <a:t>ekspres</a:t>
            </a:r>
            <a:r>
              <a:rPr lang="en-US" dirty="0"/>
              <a:t>, nova </a:t>
            </a:r>
            <a:r>
              <a:rPr lang="en-US" dirty="0" err="1"/>
              <a:t>magistrala</a:t>
            </a:r>
            <a:r>
              <a:rPr lang="en-US" dirty="0"/>
              <a:t> </a:t>
            </a:r>
            <a:r>
              <a:rPr lang="en-US" dirty="0" err="1"/>
              <a:t>koja</a:t>
            </a:r>
            <a:r>
              <a:rPr lang="en-US" dirty="0"/>
              <a:t> </a:t>
            </a:r>
            <a:r>
              <a:rPr lang="en-US" dirty="0" err="1"/>
              <a:t>sve</a:t>
            </a:r>
            <a:r>
              <a:rPr lang="en-US" dirty="0"/>
              <a:t> </a:t>
            </a:r>
            <a:r>
              <a:rPr lang="en-US" dirty="0" err="1"/>
              <a:t>više</a:t>
            </a:r>
            <a:r>
              <a:rPr lang="en-US" dirty="0"/>
              <a:t> </a:t>
            </a:r>
            <a:r>
              <a:rPr lang="en-US" dirty="0" err="1"/>
              <a:t>zamenjuje</a:t>
            </a:r>
            <a:r>
              <a:rPr lang="en-US" dirty="0"/>
              <a:t> </a:t>
            </a:r>
            <a:r>
              <a:rPr lang="en-US" dirty="0" smtClean="0"/>
              <a:t>PCI</a:t>
            </a:r>
          </a:p>
          <a:p>
            <a:r>
              <a:rPr lang="en-US" dirty="0" smtClean="0"/>
              <a:t>  </a:t>
            </a:r>
            <a:endParaRPr lang="en-US" dirty="0"/>
          </a:p>
          <a:p>
            <a:r>
              <a:rPr lang="en-US" dirty="0" smtClean="0"/>
              <a:t>•</a:t>
            </a:r>
            <a:r>
              <a:rPr lang="en-US" b="1" dirty="0" smtClean="0"/>
              <a:t> </a:t>
            </a:r>
            <a:r>
              <a:rPr lang="en-US" b="1" dirty="0"/>
              <a:t>AGP</a:t>
            </a:r>
            <a:r>
              <a:rPr lang="en-US" dirty="0"/>
              <a:t>, </a:t>
            </a:r>
            <a:r>
              <a:rPr lang="en-US" dirty="0" err="1"/>
              <a:t>koristi</a:t>
            </a:r>
            <a:r>
              <a:rPr lang="en-US" dirty="0"/>
              <a:t> se </a:t>
            </a:r>
            <a:r>
              <a:rPr lang="en-US" dirty="0" err="1"/>
              <a:t>jedino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grafičke</a:t>
            </a:r>
            <a:r>
              <a:rPr lang="en-US" dirty="0"/>
              <a:t> </a:t>
            </a:r>
            <a:r>
              <a:rPr lang="en-US" dirty="0" err="1"/>
              <a:t>adaptere</a:t>
            </a:r>
            <a:r>
              <a:rPr lang="en-US" dirty="0"/>
              <a:t> 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•</a:t>
            </a:r>
            <a:r>
              <a:rPr lang="en-US" b="1" dirty="0" smtClean="0"/>
              <a:t> </a:t>
            </a:r>
            <a:r>
              <a:rPr lang="en-US" b="1" dirty="0"/>
              <a:t>USB</a:t>
            </a:r>
            <a:r>
              <a:rPr lang="en-US" dirty="0"/>
              <a:t>, </a:t>
            </a:r>
            <a:r>
              <a:rPr lang="en-US" dirty="0" smtClean="0"/>
              <a:t> </a:t>
            </a:r>
            <a:r>
              <a:rPr lang="en-US" dirty="0"/>
              <a:t>I/O bus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povezivanje</a:t>
            </a:r>
            <a:r>
              <a:rPr lang="en-US" dirty="0"/>
              <a:t> </a:t>
            </a:r>
            <a:r>
              <a:rPr lang="en-US" dirty="0" err="1"/>
              <a:t>sporih</a:t>
            </a:r>
            <a:r>
              <a:rPr lang="en-US" dirty="0"/>
              <a:t> </a:t>
            </a:r>
            <a:r>
              <a:rPr lang="en-US" dirty="0" err="1"/>
              <a:t>uređaja</a:t>
            </a:r>
            <a:r>
              <a:rPr lang="en-US" dirty="0"/>
              <a:t>, </a:t>
            </a:r>
            <a:r>
              <a:rPr lang="en-US" dirty="0" err="1"/>
              <a:t>zamenjuje</a:t>
            </a:r>
            <a:r>
              <a:rPr lang="en-US" dirty="0"/>
              <a:t> </a:t>
            </a:r>
            <a:r>
              <a:rPr lang="en-US" dirty="0" err="1"/>
              <a:t>zastarelu</a:t>
            </a:r>
            <a:r>
              <a:rPr lang="en-US" dirty="0"/>
              <a:t> ISA </a:t>
            </a:r>
            <a:r>
              <a:rPr lang="en-US" dirty="0" err="1"/>
              <a:t>magistralu</a:t>
            </a:r>
            <a:r>
              <a:rPr lang="en-US" dirty="0"/>
              <a:t> </a:t>
            </a:r>
          </a:p>
        </p:txBody>
      </p:sp>
      <p:sp>
        <p:nvSpPr>
          <p:cNvPr id="3" name="Rectangle 2"/>
          <p:cNvSpPr/>
          <p:nvPr/>
        </p:nvSpPr>
        <p:spPr>
          <a:xfrm>
            <a:off x="1554050" y="4078086"/>
            <a:ext cx="9599054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err="1"/>
              <a:t>Sve</a:t>
            </a:r>
            <a:r>
              <a:rPr lang="en-US" dirty="0"/>
              <a:t> </a:t>
            </a:r>
            <a:r>
              <a:rPr lang="en-US" dirty="0" err="1"/>
              <a:t>magistrale</a:t>
            </a:r>
            <a:r>
              <a:rPr lang="en-US" dirty="0"/>
              <a:t> se </a:t>
            </a:r>
            <a:r>
              <a:rPr lang="en-US" b="1" dirty="0" err="1"/>
              <a:t>obično</a:t>
            </a:r>
            <a:r>
              <a:rPr lang="en-US" b="1" dirty="0"/>
              <a:t> </a:t>
            </a:r>
            <a:r>
              <a:rPr lang="en-US" b="1" dirty="0" err="1"/>
              <a:t>završavaju</a:t>
            </a:r>
            <a:r>
              <a:rPr lang="en-US" b="1" dirty="0"/>
              <a:t> se </a:t>
            </a:r>
            <a:r>
              <a:rPr lang="en-US" b="1" dirty="0" err="1"/>
              <a:t>dvostrukim</a:t>
            </a:r>
            <a:r>
              <a:rPr lang="en-US" b="1" dirty="0"/>
              <a:t> </a:t>
            </a:r>
            <a:r>
              <a:rPr lang="en-US" b="1" dirty="0" err="1"/>
              <a:t>izlazom</a:t>
            </a:r>
            <a:r>
              <a:rPr lang="en-US" dirty="0" smtClean="0"/>
              <a:t>:</a:t>
            </a:r>
          </a:p>
          <a:p>
            <a:endParaRPr lang="en-US" dirty="0" smtClean="0"/>
          </a:p>
          <a:p>
            <a:r>
              <a:rPr lang="en-US" dirty="0" smtClean="0"/>
              <a:t> </a:t>
            </a:r>
            <a:r>
              <a:rPr lang="en-US" dirty="0"/>
              <a:t>• </a:t>
            </a:r>
            <a:r>
              <a:rPr lang="en-US" dirty="0" err="1"/>
              <a:t>Internim</a:t>
            </a:r>
            <a:r>
              <a:rPr lang="en-US" dirty="0"/>
              <a:t> I/O </a:t>
            </a:r>
            <a:r>
              <a:rPr lang="en-US" dirty="0" err="1"/>
              <a:t>portovima</a:t>
            </a:r>
            <a:r>
              <a:rPr lang="en-US" dirty="0"/>
              <a:t> (LPT, KBD, COM1, COM2, EIDE </a:t>
            </a:r>
            <a:r>
              <a:rPr lang="en-US" dirty="0" err="1"/>
              <a:t>i</a:t>
            </a:r>
            <a:r>
              <a:rPr lang="en-US" dirty="0"/>
              <a:t> sl.) </a:t>
            </a:r>
            <a:endParaRPr lang="en-US" dirty="0" smtClean="0"/>
          </a:p>
          <a:p>
            <a:r>
              <a:rPr lang="en-US" dirty="0" smtClean="0"/>
              <a:t>   </a:t>
            </a:r>
          </a:p>
          <a:p>
            <a:r>
              <a:rPr lang="en-US" dirty="0" smtClean="0"/>
              <a:t> </a:t>
            </a:r>
            <a:r>
              <a:rPr lang="en-US" dirty="0"/>
              <a:t>• </a:t>
            </a:r>
            <a:r>
              <a:rPr lang="en-US" dirty="0" err="1"/>
              <a:t>Ekspanzionim</a:t>
            </a:r>
            <a:r>
              <a:rPr lang="en-US" dirty="0"/>
              <a:t> </a:t>
            </a:r>
            <a:r>
              <a:rPr lang="en-US" dirty="0" err="1"/>
              <a:t>slotovima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matičnoj</a:t>
            </a:r>
            <a:r>
              <a:rPr lang="en-US" dirty="0"/>
              <a:t> </a:t>
            </a:r>
            <a:r>
              <a:rPr lang="en-US" dirty="0" err="1"/>
              <a:t>ploči</a:t>
            </a:r>
            <a:r>
              <a:rPr lang="en-US" dirty="0"/>
              <a:t> u </a:t>
            </a:r>
            <a:r>
              <a:rPr lang="en-US" dirty="0" err="1"/>
              <a:t>koje</a:t>
            </a:r>
            <a:r>
              <a:rPr lang="en-US" dirty="0"/>
              <a:t> se </a:t>
            </a:r>
            <a:r>
              <a:rPr lang="en-US" dirty="0" err="1"/>
              <a:t>umeću</a:t>
            </a:r>
            <a:r>
              <a:rPr lang="en-US" dirty="0"/>
              <a:t> </a:t>
            </a:r>
            <a:r>
              <a:rPr lang="en-US" dirty="0" err="1"/>
              <a:t>adapteri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57804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159023" y="745833"/>
            <a:ext cx="623920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/>
              <a:t>PCI (Peripheral Component Interconnect) </a:t>
            </a:r>
            <a:r>
              <a:rPr lang="en-US" b="1" dirty="0" smtClean="0"/>
              <a:t>  </a:t>
            </a:r>
            <a:r>
              <a:rPr lang="en-US" dirty="0" err="1" smtClean="0"/>
              <a:t>magistrala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1360867" y="1354308"/>
            <a:ext cx="823389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dirty="0"/>
              <a:t>– lokalna </a:t>
            </a:r>
            <a:r>
              <a:rPr lang="pl-PL" dirty="0" smtClean="0"/>
              <a:t>magistrala</a:t>
            </a:r>
            <a:r>
              <a:rPr lang="en-US" dirty="0" smtClean="0"/>
              <a:t> </a:t>
            </a:r>
            <a:r>
              <a:rPr lang="en-US" dirty="0" err="1" smtClean="0"/>
              <a:t>koja</a:t>
            </a:r>
            <a:r>
              <a:rPr lang="en-US" dirty="0" smtClean="0"/>
              <a:t> </a:t>
            </a:r>
            <a:r>
              <a:rPr lang="pl-PL" dirty="0" smtClean="0"/>
              <a:t> </a:t>
            </a:r>
            <a:r>
              <a:rPr lang="pl-PL" dirty="0"/>
              <a:t>za priključivanje dodatnih uređaja)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399504" y="1811405"/>
            <a:ext cx="1010132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- PCI </a:t>
            </a:r>
            <a:r>
              <a:rPr lang="en-US" dirty="0" err="1"/>
              <a:t>zaobilazi</a:t>
            </a:r>
            <a:r>
              <a:rPr lang="en-US" dirty="0"/>
              <a:t> </a:t>
            </a:r>
            <a:r>
              <a:rPr lang="en-US" dirty="0" err="1"/>
              <a:t>standardnu</a:t>
            </a:r>
            <a:r>
              <a:rPr lang="en-US" dirty="0"/>
              <a:t> U/I </a:t>
            </a:r>
            <a:r>
              <a:rPr lang="en-US" dirty="0" err="1"/>
              <a:t>magistralu</a:t>
            </a:r>
            <a:r>
              <a:rPr lang="en-US" dirty="0"/>
              <a:t>; </a:t>
            </a:r>
            <a:r>
              <a:rPr lang="en-US" dirty="0" err="1"/>
              <a:t>ona</a:t>
            </a:r>
            <a:r>
              <a:rPr lang="en-US" dirty="0"/>
              <a:t> </a:t>
            </a:r>
            <a:r>
              <a:rPr lang="en-US" dirty="0" err="1"/>
              <a:t>koristi</a:t>
            </a:r>
            <a:r>
              <a:rPr lang="en-US" dirty="0"/>
              <a:t> </a:t>
            </a:r>
            <a:r>
              <a:rPr lang="en-US" dirty="0" err="1"/>
              <a:t>sistemsku</a:t>
            </a:r>
            <a:r>
              <a:rPr lang="en-US" dirty="0"/>
              <a:t> </a:t>
            </a:r>
            <a:r>
              <a:rPr lang="en-US" dirty="0" err="1"/>
              <a:t>magistralu</a:t>
            </a:r>
            <a:r>
              <a:rPr lang="en-US" dirty="0"/>
              <a:t> da bi </a:t>
            </a:r>
            <a:r>
              <a:rPr lang="en-US" dirty="0" err="1"/>
              <a:t>povećala</a:t>
            </a:r>
            <a:r>
              <a:rPr lang="en-US" dirty="0"/>
              <a:t> </a:t>
            </a:r>
            <a:r>
              <a:rPr lang="en-US" dirty="0" err="1"/>
              <a:t>radni</a:t>
            </a:r>
            <a:r>
              <a:rPr lang="en-US" dirty="0"/>
              <a:t> </a:t>
            </a:r>
            <a:r>
              <a:rPr lang="en-US" dirty="0" err="1"/>
              <a:t>takt</a:t>
            </a:r>
            <a:r>
              <a:rPr lang="en-US" dirty="0"/>
              <a:t> </a:t>
            </a:r>
            <a:r>
              <a:rPr lang="en-US" dirty="0" err="1"/>
              <a:t>magistrale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da bi </a:t>
            </a:r>
            <a:r>
              <a:rPr lang="en-US" dirty="0" err="1"/>
              <a:t>iskoristila</a:t>
            </a:r>
            <a:r>
              <a:rPr lang="en-US" dirty="0"/>
              <a:t> </a:t>
            </a:r>
            <a:r>
              <a:rPr lang="en-US" dirty="0" err="1"/>
              <a:t>magistrale</a:t>
            </a:r>
            <a:r>
              <a:rPr lang="en-US" dirty="0"/>
              <a:t> </a:t>
            </a:r>
            <a:r>
              <a:rPr lang="en-US" dirty="0" err="1"/>
              <a:t>podataka</a:t>
            </a:r>
            <a:r>
              <a:rPr lang="en-US" dirty="0"/>
              <a:t> </a:t>
            </a:r>
            <a:r>
              <a:rPr lang="en-US" dirty="0" err="1"/>
              <a:t>procesora</a:t>
            </a: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16676" y="2588653"/>
            <a:ext cx="4690324" cy="3872852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6486659" y="2593848"/>
            <a:ext cx="5194479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err="1"/>
              <a:t>Informacije</a:t>
            </a:r>
            <a:r>
              <a:rPr lang="en-US" dirty="0"/>
              <a:t> se </a:t>
            </a:r>
            <a:r>
              <a:rPr lang="en-US" dirty="0" err="1"/>
              <a:t>preko</a:t>
            </a:r>
            <a:r>
              <a:rPr lang="en-US" dirty="0"/>
              <a:t> PCI </a:t>
            </a:r>
            <a:r>
              <a:rPr lang="en-US" dirty="0" err="1"/>
              <a:t>magistrale</a:t>
            </a:r>
            <a:r>
              <a:rPr lang="en-US" dirty="0"/>
              <a:t> </a:t>
            </a:r>
            <a:r>
              <a:rPr lang="en-US" dirty="0" err="1"/>
              <a:t>prenose</a:t>
            </a:r>
            <a:r>
              <a:rPr lang="en-US" dirty="0"/>
              <a:t> </a:t>
            </a:r>
            <a:r>
              <a:rPr lang="en-US" dirty="0" err="1"/>
              <a:t>brzinom</a:t>
            </a:r>
            <a:r>
              <a:rPr lang="en-US" dirty="0"/>
              <a:t> od 33 MHz,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punom</a:t>
            </a:r>
            <a:r>
              <a:rPr lang="en-US" dirty="0"/>
              <a:t> </a:t>
            </a:r>
            <a:r>
              <a:rPr lang="en-US" dirty="0" err="1"/>
              <a:t>širinom</a:t>
            </a:r>
            <a:r>
              <a:rPr lang="en-US" dirty="0"/>
              <a:t> </a:t>
            </a:r>
            <a:r>
              <a:rPr lang="en-US" dirty="0" err="1"/>
              <a:t>magistrale</a:t>
            </a:r>
            <a:r>
              <a:rPr lang="en-US" dirty="0"/>
              <a:t> </a:t>
            </a:r>
            <a:r>
              <a:rPr lang="en-US" dirty="0" err="1"/>
              <a:t>podataka</a:t>
            </a:r>
            <a:r>
              <a:rPr lang="en-US" dirty="0"/>
              <a:t> </a:t>
            </a:r>
            <a:r>
              <a:rPr lang="en-US" dirty="0" err="1"/>
              <a:t>procesora</a:t>
            </a:r>
            <a:r>
              <a:rPr lang="en-US" dirty="0" smtClean="0"/>
              <a:t>.</a:t>
            </a:r>
          </a:p>
          <a:p>
            <a:r>
              <a:rPr lang="en-US" dirty="0" smtClean="0"/>
              <a:t>  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6525296" y="3884903"/>
            <a:ext cx="6096000" cy="1477328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 err="1"/>
              <a:t>Kada</a:t>
            </a:r>
            <a:r>
              <a:rPr lang="en-US" dirty="0"/>
              <a:t> se </a:t>
            </a:r>
            <a:r>
              <a:rPr lang="en-US" dirty="0" err="1"/>
              <a:t>magistrala</a:t>
            </a:r>
            <a:r>
              <a:rPr lang="en-US" dirty="0"/>
              <a:t> </a:t>
            </a:r>
            <a:r>
              <a:rPr lang="en-US" dirty="0" err="1"/>
              <a:t>koristi</a:t>
            </a:r>
            <a:r>
              <a:rPr lang="en-US" dirty="0"/>
              <a:t> </a:t>
            </a:r>
            <a:r>
              <a:rPr lang="en-US" dirty="0" err="1"/>
              <a:t>zajedno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32-bitnim </a:t>
            </a:r>
            <a:r>
              <a:rPr lang="en-US" dirty="0" err="1"/>
              <a:t>procesorom</a:t>
            </a:r>
            <a:r>
              <a:rPr lang="en-US" dirty="0"/>
              <a:t>, </a:t>
            </a:r>
            <a:r>
              <a:rPr lang="en-US" dirty="0" err="1"/>
              <a:t>propusni</a:t>
            </a:r>
            <a:r>
              <a:rPr lang="en-US" dirty="0"/>
              <a:t> </a:t>
            </a:r>
            <a:r>
              <a:rPr lang="en-US" dirty="0" err="1"/>
              <a:t>opseg</a:t>
            </a:r>
            <a:r>
              <a:rPr lang="en-US" dirty="0"/>
              <a:t> je 132 MB/s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r>
              <a:rPr lang="en-US" dirty="0" err="1" smtClean="0"/>
              <a:t>Kada</a:t>
            </a:r>
            <a:r>
              <a:rPr lang="en-US" dirty="0" smtClean="0"/>
              <a:t> </a:t>
            </a:r>
            <a:r>
              <a:rPr lang="en-US" dirty="0"/>
              <a:t>se </a:t>
            </a:r>
            <a:r>
              <a:rPr lang="en-US" dirty="0" err="1"/>
              <a:t>magistrala</a:t>
            </a:r>
            <a:r>
              <a:rPr lang="en-US" dirty="0"/>
              <a:t> </a:t>
            </a:r>
            <a:r>
              <a:rPr lang="en-US" dirty="0" err="1"/>
              <a:t>koristi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64bitnim </a:t>
            </a:r>
            <a:r>
              <a:rPr lang="en-US" dirty="0" err="1"/>
              <a:t>procesorima</a:t>
            </a:r>
            <a:r>
              <a:rPr lang="en-US" dirty="0"/>
              <a:t>, </a:t>
            </a:r>
            <a:r>
              <a:rPr lang="en-US" dirty="0" err="1"/>
              <a:t>propusni</a:t>
            </a:r>
            <a:r>
              <a:rPr lang="en-US" dirty="0"/>
              <a:t> </a:t>
            </a:r>
            <a:r>
              <a:rPr lang="en-US" dirty="0" err="1"/>
              <a:t>opseg</a:t>
            </a:r>
            <a:r>
              <a:rPr lang="en-US" dirty="0"/>
              <a:t> se </a:t>
            </a:r>
            <a:r>
              <a:rPr lang="en-US" dirty="0" err="1"/>
              <a:t>udvostručava</a:t>
            </a:r>
            <a:r>
              <a:rPr lang="en-US" dirty="0"/>
              <a:t> (264 MB/s</a:t>
            </a:r>
          </a:p>
        </p:txBody>
      </p:sp>
      <p:sp>
        <p:nvSpPr>
          <p:cNvPr id="9" name="Rectangle 8"/>
          <p:cNvSpPr/>
          <p:nvPr/>
        </p:nvSpPr>
        <p:spPr>
          <a:xfrm>
            <a:off x="6422265" y="5359638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it-IT" dirty="0"/>
              <a:t> PCI može da radi istovremeno sa procesorskom magistralom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6312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566930" y="1524902"/>
            <a:ext cx="1020436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AGP </a:t>
            </a:r>
            <a:r>
              <a:rPr lang="en-US" dirty="0" err="1"/>
              <a:t>magistrala</a:t>
            </a:r>
            <a:r>
              <a:rPr lang="en-US" dirty="0"/>
              <a:t> se </a:t>
            </a:r>
            <a:r>
              <a:rPr lang="en-US" dirty="0" err="1"/>
              <a:t>zasniva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PCI </a:t>
            </a:r>
            <a:r>
              <a:rPr lang="en-US" dirty="0" err="1"/>
              <a:t>standardima</a:t>
            </a:r>
            <a:r>
              <a:rPr lang="en-US" dirty="0"/>
              <a:t>, </a:t>
            </a:r>
            <a:r>
              <a:rPr lang="en-US" dirty="0" err="1"/>
              <a:t>ali</a:t>
            </a:r>
            <a:r>
              <a:rPr lang="en-US" dirty="0"/>
              <a:t> </a:t>
            </a:r>
            <a:r>
              <a:rPr lang="en-US" dirty="0" err="1"/>
              <a:t>sadrži</a:t>
            </a:r>
            <a:r>
              <a:rPr lang="en-US" dirty="0"/>
              <a:t> </a:t>
            </a:r>
            <a:r>
              <a:rPr lang="en-US" dirty="0" err="1"/>
              <a:t>niz</a:t>
            </a:r>
            <a:r>
              <a:rPr lang="en-US" dirty="0"/>
              <a:t> </a:t>
            </a:r>
            <a:r>
              <a:rPr lang="en-US" dirty="0" err="1"/>
              <a:t>dodatnih</a:t>
            </a:r>
            <a:r>
              <a:rPr lang="en-US" dirty="0"/>
              <a:t> </a:t>
            </a:r>
            <a:r>
              <a:rPr lang="en-US" dirty="0" err="1"/>
              <a:t>poboljšanja</a:t>
            </a:r>
            <a:r>
              <a:rPr lang="en-US" dirty="0"/>
              <a:t>, a </a:t>
            </a:r>
            <a:r>
              <a:rPr lang="en-US" dirty="0" err="1"/>
              <a:t>fizički</a:t>
            </a:r>
            <a:r>
              <a:rPr lang="en-US" dirty="0"/>
              <a:t>, </a:t>
            </a:r>
            <a:r>
              <a:rPr lang="en-US" dirty="0" err="1"/>
              <a:t>električno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logički</a:t>
            </a:r>
            <a:r>
              <a:rPr lang="en-US" dirty="0"/>
              <a:t> je </a:t>
            </a:r>
            <a:r>
              <a:rPr lang="en-US" dirty="0" err="1"/>
              <a:t>nezavisna</a:t>
            </a:r>
            <a:r>
              <a:rPr lang="en-US" dirty="0"/>
              <a:t> od PCI </a:t>
            </a:r>
            <a:r>
              <a:rPr lang="en-US" dirty="0" err="1"/>
              <a:t>magistrale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1732353" y="655681"/>
            <a:ext cx="378180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AGP (Advanced Graphics Port) </a:t>
            </a:r>
          </a:p>
        </p:txBody>
      </p:sp>
      <p:sp>
        <p:nvSpPr>
          <p:cNvPr id="4" name="Rectangle 3"/>
          <p:cNvSpPr/>
          <p:nvPr/>
        </p:nvSpPr>
        <p:spPr>
          <a:xfrm>
            <a:off x="1605566" y="2313681"/>
            <a:ext cx="995966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AGP je </a:t>
            </a:r>
            <a:r>
              <a:rPr lang="en-US" dirty="0" err="1"/>
              <a:t>brza</a:t>
            </a:r>
            <a:r>
              <a:rPr lang="en-US" dirty="0"/>
              <a:t> </a:t>
            </a:r>
            <a:r>
              <a:rPr lang="en-US" dirty="0" err="1"/>
              <a:t>veza</a:t>
            </a:r>
            <a:r>
              <a:rPr lang="en-US" dirty="0"/>
              <a:t> </a:t>
            </a:r>
            <a:r>
              <a:rPr lang="en-US" dirty="0" err="1"/>
              <a:t>između</a:t>
            </a:r>
            <a:r>
              <a:rPr lang="en-US" dirty="0"/>
              <a:t> </a:t>
            </a:r>
            <a:r>
              <a:rPr lang="en-US" dirty="0" err="1" smtClean="0"/>
              <a:t>dvije</a:t>
            </a:r>
            <a:r>
              <a:rPr lang="en-US" dirty="0" smtClean="0"/>
              <a:t> </a:t>
            </a:r>
            <a:r>
              <a:rPr lang="en-US" dirty="0" err="1"/>
              <a:t>tačke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posebno</a:t>
            </a:r>
            <a:r>
              <a:rPr lang="en-US" dirty="0"/>
              <a:t> je </a:t>
            </a:r>
            <a:r>
              <a:rPr lang="en-US" dirty="0" err="1"/>
              <a:t>projektovana</a:t>
            </a:r>
            <a:r>
              <a:rPr lang="en-US" dirty="0"/>
              <a:t>, u </a:t>
            </a:r>
            <a:r>
              <a:rPr lang="en-US" dirty="0" err="1"/>
              <a:t>stvari</a:t>
            </a:r>
            <a:r>
              <a:rPr lang="en-US" dirty="0"/>
              <a:t>, </a:t>
            </a:r>
            <a:r>
              <a:rPr lang="en-US" dirty="0" err="1"/>
              <a:t>samo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video </a:t>
            </a:r>
            <a:r>
              <a:rPr lang="en-US" dirty="0" err="1"/>
              <a:t>karticu</a:t>
            </a:r>
            <a:r>
              <a:rPr lang="en-US" dirty="0"/>
              <a:t> u </a:t>
            </a:r>
            <a:r>
              <a:rPr lang="en-US" dirty="0" err="1"/>
              <a:t>sistemu</a:t>
            </a:r>
            <a:r>
              <a:rPr lang="en-US" dirty="0"/>
              <a:t>, </a:t>
            </a:r>
            <a:r>
              <a:rPr lang="en-US" dirty="0" err="1"/>
              <a:t>pošto</a:t>
            </a:r>
            <a:r>
              <a:rPr lang="en-US" dirty="0"/>
              <a:t> je </a:t>
            </a:r>
            <a:r>
              <a:rPr lang="en-US" dirty="0" err="1"/>
              <a:t>dozvoljen</a:t>
            </a:r>
            <a:r>
              <a:rPr lang="en-US" dirty="0"/>
              <a:t> </a:t>
            </a:r>
            <a:r>
              <a:rPr lang="en-US" dirty="0" err="1"/>
              <a:t>samo</a:t>
            </a:r>
            <a:r>
              <a:rPr lang="en-US" dirty="0"/>
              <a:t> </a:t>
            </a:r>
            <a:r>
              <a:rPr lang="en-US" dirty="0" err="1"/>
              <a:t>jedan</a:t>
            </a:r>
            <a:r>
              <a:rPr lang="en-US" dirty="0"/>
              <a:t> AGP slot (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jednu</a:t>
            </a:r>
            <a:r>
              <a:rPr lang="en-US" dirty="0"/>
              <a:t> video </a:t>
            </a:r>
            <a:r>
              <a:rPr lang="en-US" dirty="0" err="1"/>
              <a:t>karticu</a:t>
            </a:r>
            <a:r>
              <a:rPr lang="en-US" dirty="0"/>
              <a:t>)</a:t>
            </a:r>
          </a:p>
        </p:txBody>
      </p:sp>
      <p:sp>
        <p:nvSpPr>
          <p:cNvPr id="5" name="Rectangle 4"/>
          <p:cNvSpPr/>
          <p:nvPr/>
        </p:nvSpPr>
        <p:spPr>
          <a:xfrm>
            <a:off x="1631324" y="3228081"/>
            <a:ext cx="968920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err="1"/>
              <a:t>Postoji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specifikacija</a:t>
            </a:r>
            <a:r>
              <a:rPr lang="en-US" dirty="0"/>
              <a:t> AGP Pro, </a:t>
            </a:r>
            <a:r>
              <a:rPr lang="en-US" dirty="0" err="1"/>
              <a:t>kojom</a:t>
            </a:r>
            <a:r>
              <a:rPr lang="en-US" dirty="0"/>
              <a:t> se </a:t>
            </a:r>
            <a:r>
              <a:rPr lang="en-US" dirty="0" err="1"/>
              <a:t>definiše</a:t>
            </a:r>
            <a:r>
              <a:rPr lang="en-US" dirty="0"/>
              <a:t> </a:t>
            </a:r>
            <a:r>
              <a:rPr lang="en-US" dirty="0" err="1"/>
              <a:t>nešto</a:t>
            </a:r>
            <a:r>
              <a:rPr lang="en-US" dirty="0"/>
              <a:t> </a:t>
            </a:r>
            <a:r>
              <a:rPr lang="en-US" dirty="0" err="1"/>
              <a:t>duži</a:t>
            </a:r>
            <a:r>
              <a:rPr lang="en-US" dirty="0"/>
              <a:t> slot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dodatnim</a:t>
            </a:r>
            <a:r>
              <a:rPr lang="en-US" dirty="0"/>
              <a:t> </a:t>
            </a:r>
            <a:r>
              <a:rPr lang="en-US" dirty="0" err="1"/>
              <a:t>izvodima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napajanje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svake</a:t>
            </a:r>
            <a:r>
              <a:rPr lang="en-US" dirty="0"/>
              <a:t> </a:t>
            </a:r>
            <a:r>
              <a:rPr lang="en-US" dirty="0" err="1"/>
              <a:t>strane</a:t>
            </a:r>
            <a:r>
              <a:rPr lang="en-US" dirty="0"/>
              <a:t> </a:t>
            </a:r>
            <a:r>
              <a:rPr lang="en-US" dirty="0" err="1"/>
              <a:t>kako</a:t>
            </a:r>
            <a:r>
              <a:rPr lang="en-US" dirty="0"/>
              <a:t> bi se </a:t>
            </a:r>
            <a:r>
              <a:rPr lang="en-US" dirty="0" err="1"/>
              <a:t>omogućio</a:t>
            </a:r>
            <a:r>
              <a:rPr lang="en-US" dirty="0"/>
              <a:t> rad </a:t>
            </a:r>
            <a:r>
              <a:rPr lang="en-US" dirty="0" err="1"/>
              <a:t>većih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bržih</a:t>
            </a:r>
            <a:r>
              <a:rPr lang="en-US" dirty="0"/>
              <a:t> AGP </a:t>
            </a:r>
            <a:r>
              <a:rPr lang="en-US" dirty="0" err="1"/>
              <a:t>kartica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1747234" y="4319617"/>
            <a:ext cx="1044476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AGP je </a:t>
            </a:r>
            <a:r>
              <a:rPr lang="en-US" dirty="0" err="1"/>
              <a:t>veoma</a:t>
            </a:r>
            <a:r>
              <a:rPr lang="en-US" dirty="0"/>
              <a:t> </a:t>
            </a:r>
            <a:r>
              <a:rPr lang="en-US" dirty="0" err="1"/>
              <a:t>brza</a:t>
            </a:r>
            <a:r>
              <a:rPr lang="en-US" dirty="0"/>
              <a:t> </a:t>
            </a:r>
            <a:r>
              <a:rPr lang="en-US" dirty="0" err="1" smtClean="0"/>
              <a:t>veza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/>
              <a:t>radi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osnovnoj</a:t>
            </a:r>
            <a:r>
              <a:rPr lang="en-US" dirty="0"/>
              <a:t> </a:t>
            </a:r>
            <a:r>
              <a:rPr lang="en-US" dirty="0" err="1"/>
              <a:t>frekvenciji</a:t>
            </a:r>
            <a:r>
              <a:rPr lang="en-US" dirty="0"/>
              <a:t> od 66,66 MHz, </a:t>
            </a:r>
            <a:r>
              <a:rPr lang="en-US" dirty="0" err="1"/>
              <a:t>što</a:t>
            </a:r>
            <a:r>
              <a:rPr lang="en-US" dirty="0"/>
              <a:t> je </a:t>
            </a:r>
            <a:r>
              <a:rPr lang="en-US" dirty="0" err="1"/>
              <a:t>dvostruko</a:t>
            </a:r>
            <a:r>
              <a:rPr lang="en-US" dirty="0"/>
              <a:t> </a:t>
            </a:r>
            <a:r>
              <a:rPr lang="en-US" dirty="0" err="1"/>
              <a:t>više</a:t>
            </a:r>
            <a:r>
              <a:rPr lang="en-US" dirty="0"/>
              <a:t> od </a:t>
            </a:r>
            <a:r>
              <a:rPr lang="en-US" dirty="0" err="1"/>
              <a:t>standardne</a:t>
            </a:r>
            <a:r>
              <a:rPr lang="en-US" dirty="0"/>
              <a:t> PCI</a:t>
            </a:r>
          </a:p>
        </p:txBody>
      </p:sp>
    </p:spTree>
    <p:extLst>
      <p:ext uri="{BB962C8B-B14F-4D97-AF65-F5344CB8AC3E}">
        <p14:creationId xmlns:p14="http://schemas.microsoft.com/office/powerpoint/2010/main" val="22009158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069206" y="839154"/>
            <a:ext cx="887783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/>
              <a:t>PCI express (</a:t>
            </a:r>
            <a:r>
              <a:rPr lang="en-US" b="1" dirty="0" err="1"/>
              <a:t>PCIe</a:t>
            </a:r>
            <a:r>
              <a:rPr lang="en-US" b="1" dirty="0"/>
              <a:t> – Peripheral Component Interconnect Express)</a:t>
            </a:r>
          </a:p>
        </p:txBody>
      </p:sp>
      <p:sp>
        <p:nvSpPr>
          <p:cNvPr id="3" name="Rectangle 2"/>
          <p:cNvSpPr/>
          <p:nvPr/>
        </p:nvSpPr>
        <p:spPr>
          <a:xfrm>
            <a:off x="1322230" y="1434543"/>
            <a:ext cx="10204361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err="1"/>
              <a:t>PCIe</a:t>
            </a:r>
            <a:r>
              <a:rPr lang="en-US" dirty="0"/>
              <a:t> format je </a:t>
            </a:r>
            <a:r>
              <a:rPr lang="en-US" dirty="0" err="1" smtClean="0"/>
              <a:t>dizajniran</a:t>
            </a:r>
            <a:r>
              <a:rPr lang="en-US" dirty="0" smtClean="0"/>
              <a:t> </a:t>
            </a:r>
            <a:r>
              <a:rPr lang="en-US" dirty="0"/>
              <a:t>je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namerom</a:t>
            </a:r>
            <a:r>
              <a:rPr lang="en-US" dirty="0"/>
              <a:t> da </a:t>
            </a:r>
            <a:r>
              <a:rPr lang="en-US" dirty="0" err="1" smtClean="0"/>
              <a:t>zamijeni</a:t>
            </a:r>
            <a:r>
              <a:rPr lang="en-US" dirty="0" smtClean="0"/>
              <a:t> </a:t>
            </a:r>
            <a:r>
              <a:rPr lang="en-US" dirty="0" err="1"/>
              <a:t>postojeće</a:t>
            </a:r>
            <a:r>
              <a:rPr lang="en-US" dirty="0"/>
              <a:t> PCI, PCI-X </a:t>
            </a:r>
            <a:r>
              <a:rPr lang="en-US" dirty="0" err="1"/>
              <a:t>i</a:t>
            </a:r>
            <a:r>
              <a:rPr lang="en-US" dirty="0"/>
              <a:t> AGP </a:t>
            </a:r>
            <a:r>
              <a:rPr lang="en-US" dirty="0" err="1"/>
              <a:t>standarde</a:t>
            </a:r>
            <a:r>
              <a:rPr lang="en-US" dirty="0"/>
              <a:t> </a:t>
            </a:r>
            <a:r>
              <a:rPr lang="en-US" dirty="0" err="1" smtClean="0"/>
              <a:t>Naslijedio</a:t>
            </a:r>
            <a:r>
              <a:rPr lang="en-US" dirty="0" smtClean="0"/>
              <a:t> </a:t>
            </a:r>
            <a:r>
              <a:rPr lang="en-US" dirty="0"/>
              <a:t>je </a:t>
            </a:r>
            <a:r>
              <a:rPr lang="en-US" dirty="0" err="1"/>
              <a:t>dobre</a:t>
            </a:r>
            <a:r>
              <a:rPr lang="en-US" dirty="0"/>
              <a:t> </a:t>
            </a:r>
            <a:r>
              <a:rPr lang="en-US" dirty="0" err="1"/>
              <a:t>osobine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prihvaćene</a:t>
            </a:r>
            <a:r>
              <a:rPr lang="en-US" dirty="0"/>
              <a:t> </a:t>
            </a:r>
            <a:r>
              <a:rPr lang="en-US" dirty="0" err="1"/>
              <a:t>koncepte</a:t>
            </a:r>
            <a:r>
              <a:rPr lang="en-US" dirty="0"/>
              <a:t> </a:t>
            </a:r>
            <a:r>
              <a:rPr lang="en-US" dirty="0" err="1"/>
              <a:t>iz</a:t>
            </a:r>
            <a:r>
              <a:rPr lang="en-US" dirty="0"/>
              <a:t> </a:t>
            </a:r>
            <a:r>
              <a:rPr lang="en-US" dirty="0" err="1"/>
              <a:t>sva</a:t>
            </a:r>
            <a:r>
              <a:rPr lang="en-US" dirty="0"/>
              <a:t> tri </a:t>
            </a:r>
            <a:r>
              <a:rPr lang="en-US" dirty="0" err="1"/>
              <a:t>navedena</a:t>
            </a:r>
            <a:r>
              <a:rPr lang="en-US" dirty="0"/>
              <a:t> </a:t>
            </a:r>
            <a:r>
              <a:rPr lang="en-US" dirty="0" err="1"/>
              <a:t>standarda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dalje</a:t>
            </a:r>
            <a:r>
              <a:rPr lang="en-US" dirty="0"/>
              <a:t> </a:t>
            </a:r>
            <a:r>
              <a:rPr lang="en-US" dirty="0" err="1"/>
              <a:t>ih</a:t>
            </a:r>
            <a:r>
              <a:rPr lang="en-US" dirty="0"/>
              <a:t> </a:t>
            </a:r>
            <a:r>
              <a:rPr lang="en-US" dirty="0" err="1" smtClean="0"/>
              <a:t>unaprijedio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270714" y="2539164"/>
            <a:ext cx="1106724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b="1" dirty="0"/>
              <a:t>Struktura </a:t>
            </a:r>
            <a:r>
              <a:rPr lang="en-US" b="1" dirty="0" err="1"/>
              <a:t>PCIe</a:t>
            </a:r>
            <a:r>
              <a:rPr lang="pl-PL" b="1" dirty="0" smtClean="0"/>
              <a:t> </a:t>
            </a:r>
            <a:r>
              <a:rPr lang="pl-PL" dirty="0"/>
              <a:t>magistrale je bazirana na komunikaciji od tačke do tačke (“</a:t>
            </a:r>
            <a:r>
              <a:rPr lang="pl-PL" b="1" dirty="0"/>
              <a:t>point-to-poin</a:t>
            </a:r>
            <a:r>
              <a:rPr lang="pl-PL" dirty="0"/>
              <a:t>t”)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6529591" y="3450189"/>
            <a:ext cx="480382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err="1" smtClean="0"/>
              <a:t>Umjesto</a:t>
            </a:r>
            <a:r>
              <a:rPr lang="en-US" dirty="0" smtClean="0"/>
              <a:t> </a:t>
            </a:r>
            <a:r>
              <a:rPr lang="en-US" dirty="0" err="1"/>
              <a:t>slanja</a:t>
            </a:r>
            <a:r>
              <a:rPr lang="en-US" dirty="0"/>
              <a:t> </a:t>
            </a:r>
            <a:r>
              <a:rPr lang="en-US" dirty="0" err="1"/>
              <a:t>podataka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magistralu</a:t>
            </a:r>
            <a:r>
              <a:rPr lang="en-US" dirty="0"/>
              <a:t> (broadcast)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onda</a:t>
            </a:r>
            <a:r>
              <a:rPr lang="en-US" dirty="0"/>
              <a:t> </a:t>
            </a:r>
            <a:r>
              <a:rPr lang="en-US" dirty="0" err="1"/>
              <a:t>svima</a:t>
            </a:r>
            <a:r>
              <a:rPr lang="en-US" dirty="0"/>
              <a:t> </a:t>
            </a:r>
            <a:r>
              <a:rPr lang="en-US" dirty="0" err="1"/>
              <a:t>dosupni</a:t>
            </a:r>
            <a:r>
              <a:rPr lang="en-US" dirty="0"/>
              <a:t>, </a:t>
            </a:r>
            <a:r>
              <a:rPr lang="en-US" dirty="0" err="1" smtClean="0"/>
              <a:t>ovdje</a:t>
            </a:r>
            <a:r>
              <a:rPr lang="en-US" dirty="0" smtClean="0"/>
              <a:t> </a:t>
            </a:r>
            <a:r>
              <a:rPr lang="en-US" dirty="0"/>
              <a:t>se </a:t>
            </a:r>
            <a:r>
              <a:rPr lang="en-US" dirty="0" err="1"/>
              <a:t>prvo</a:t>
            </a:r>
            <a:r>
              <a:rPr lang="en-US" dirty="0"/>
              <a:t> </a:t>
            </a:r>
            <a:r>
              <a:rPr lang="en-US" dirty="0" err="1"/>
              <a:t>uspostavlja</a:t>
            </a:r>
            <a:r>
              <a:rPr lang="en-US" dirty="0"/>
              <a:t> </a:t>
            </a:r>
            <a:r>
              <a:rPr lang="en-US" dirty="0" err="1"/>
              <a:t>direktna</a:t>
            </a:r>
            <a:r>
              <a:rPr lang="en-US" dirty="0"/>
              <a:t> </a:t>
            </a:r>
            <a:r>
              <a:rPr lang="en-US" dirty="0" err="1"/>
              <a:t>veza</a:t>
            </a:r>
            <a:r>
              <a:rPr lang="en-US" dirty="0"/>
              <a:t> </a:t>
            </a:r>
            <a:r>
              <a:rPr lang="en-US" dirty="0" err="1"/>
              <a:t>između</a:t>
            </a:r>
            <a:r>
              <a:rPr lang="en-US" dirty="0"/>
              <a:t> </a:t>
            </a:r>
            <a:r>
              <a:rPr lang="en-US" dirty="0" err="1"/>
              <a:t>uređaja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 smtClean="0"/>
              <a:t>razmjenjuju</a:t>
            </a:r>
            <a:r>
              <a:rPr lang="en-US" dirty="0" smtClean="0"/>
              <a:t> </a:t>
            </a:r>
            <a:r>
              <a:rPr lang="en-US" dirty="0" err="1"/>
              <a:t>podatke</a:t>
            </a:r>
            <a:r>
              <a:rPr lang="en-US" dirty="0"/>
              <a:t>, pa se </a:t>
            </a:r>
            <a:r>
              <a:rPr lang="en-US" dirty="0" err="1"/>
              <a:t>zatim</a:t>
            </a:r>
            <a:r>
              <a:rPr lang="en-US" dirty="0"/>
              <a:t> </a:t>
            </a:r>
            <a:r>
              <a:rPr lang="en-US" dirty="0" err="1"/>
              <a:t>podaci</a:t>
            </a:r>
            <a:r>
              <a:rPr lang="en-US" dirty="0"/>
              <a:t> </a:t>
            </a:r>
            <a:r>
              <a:rPr lang="en-US" dirty="0" err="1"/>
              <a:t>prenose</a:t>
            </a:r>
            <a:r>
              <a:rPr lang="en-US" dirty="0"/>
              <a:t> </a:t>
            </a:r>
            <a:r>
              <a:rPr lang="en-US" dirty="0" err="1"/>
              <a:t>direktnim</a:t>
            </a:r>
            <a:r>
              <a:rPr lang="en-US" dirty="0"/>
              <a:t> </a:t>
            </a:r>
            <a:r>
              <a:rPr lang="en-US" dirty="0" err="1"/>
              <a:t>kanalom</a:t>
            </a:r>
            <a:r>
              <a:rPr lang="en-US" dirty="0"/>
              <a:t> 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26525" y="2963751"/>
            <a:ext cx="4598762" cy="342900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1381802" y="6361021"/>
            <a:ext cx="396775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 </a:t>
            </a:r>
            <a:r>
              <a:rPr lang="en-US" dirty="0" err="1"/>
              <a:t>Arhitektura</a:t>
            </a:r>
            <a:r>
              <a:rPr lang="en-US" dirty="0"/>
              <a:t> PCI </a:t>
            </a:r>
            <a:r>
              <a:rPr lang="en-US" dirty="0" err="1"/>
              <a:t>Expres</a:t>
            </a:r>
            <a:r>
              <a:rPr lang="en-US" dirty="0"/>
              <a:t> </a:t>
            </a:r>
            <a:r>
              <a:rPr lang="en-US" dirty="0" err="1"/>
              <a:t>magistrale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5360180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138319" y="539771"/>
            <a:ext cx="397576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b="1" dirty="0" err="1"/>
              <a:t>Struktura</a:t>
            </a:r>
            <a:r>
              <a:rPr lang="en-US" sz="2000" b="1" dirty="0"/>
              <a:t> </a:t>
            </a:r>
            <a:r>
              <a:rPr lang="en-US" sz="2000" b="1" dirty="0" err="1"/>
              <a:t>sistemske</a:t>
            </a:r>
            <a:r>
              <a:rPr lang="en-US" sz="2000" b="1" dirty="0"/>
              <a:t> </a:t>
            </a:r>
            <a:r>
              <a:rPr lang="en-US" sz="2000" b="1" dirty="0" err="1"/>
              <a:t>magistrale</a:t>
            </a:r>
            <a:r>
              <a:rPr lang="en-US" sz="2000" b="1" dirty="0"/>
              <a:t> </a:t>
            </a:r>
          </a:p>
        </p:txBody>
      </p:sp>
      <p:sp>
        <p:nvSpPr>
          <p:cNvPr id="3" name="Rectangle 2"/>
          <p:cNvSpPr/>
          <p:nvPr/>
        </p:nvSpPr>
        <p:spPr>
          <a:xfrm>
            <a:off x="1991933" y="1408991"/>
            <a:ext cx="908389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err="1"/>
              <a:t>Računaru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neophodna</a:t>
            </a:r>
            <a:r>
              <a:rPr lang="en-US" dirty="0"/>
              <a:t> </a:t>
            </a:r>
            <a:r>
              <a:rPr lang="en-US" dirty="0" err="1"/>
              <a:t>električna</a:t>
            </a:r>
            <a:r>
              <a:rPr lang="en-US" dirty="0"/>
              <a:t> kola </a:t>
            </a:r>
            <a:r>
              <a:rPr lang="en-US" dirty="0" err="1"/>
              <a:t>pomoću</a:t>
            </a:r>
            <a:r>
              <a:rPr lang="en-US" dirty="0"/>
              <a:t> </a:t>
            </a:r>
            <a:r>
              <a:rPr lang="en-US" dirty="0" err="1"/>
              <a:t>kojih</a:t>
            </a:r>
            <a:r>
              <a:rPr lang="en-US" dirty="0"/>
              <a:t> se </a:t>
            </a:r>
            <a:r>
              <a:rPr lang="en-US" dirty="0" err="1" smtClean="0"/>
              <a:t>razmjenjuju</a:t>
            </a:r>
            <a:r>
              <a:rPr lang="en-US" dirty="0" smtClean="0"/>
              <a:t> </a:t>
            </a:r>
            <a:r>
              <a:rPr lang="en-US" dirty="0" err="1"/>
              <a:t>informacije</a:t>
            </a:r>
            <a:r>
              <a:rPr lang="en-US" dirty="0"/>
              <a:t> </a:t>
            </a:r>
            <a:r>
              <a:rPr lang="en-US" dirty="0" err="1"/>
              <a:t>među</a:t>
            </a:r>
            <a:r>
              <a:rPr lang="en-US" dirty="0"/>
              <a:t> </a:t>
            </a:r>
            <a:r>
              <a:rPr lang="en-US" dirty="0" err="1"/>
              <a:t>komponentama</a:t>
            </a:r>
            <a:r>
              <a:rPr lang="en-US" dirty="0"/>
              <a:t>.</a:t>
            </a:r>
          </a:p>
        </p:txBody>
      </p:sp>
      <p:sp>
        <p:nvSpPr>
          <p:cNvPr id="4" name="Rectangle 3"/>
          <p:cNvSpPr/>
          <p:nvPr/>
        </p:nvSpPr>
        <p:spPr>
          <a:xfrm>
            <a:off x="1888900" y="2513406"/>
            <a:ext cx="843995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dirty="0"/>
              <a:t>Taj komunikacioni put naziva se </a:t>
            </a:r>
            <a:r>
              <a:rPr lang="it-IT" b="1" dirty="0"/>
              <a:t>sistemska magistrala (bus, sabirnica</a:t>
            </a:r>
            <a:r>
              <a:rPr lang="it-IT" dirty="0"/>
              <a:t>). 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1888900" y="3199155"/>
            <a:ext cx="965056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 </a:t>
            </a:r>
            <a:r>
              <a:rPr lang="en-US" dirty="0" err="1"/>
              <a:t>Koncept</a:t>
            </a:r>
            <a:r>
              <a:rPr lang="en-US" dirty="0"/>
              <a:t> </a:t>
            </a:r>
            <a:r>
              <a:rPr lang="en-US" dirty="0" err="1"/>
              <a:t>magistrale</a:t>
            </a:r>
            <a:r>
              <a:rPr lang="en-US" dirty="0"/>
              <a:t> je </a:t>
            </a:r>
            <a:r>
              <a:rPr lang="en-US" dirty="0" err="1"/>
              <a:t>relativno</a:t>
            </a:r>
            <a:r>
              <a:rPr lang="en-US" dirty="0"/>
              <a:t> </a:t>
            </a:r>
            <a:r>
              <a:rPr lang="en-US" dirty="0" err="1"/>
              <a:t>jednostavan</a:t>
            </a:r>
            <a:r>
              <a:rPr lang="en-US" dirty="0"/>
              <a:t> - </a:t>
            </a:r>
            <a:r>
              <a:rPr lang="en-US" dirty="0" err="1"/>
              <a:t>sve</a:t>
            </a:r>
            <a:r>
              <a:rPr lang="en-US" dirty="0"/>
              <a:t> </a:t>
            </a:r>
            <a:r>
              <a:rPr lang="en-US" dirty="0" err="1"/>
              <a:t>komponente</a:t>
            </a:r>
            <a:r>
              <a:rPr lang="en-US" dirty="0"/>
              <a:t> se </a:t>
            </a:r>
            <a:r>
              <a:rPr lang="en-US" dirty="0" err="1"/>
              <a:t>vezuju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zajednički</a:t>
            </a:r>
            <a:r>
              <a:rPr lang="en-US" dirty="0"/>
              <a:t> </a:t>
            </a:r>
            <a:r>
              <a:rPr lang="en-US" dirty="0" err="1"/>
              <a:t>prenosni</a:t>
            </a:r>
            <a:r>
              <a:rPr lang="en-US" dirty="0"/>
              <a:t> put </a:t>
            </a:r>
            <a:r>
              <a:rPr lang="en-US" dirty="0" err="1"/>
              <a:t>koji</a:t>
            </a:r>
            <a:r>
              <a:rPr lang="en-US" dirty="0"/>
              <a:t> se </a:t>
            </a:r>
            <a:r>
              <a:rPr lang="en-US" dirty="0" err="1"/>
              <a:t>naziva</a:t>
            </a:r>
            <a:r>
              <a:rPr lang="en-US" dirty="0"/>
              <a:t> </a:t>
            </a:r>
            <a:r>
              <a:rPr lang="en-US" dirty="0" err="1"/>
              <a:t>magistrala</a:t>
            </a:r>
            <a:r>
              <a:rPr lang="en-US" dirty="0"/>
              <a:t>. </a:t>
            </a:r>
          </a:p>
        </p:txBody>
      </p:sp>
      <p:sp>
        <p:nvSpPr>
          <p:cNvPr id="6" name="Rectangle 5"/>
          <p:cNvSpPr/>
          <p:nvPr/>
        </p:nvSpPr>
        <p:spPr>
          <a:xfrm>
            <a:off x="1940417" y="4390347"/>
            <a:ext cx="940587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Da ne bi </a:t>
            </a:r>
            <a:r>
              <a:rPr lang="en-US" dirty="0" err="1"/>
              <a:t>dolazilo</a:t>
            </a:r>
            <a:r>
              <a:rPr lang="en-US" dirty="0"/>
              <a:t> do </a:t>
            </a:r>
            <a:r>
              <a:rPr lang="en-US" dirty="0" err="1"/>
              <a:t>sudara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miješanja</a:t>
            </a:r>
            <a:r>
              <a:rPr lang="en-US" dirty="0" smtClean="0"/>
              <a:t> </a:t>
            </a:r>
            <a:r>
              <a:rPr lang="en-US" dirty="0" err="1"/>
              <a:t>poruka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tako</a:t>
            </a:r>
            <a:r>
              <a:rPr lang="en-US" dirty="0"/>
              <a:t> </a:t>
            </a:r>
            <a:r>
              <a:rPr lang="en-US" dirty="0" err="1"/>
              <a:t>organizovanom</a:t>
            </a:r>
            <a:r>
              <a:rPr lang="en-US" dirty="0"/>
              <a:t> </a:t>
            </a:r>
            <a:r>
              <a:rPr lang="en-US" dirty="0" err="1"/>
              <a:t>zajedničkom</a:t>
            </a:r>
            <a:r>
              <a:rPr lang="en-US" dirty="0"/>
              <a:t> </a:t>
            </a:r>
            <a:r>
              <a:rPr lang="en-US" dirty="0" err="1"/>
              <a:t>prenosnom</a:t>
            </a:r>
            <a:r>
              <a:rPr lang="en-US" dirty="0"/>
              <a:t> </a:t>
            </a:r>
            <a:r>
              <a:rPr lang="en-US" dirty="0" err="1"/>
              <a:t>putu</a:t>
            </a:r>
            <a:r>
              <a:rPr lang="en-US" dirty="0"/>
              <a:t>, </a:t>
            </a:r>
            <a:r>
              <a:rPr lang="en-US" dirty="0" err="1"/>
              <a:t>postoji</a:t>
            </a:r>
            <a:r>
              <a:rPr lang="en-US" dirty="0"/>
              <a:t> </a:t>
            </a:r>
            <a:r>
              <a:rPr lang="en-US" dirty="0" err="1"/>
              <a:t>uređaj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se </a:t>
            </a:r>
            <a:r>
              <a:rPr lang="en-US" dirty="0" err="1"/>
              <a:t>zove</a:t>
            </a:r>
            <a:r>
              <a:rPr lang="en-US" dirty="0"/>
              <a:t> </a:t>
            </a:r>
            <a:r>
              <a:rPr lang="en-US" b="1" dirty="0" err="1"/>
              <a:t>kontroler</a:t>
            </a:r>
            <a:r>
              <a:rPr lang="en-US" b="1" dirty="0"/>
              <a:t> </a:t>
            </a:r>
            <a:r>
              <a:rPr lang="en-US" b="1" dirty="0" err="1"/>
              <a:t>magistrale</a:t>
            </a:r>
            <a:r>
              <a:rPr lang="en-US" dirty="0"/>
              <a:t>, </a:t>
            </a:r>
            <a:r>
              <a:rPr lang="en-US" dirty="0" err="1"/>
              <a:t>čiji</a:t>
            </a:r>
            <a:r>
              <a:rPr lang="en-US" dirty="0"/>
              <a:t> je </a:t>
            </a:r>
            <a:r>
              <a:rPr lang="en-US" dirty="0" err="1"/>
              <a:t>zadatak</a:t>
            </a:r>
            <a:r>
              <a:rPr lang="en-US" dirty="0"/>
              <a:t> da </a:t>
            </a:r>
            <a:r>
              <a:rPr lang="en-US" dirty="0" err="1"/>
              <a:t>definiše</a:t>
            </a:r>
            <a:r>
              <a:rPr lang="en-US" dirty="0"/>
              <a:t> </a:t>
            </a:r>
            <a:r>
              <a:rPr lang="en-US" dirty="0" err="1"/>
              <a:t>pravila</a:t>
            </a:r>
            <a:r>
              <a:rPr lang="en-US" dirty="0"/>
              <a:t> </a:t>
            </a:r>
            <a:r>
              <a:rPr lang="en-US" dirty="0" err="1"/>
              <a:t>komunikacije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kontroliše</a:t>
            </a:r>
            <a:r>
              <a:rPr lang="en-US" dirty="0"/>
              <a:t> </a:t>
            </a:r>
            <a:r>
              <a:rPr lang="en-US" dirty="0" err="1"/>
              <a:t>prenos</a:t>
            </a:r>
            <a:r>
              <a:rPr lang="en-US" dirty="0"/>
              <a:t> </a:t>
            </a:r>
            <a:r>
              <a:rPr lang="en-US" dirty="0" err="1"/>
              <a:t>podataka</a:t>
            </a:r>
            <a:r>
              <a:rPr lang="en-US" dirty="0"/>
              <a:t> </a:t>
            </a:r>
            <a:r>
              <a:rPr lang="en-US" dirty="0" err="1"/>
              <a:t>među</a:t>
            </a:r>
            <a:r>
              <a:rPr lang="en-US" dirty="0"/>
              <a:t> </a:t>
            </a:r>
            <a:r>
              <a:rPr lang="en-US" dirty="0" err="1"/>
              <a:t>različitim</a:t>
            </a:r>
            <a:r>
              <a:rPr lang="en-US" dirty="0"/>
              <a:t> </a:t>
            </a:r>
            <a:r>
              <a:rPr lang="en-US" dirty="0" err="1"/>
              <a:t>uređajima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9438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5718220" y="1563538"/>
            <a:ext cx="515155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err="1"/>
              <a:t>Osnovna</a:t>
            </a:r>
            <a:r>
              <a:rPr lang="en-US" dirty="0"/>
              <a:t> </a:t>
            </a:r>
            <a:r>
              <a:rPr lang="en-US" dirty="0" err="1"/>
              <a:t>strukturna</a:t>
            </a:r>
            <a:r>
              <a:rPr lang="en-US" dirty="0"/>
              <a:t> </a:t>
            </a:r>
            <a:r>
              <a:rPr lang="en-US" dirty="0" err="1"/>
              <a:t>jedinica</a:t>
            </a:r>
            <a:r>
              <a:rPr lang="en-US" dirty="0"/>
              <a:t> </a:t>
            </a:r>
            <a:r>
              <a:rPr lang="en-US" b="1" dirty="0" err="1"/>
              <a:t>kod</a:t>
            </a:r>
            <a:r>
              <a:rPr lang="en-US" b="1" dirty="0"/>
              <a:t> </a:t>
            </a:r>
            <a:r>
              <a:rPr lang="en-US" b="1" dirty="0" err="1"/>
              <a:t>PCIe</a:t>
            </a:r>
            <a:r>
              <a:rPr lang="en-US" b="1" dirty="0"/>
              <a:t> </a:t>
            </a:r>
            <a:r>
              <a:rPr lang="en-US" b="1" dirty="0" err="1"/>
              <a:t>magistrale</a:t>
            </a:r>
            <a:r>
              <a:rPr lang="en-US" b="1" dirty="0"/>
              <a:t> je </a:t>
            </a:r>
            <a:r>
              <a:rPr lang="en-US" b="1" dirty="0" err="1"/>
              <a:t>ćelija</a:t>
            </a:r>
            <a:r>
              <a:rPr lang="en-US" b="1" dirty="0"/>
              <a:t> x1</a:t>
            </a:r>
            <a:r>
              <a:rPr lang="en-US" dirty="0"/>
              <a:t>, </a:t>
            </a:r>
            <a:r>
              <a:rPr lang="en-US" dirty="0" err="1"/>
              <a:t>koju</a:t>
            </a:r>
            <a:r>
              <a:rPr lang="en-US" dirty="0"/>
              <a:t> </a:t>
            </a:r>
            <a:r>
              <a:rPr lang="en-US" dirty="0" err="1"/>
              <a:t>čini</a:t>
            </a:r>
            <a:r>
              <a:rPr lang="en-US" dirty="0"/>
              <a:t> par </a:t>
            </a:r>
            <a:r>
              <a:rPr lang="en-US" dirty="0" err="1"/>
              <a:t>serijskih</a:t>
            </a:r>
            <a:r>
              <a:rPr lang="en-US" dirty="0"/>
              <a:t> </a:t>
            </a:r>
            <a:r>
              <a:rPr lang="en-US" dirty="0" err="1"/>
              <a:t>veza</a:t>
            </a:r>
            <a:r>
              <a:rPr lang="en-US" dirty="0"/>
              <a:t> (</a:t>
            </a:r>
            <a:r>
              <a:rPr lang="en-US" dirty="0" err="1"/>
              <a:t>svaka</a:t>
            </a:r>
            <a:r>
              <a:rPr lang="en-US" dirty="0"/>
              <a:t> </a:t>
            </a:r>
            <a:r>
              <a:rPr lang="en-US" dirty="0" err="1"/>
              <a:t>prenosi</a:t>
            </a:r>
            <a:r>
              <a:rPr lang="en-US" dirty="0"/>
              <a:t> signal u </a:t>
            </a:r>
            <a:r>
              <a:rPr lang="en-US" dirty="0" err="1"/>
              <a:t>jednom</a:t>
            </a:r>
            <a:r>
              <a:rPr lang="en-US" dirty="0"/>
              <a:t> </a:t>
            </a:r>
            <a:r>
              <a:rPr lang="en-US" dirty="0" err="1" smtClean="0"/>
              <a:t>smjeru</a:t>
            </a:r>
            <a:r>
              <a:rPr lang="en-US" dirty="0"/>
              <a:t>).</a:t>
            </a:r>
          </a:p>
        </p:txBody>
      </p:sp>
      <p:sp>
        <p:nvSpPr>
          <p:cNvPr id="5" name="Rectangle 4"/>
          <p:cNvSpPr/>
          <p:nvPr/>
        </p:nvSpPr>
        <p:spPr>
          <a:xfrm>
            <a:off x="5743978" y="3118714"/>
            <a:ext cx="597150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dirty="0"/>
              <a:t>PCIe slotovi su dizajnirani po standardima x1 (1 putanja), x2 (2 putanje), x4 (4 putanje), x8, x16 i x32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5722513" y="4432360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 err="1"/>
              <a:t>PCIe</a:t>
            </a:r>
            <a:r>
              <a:rPr lang="en-US" dirty="0"/>
              <a:t> je </a:t>
            </a:r>
            <a:r>
              <a:rPr lang="en-US" dirty="0" err="1"/>
              <a:t>dizajniran</a:t>
            </a:r>
            <a:r>
              <a:rPr lang="en-US" dirty="0"/>
              <a:t> da </a:t>
            </a:r>
            <a:r>
              <a:rPr lang="en-US" dirty="0" err="1"/>
              <a:t>bude</a:t>
            </a:r>
            <a:r>
              <a:rPr lang="en-US" dirty="0"/>
              <a:t> </a:t>
            </a:r>
            <a:r>
              <a:rPr lang="en-US" dirty="0" err="1"/>
              <a:t>softverski</a:t>
            </a:r>
            <a:r>
              <a:rPr lang="en-US" dirty="0"/>
              <a:t> </a:t>
            </a:r>
            <a:r>
              <a:rPr lang="en-US" dirty="0" err="1"/>
              <a:t>kompatibilan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PCI </a:t>
            </a:r>
            <a:r>
              <a:rPr lang="en-US" dirty="0" err="1"/>
              <a:t>standardom</a:t>
            </a:r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5156" y="1630452"/>
            <a:ext cx="3819525" cy="2695575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1307711" y="4635252"/>
            <a:ext cx="3001143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l-PL" dirty="0" smtClean="0"/>
              <a:t>Slotovi </a:t>
            </a:r>
            <a:r>
              <a:rPr lang="pl-PL" dirty="0"/>
              <a:t>odozgo na </a:t>
            </a:r>
            <a:r>
              <a:rPr lang="pl-PL" dirty="0" smtClean="0"/>
              <a:t>dol</a:t>
            </a:r>
            <a:r>
              <a:rPr lang="en-US" dirty="0" smtClean="0"/>
              <a:t>j</a:t>
            </a:r>
            <a:r>
              <a:rPr lang="pl-PL" dirty="0" smtClean="0"/>
              <a:t>e</a:t>
            </a:r>
            <a:r>
              <a:rPr lang="pl-PL" dirty="0"/>
              <a:t>: </a:t>
            </a:r>
            <a:endParaRPr lang="en-US" dirty="0" smtClean="0"/>
          </a:p>
          <a:p>
            <a:r>
              <a:rPr lang="pl-PL" b="1" dirty="0" smtClean="0"/>
              <a:t>PCIe</a:t>
            </a:r>
            <a:r>
              <a:rPr lang="pl-PL" dirty="0" smtClean="0"/>
              <a:t>x4,x16,x1,x16</a:t>
            </a:r>
            <a:r>
              <a:rPr lang="pl-PL" dirty="0"/>
              <a:t>, </a:t>
            </a:r>
            <a:endParaRPr lang="en-US" dirty="0" smtClean="0"/>
          </a:p>
          <a:p>
            <a:r>
              <a:rPr lang="pl-PL" b="1" dirty="0" smtClean="0"/>
              <a:t>PCI 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8412971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876022" y="427029"/>
            <a:ext cx="717782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/>
              <a:t>USB –Universal Serial Bus </a:t>
            </a:r>
            <a:r>
              <a:rPr lang="en-US" dirty="0"/>
              <a:t>(</a:t>
            </a:r>
            <a:r>
              <a:rPr lang="en-US" dirty="0" err="1"/>
              <a:t>Univerzalna</a:t>
            </a:r>
            <a:r>
              <a:rPr lang="en-US" dirty="0"/>
              <a:t> </a:t>
            </a:r>
            <a:r>
              <a:rPr lang="en-US" dirty="0" err="1"/>
              <a:t>serijska</a:t>
            </a:r>
            <a:r>
              <a:rPr lang="en-US" dirty="0"/>
              <a:t> </a:t>
            </a:r>
            <a:r>
              <a:rPr lang="en-US" dirty="0" err="1"/>
              <a:t>magistrala</a:t>
            </a:r>
            <a:r>
              <a:rPr lang="en-US" dirty="0"/>
              <a:t>)</a:t>
            </a:r>
          </a:p>
        </p:txBody>
      </p:sp>
      <p:sp>
        <p:nvSpPr>
          <p:cNvPr id="5" name="Rectangle 4"/>
          <p:cNvSpPr/>
          <p:nvPr/>
        </p:nvSpPr>
        <p:spPr>
          <a:xfrm>
            <a:off x="1257836" y="1206099"/>
            <a:ext cx="1001117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To je </a:t>
            </a:r>
            <a:r>
              <a:rPr lang="en-US" dirty="0" err="1"/>
              <a:t>industrijski</a:t>
            </a:r>
            <a:r>
              <a:rPr lang="en-US" dirty="0"/>
              <a:t> standard </a:t>
            </a:r>
            <a:r>
              <a:rPr lang="en-US" dirty="0" err="1"/>
              <a:t>razvijan</a:t>
            </a:r>
            <a:r>
              <a:rPr lang="en-US" dirty="0"/>
              <a:t> od </a:t>
            </a:r>
            <a:r>
              <a:rPr lang="en-US" dirty="0" err="1"/>
              <a:t>sredine</a:t>
            </a:r>
            <a:r>
              <a:rPr lang="en-US" dirty="0"/>
              <a:t> 90-tih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definiše</a:t>
            </a:r>
            <a:r>
              <a:rPr lang="en-US" dirty="0"/>
              <a:t> </a:t>
            </a:r>
            <a:r>
              <a:rPr lang="en-US" dirty="0" err="1"/>
              <a:t>kablove</a:t>
            </a:r>
            <a:r>
              <a:rPr lang="en-US" dirty="0"/>
              <a:t>, </a:t>
            </a:r>
            <a:r>
              <a:rPr lang="en-US" dirty="0" err="1"/>
              <a:t>konektore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komunikacione</a:t>
            </a:r>
            <a:r>
              <a:rPr lang="en-US" dirty="0"/>
              <a:t> </a:t>
            </a:r>
            <a:r>
              <a:rPr lang="en-US" dirty="0" err="1"/>
              <a:t>protokole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se </a:t>
            </a:r>
            <a:r>
              <a:rPr lang="en-US" dirty="0" err="1"/>
              <a:t>koriste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magistralama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povezivanje</a:t>
            </a:r>
            <a:r>
              <a:rPr lang="en-US" dirty="0"/>
              <a:t>, </a:t>
            </a:r>
            <a:r>
              <a:rPr lang="en-US" dirty="0" err="1"/>
              <a:t>komunikaciju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napajanje</a:t>
            </a:r>
            <a:r>
              <a:rPr lang="en-US" dirty="0"/>
              <a:t> </a:t>
            </a:r>
            <a:r>
              <a:rPr lang="en-US" dirty="0" err="1"/>
              <a:t>između</a:t>
            </a:r>
            <a:r>
              <a:rPr lang="en-US" dirty="0"/>
              <a:t> </a:t>
            </a:r>
            <a:r>
              <a:rPr lang="en-US" dirty="0" err="1"/>
              <a:t>kompjutera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elektronskih</a:t>
            </a:r>
            <a:r>
              <a:rPr lang="en-US" dirty="0"/>
              <a:t> </a:t>
            </a:r>
            <a:r>
              <a:rPr lang="en-US" dirty="0" err="1"/>
              <a:t>uređaja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974500" y="2378076"/>
            <a:ext cx="1077103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USB </a:t>
            </a:r>
            <a:r>
              <a:rPr lang="en-US" dirty="0" err="1"/>
              <a:t>danas</a:t>
            </a:r>
            <a:r>
              <a:rPr lang="en-US" dirty="0"/>
              <a:t> </a:t>
            </a:r>
            <a:r>
              <a:rPr lang="en-US" dirty="0" err="1"/>
              <a:t>koriste</a:t>
            </a:r>
            <a:r>
              <a:rPr lang="en-US" dirty="0"/>
              <a:t> </a:t>
            </a:r>
            <a:r>
              <a:rPr lang="en-US" dirty="0" err="1"/>
              <a:t>tastature</a:t>
            </a:r>
            <a:r>
              <a:rPr lang="en-US" dirty="0"/>
              <a:t>, </a:t>
            </a:r>
            <a:r>
              <a:rPr lang="en-US" dirty="0" err="1"/>
              <a:t>pokazivački</a:t>
            </a:r>
            <a:r>
              <a:rPr lang="en-US" dirty="0"/>
              <a:t> </a:t>
            </a:r>
            <a:r>
              <a:rPr lang="en-US" dirty="0" err="1"/>
              <a:t>uređaji</a:t>
            </a:r>
            <a:r>
              <a:rPr lang="en-US" dirty="0"/>
              <a:t>, </a:t>
            </a:r>
            <a:r>
              <a:rPr lang="en-US" dirty="0" err="1"/>
              <a:t>digitalne</a:t>
            </a:r>
            <a:r>
              <a:rPr lang="en-US" dirty="0"/>
              <a:t> </a:t>
            </a:r>
            <a:r>
              <a:rPr lang="en-US" dirty="0" err="1"/>
              <a:t>kamere</a:t>
            </a:r>
            <a:r>
              <a:rPr lang="en-US" dirty="0"/>
              <a:t>, </a:t>
            </a:r>
            <a:r>
              <a:rPr lang="en-US" dirty="0" err="1"/>
              <a:t>štampači</a:t>
            </a:r>
            <a:r>
              <a:rPr lang="en-US" dirty="0"/>
              <a:t>, </a:t>
            </a:r>
            <a:r>
              <a:rPr lang="en-US" dirty="0" err="1"/>
              <a:t>portabilnimedija</a:t>
            </a:r>
            <a:r>
              <a:rPr lang="en-US" dirty="0"/>
              <a:t> </a:t>
            </a:r>
            <a:r>
              <a:rPr lang="en-US" dirty="0" err="1"/>
              <a:t>plejeri</a:t>
            </a:r>
            <a:r>
              <a:rPr lang="en-US" dirty="0"/>
              <a:t>, disk </a:t>
            </a:r>
            <a:r>
              <a:rPr lang="en-US" dirty="0" err="1"/>
              <a:t>uređaji</a:t>
            </a:r>
            <a:r>
              <a:rPr lang="en-US" dirty="0"/>
              <a:t>, </a:t>
            </a:r>
            <a:r>
              <a:rPr lang="en-US" dirty="0" err="1"/>
              <a:t>mrežni</a:t>
            </a:r>
            <a:r>
              <a:rPr lang="en-US" dirty="0"/>
              <a:t> </a:t>
            </a:r>
            <a:r>
              <a:rPr lang="en-US" dirty="0" err="1"/>
              <a:t>adapteri</a:t>
            </a:r>
            <a:r>
              <a:rPr lang="en-US" dirty="0"/>
              <a:t>, smart </a:t>
            </a:r>
            <a:r>
              <a:rPr lang="en-US" dirty="0" err="1"/>
              <a:t>mobilni</a:t>
            </a:r>
            <a:r>
              <a:rPr lang="en-US" dirty="0"/>
              <a:t> </a:t>
            </a:r>
            <a:r>
              <a:rPr lang="en-US" dirty="0" err="1"/>
              <a:t>telefoni</a:t>
            </a:r>
            <a:r>
              <a:rPr lang="en-US" dirty="0"/>
              <a:t>, PDA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konzole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igre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961622" y="3263549"/>
            <a:ext cx="1028163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Do </a:t>
            </a:r>
            <a:r>
              <a:rPr lang="en-US" dirty="0" err="1"/>
              <a:t>danas</a:t>
            </a:r>
            <a:r>
              <a:rPr lang="en-US" dirty="0"/>
              <a:t> </a:t>
            </a:r>
            <a:r>
              <a:rPr lang="en-US" dirty="0" err="1"/>
              <a:t>postoje</a:t>
            </a:r>
            <a:r>
              <a:rPr lang="en-US" dirty="0"/>
              <a:t> tri </a:t>
            </a:r>
            <a:r>
              <a:rPr lang="en-US" dirty="0" err="1"/>
              <a:t>tipa</a:t>
            </a:r>
            <a:r>
              <a:rPr lang="en-US" dirty="0"/>
              <a:t> </a:t>
            </a:r>
            <a:r>
              <a:rPr lang="en-US" dirty="0"/>
              <a:t>standard USB </a:t>
            </a:r>
            <a:r>
              <a:rPr lang="en-US" dirty="0" err="1"/>
              <a:t>konektora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tipova</a:t>
            </a:r>
            <a:r>
              <a:rPr lang="en-US" dirty="0"/>
              <a:t> </a:t>
            </a:r>
            <a:r>
              <a:rPr lang="en-US" dirty="0" err="1"/>
              <a:t>uspostavljanja</a:t>
            </a:r>
            <a:r>
              <a:rPr lang="en-US" dirty="0"/>
              <a:t> </a:t>
            </a:r>
            <a:r>
              <a:rPr lang="en-US" dirty="0" err="1"/>
              <a:t>konekcija</a:t>
            </a:r>
            <a:r>
              <a:rPr lang="en-US" dirty="0"/>
              <a:t>: </a:t>
            </a:r>
            <a:endParaRPr lang="en-US" dirty="0"/>
          </a:p>
          <a:p>
            <a:r>
              <a:rPr lang="en-US" dirty="0" err="1"/>
              <a:t>najstariji</a:t>
            </a:r>
            <a:r>
              <a:rPr lang="en-US" dirty="0"/>
              <a:t> </a:t>
            </a:r>
            <a:r>
              <a:rPr lang="en-US" b="1" dirty="0"/>
              <a:t>USB 1.1, </a:t>
            </a:r>
            <a:r>
              <a:rPr lang="en-US" b="1" dirty="0"/>
              <a:t>2.0 </a:t>
            </a:r>
            <a:r>
              <a:rPr lang="en-US" b="1" dirty="0" err="1"/>
              <a:t>i</a:t>
            </a:r>
            <a:r>
              <a:rPr lang="en-US" b="1" dirty="0"/>
              <a:t> 3.0 </a:t>
            </a:r>
            <a:r>
              <a:rPr lang="en-US" b="1" dirty="0" err="1"/>
              <a:t>tipovi</a:t>
            </a:r>
            <a:r>
              <a:rPr lang="en-US" dirty="0"/>
              <a:t>, </a:t>
            </a:r>
            <a:r>
              <a:rPr lang="en-US" dirty="0" smtClean="0"/>
              <a:t> </a:t>
            </a:r>
            <a:r>
              <a:rPr lang="en-US" b="1" dirty="0" err="1" smtClean="0"/>
              <a:t>mini“vrste</a:t>
            </a:r>
            <a:r>
              <a:rPr lang="en-US" b="1" dirty="0" smtClean="0"/>
              <a:t> </a:t>
            </a:r>
            <a:r>
              <a:rPr lang="en-US" b="1" dirty="0" err="1"/>
              <a:t>i</a:t>
            </a:r>
            <a:r>
              <a:rPr lang="en-US" b="1" dirty="0"/>
              <a:t> “</a:t>
            </a:r>
            <a:r>
              <a:rPr lang="en-US" b="1" dirty="0" err="1"/>
              <a:t>mikro“vrste</a:t>
            </a:r>
            <a:r>
              <a:rPr lang="en-US" dirty="0"/>
              <a:t>.</a:t>
            </a:r>
          </a:p>
        </p:txBody>
      </p:sp>
      <p:sp>
        <p:nvSpPr>
          <p:cNvPr id="9" name="Rectangle 8"/>
          <p:cNvSpPr/>
          <p:nvPr/>
        </p:nvSpPr>
        <p:spPr>
          <a:xfrm>
            <a:off x="4876798" y="4384012"/>
            <a:ext cx="595433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err="1"/>
              <a:t>Cilj</a:t>
            </a:r>
            <a:r>
              <a:rPr lang="en-US" dirty="0"/>
              <a:t> </a:t>
            </a:r>
            <a:r>
              <a:rPr lang="en-US" dirty="0"/>
              <a:t> </a:t>
            </a:r>
            <a:r>
              <a:rPr lang="en-US" dirty="0" err="1"/>
              <a:t>razvoja</a:t>
            </a:r>
            <a:r>
              <a:rPr lang="en-US" dirty="0"/>
              <a:t> USB </a:t>
            </a:r>
            <a:r>
              <a:rPr lang="en-US" dirty="0"/>
              <a:t> </a:t>
            </a:r>
            <a:r>
              <a:rPr lang="en-US" dirty="0"/>
              <a:t>standard je </a:t>
            </a:r>
            <a:r>
              <a:rPr lang="en-US" dirty="0"/>
              <a:t>bio </a:t>
            </a:r>
            <a:r>
              <a:rPr lang="en-US" b="1" dirty="0" err="1"/>
              <a:t>napraviti</a:t>
            </a:r>
            <a:r>
              <a:rPr lang="en-US" b="1" dirty="0"/>
              <a:t> </a:t>
            </a:r>
            <a:r>
              <a:rPr lang="en-US" b="1" dirty="0" err="1"/>
              <a:t>lakšu</a:t>
            </a:r>
            <a:r>
              <a:rPr lang="en-US" b="1" dirty="0"/>
              <a:t> </a:t>
            </a:r>
            <a:r>
              <a:rPr lang="en-US" b="1" dirty="0" err="1"/>
              <a:t>komunikaciju</a:t>
            </a:r>
            <a:r>
              <a:rPr lang="en-US" b="1" dirty="0"/>
              <a:t> </a:t>
            </a:r>
            <a:r>
              <a:rPr lang="en-US" b="1" dirty="0" err="1"/>
              <a:t>spoljnih</a:t>
            </a:r>
            <a:r>
              <a:rPr lang="en-US" b="1" dirty="0"/>
              <a:t> </a:t>
            </a:r>
            <a:r>
              <a:rPr lang="en-US" b="1" dirty="0" err="1"/>
              <a:t>uređaja</a:t>
            </a:r>
            <a:r>
              <a:rPr lang="en-US" b="1" dirty="0"/>
              <a:t> </a:t>
            </a:r>
            <a:r>
              <a:rPr lang="en-US" b="1" dirty="0" err="1"/>
              <a:t>sa</a:t>
            </a:r>
            <a:r>
              <a:rPr lang="en-US" b="1" dirty="0"/>
              <a:t> PC </a:t>
            </a:r>
            <a:r>
              <a:rPr lang="en-US" dirty="0" err="1"/>
              <a:t>računarom</a:t>
            </a:r>
            <a:r>
              <a:rPr lang="en-US" dirty="0"/>
              <a:t>, </a:t>
            </a:r>
            <a:r>
              <a:rPr lang="en-US" dirty="0" err="1"/>
              <a:t>izbeći</a:t>
            </a:r>
            <a:r>
              <a:rPr lang="en-US" dirty="0"/>
              <a:t> </a:t>
            </a:r>
            <a:r>
              <a:rPr lang="en-US" dirty="0" err="1"/>
              <a:t>veliki</a:t>
            </a:r>
            <a:r>
              <a:rPr lang="en-US" dirty="0"/>
              <a:t> </a:t>
            </a:r>
            <a:r>
              <a:rPr lang="en-US" dirty="0" err="1"/>
              <a:t>broj</a:t>
            </a:r>
            <a:r>
              <a:rPr lang="en-US" dirty="0"/>
              <a:t> </a:t>
            </a:r>
            <a:r>
              <a:rPr lang="en-US" dirty="0" err="1"/>
              <a:t>kablova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povećati</a:t>
            </a:r>
            <a:r>
              <a:rPr lang="en-US" dirty="0"/>
              <a:t> </a:t>
            </a:r>
            <a:r>
              <a:rPr lang="en-US" dirty="0" err="1"/>
              <a:t>veličinu</a:t>
            </a:r>
            <a:r>
              <a:rPr lang="en-US" dirty="0"/>
              <a:t> </a:t>
            </a:r>
            <a:r>
              <a:rPr lang="en-US" dirty="0" err="1"/>
              <a:t>protoka</a:t>
            </a:r>
            <a:r>
              <a:rPr lang="en-US" dirty="0"/>
              <a:t> </a:t>
            </a:r>
            <a:r>
              <a:rPr lang="en-US" dirty="0" err="1"/>
              <a:t>podataka</a:t>
            </a:r>
            <a:endParaRPr lang="en-US" dirty="0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62586" y="4313550"/>
            <a:ext cx="2628900" cy="14763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98405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800191" y="488256"/>
            <a:ext cx="186884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err="1">
                <a:latin typeface="Arial" panose="020B0604020202020204" pitchFamily="34" charset="0"/>
              </a:rPr>
              <a:t>Tipovi</a:t>
            </a:r>
            <a:r>
              <a:rPr lang="en-US" dirty="0">
                <a:latin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</a:rPr>
              <a:t>konektora</a:t>
            </a: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95358" y="1029974"/>
            <a:ext cx="3019425" cy="3381375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5018468" y="1047971"/>
            <a:ext cx="6096000" cy="341632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/>
              <a:t>Na </a:t>
            </a:r>
            <a:r>
              <a:rPr lang="en-US" dirty="0" err="1"/>
              <a:t>drugom</a:t>
            </a:r>
            <a:r>
              <a:rPr lang="en-US" dirty="0"/>
              <a:t> </a:t>
            </a:r>
            <a:r>
              <a:rPr lang="en-US" dirty="0" err="1"/>
              <a:t>kraju</a:t>
            </a:r>
            <a:r>
              <a:rPr lang="en-US" dirty="0"/>
              <a:t> </a:t>
            </a:r>
            <a:r>
              <a:rPr lang="en-US" dirty="0" err="1"/>
              <a:t>USBkabla</a:t>
            </a:r>
            <a:r>
              <a:rPr lang="en-US" dirty="0"/>
              <a:t> se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naći</a:t>
            </a:r>
            <a:r>
              <a:rPr lang="en-US" dirty="0"/>
              <a:t> </a:t>
            </a:r>
            <a:r>
              <a:rPr lang="en-US" dirty="0" err="1"/>
              <a:t>više</a:t>
            </a:r>
            <a:r>
              <a:rPr lang="en-US" dirty="0"/>
              <a:t> </a:t>
            </a:r>
            <a:r>
              <a:rPr lang="en-US" dirty="0" err="1"/>
              <a:t>vrsta</a:t>
            </a:r>
            <a:r>
              <a:rPr lang="en-US" dirty="0"/>
              <a:t> </a:t>
            </a:r>
            <a:r>
              <a:rPr lang="en-US" dirty="0" err="1"/>
              <a:t>različitih</a:t>
            </a:r>
            <a:r>
              <a:rPr lang="en-US" dirty="0"/>
              <a:t> </a:t>
            </a:r>
            <a:r>
              <a:rPr lang="en-US" dirty="0" err="1"/>
              <a:t>konektora</a:t>
            </a:r>
            <a:r>
              <a:rPr lang="en-US" dirty="0"/>
              <a:t>. </a:t>
            </a:r>
            <a:r>
              <a:rPr lang="en-US" dirty="0" err="1"/>
              <a:t>Postoje</a:t>
            </a:r>
            <a:r>
              <a:rPr lang="en-US" dirty="0"/>
              <a:t> Tip A </a:t>
            </a:r>
            <a:r>
              <a:rPr lang="en-US" dirty="0" err="1"/>
              <a:t>i</a:t>
            </a:r>
            <a:r>
              <a:rPr lang="en-US" dirty="0"/>
              <a:t> tip B </a:t>
            </a:r>
            <a:r>
              <a:rPr lang="en-US" dirty="0" err="1"/>
              <a:t>konektori</a:t>
            </a:r>
            <a:endParaRPr lang="en-US" dirty="0"/>
          </a:p>
          <a:p>
            <a:endParaRPr lang="en-US" dirty="0"/>
          </a:p>
          <a:p>
            <a:r>
              <a:rPr lang="en-US" dirty="0"/>
              <a:t>USB </a:t>
            </a:r>
            <a:r>
              <a:rPr lang="en-US" dirty="0" err="1"/>
              <a:t>kablovi</a:t>
            </a:r>
            <a:r>
              <a:rPr lang="en-US" dirty="0"/>
              <a:t> </a:t>
            </a:r>
            <a:r>
              <a:rPr lang="en-US" dirty="0" err="1"/>
              <a:t>imaju</a:t>
            </a:r>
            <a:r>
              <a:rPr lang="en-US" dirty="0"/>
              <a:t> tip A </a:t>
            </a:r>
            <a:r>
              <a:rPr lang="en-US" dirty="0" err="1"/>
              <a:t>i</a:t>
            </a:r>
            <a:r>
              <a:rPr lang="en-US" dirty="0"/>
              <a:t> tip B </a:t>
            </a:r>
            <a:r>
              <a:rPr lang="en-US" dirty="0" err="1"/>
              <a:t>džekove</a:t>
            </a:r>
            <a:r>
              <a:rPr lang="en-US" dirty="0"/>
              <a:t> a </a:t>
            </a:r>
            <a:r>
              <a:rPr lang="en-US" dirty="0" err="1"/>
              <a:t>odgovarajući</a:t>
            </a:r>
            <a:r>
              <a:rPr lang="en-US" dirty="0"/>
              <a:t> </a:t>
            </a:r>
            <a:r>
              <a:rPr lang="en-US" dirty="0" err="1"/>
              <a:t>ulazni</a:t>
            </a:r>
            <a:r>
              <a:rPr lang="en-US" dirty="0"/>
              <a:t> </a:t>
            </a:r>
            <a:r>
              <a:rPr lang="en-US" dirty="0" err="1"/>
              <a:t>konektori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kompjuteru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elektronskom</a:t>
            </a:r>
            <a:r>
              <a:rPr lang="en-US" dirty="0"/>
              <a:t> </a:t>
            </a:r>
            <a:r>
              <a:rPr lang="en-US" dirty="0" err="1" smtClean="0"/>
              <a:t>uređaju</a:t>
            </a:r>
            <a:endParaRPr lang="en-US" dirty="0" smtClean="0"/>
          </a:p>
          <a:p>
            <a:endParaRPr lang="en-US" dirty="0"/>
          </a:p>
          <a:p>
            <a:r>
              <a:rPr lang="en-US" dirty="0" err="1"/>
              <a:t>Češće</a:t>
            </a:r>
            <a:r>
              <a:rPr lang="en-US" dirty="0"/>
              <a:t> </a:t>
            </a:r>
            <a:r>
              <a:rPr lang="en-US" dirty="0"/>
              <a:t>se </a:t>
            </a:r>
            <a:r>
              <a:rPr lang="en-US" dirty="0" err="1"/>
              <a:t>javljaju</a:t>
            </a:r>
            <a:r>
              <a:rPr lang="en-US" dirty="0"/>
              <a:t> tip B </a:t>
            </a:r>
            <a:r>
              <a:rPr lang="en-US" dirty="0" err="1"/>
              <a:t>konektori</a:t>
            </a:r>
            <a:r>
              <a:rPr lang="en-US" dirty="0"/>
              <a:t> </a:t>
            </a:r>
            <a:r>
              <a:rPr lang="en-US" dirty="0" err="1"/>
              <a:t>istog</a:t>
            </a:r>
            <a:r>
              <a:rPr lang="en-US" dirty="0"/>
              <a:t> </a:t>
            </a:r>
            <a:r>
              <a:rPr lang="en-US" dirty="0" err="1"/>
              <a:t>oblika</a:t>
            </a:r>
            <a:r>
              <a:rPr lang="en-US" dirty="0"/>
              <a:t> </a:t>
            </a:r>
            <a:r>
              <a:rPr lang="en-US" dirty="0" err="1"/>
              <a:t>ali</a:t>
            </a:r>
            <a:r>
              <a:rPr lang="en-US" dirty="0"/>
              <a:t> </a:t>
            </a:r>
            <a:r>
              <a:rPr lang="en-US" dirty="0" err="1"/>
              <a:t>različitih</a:t>
            </a:r>
            <a:r>
              <a:rPr lang="en-US" dirty="0"/>
              <a:t> </a:t>
            </a:r>
            <a:r>
              <a:rPr lang="en-US" dirty="0" err="1"/>
              <a:t>dimenzija</a:t>
            </a:r>
            <a:r>
              <a:rPr lang="en-US" dirty="0"/>
              <a:t>. </a:t>
            </a:r>
            <a:endParaRPr lang="en-US" dirty="0"/>
          </a:p>
          <a:p>
            <a:r>
              <a:rPr lang="en-US" dirty="0"/>
              <a:t>Mini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mikro</a:t>
            </a:r>
            <a:r>
              <a:rPr lang="en-US" dirty="0"/>
              <a:t> </a:t>
            </a:r>
            <a:r>
              <a:rPr lang="en-US" dirty="0" err="1"/>
              <a:t>oblici</a:t>
            </a:r>
            <a:r>
              <a:rPr lang="en-US" dirty="0"/>
              <a:t> </a:t>
            </a:r>
            <a:r>
              <a:rPr lang="en-US" dirty="0" err="1"/>
              <a:t>takođe</a:t>
            </a:r>
            <a:r>
              <a:rPr lang="en-US" dirty="0"/>
              <a:t> </a:t>
            </a:r>
            <a:r>
              <a:rPr lang="en-US" dirty="0" err="1"/>
              <a:t>dopuštaju</a:t>
            </a:r>
            <a:r>
              <a:rPr lang="en-US" dirty="0"/>
              <a:t> </a:t>
            </a:r>
            <a:r>
              <a:rPr lang="en-US" dirty="0" err="1"/>
              <a:t>korišćenjedžekova</a:t>
            </a:r>
            <a:r>
              <a:rPr lang="en-US" dirty="0"/>
              <a:t> </a:t>
            </a:r>
            <a:r>
              <a:rPr lang="en-US" dirty="0" err="1"/>
              <a:t>tipa</a:t>
            </a:r>
            <a:r>
              <a:rPr lang="en-US" dirty="0"/>
              <a:t> A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tipa</a:t>
            </a:r>
            <a:r>
              <a:rPr lang="en-US" dirty="0"/>
              <a:t> B, </a:t>
            </a:r>
            <a:r>
              <a:rPr lang="en-US" dirty="0" err="1"/>
              <a:t>poznati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USB On The Go (USB </a:t>
            </a:r>
            <a:r>
              <a:rPr lang="en-US" dirty="0" err="1"/>
              <a:t>uz</a:t>
            </a:r>
            <a:r>
              <a:rPr lang="en-US" dirty="0"/>
              <a:t> put</a:t>
            </a:r>
            <a:r>
              <a:rPr lang="en-US" dirty="0" smtClean="0"/>
              <a:t>)/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45463" y="4755063"/>
            <a:ext cx="1917209" cy="893059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581941" y="5832988"/>
            <a:ext cx="119776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Arial" panose="020B0604020202020204" pitchFamily="34" charset="0"/>
              </a:rPr>
              <a:t>USB tip C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3717701" y="4773547"/>
            <a:ext cx="694600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Sa Tip </a:t>
            </a:r>
            <a:r>
              <a:rPr lang="en-US" dirty="0"/>
              <a:t>C </a:t>
            </a:r>
            <a:r>
              <a:rPr lang="en-US" dirty="0" err="1"/>
              <a:t>konektor</a:t>
            </a:r>
            <a:r>
              <a:rPr lang="en-US" dirty="0"/>
              <a:t> </a:t>
            </a:r>
            <a:r>
              <a:rPr lang="en-US" dirty="0"/>
              <a:t>se </a:t>
            </a:r>
            <a:r>
              <a:rPr lang="en-US" dirty="0" err="1"/>
              <a:t>povezuje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host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uređaj</a:t>
            </a:r>
            <a:r>
              <a:rPr lang="en-US" dirty="0"/>
              <a:t>, </a:t>
            </a:r>
            <a:r>
              <a:rPr lang="en-US" dirty="0" err="1"/>
              <a:t>zamenjujući</a:t>
            </a:r>
            <a:r>
              <a:rPr lang="en-US" dirty="0"/>
              <a:t> </a:t>
            </a:r>
            <a:r>
              <a:rPr lang="en-US" dirty="0" err="1"/>
              <a:t>različite</a:t>
            </a:r>
            <a:r>
              <a:rPr lang="en-US" dirty="0"/>
              <a:t> </a:t>
            </a:r>
            <a:r>
              <a:rPr lang="en-US" dirty="0" err="1"/>
              <a:t>verzije</a:t>
            </a:r>
            <a:r>
              <a:rPr lang="en-US" dirty="0"/>
              <a:t> </a:t>
            </a:r>
            <a:r>
              <a:rPr lang="en-US" dirty="0" err="1"/>
              <a:t>konektora</a:t>
            </a:r>
            <a:r>
              <a:rPr lang="en-US" dirty="0"/>
              <a:t> </a:t>
            </a:r>
            <a:r>
              <a:rPr lang="en-US" dirty="0" err="1"/>
              <a:t>tipa</a:t>
            </a:r>
            <a:r>
              <a:rPr lang="en-US" dirty="0"/>
              <a:t> A </a:t>
            </a:r>
            <a:r>
              <a:rPr lang="en-US" dirty="0" err="1"/>
              <a:t>i</a:t>
            </a:r>
            <a:r>
              <a:rPr lang="en-US" dirty="0"/>
              <a:t> Bi </a:t>
            </a:r>
            <a:r>
              <a:rPr lang="en-US" dirty="0" err="1"/>
              <a:t>kablova</a:t>
            </a:r>
            <a:r>
              <a:rPr lang="en-US" dirty="0"/>
              <a:t>.</a:t>
            </a:r>
          </a:p>
        </p:txBody>
      </p:sp>
      <p:sp>
        <p:nvSpPr>
          <p:cNvPr id="8" name="Rectangle 7"/>
          <p:cNvSpPr/>
          <p:nvPr/>
        </p:nvSpPr>
        <p:spPr>
          <a:xfrm>
            <a:off x="3717701" y="5578578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 err="1"/>
              <a:t>Otklanja</a:t>
            </a:r>
            <a:r>
              <a:rPr lang="en-US" dirty="0"/>
              <a:t> </a:t>
            </a:r>
            <a:r>
              <a:rPr lang="en-US" dirty="0" err="1"/>
              <a:t>potrebu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korišćenjem</a:t>
            </a:r>
            <a:r>
              <a:rPr lang="en-US" dirty="0"/>
              <a:t> </a:t>
            </a:r>
            <a:r>
              <a:rPr lang="en-US" dirty="0" err="1"/>
              <a:t>bilo</a:t>
            </a:r>
            <a:r>
              <a:rPr lang="en-US" dirty="0"/>
              <a:t> </a:t>
            </a:r>
            <a:r>
              <a:rPr lang="en-US" dirty="0" err="1"/>
              <a:t>kakvih</a:t>
            </a:r>
            <a:r>
              <a:rPr lang="en-US" dirty="0"/>
              <a:t> </a:t>
            </a:r>
            <a:r>
              <a:rPr lang="en-US" dirty="0" err="1"/>
              <a:t>adaptera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dugačkih</a:t>
            </a:r>
            <a:r>
              <a:rPr lang="en-US" dirty="0"/>
              <a:t> </a:t>
            </a:r>
            <a:r>
              <a:rPr lang="en-US" dirty="0" err="1"/>
              <a:t>kablova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77627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4451796" y="1190052"/>
            <a:ext cx="7525555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err="1"/>
              <a:t>Arhitektura</a:t>
            </a:r>
            <a:r>
              <a:rPr lang="en-US" b="1" dirty="0"/>
              <a:t> USB </a:t>
            </a:r>
            <a:r>
              <a:rPr lang="en-US" dirty="0"/>
              <a:t>je </a:t>
            </a:r>
            <a:r>
              <a:rPr lang="en-US" dirty="0" err="1"/>
              <a:t>asimetrična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sastoji</a:t>
            </a:r>
            <a:r>
              <a:rPr lang="en-US" dirty="0"/>
              <a:t> se od </a:t>
            </a:r>
            <a:r>
              <a:rPr lang="en-US" b="1" dirty="0" err="1"/>
              <a:t>hosta</a:t>
            </a:r>
            <a:r>
              <a:rPr lang="en-US" dirty="0"/>
              <a:t>, </a:t>
            </a:r>
            <a:r>
              <a:rPr lang="en-US" b="1" dirty="0" err="1"/>
              <a:t>više</a:t>
            </a:r>
            <a:r>
              <a:rPr lang="en-US" b="1" dirty="0"/>
              <a:t> USB </a:t>
            </a:r>
            <a:r>
              <a:rPr lang="en-US" b="1" dirty="0" err="1" smtClean="0"/>
              <a:t>portova</a:t>
            </a:r>
            <a:r>
              <a:rPr lang="en-US" b="1" dirty="0" smtClean="0"/>
              <a:t> I  </a:t>
            </a:r>
            <a:r>
              <a:rPr lang="en-US" b="1" dirty="0" err="1"/>
              <a:t>velikog</a:t>
            </a:r>
            <a:r>
              <a:rPr lang="en-US" b="1" dirty="0"/>
              <a:t> </a:t>
            </a:r>
            <a:r>
              <a:rPr lang="en-US" b="1" dirty="0" err="1"/>
              <a:t>broja</a:t>
            </a:r>
            <a:r>
              <a:rPr lang="en-US" b="1" dirty="0"/>
              <a:t> </a:t>
            </a:r>
            <a:r>
              <a:rPr lang="en-US" dirty="0"/>
              <a:t>(</a:t>
            </a:r>
            <a:r>
              <a:rPr lang="en-US" dirty="0" err="1"/>
              <a:t>maksimalno</a:t>
            </a:r>
            <a:r>
              <a:rPr lang="en-US" dirty="0"/>
              <a:t> 127na </a:t>
            </a:r>
            <a:r>
              <a:rPr lang="en-US" dirty="0" err="1"/>
              <a:t>jedan</a:t>
            </a:r>
            <a:r>
              <a:rPr lang="en-US" dirty="0"/>
              <a:t> host </a:t>
            </a:r>
            <a:r>
              <a:rPr lang="en-US" dirty="0" err="1"/>
              <a:t>kontroler</a:t>
            </a:r>
            <a:r>
              <a:rPr lang="en-US" dirty="0"/>
              <a:t>) </a:t>
            </a:r>
            <a:r>
              <a:rPr lang="en-US" b="1" dirty="0" err="1"/>
              <a:t>perifernih</a:t>
            </a:r>
            <a:r>
              <a:rPr lang="en-US" b="1" dirty="0"/>
              <a:t> </a:t>
            </a:r>
            <a:r>
              <a:rPr lang="en-US" b="1" dirty="0" err="1"/>
              <a:t>uređaja</a:t>
            </a:r>
            <a:r>
              <a:rPr lang="en-US" b="1" dirty="0"/>
              <a:t> </a:t>
            </a:r>
            <a:r>
              <a:rPr lang="en-US" dirty="0" err="1"/>
              <a:t>spojenih</a:t>
            </a:r>
            <a:r>
              <a:rPr lang="en-US" dirty="0"/>
              <a:t> u </a:t>
            </a:r>
            <a:r>
              <a:rPr lang="en-US" dirty="0" err="1"/>
              <a:t>topologiju</a:t>
            </a:r>
            <a:r>
              <a:rPr lang="en-US" dirty="0"/>
              <a:t> </a:t>
            </a:r>
            <a:r>
              <a:rPr lang="en-US" dirty="0" err="1" smtClean="0"/>
              <a:t>zvijezde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42007" y="1345841"/>
            <a:ext cx="2933700" cy="228600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2059830" y="617045"/>
            <a:ext cx="186621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err="1"/>
              <a:t>Arhitektura</a:t>
            </a:r>
            <a:r>
              <a:rPr lang="en-US" b="1" dirty="0"/>
              <a:t> USB</a:t>
            </a:r>
          </a:p>
        </p:txBody>
      </p:sp>
      <p:sp>
        <p:nvSpPr>
          <p:cNvPr id="6" name="Rectangle 5"/>
          <p:cNvSpPr/>
          <p:nvPr/>
        </p:nvSpPr>
        <p:spPr>
          <a:xfrm>
            <a:off x="4503312" y="2249286"/>
            <a:ext cx="7332371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err="1"/>
              <a:t>Komunikacija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USB </a:t>
            </a:r>
            <a:r>
              <a:rPr lang="en-US" dirty="0" err="1"/>
              <a:t>uređajem</a:t>
            </a:r>
            <a:r>
              <a:rPr lang="en-US" dirty="0"/>
              <a:t> se </a:t>
            </a:r>
            <a:r>
              <a:rPr lang="en-US" dirty="0" err="1"/>
              <a:t>zasniva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b="1" dirty="0" err="1"/>
              <a:t>pajpovima</a:t>
            </a:r>
            <a:r>
              <a:rPr lang="en-US" dirty="0"/>
              <a:t> (pipes)(</a:t>
            </a:r>
            <a:r>
              <a:rPr lang="en-US" b="1" dirty="0" err="1"/>
              <a:t>logički</a:t>
            </a:r>
            <a:r>
              <a:rPr lang="en-US" b="1" dirty="0"/>
              <a:t> </a:t>
            </a:r>
            <a:r>
              <a:rPr lang="en-US" b="1" dirty="0" err="1"/>
              <a:t>kanali</a:t>
            </a:r>
            <a:r>
              <a:rPr lang="en-US" dirty="0" smtClean="0"/>
              <a:t>).</a:t>
            </a:r>
          </a:p>
          <a:p>
            <a:r>
              <a:rPr lang="en-US" dirty="0" err="1" smtClean="0"/>
              <a:t>Pajp</a:t>
            </a:r>
            <a:r>
              <a:rPr lang="en-US" dirty="0" smtClean="0"/>
              <a:t> je </a:t>
            </a:r>
            <a:r>
              <a:rPr lang="en-US" dirty="0" err="1"/>
              <a:t>konekcija</a:t>
            </a:r>
            <a:r>
              <a:rPr lang="en-US" dirty="0"/>
              <a:t> od host </a:t>
            </a:r>
            <a:r>
              <a:rPr lang="en-US" dirty="0" err="1"/>
              <a:t>kontrolera</a:t>
            </a:r>
            <a:r>
              <a:rPr lang="en-US" dirty="0"/>
              <a:t> do </a:t>
            </a:r>
            <a:r>
              <a:rPr lang="en-US" dirty="0" err="1"/>
              <a:t>uređaja</a:t>
            </a:r>
            <a:r>
              <a:rPr lang="en-US" dirty="0"/>
              <a:t>,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strane</a:t>
            </a:r>
            <a:r>
              <a:rPr lang="en-US" dirty="0"/>
              <a:t> </a:t>
            </a:r>
            <a:r>
              <a:rPr lang="en-US" dirty="0" err="1"/>
              <a:t>uređaja</a:t>
            </a:r>
            <a:r>
              <a:rPr lang="en-US" dirty="0"/>
              <a:t> se </a:t>
            </a:r>
            <a:r>
              <a:rPr lang="en-US" dirty="0" err="1"/>
              <a:t>naziva</a:t>
            </a:r>
            <a:r>
              <a:rPr lang="en-US" dirty="0"/>
              <a:t> </a:t>
            </a:r>
            <a:r>
              <a:rPr lang="en-US" b="1" dirty="0" err="1"/>
              <a:t>krajnja</a:t>
            </a:r>
            <a:r>
              <a:rPr lang="en-US" b="1" dirty="0"/>
              <a:t> </a:t>
            </a:r>
            <a:r>
              <a:rPr lang="en-US" b="1" dirty="0" err="1"/>
              <a:t>tačka</a:t>
            </a:r>
            <a:r>
              <a:rPr lang="en-US" b="1" dirty="0"/>
              <a:t> (endpoint</a:t>
            </a:r>
            <a:r>
              <a:rPr lang="en-US" dirty="0"/>
              <a:t>)</a:t>
            </a:r>
          </a:p>
        </p:txBody>
      </p:sp>
      <p:sp>
        <p:nvSpPr>
          <p:cNvPr id="7" name="Rectangle 6"/>
          <p:cNvSpPr/>
          <p:nvPr/>
        </p:nvSpPr>
        <p:spPr>
          <a:xfrm>
            <a:off x="4503311" y="3479321"/>
            <a:ext cx="742252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err="1"/>
              <a:t>Pajp</a:t>
            </a:r>
            <a:r>
              <a:rPr lang="en-US" dirty="0"/>
              <a:t> je u </a:t>
            </a:r>
            <a:r>
              <a:rPr lang="en-US" dirty="0" err="1"/>
              <a:t>odnosu</a:t>
            </a:r>
            <a:r>
              <a:rPr lang="en-US" dirty="0"/>
              <a:t> 1:1 </a:t>
            </a:r>
            <a:r>
              <a:rPr lang="en-US" dirty="0" err="1"/>
              <a:t>sa</a:t>
            </a:r>
            <a:r>
              <a:rPr lang="en-US" dirty="0"/>
              <a:t> endpoint. </a:t>
            </a:r>
            <a:endParaRPr lang="en-US" dirty="0" smtClean="0"/>
          </a:p>
          <a:p>
            <a:r>
              <a:rPr lang="en-US" dirty="0" err="1" smtClean="0"/>
              <a:t>Jedan</a:t>
            </a:r>
            <a:r>
              <a:rPr lang="en-US" dirty="0" smtClean="0"/>
              <a:t> </a:t>
            </a:r>
            <a:r>
              <a:rPr lang="en-US" dirty="0"/>
              <a:t>USB </a:t>
            </a:r>
            <a:r>
              <a:rPr lang="en-US" dirty="0" err="1"/>
              <a:t>uređaj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imati</a:t>
            </a:r>
            <a:r>
              <a:rPr lang="en-US" dirty="0"/>
              <a:t> do 32 </a:t>
            </a:r>
            <a:r>
              <a:rPr lang="en-US" dirty="0" err="1"/>
              <a:t>endpointa</a:t>
            </a:r>
            <a:r>
              <a:rPr lang="en-US" dirty="0"/>
              <a:t>(16 IN, 16 OUT).</a:t>
            </a:r>
          </a:p>
        </p:txBody>
      </p:sp>
      <p:sp>
        <p:nvSpPr>
          <p:cNvPr id="8" name="Rectangle 7"/>
          <p:cNvSpPr/>
          <p:nvPr/>
        </p:nvSpPr>
        <p:spPr>
          <a:xfrm>
            <a:off x="4464675" y="4770378"/>
            <a:ext cx="7203583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err="1"/>
              <a:t>Endpointi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grupisani</a:t>
            </a:r>
            <a:r>
              <a:rPr lang="en-US" dirty="0"/>
              <a:t> </a:t>
            </a:r>
            <a:r>
              <a:rPr lang="en-US" dirty="0" err="1"/>
              <a:t>uinterfejse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svaki</a:t>
            </a:r>
            <a:r>
              <a:rPr lang="en-US" dirty="0"/>
              <a:t> </a:t>
            </a:r>
            <a:r>
              <a:rPr lang="en-US" dirty="0" err="1"/>
              <a:t>interfejs</a:t>
            </a:r>
            <a:r>
              <a:rPr lang="en-US" dirty="0"/>
              <a:t> je </a:t>
            </a:r>
            <a:r>
              <a:rPr lang="en-US" dirty="0" err="1"/>
              <a:t>spojen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jednim</a:t>
            </a:r>
            <a:r>
              <a:rPr lang="en-US" dirty="0"/>
              <a:t> </a:t>
            </a:r>
            <a:r>
              <a:rPr lang="en-US" dirty="0" err="1"/>
              <a:t>uređajem</a:t>
            </a:r>
            <a:r>
              <a:rPr lang="en-US" dirty="0"/>
              <a:t> </a:t>
            </a:r>
            <a:r>
              <a:rPr lang="en-US" dirty="0" err="1"/>
              <a:t>osim</a:t>
            </a:r>
            <a:r>
              <a:rPr lang="en-US" dirty="0"/>
              <a:t> endpoint 0, </a:t>
            </a:r>
            <a:r>
              <a:rPr lang="en-US" dirty="0" err="1"/>
              <a:t>koji</a:t>
            </a:r>
            <a:r>
              <a:rPr lang="en-US" dirty="0"/>
              <a:t> se </a:t>
            </a:r>
            <a:r>
              <a:rPr lang="en-US" dirty="0" err="1"/>
              <a:t>koristi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konfiguraciju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nije</a:t>
            </a:r>
            <a:r>
              <a:rPr lang="en-US" dirty="0"/>
              <a:t> </a:t>
            </a:r>
            <a:r>
              <a:rPr lang="en-US" dirty="0" err="1"/>
              <a:t>spojen</a:t>
            </a:r>
            <a:r>
              <a:rPr lang="en-US" dirty="0"/>
              <a:t> </a:t>
            </a:r>
            <a:r>
              <a:rPr lang="en-US" dirty="0" err="1"/>
              <a:t>niti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jednim</a:t>
            </a:r>
            <a:r>
              <a:rPr lang="en-US" dirty="0"/>
              <a:t> </a:t>
            </a:r>
            <a:r>
              <a:rPr lang="en-US" dirty="0" err="1"/>
              <a:t>uređajem</a:t>
            </a:r>
            <a:r>
              <a:rPr lang="en-US" dirty="0"/>
              <a:t>.</a:t>
            </a: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01223" y="4699715"/>
            <a:ext cx="2628900" cy="1219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72946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541690" y="565528"/>
            <a:ext cx="638792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err="1"/>
              <a:t>Što</a:t>
            </a:r>
            <a:r>
              <a:rPr lang="en-US" b="1" dirty="0"/>
              <a:t> </a:t>
            </a:r>
            <a:r>
              <a:rPr lang="en-US" b="1" dirty="0" err="1"/>
              <a:t>smo</a:t>
            </a:r>
            <a:r>
              <a:rPr lang="en-US" b="1" dirty="0"/>
              <a:t> </a:t>
            </a:r>
            <a:r>
              <a:rPr lang="en-US" b="1" dirty="0" err="1"/>
              <a:t>naucli</a:t>
            </a:r>
            <a:r>
              <a:rPr lang="en-US" b="1" dirty="0"/>
              <a:t>  </a:t>
            </a:r>
            <a:r>
              <a:rPr lang="en-US" dirty="0"/>
              <a:t>?</a:t>
            </a:r>
          </a:p>
          <a:p>
            <a:endParaRPr lang="en-US" dirty="0" smtClean="0"/>
          </a:p>
        </p:txBody>
      </p:sp>
      <p:sp>
        <p:nvSpPr>
          <p:cNvPr id="3" name="Rectangle 2"/>
          <p:cNvSpPr/>
          <p:nvPr/>
        </p:nvSpPr>
        <p:spPr>
          <a:xfrm>
            <a:off x="1180564" y="2207480"/>
            <a:ext cx="6096000" cy="175432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 smtClean="0"/>
              <a:t>- </a:t>
            </a:r>
            <a:r>
              <a:rPr lang="en-US" dirty="0" err="1" smtClean="0"/>
              <a:t>Magistrala</a:t>
            </a:r>
            <a:endParaRPr lang="en-US" dirty="0" smtClean="0"/>
          </a:p>
          <a:p>
            <a:r>
              <a:rPr lang="en-US" dirty="0"/>
              <a:t>-</a:t>
            </a:r>
            <a:r>
              <a:rPr lang="en-US" dirty="0" smtClean="0"/>
              <a:t> </a:t>
            </a:r>
            <a:r>
              <a:rPr lang="en-US" dirty="0" err="1"/>
              <a:t>kontroler</a:t>
            </a:r>
            <a:r>
              <a:rPr lang="en-US" dirty="0"/>
              <a:t> </a:t>
            </a:r>
            <a:r>
              <a:rPr lang="en-US" dirty="0" err="1"/>
              <a:t>magistrale</a:t>
            </a:r>
            <a:r>
              <a:rPr lang="en-US" dirty="0"/>
              <a:t> </a:t>
            </a:r>
            <a:endParaRPr lang="en-US" dirty="0"/>
          </a:p>
          <a:p>
            <a:r>
              <a:rPr lang="en-US" dirty="0" smtClean="0"/>
              <a:t>- </a:t>
            </a:r>
            <a:r>
              <a:rPr lang="en-US" dirty="0" err="1" smtClean="0"/>
              <a:t>kontroler</a:t>
            </a:r>
            <a:r>
              <a:rPr lang="en-US" dirty="0" smtClean="0"/>
              <a:t> </a:t>
            </a:r>
            <a:r>
              <a:rPr lang="en-US" dirty="0" err="1"/>
              <a:t>perifernog</a:t>
            </a:r>
            <a:r>
              <a:rPr lang="en-US" dirty="0"/>
              <a:t> </a:t>
            </a:r>
            <a:r>
              <a:rPr lang="en-US" dirty="0" err="1"/>
              <a:t>uređaja</a:t>
            </a:r>
            <a:r>
              <a:rPr lang="en-US" dirty="0"/>
              <a:t> </a:t>
            </a:r>
            <a:endParaRPr lang="en-US" dirty="0"/>
          </a:p>
          <a:p>
            <a:r>
              <a:rPr lang="en-US" dirty="0" smtClean="0"/>
              <a:t>- </a:t>
            </a:r>
            <a:r>
              <a:rPr lang="en-US" dirty="0" err="1" smtClean="0"/>
              <a:t>magistrala</a:t>
            </a:r>
            <a:r>
              <a:rPr lang="en-US" dirty="0" smtClean="0"/>
              <a:t> </a:t>
            </a:r>
            <a:r>
              <a:rPr lang="en-US" dirty="0" err="1"/>
              <a:t>podataka</a:t>
            </a:r>
            <a:r>
              <a:rPr lang="en-US" dirty="0"/>
              <a:t> </a:t>
            </a:r>
            <a:endParaRPr lang="en-US" dirty="0"/>
          </a:p>
          <a:p>
            <a:r>
              <a:rPr lang="en-US" dirty="0" smtClean="0"/>
              <a:t>- </a:t>
            </a:r>
            <a:r>
              <a:rPr lang="en-US" dirty="0" err="1" smtClean="0"/>
              <a:t>adresna</a:t>
            </a:r>
            <a:r>
              <a:rPr lang="en-US" dirty="0" smtClean="0"/>
              <a:t> </a:t>
            </a:r>
            <a:r>
              <a:rPr lang="en-US" dirty="0" err="1"/>
              <a:t>magistrala</a:t>
            </a:r>
            <a:r>
              <a:rPr lang="en-US" dirty="0"/>
              <a:t> </a:t>
            </a:r>
            <a:endParaRPr lang="en-US" dirty="0"/>
          </a:p>
          <a:p>
            <a:r>
              <a:rPr lang="en-US" dirty="0" smtClean="0"/>
              <a:t>- </a:t>
            </a:r>
            <a:r>
              <a:rPr lang="en-US" dirty="0" err="1" smtClean="0"/>
              <a:t>kontrolna</a:t>
            </a:r>
            <a:r>
              <a:rPr lang="en-US" dirty="0" smtClean="0"/>
              <a:t> </a:t>
            </a:r>
            <a:r>
              <a:rPr lang="en-US" dirty="0" err="1"/>
              <a:t>magistrala</a:t>
            </a:r>
            <a:r>
              <a:rPr lang="en-US" dirty="0"/>
              <a:t> </a:t>
            </a:r>
          </a:p>
        </p:txBody>
      </p:sp>
      <p:sp>
        <p:nvSpPr>
          <p:cNvPr id="4" name="Rectangle 3"/>
          <p:cNvSpPr/>
          <p:nvPr/>
        </p:nvSpPr>
        <p:spPr>
          <a:xfrm>
            <a:off x="1193442" y="3997645"/>
            <a:ext cx="8002074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-  </a:t>
            </a:r>
            <a:r>
              <a:rPr lang="pl-PL" dirty="0" smtClean="0"/>
              <a:t>širina magistrale</a:t>
            </a:r>
            <a:endParaRPr lang="en-US" dirty="0" smtClean="0"/>
          </a:p>
          <a:p>
            <a:r>
              <a:rPr lang="pl-PL" dirty="0" smtClean="0"/>
              <a:t> </a:t>
            </a:r>
            <a:r>
              <a:rPr lang="en-US" dirty="0" smtClean="0"/>
              <a:t>- </a:t>
            </a:r>
            <a:r>
              <a:rPr lang="pl-PL" dirty="0" smtClean="0"/>
              <a:t>arhitektura </a:t>
            </a:r>
            <a:r>
              <a:rPr lang="pl-PL" dirty="0"/>
              <a:t>sistema povezanih magistrala </a:t>
            </a:r>
            <a:endParaRPr lang="en-US" dirty="0" smtClean="0"/>
          </a:p>
          <a:p>
            <a:r>
              <a:rPr lang="pl-PL" dirty="0" smtClean="0"/>
              <a:t> </a:t>
            </a:r>
            <a:r>
              <a:rPr lang="en-US" dirty="0" smtClean="0"/>
              <a:t>- </a:t>
            </a:r>
            <a:r>
              <a:rPr lang="pl-PL" dirty="0" smtClean="0"/>
              <a:t>arhitektura </a:t>
            </a:r>
            <a:r>
              <a:rPr lang="pl-PL" dirty="0"/>
              <a:t>direktne konekcije od-tačke-do-tačke (point-topoint</a:t>
            </a:r>
            <a:r>
              <a:rPr lang="pl-PL" dirty="0" smtClean="0"/>
              <a:t>)</a:t>
            </a:r>
            <a:endParaRPr lang="en-US" dirty="0" smtClean="0"/>
          </a:p>
        </p:txBody>
      </p:sp>
      <p:sp>
        <p:nvSpPr>
          <p:cNvPr id="5" name="Rectangle 4"/>
          <p:cNvSpPr/>
          <p:nvPr/>
        </p:nvSpPr>
        <p:spPr>
          <a:xfrm>
            <a:off x="1370837" y="1595839"/>
            <a:ext cx="185178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err="1"/>
              <a:t>Ključni</a:t>
            </a:r>
            <a:r>
              <a:rPr lang="en-US" dirty="0"/>
              <a:t> </a:t>
            </a:r>
            <a:r>
              <a:rPr lang="en-US" dirty="0" err="1"/>
              <a:t>pojmovi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7064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950450" y="797348"/>
            <a:ext cx="222689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l-PL" dirty="0"/>
              <a:t>Pitanja </a:t>
            </a:r>
            <a:r>
              <a:rPr lang="pl-PL" dirty="0" smtClean="0"/>
              <a:t> za v</a:t>
            </a:r>
            <a:r>
              <a:rPr lang="en-US" dirty="0" smtClean="0"/>
              <a:t>j</a:t>
            </a:r>
            <a:r>
              <a:rPr lang="pl-PL" dirty="0" smtClean="0"/>
              <a:t>ežbu 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1618444" y="1533994"/>
            <a:ext cx="9083899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AutoNum type="arabicPeriod"/>
            </a:pPr>
            <a:r>
              <a:rPr lang="en-US" dirty="0" smtClean="0"/>
              <a:t> </a:t>
            </a:r>
            <a:r>
              <a:rPr lang="en-US" dirty="0" err="1" smtClean="0"/>
              <a:t>Šta</a:t>
            </a:r>
            <a:r>
              <a:rPr lang="en-US" dirty="0" smtClean="0"/>
              <a:t> </a:t>
            </a:r>
            <a:r>
              <a:rPr lang="en-US" dirty="0" err="1"/>
              <a:t>karakteriše</a:t>
            </a:r>
            <a:r>
              <a:rPr lang="en-US" dirty="0"/>
              <a:t> </a:t>
            </a:r>
            <a:r>
              <a:rPr lang="en-US" dirty="0" err="1"/>
              <a:t>arhitekturu</a:t>
            </a:r>
            <a:r>
              <a:rPr lang="en-US" dirty="0"/>
              <a:t> </a:t>
            </a:r>
            <a:r>
              <a:rPr lang="en-US" dirty="0" err="1"/>
              <a:t>sistema</a:t>
            </a:r>
            <a:r>
              <a:rPr lang="en-US" dirty="0"/>
              <a:t> </a:t>
            </a:r>
            <a:r>
              <a:rPr lang="en-US" dirty="0" err="1"/>
              <a:t>povezanih</a:t>
            </a:r>
            <a:r>
              <a:rPr lang="en-US" dirty="0"/>
              <a:t> </a:t>
            </a:r>
            <a:r>
              <a:rPr lang="en-US" dirty="0" err="1"/>
              <a:t>magistrala</a:t>
            </a:r>
            <a:r>
              <a:rPr lang="en-US" dirty="0"/>
              <a:t>?  </a:t>
            </a:r>
            <a:endParaRPr lang="en-US" dirty="0" smtClean="0"/>
          </a:p>
          <a:p>
            <a:pPr marL="342900" indent="-342900">
              <a:buAutoNum type="arabicPeriod"/>
            </a:pPr>
            <a:r>
              <a:rPr lang="en-US" dirty="0" smtClean="0"/>
              <a:t> </a:t>
            </a:r>
            <a:r>
              <a:rPr lang="en-US" dirty="0" err="1"/>
              <a:t>Šta</a:t>
            </a:r>
            <a:r>
              <a:rPr lang="en-US" dirty="0"/>
              <a:t> </a:t>
            </a:r>
            <a:r>
              <a:rPr lang="en-US" dirty="0" err="1"/>
              <a:t>karakteriše</a:t>
            </a:r>
            <a:r>
              <a:rPr lang="en-US" dirty="0"/>
              <a:t> </a:t>
            </a:r>
            <a:r>
              <a:rPr lang="en-US" dirty="0" err="1"/>
              <a:t>arhitekturu</a:t>
            </a:r>
            <a:r>
              <a:rPr lang="en-US" dirty="0"/>
              <a:t> </a:t>
            </a:r>
            <a:r>
              <a:rPr lang="en-US" dirty="0" err="1"/>
              <a:t>direktne</a:t>
            </a:r>
            <a:r>
              <a:rPr lang="en-US" dirty="0"/>
              <a:t> </a:t>
            </a:r>
            <a:r>
              <a:rPr lang="en-US" dirty="0" err="1"/>
              <a:t>konekcije</a:t>
            </a:r>
            <a:r>
              <a:rPr lang="en-US" dirty="0"/>
              <a:t>? </a:t>
            </a:r>
            <a:endParaRPr lang="en-US" dirty="0" smtClean="0"/>
          </a:p>
          <a:p>
            <a:pPr marL="342900" indent="-342900">
              <a:buAutoNum type="arabicPeriod"/>
            </a:pPr>
            <a:r>
              <a:rPr lang="en-US" dirty="0" smtClean="0"/>
              <a:t> </a:t>
            </a:r>
            <a:r>
              <a:rPr lang="en-US" dirty="0" err="1"/>
              <a:t>Kako</a:t>
            </a:r>
            <a:r>
              <a:rPr lang="en-US" dirty="0"/>
              <a:t> se </a:t>
            </a:r>
            <a:r>
              <a:rPr lang="en-US" dirty="0" err="1"/>
              <a:t>definiše</a:t>
            </a:r>
            <a:r>
              <a:rPr lang="en-US" dirty="0"/>
              <a:t> </a:t>
            </a:r>
            <a:r>
              <a:rPr lang="en-US" dirty="0" err="1"/>
              <a:t>širina</a:t>
            </a:r>
            <a:r>
              <a:rPr lang="en-US" dirty="0"/>
              <a:t> </a:t>
            </a:r>
            <a:r>
              <a:rPr lang="en-US" dirty="0" err="1"/>
              <a:t>opsega</a:t>
            </a:r>
            <a:r>
              <a:rPr lang="en-US" dirty="0"/>
              <a:t> (</a:t>
            </a:r>
            <a:r>
              <a:rPr lang="en-US" dirty="0" err="1"/>
              <a:t>nivo</a:t>
            </a:r>
            <a:r>
              <a:rPr lang="en-US" dirty="0"/>
              <a:t> </a:t>
            </a:r>
            <a:r>
              <a:rPr lang="en-US" dirty="0" err="1"/>
              <a:t>transfera</a:t>
            </a:r>
            <a:r>
              <a:rPr lang="en-US" dirty="0"/>
              <a:t>) </a:t>
            </a:r>
            <a:r>
              <a:rPr lang="en-US" dirty="0" err="1"/>
              <a:t>magistrale</a:t>
            </a:r>
            <a:r>
              <a:rPr lang="en-US" dirty="0"/>
              <a:t>? </a:t>
            </a:r>
            <a:endParaRPr lang="en-US" dirty="0" smtClean="0"/>
          </a:p>
          <a:p>
            <a:pPr marL="342900" indent="-342900">
              <a:buAutoNum type="arabicPeriod"/>
            </a:pPr>
            <a:r>
              <a:rPr lang="en-US" dirty="0" smtClean="0"/>
              <a:t> </a:t>
            </a:r>
            <a:r>
              <a:rPr lang="en-US" dirty="0"/>
              <a:t>Koji </a:t>
            </a:r>
            <a:r>
              <a:rPr lang="en-US" dirty="0" err="1"/>
              <a:t>tipovi</a:t>
            </a:r>
            <a:r>
              <a:rPr lang="en-US" dirty="0"/>
              <a:t> U/I </a:t>
            </a:r>
            <a:r>
              <a:rPr lang="en-US" dirty="0" err="1"/>
              <a:t>magistrala</a:t>
            </a:r>
            <a:r>
              <a:rPr lang="en-US" dirty="0"/>
              <a:t> se </a:t>
            </a:r>
            <a:r>
              <a:rPr lang="en-US" dirty="0" err="1"/>
              <a:t>koriste</a:t>
            </a:r>
            <a:r>
              <a:rPr lang="en-US" dirty="0"/>
              <a:t> </a:t>
            </a:r>
            <a:r>
              <a:rPr lang="en-US" dirty="0" err="1"/>
              <a:t>kod</a:t>
            </a:r>
            <a:r>
              <a:rPr lang="en-US" dirty="0"/>
              <a:t> </a:t>
            </a:r>
            <a:r>
              <a:rPr lang="en-US" dirty="0" err="1"/>
              <a:t>savremenih</a:t>
            </a:r>
            <a:r>
              <a:rPr lang="en-US" dirty="0"/>
              <a:t> </a:t>
            </a:r>
            <a:r>
              <a:rPr lang="en-US" dirty="0" smtClean="0"/>
              <a:t>MRS</a:t>
            </a:r>
          </a:p>
          <a:p>
            <a:pPr marL="342900" indent="-342900">
              <a:buAutoNum type="arabicPeriod"/>
            </a:pPr>
            <a:r>
              <a:rPr lang="en-US" dirty="0" smtClean="0"/>
              <a:t> </a:t>
            </a:r>
            <a:r>
              <a:rPr lang="en-US" dirty="0" err="1"/>
              <a:t>Šta</a:t>
            </a:r>
            <a:r>
              <a:rPr lang="en-US" dirty="0"/>
              <a:t> je I/O port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kakve</a:t>
            </a:r>
            <a:r>
              <a:rPr lang="en-US" dirty="0"/>
              <a:t> </a:t>
            </a:r>
            <a:r>
              <a:rPr lang="en-US" dirty="0" err="1"/>
              <a:t>vrste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biti</a:t>
            </a:r>
            <a:r>
              <a:rPr lang="en-US" dirty="0"/>
              <a:t>? </a:t>
            </a:r>
            <a:endParaRPr lang="en-US" dirty="0"/>
          </a:p>
          <a:p>
            <a:pPr marL="342900" indent="-342900">
              <a:buAutoNum type="arabicPeriod"/>
            </a:pPr>
            <a:r>
              <a:rPr lang="en-US" dirty="0" smtClean="0"/>
              <a:t> </a:t>
            </a:r>
            <a:r>
              <a:rPr lang="en-US" dirty="0" err="1"/>
              <a:t>Čemu</a:t>
            </a:r>
            <a:r>
              <a:rPr lang="en-US" dirty="0"/>
              <a:t> </a:t>
            </a:r>
            <a:r>
              <a:rPr lang="en-US" dirty="0" err="1"/>
              <a:t>služe</a:t>
            </a:r>
            <a:r>
              <a:rPr lang="en-US" dirty="0"/>
              <a:t> </a:t>
            </a:r>
            <a:r>
              <a:rPr lang="en-US" dirty="0" err="1"/>
              <a:t>kontroleri</a:t>
            </a:r>
            <a:r>
              <a:rPr lang="en-US" dirty="0"/>
              <a:t> </a:t>
            </a:r>
            <a:r>
              <a:rPr lang="en-US" dirty="0" err="1"/>
              <a:t>perifernih</a:t>
            </a:r>
            <a:r>
              <a:rPr lang="en-US" dirty="0"/>
              <a:t> </a:t>
            </a:r>
            <a:r>
              <a:rPr lang="en-US" dirty="0" err="1"/>
              <a:t>uređaja</a:t>
            </a:r>
            <a:r>
              <a:rPr lang="en-US" dirty="0"/>
              <a:t>? </a:t>
            </a:r>
            <a:endParaRPr lang="en-US" dirty="0" smtClean="0"/>
          </a:p>
          <a:p>
            <a:pPr marL="342900" indent="-342900">
              <a:buAutoNum type="arabicPeriod"/>
            </a:pPr>
            <a:r>
              <a:rPr lang="en-US" dirty="0" smtClean="0"/>
              <a:t>  </a:t>
            </a:r>
            <a:r>
              <a:rPr lang="en-US" dirty="0" err="1"/>
              <a:t>Navedite</a:t>
            </a:r>
            <a:r>
              <a:rPr lang="en-US" dirty="0"/>
              <a:t> </a:t>
            </a:r>
            <a:r>
              <a:rPr lang="en-US" dirty="0" err="1"/>
              <a:t>karakteristike</a:t>
            </a:r>
            <a:r>
              <a:rPr lang="en-US" dirty="0"/>
              <a:t> PCI U/I </a:t>
            </a:r>
            <a:r>
              <a:rPr lang="en-US" dirty="0" err="1"/>
              <a:t>magistrale</a:t>
            </a:r>
            <a:r>
              <a:rPr lang="en-US" dirty="0"/>
              <a:t>? </a:t>
            </a:r>
            <a:endParaRPr lang="en-US" dirty="0" smtClean="0"/>
          </a:p>
          <a:p>
            <a:pPr marL="342900" indent="-342900">
              <a:buAutoNum type="arabicPeriod"/>
            </a:pPr>
            <a:r>
              <a:rPr lang="en-US" dirty="0" smtClean="0"/>
              <a:t> </a:t>
            </a:r>
            <a:r>
              <a:rPr lang="en-US" dirty="0" err="1"/>
              <a:t>Navedite</a:t>
            </a:r>
            <a:r>
              <a:rPr lang="en-US" dirty="0"/>
              <a:t> </a:t>
            </a:r>
            <a:r>
              <a:rPr lang="en-US" dirty="0" err="1"/>
              <a:t>karakteristike</a:t>
            </a:r>
            <a:r>
              <a:rPr lang="en-US" dirty="0"/>
              <a:t> </a:t>
            </a:r>
            <a:r>
              <a:rPr lang="en-US" dirty="0" err="1"/>
              <a:t>PCIe</a:t>
            </a:r>
            <a:r>
              <a:rPr lang="en-US" dirty="0"/>
              <a:t> U/I </a:t>
            </a:r>
            <a:r>
              <a:rPr lang="en-US" dirty="0" err="1" smtClean="0"/>
              <a:t>magistrale</a:t>
            </a:r>
            <a:endParaRPr lang="en-US" dirty="0"/>
          </a:p>
          <a:p>
            <a:pPr marL="342900" indent="-342900">
              <a:buAutoNum type="arabicPeriod"/>
            </a:pPr>
            <a:r>
              <a:rPr lang="en-US" dirty="0" smtClean="0"/>
              <a:t>  </a:t>
            </a:r>
            <a:r>
              <a:rPr lang="en-US" dirty="0" err="1"/>
              <a:t>Navedite</a:t>
            </a:r>
            <a:r>
              <a:rPr lang="en-US" dirty="0"/>
              <a:t> </a:t>
            </a:r>
            <a:r>
              <a:rPr lang="en-US" dirty="0" err="1"/>
              <a:t>karakteristike</a:t>
            </a:r>
            <a:r>
              <a:rPr lang="en-US" dirty="0"/>
              <a:t> AGP U/I </a:t>
            </a:r>
            <a:r>
              <a:rPr lang="en-US" dirty="0" err="1"/>
              <a:t>magistrale</a:t>
            </a:r>
            <a:r>
              <a:rPr lang="en-US" dirty="0" smtClean="0"/>
              <a:t>?</a:t>
            </a:r>
          </a:p>
          <a:p>
            <a:pPr marL="342900" indent="-342900">
              <a:buAutoNum type="arabicPeriod"/>
            </a:pPr>
            <a:r>
              <a:rPr lang="en-US" dirty="0" smtClean="0"/>
              <a:t>  </a:t>
            </a:r>
            <a:r>
              <a:rPr lang="en-US" dirty="0" err="1" smtClean="0"/>
              <a:t>Navedite</a:t>
            </a:r>
            <a:r>
              <a:rPr lang="en-US" dirty="0" smtClean="0"/>
              <a:t> </a:t>
            </a:r>
            <a:r>
              <a:rPr lang="en-US" dirty="0" err="1"/>
              <a:t>karakteristike</a:t>
            </a:r>
            <a:r>
              <a:rPr lang="en-US" dirty="0"/>
              <a:t> USB U/I </a:t>
            </a:r>
            <a:r>
              <a:rPr lang="en-US" dirty="0" err="1"/>
              <a:t>magistrale</a:t>
            </a:r>
            <a:r>
              <a:rPr lang="en-US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8909055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979052" y="610501"/>
            <a:ext cx="9148293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err="1"/>
              <a:t>Najjednostavnija</a:t>
            </a:r>
            <a:r>
              <a:rPr lang="en-US" dirty="0"/>
              <a:t> </a:t>
            </a:r>
            <a:r>
              <a:rPr lang="en-US" b="1" dirty="0" err="1"/>
              <a:t>struktura</a:t>
            </a:r>
            <a:r>
              <a:rPr lang="en-US" b="1" dirty="0"/>
              <a:t> </a:t>
            </a:r>
            <a:r>
              <a:rPr lang="en-US" b="1" dirty="0" err="1"/>
              <a:t>magistrale</a:t>
            </a:r>
            <a:r>
              <a:rPr lang="en-US" dirty="0"/>
              <a:t>, </a:t>
            </a:r>
            <a:r>
              <a:rPr lang="en-US" dirty="0" err="1"/>
              <a:t>koja</a:t>
            </a:r>
            <a:r>
              <a:rPr lang="en-US" dirty="0"/>
              <a:t> je </a:t>
            </a:r>
            <a:r>
              <a:rPr lang="en-US" dirty="0" err="1"/>
              <a:t>bila</a:t>
            </a:r>
            <a:r>
              <a:rPr lang="en-US" dirty="0"/>
              <a:t> </a:t>
            </a:r>
            <a:r>
              <a:rPr lang="en-US" dirty="0" err="1"/>
              <a:t>zastupljena</a:t>
            </a:r>
            <a:r>
              <a:rPr lang="en-US" dirty="0"/>
              <a:t> u </a:t>
            </a:r>
            <a:r>
              <a:rPr lang="en-US" dirty="0" err="1"/>
              <a:t>prvim</a:t>
            </a:r>
            <a:r>
              <a:rPr lang="en-US" dirty="0"/>
              <a:t> </a:t>
            </a:r>
            <a:r>
              <a:rPr lang="en-US" dirty="0" err="1"/>
              <a:t>modularnim</a:t>
            </a:r>
            <a:r>
              <a:rPr lang="en-US" dirty="0"/>
              <a:t> </a:t>
            </a:r>
            <a:r>
              <a:rPr lang="en-US" dirty="0" err="1"/>
              <a:t>računarima</a:t>
            </a:r>
            <a:r>
              <a:rPr lang="en-US" dirty="0"/>
              <a:t> je data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sledećem</a:t>
            </a:r>
            <a:r>
              <a:rPr lang="en-US" dirty="0"/>
              <a:t> </a:t>
            </a:r>
            <a:r>
              <a:rPr lang="en-US" dirty="0" err="1"/>
              <a:t>dijagramu</a:t>
            </a: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59121" y="2094964"/>
            <a:ext cx="8267700" cy="2590800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287424" y="5086013"/>
            <a:ext cx="238078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err="1"/>
              <a:t>Struktura</a:t>
            </a:r>
            <a:r>
              <a:rPr lang="en-US" dirty="0"/>
              <a:t> </a:t>
            </a:r>
            <a:r>
              <a:rPr lang="en-US" dirty="0" err="1"/>
              <a:t>magistrale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20705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528293" y="330335"/>
            <a:ext cx="892935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err="1"/>
              <a:t>Kako</a:t>
            </a:r>
            <a:r>
              <a:rPr lang="en-US" dirty="0"/>
              <a:t> je </a:t>
            </a:r>
            <a:r>
              <a:rPr lang="en-US" dirty="0" err="1"/>
              <a:t>magistrala</a:t>
            </a:r>
            <a:r>
              <a:rPr lang="en-US" dirty="0"/>
              <a:t> </a:t>
            </a:r>
            <a:r>
              <a:rPr lang="en-US" dirty="0" err="1"/>
              <a:t>prenosni</a:t>
            </a:r>
            <a:r>
              <a:rPr lang="en-US" dirty="0"/>
              <a:t> put </a:t>
            </a:r>
            <a:r>
              <a:rPr lang="en-US" dirty="0" err="1"/>
              <a:t>kojem</a:t>
            </a:r>
            <a:r>
              <a:rPr lang="en-US" dirty="0"/>
              <a:t> </a:t>
            </a:r>
            <a:r>
              <a:rPr lang="en-US" dirty="0" err="1"/>
              <a:t>pristupa</a:t>
            </a:r>
            <a:r>
              <a:rPr lang="en-US" dirty="0"/>
              <a:t> </a:t>
            </a:r>
            <a:r>
              <a:rPr lang="en-US" dirty="0" err="1"/>
              <a:t>više</a:t>
            </a:r>
            <a:r>
              <a:rPr lang="en-US" dirty="0"/>
              <a:t> </a:t>
            </a:r>
            <a:r>
              <a:rPr lang="en-US" dirty="0" err="1"/>
              <a:t>uređaja</a:t>
            </a:r>
            <a:r>
              <a:rPr lang="en-US" dirty="0"/>
              <a:t> </a:t>
            </a:r>
            <a:r>
              <a:rPr lang="en-US" dirty="0" err="1"/>
              <a:t>istovremeno</a:t>
            </a:r>
            <a:r>
              <a:rPr lang="en-US" dirty="0"/>
              <a:t>, </a:t>
            </a:r>
            <a:r>
              <a:rPr lang="en-US" dirty="0" err="1"/>
              <a:t>jedan</a:t>
            </a:r>
            <a:r>
              <a:rPr lang="en-US" dirty="0"/>
              <a:t> od </a:t>
            </a:r>
            <a:r>
              <a:rPr lang="en-US" dirty="0" err="1"/>
              <a:t>glavnih</a:t>
            </a:r>
            <a:r>
              <a:rPr lang="en-US" dirty="0"/>
              <a:t> </a:t>
            </a:r>
            <a:r>
              <a:rPr lang="en-US" dirty="0" err="1"/>
              <a:t>parametara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definišu</a:t>
            </a:r>
            <a:r>
              <a:rPr lang="en-US" dirty="0"/>
              <a:t> </a:t>
            </a:r>
            <a:r>
              <a:rPr lang="en-US" dirty="0" err="1"/>
              <a:t>arhitekturu</a:t>
            </a:r>
            <a:r>
              <a:rPr lang="en-US" dirty="0"/>
              <a:t> </a:t>
            </a:r>
            <a:r>
              <a:rPr lang="en-US" dirty="0" err="1"/>
              <a:t>magistrale</a:t>
            </a:r>
            <a:r>
              <a:rPr lang="en-US" dirty="0"/>
              <a:t> je </a:t>
            </a:r>
            <a:r>
              <a:rPr lang="en-US" b="1" dirty="0" err="1"/>
              <a:t>način</a:t>
            </a:r>
            <a:r>
              <a:rPr lang="en-US" b="1" dirty="0"/>
              <a:t> </a:t>
            </a:r>
            <a:r>
              <a:rPr lang="en-US" b="1" dirty="0" err="1"/>
              <a:t>kontrole</a:t>
            </a:r>
            <a:r>
              <a:rPr lang="en-US" b="1" dirty="0"/>
              <a:t> </a:t>
            </a:r>
            <a:r>
              <a:rPr lang="en-US" b="1" dirty="0" err="1"/>
              <a:t>pristupa</a:t>
            </a:r>
            <a:r>
              <a:rPr lang="en-US" b="1" dirty="0"/>
              <a:t> </a:t>
            </a:r>
            <a:r>
              <a:rPr lang="en-US" b="1" dirty="0" err="1"/>
              <a:t>magistrali</a:t>
            </a:r>
            <a:r>
              <a:rPr lang="en-US" b="1" dirty="0"/>
              <a:t> </a:t>
            </a:r>
            <a:r>
              <a:rPr lang="en-US" dirty="0"/>
              <a:t>(</a:t>
            </a:r>
            <a:r>
              <a:rPr lang="en-US" dirty="0" err="1"/>
              <a:t>arbitraža</a:t>
            </a:r>
            <a:r>
              <a:rPr lang="en-US" dirty="0"/>
              <a:t>). </a:t>
            </a:r>
          </a:p>
        </p:txBody>
      </p:sp>
      <p:sp>
        <p:nvSpPr>
          <p:cNvPr id="3" name="Rectangle 2"/>
          <p:cNvSpPr/>
          <p:nvPr/>
        </p:nvSpPr>
        <p:spPr>
          <a:xfrm>
            <a:off x="5928842" y="887500"/>
            <a:ext cx="501451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err="1"/>
              <a:t>Metode</a:t>
            </a:r>
            <a:r>
              <a:rPr lang="en-US" dirty="0"/>
              <a:t> </a:t>
            </a:r>
            <a:r>
              <a:rPr lang="en-US" dirty="0" err="1"/>
              <a:t>kontrole</a:t>
            </a:r>
            <a:r>
              <a:rPr lang="en-US" dirty="0"/>
              <a:t> </a:t>
            </a:r>
            <a:r>
              <a:rPr lang="en-US" dirty="0" err="1"/>
              <a:t>pristupa</a:t>
            </a:r>
            <a:r>
              <a:rPr lang="en-US" dirty="0"/>
              <a:t>  </a:t>
            </a:r>
            <a:r>
              <a:rPr lang="en-US" dirty="0" smtClean="0"/>
              <a:t>se </a:t>
            </a:r>
            <a:r>
              <a:rPr lang="en-US" dirty="0" err="1" smtClean="0"/>
              <a:t>klasifikuju</a:t>
            </a:r>
            <a:r>
              <a:rPr lang="en-US" dirty="0" smtClean="0"/>
              <a:t> </a:t>
            </a:r>
            <a:r>
              <a:rPr lang="en-US" dirty="0" err="1" smtClean="0"/>
              <a:t>kao</a:t>
            </a:r>
            <a:r>
              <a:rPr lang="en-US" dirty="0" smtClean="0"/>
              <a:t>: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953295" y="1373524"/>
            <a:ext cx="8324045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-</a:t>
            </a:r>
            <a:r>
              <a:rPr lang="en-US" b="1" dirty="0"/>
              <a:t> </a:t>
            </a:r>
            <a:r>
              <a:rPr lang="en-US" b="1" dirty="0" err="1"/>
              <a:t>Centralizovane</a:t>
            </a:r>
            <a:r>
              <a:rPr lang="en-US" b="1" dirty="0"/>
              <a:t> </a:t>
            </a:r>
            <a:r>
              <a:rPr lang="en-US" dirty="0"/>
              <a:t>– </a:t>
            </a:r>
            <a:r>
              <a:rPr lang="en-US" dirty="0" err="1"/>
              <a:t>postoji</a:t>
            </a:r>
            <a:r>
              <a:rPr lang="en-US" dirty="0"/>
              <a:t> </a:t>
            </a:r>
            <a:r>
              <a:rPr lang="en-US" dirty="0" err="1"/>
              <a:t>jedan</a:t>
            </a:r>
            <a:r>
              <a:rPr lang="en-US" dirty="0"/>
              <a:t> </a:t>
            </a:r>
            <a:r>
              <a:rPr lang="en-US" dirty="0" err="1"/>
              <a:t>hardverski</a:t>
            </a:r>
            <a:r>
              <a:rPr lang="en-US" dirty="0"/>
              <a:t> element, </a:t>
            </a:r>
            <a:r>
              <a:rPr lang="en-US" b="1" dirty="0" err="1"/>
              <a:t>kontroler</a:t>
            </a:r>
            <a:r>
              <a:rPr lang="en-US" b="1" dirty="0"/>
              <a:t> </a:t>
            </a:r>
            <a:r>
              <a:rPr lang="en-US" b="1" dirty="0" err="1"/>
              <a:t>magistrale</a:t>
            </a:r>
            <a:r>
              <a:rPr lang="en-US" dirty="0"/>
              <a:t>, </a:t>
            </a:r>
            <a:r>
              <a:rPr lang="en-US" dirty="0" err="1"/>
              <a:t>koji</a:t>
            </a:r>
            <a:r>
              <a:rPr lang="en-US" dirty="0"/>
              <a:t> je </a:t>
            </a:r>
            <a:r>
              <a:rPr lang="en-US" dirty="0" err="1"/>
              <a:t>odgovoran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 smtClean="0"/>
              <a:t>dodjelu-oduzimanje</a:t>
            </a:r>
            <a:r>
              <a:rPr lang="en-US" dirty="0" smtClean="0"/>
              <a:t> </a:t>
            </a:r>
            <a:r>
              <a:rPr lang="en-US" dirty="0" err="1"/>
              <a:t>pristupa</a:t>
            </a:r>
            <a:r>
              <a:rPr lang="en-US" dirty="0"/>
              <a:t> </a:t>
            </a:r>
            <a:r>
              <a:rPr lang="en-US" dirty="0" err="1"/>
              <a:t>magistrali</a:t>
            </a:r>
            <a:r>
              <a:rPr lang="en-US" dirty="0"/>
              <a:t> </a:t>
            </a:r>
            <a:r>
              <a:rPr lang="en-US" dirty="0" err="1"/>
              <a:t>pojedinačnim</a:t>
            </a:r>
            <a:r>
              <a:rPr lang="en-US" dirty="0"/>
              <a:t> </a:t>
            </a:r>
            <a:r>
              <a:rPr lang="en-US" dirty="0" err="1"/>
              <a:t>uređajima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1927536" y="2407001"/>
            <a:ext cx="8646017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-</a:t>
            </a:r>
            <a:r>
              <a:rPr lang="en-US" b="1" dirty="0"/>
              <a:t> </a:t>
            </a:r>
            <a:r>
              <a:rPr lang="en-US" b="1" dirty="0" err="1"/>
              <a:t>Distribuirane</a:t>
            </a:r>
            <a:r>
              <a:rPr lang="en-US" b="1" dirty="0"/>
              <a:t> </a:t>
            </a:r>
            <a:r>
              <a:rPr lang="en-US" dirty="0"/>
              <a:t>– </a:t>
            </a:r>
            <a:r>
              <a:rPr lang="en-US" dirty="0" err="1"/>
              <a:t>svaki</a:t>
            </a:r>
            <a:r>
              <a:rPr lang="en-US" dirty="0"/>
              <a:t> </a:t>
            </a:r>
            <a:r>
              <a:rPr lang="en-US" dirty="0" err="1"/>
              <a:t>modul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pristupa</a:t>
            </a:r>
            <a:r>
              <a:rPr lang="en-US" dirty="0"/>
              <a:t> </a:t>
            </a:r>
            <a:r>
              <a:rPr lang="en-US" dirty="0" err="1"/>
              <a:t>magistrali</a:t>
            </a:r>
            <a:r>
              <a:rPr lang="en-US" dirty="0"/>
              <a:t> </a:t>
            </a:r>
            <a:r>
              <a:rPr lang="en-US" dirty="0" err="1"/>
              <a:t>sadrži</a:t>
            </a:r>
            <a:r>
              <a:rPr lang="en-US" dirty="0"/>
              <a:t> </a:t>
            </a:r>
            <a:r>
              <a:rPr lang="en-US" dirty="0" err="1"/>
              <a:t>komponentu</a:t>
            </a:r>
            <a:r>
              <a:rPr lang="en-US" dirty="0"/>
              <a:t> </a:t>
            </a:r>
            <a:r>
              <a:rPr lang="en-US" dirty="0" err="1"/>
              <a:t>upravljačke</a:t>
            </a:r>
            <a:r>
              <a:rPr lang="en-US" dirty="0"/>
              <a:t> </a:t>
            </a:r>
            <a:r>
              <a:rPr lang="en-US" dirty="0" err="1"/>
              <a:t>logike</a:t>
            </a:r>
            <a:r>
              <a:rPr lang="en-US" dirty="0"/>
              <a:t> </a:t>
            </a:r>
            <a:r>
              <a:rPr lang="en-US" dirty="0" err="1"/>
              <a:t>kojim</a:t>
            </a:r>
            <a:r>
              <a:rPr lang="en-US" dirty="0"/>
              <a:t> se </a:t>
            </a:r>
            <a:r>
              <a:rPr lang="en-US" dirty="0" err="1"/>
              <a:t>prenosni</a:t>
            </a:r>
            <a:r>
              <a:rPr lang="en-US" dirty="0"/>
              <a:t> </a:t>
            </a:r>
            <a:r>
              <a:rPr lang="en-US" dirty="0" err="1"/>
              <a:t>medijum</a:t>
            </a:r>
            <a:r>
              <a:rPr lang="en-US" dirty="0"/>
              <a:t> (</a:t>
            </a:r>
            <a:r>
              <a:rPr lang="en-US" dirty="0" err="1"/>
              <a:t>magistrala</a:t>
            </a:r>
            <a:r>
              <a:rPr lang="en-US" dirty="0"/>
              <a:t>) </a:t>
            </a:r>
            <a:r>
              <a:rPr lang="en-US" dirty="0" err="1"/>
              <a:t>zauzima</a:t>
            </a:r>
            <a:r>
              <a:rPr lang="en-US" dirty="0"/>
              <a:t> u </a:t>
            </a:r>
            <a:r>
              <a:rPr lang="en-US" dirty="0" err="1"/>
              <a:t>određenom</a:t>
            </a:r>
            <a:r>
              <a:rPr lang="en-US" dirty="0"/>
              <a:t> </a:t>
            </a:r>
            <a:r>
              <a:rPr lang="en-US" dirty="0" err="1"/>
              <a:t>vremenskom</a:t>
            </a:r>
            <a:r>
              <a:rPr lang="en-US" dirty="0"/>
              <a:t> </a:t>
            </a:r>
            <a:r>
              <a:rPr lang="en-US" dirty="0" err="1"/>
              <a:t>periodu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prenos</a:t>
            </a:r>
            <a:r>
              <a:rPr lang="en-US" dirty="0"/>
              <a:t> </a:t>
            </a:r>
            <a:r>
              <a:rPr lang="en-US" dirty="0" err="1"/>
              <a:t>podataka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1000259" y="3553220"/>
            <a:ext cx="8864957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Danas </a:t>
            </a:r>
            <a:r>
              <a:rPr lang="en-US" dirty="0" err="1"/>
              <a:t>postoji</a:t>
            </a:r>
            <a:r>
              <a:rPr lang="en-US" dirty="0"/>
              <a:t> </a:t>
            </a:r>
            <a:r>
              <a:rPr lang="en-US" dirty="0" err="1"/>
              <a:t>veliki</a:t>
            </a:r>
            <a:r>
              <a:rPr lang="en-US" dirty="0"/>
              <a:t> </a:t>
            </a:r>
            <a:r>
              <a:rPr lang="en-US" dirty="0" err="1"/>
              <a:t>broj</a:t>
            </a:r>
            <a:r>
              <a:rPr lang="en-US" dirty="0"/>
              <a:t> </a:t>
            </a:r>
            <a:r>
              <a:rPr lang="en-US" dirty="0" err="1"/>
              <a:t>različitih</a:t>
            </a:r>
            <a:r>
              <a:rPr lang="en-US" dirty="0"/>
              <a:t> </a:t>
            </a:r>
            <a:r>
              <a:rPr lang="en-US" dirty="0" err="1"/>
              <a:t>arhitektura</a:t>
            </a:r>
            <a:r>
              <a:rPr lang="en-US" dirty="0"/>
              <a:t> </a:t>
            </a:r>
            <a:r>
              <a:rPr lang="en-US" dirty="0" err="1"/>
              <a:t>magistrala</a:t>
            </a:r>
            <a:r>
              <a:rPr lang="en-US" dirty="0"/>
              <a:t>, </a:t>
            </a:r>
            <a:r>
              <a:rPr lang="en-US" dirty="0" err="1" smtClean="0"/>
              <a:t>ali</a:t>
            </a:r>
            <a:r>
              <a:rPr lang="en-US" dirty="0" smtClean="0"/>
              <a:t> </a:t>
            </a:r>
            <a:r>
              <a:rPr lang="en-US" dirty="0" err="1" smtClean="0"/>
              <a:t>osnovna</a:t>
            </a:r>
            <a:r>
              <a:rPr lang="en-US" dirty="0" smtClean="0"/>
              <a:t> </a:t>
            </a:r>
            <a:r>
              <a:rPr lang="en-US" dirty="0" err="1" smtClean="0"/>
              <a:t>struktura</a:t>
            </a:r>
            <a:r>
              <a:rPr lang="en-US" dirty="0" smtClean="0"/>
              <a:t> se </a:t>
            </a:r>
            <a:r>
              <a:rPr lang="en-US" dirty="0" err="1" smtClean="0"/>
              <a:t>može</a:t>
            </a:r>
            <a:r>
              <a:rPr lang="en-US" dirty="0" smtClean="0"/>
              <a:t> </a:t>
            </a:r>
            <a:r>
              <a:rPr lang="en-US" dirty="0" err="1" smtClean="0"/>
              <a:t>predstaviti</a:t>
            </a:r>
            <a:r>
              <a:rPr lang="en-US" dirty="0" smtClean="0"/>
              <a:t> </a:t>
            </a:r>
            <a:r>
              <a:rPr lang="en-US" b="1" dirty="0" err="1" smtClean="0"/>
              <a:t>kao</a:t>
            </a:r>
            <a:r>
              <a:rPr lang="en-US" b="1" dirty="0" smtClean="0"/>
              <a:t> </a:t>
            </a:r>
            <a:r>
              <a:rPr lang="en-US" b="1" dirty="0" err="1" smtClean="0"/>
              <a:t>skup</a:t>
            </a:r>
            <a:r>
              <a:rPr lang="en-US" b="1" dirty="0" smtClean="0"/>
              <a:t> </a:t>
            </a:r>
            <a:r>
              <a:rPr lang="en-US" b="1" dirty="0" err="1" smtClean="0"/>
              <a:t>prenosnih</a:t>
            </a:r>
            <a:r>
              <a:rPr lang="en-US" b="1" dirty="0" smtClean="0"/>
              <a:t> </a:t>
            </a:r>
            <a:r>
              <a:rPr lang="en-US" b="1" dirty="0" err="1" smtClean="0"/>
              <a:t>linija</a:t>
            </a:r>
            <a:r>
              <a:rPr lang="en-US" b="1" dirty="0" smtClean="0"/>
              <a:t> </a:t>
            </a:r>
            <a:r>
              <a:rPr lang="en-US" dirty="0" smtClean="0"/>
              <a:t>(od 50 pa do </a:t>
            </a:r>
            <a:r>
              <a:rPr lang="en-US" dirty="0" err="1" smtClean="0"/>
              <a:t>više</a:t>
            </a:r>
            <a:r>
              <a:rPr lang="en-US" dirty="0" smtClean="0"/>
              <a:t> </a:t>
            </a:r>
            <a:r>
              <a:rPr lang="en-US" dirty="0" err="1" smtClean="0"/>
              <a:t>stotina</a:t>
            </a:r>
            <a:r>
              <a:rPr lang="en-US" dirty="0" smtClean="0"/>
              <a:t>), </a:t>
            </a:r>
            <a:r>
              <a:rPr lang="en-US" dirty="0" err="1" smtClean="0"/>
              <a:t>kojima</a:t>
            </a:r>
            <a:r>
              <a:rPr lang="en-US" dirty="0" smtClean="0"/>
              <a:t> </a:t>
            </a:r>
            <a:r>
              <a:rPr lang="en-US" dirty="0"/>
              <a:t>se </a:t>
            </a:r>
            <a:r>
              <a:rPr lang="en-US" dirty="0" err="1"/>
              <a:t>upravlja</a:t>
            </a:r>
            <a:r>
              <a:rPr lang="en-US" dirty="0"/>
              <a:t> </a:t>
            </a:r>
            <a:r>
              <a:rPr lang="en-US" dirty="0" err="1"/>
              <a:t>uz</a:t>
            </a:r>
            <a:r>
              <a:rPr lang="en-US" dirty="0"/>
              <a:t> </a:t>
            </a:r>
            <a:r>
              <a:rPr lang="en-US" dirty="0" err="1"/>
              <a:t>pomoć</a:t>
            </a:r>
            <a:r>
              <a:rPr lang="en-US" dirty="0"/>
              <a:t> </a:t>
            </a:r>
            <a:r>
              <a:rPr lang="en-US" dirty="0" err="1"/>
              <a:t>specijalizovanog</a:t>
            </a:r>
            <a:r>
              <a:rPr lang="en-US" dirty="0"/>
              <a:t> </a:t>
            </a:r>
            <a:r>
              <a:rPr lang="en-US" dirty="0" err="1"/>
              <a:t>hardvera</a:t>
            </a:r>
            <a:r>
              <a:rPr lang="en-US" dirty="0"/>
              <a:t> – </a:t>
            </a:r>
            <a:r>
              <a:rPr lang="en-US" dirty="0" err="1"/>
              <a:t>kontrolera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1708597" y="4853987"/>
            <a:ext cx="10139966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err="1"/>
              <a:t>Prenosne</a:t>
            </a:r>
            <a:r>
              <a:rPr lang="en-US" b="1" dirty="0"/>
              <a:t> </a:t>
            </a:r>
            <a:r>
              <a:rPr lang="en-US" b="1" dirty="0" err="1"/>
              <a:t>linije</a:t>
            </a:r>
            <a:r>
              <a:rPr lang="en-US" b="1" dirty="0"/>
              <a:t> se </a:t>
            </a:r>
            <a:r>
              <a:rPr lang="en-US" dirty="0" err="1"/>
              <a:t>najčešće</a:t>
            </a:r>
            <a:r>
              <a:rPr lang="en-US" dirty="0"/>
              <a:t> </a:t>
            </a:r>
            <a:r>
              <a:rPr lang="en-US" dirty="0" err="1"/>
              <a:t>grupišu</a:t>
            </a:r>
            <a:r>
              <a:rPr lang="en-US" dirty="0"/>
              <a:t> u tri </a:t>
            </a:r>
            <a:r>
              <a:rPr lang="en-US" dirty="0" err="1"/>
              <a:t>ključna</a:t>
            </a:r>
            <a:r>
              <a:rPr lang="en-US" dirty="0"/>
              <a:t> </a:t>
            </a:r>
            <a:r>
              <a:rPr lang="en-US" dirty="0" err="1"/>
              <a:t>segmenta</a:t>
            </a:r>
            <a:r>
              <a:rPr lang="en-US" dirty="0"/>
              <a:t> </a:t>
            </a:r>
            <a:r>
              <a:rPr lang="en-US" dirty="0" err="1"/>
              <a:t>magistale</a:t>
            </a:r>
            <a:r>
              <a:rPr lang="en-US" dirty="0" smtClean="0"/>
              <a:t>:</a:t>
            </a:r>
          </a:p>
          <a:p>
            <a:r>
              <a:rPr lang="en-US" dirty="0" smtClean="0"/>
              <a:t> </a:t>
            </a:r>
            <a:r>
              <a:rPr lang="en-US" dirty="0"/>
              <a:t>- </a:t>
            </a:r>
            <a:r>
              <a:rPr lang="en-US" b="1" dirty="0" err="1"/>
              <a:t>Magistrala</a:t>
            </a:r>
            <a:r>
              <a:rPr lang="en-US" b="1" dirty="0"/>
              <a:t> </a:t>
            </a:r>
            <a:r>
              <a:rPr lang="en-US" b="1" dirty="0" err="1"/>
              <a:t>podataka</a:t>
            </a:r>
            <a:r>
              <a:rPr lang="en-US" b="1" dirty="0"/>
              <a:t> (Data Bus</a:t>
            </a:r>
            <a:r>
              <a:rPr lang="en-US" b="1" dirty="0" smtClean="0"/>
              <a:t>)</a:t>
            </a:r>
          </a:p>
          <a:p>
            <a:r>
              <a:rPr lang="en-US" b="1" dirty="0" smtClean="0"/>
              <a:t> </a:t>
            </a:r>
            <a:r>
              <a:rPr lang="en-US" b="1" dirty="0"/>
              <a:t>- </a:t>
            </a:r>
            <a:r>
              <a:rPr lang="en-US" b="1" dirty="0" err="1"/>
              <a:t>Adresna</a:t>
            </a:r>
            <a:r>
              <a:rPr lang="en-US" b="1" dirty="0"/>
              <a:t> </a:t>
            </a:r>
            <a:r>
              <a:rPr lang="en-US" b="1" dirty="0" err="1"/>
              <a:t>magistrala</a:t>
            </a:r>
            <a:r>
              <a:rPr lang="en-US" b="1" dirty="0"/>
              <a:t> (Address Bus</a:t>
            </a:r>
            <a:r>
              <a:rPr lang="en-US" b="1" dirty="0" smtClean="0"/>
              <a:t>)</a:t>
            </a:r>
          </a:p>
          <a:p>
            <a:r>
              <a:rPr lang="en-US" b="1" dirty="0" smtClean="0"/>
              <a:t> </a:t>
            </a:r>
            <a:r>
              <a:rPr lang="en-US" b="1" dirty="0"/>
              <a:t>- </a:t>
            </a:r>
            <a:r>
              <a:rPr lang="en-US" b="1" dirty="0" err="1"/>
              <a:t>Kontrolna</a:t>
            </a:r>
            <a:r>
              <a:rPr lang="en-US" b="1" dirty="0"/>
              <a:t> </a:t>
            </a:r>
            <a:r>
              <a:rPr lang="en-US" b="1" dirty="0" err="1"/>
              <a:t>magistrala</a:t>
            </a:r>
            <a:r>
              <a:rPr lang="en-US" b="1" dirty="0"/>
              <a:t> (Control Bus</a:t>
            </a:r>
            <a:r>
              <a:rPr lang="en-US" dirty="0"/>
              <a:t>) </a:t>
            </a:r>
          </a:p>
          <a:p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4362306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760113" y="825654"/>
            <a:ext cx="9405870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err="1"/>
              <a:t>Magistrala</a:t>
            </a:r>
            <a:r>
              <a:rPr lang="en-US" sz="2800" b="1" dirty="0"/>
              <a:t> </a:t>
            </a:r>
            <a:r>
              <a:rPr lang="en-US" sz="2800" b="1" dirty="0" err="1"/>
              <a:t>podataka</a:t>
            </a:r>
            <a:r>
              <a:rPr lang="en-US" sz="2800" b="1" dirty="0"/>
              <a:t> </a:t>
            </a:r>
            <a:endParaRPr lang="en-US" sz="2800" b="1" dirty="0" smtClean="0"/>
          </a:p>
          <a:p>
            <a:endParaRPr lang="en-US" sz="2800" b="1" dirty="0" smtClean="0"/>
          </a:p>
          <a:p>
            <a:r>
              <a:rPr lang="en-US" dirty="0" err="1" smtClean="0"/>
              <a:t>koristi</a:t>
            </a:r>
            <a:r>
              <a:rPr lang="en-US" dirty="0" smtClean="0"/>
              <a:t> </a:t>
            </a:r>
            <a:r>
              <a:rPr lang="en-US" dirty="0"/>
              <a:t>se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 smtClean="0"/>
              <a:t>razmjenu</a:t>
            </a:r>
            <a:r>
              <a:rPr lang="en-US" dirty="0" smtClean="0"/>
              <a:t> </a:t>
            </a:r>
            <a:r>
              <a:rPr lang="en-US" dirty="0" err="1"/>
              <a:t>podataka</a:t>
            </a:r>
            <a:r>
              <a:rPr lang="en-US" dirty="0"/>
              <a:t> </a:t>
            </a:r>
            <a:r>
              <a:rPr lang="en-US" b="1" dirty="0" err="1"/>
              <a:t>između</a:t>
            </a:r>
            <a:r>
              <a:rPr lang="en-US" b="1" dirty="0"/>
              <a:t> </a:t>
            </a:r>
            <a:r>
              <a:rPr lang="en-US" b="1" dirty="0" err="1"/>
              <a:t>procesora</a:t>
            </a:r>
            <a:r>
              <a:rPr lang="en-US" b="1" dirty="0"/>
              <a:t>, </a:t>
            </a:r>
            <a:r>
              <a:rPr lang="en-US" b="1" dirty="0" err="1"/>
              <a:t>memorijskih</a:t>
            </a:r>
            <a:r>
              <a:rPr lang="en-US" b="1" dirty="0"/>
              <a:t> </a:t>
            </a:r>
            <a:r>
              <a:rPr lang="en-US" b="1" dirty="0" err="1"/>
              <a:t>i</a:t>
            </a:r>
            <a:r>
              <a:rPr lang="en-US" b="1" dirty="0"/>
              <a:t> </a:t>
            </a:r>
            <a:r>
              <a:rPr lang="en-US" b="1" dirty="0" err="1" smtClean="0"/>
              <a:t>ulaznoi</a:t>
            </a:r>
            <a:r>
              <a:rPr lang="en-US" b="1" dirty="0" smtClean="0"/>
              <a:t> </a:t>
            </a:r>
            <a:r>
              <a:rPr lang="en-US" b="1" dirty="0" err="1" smtClean="0"/>
              <a:t>zlaznih</a:t>
            </a:r>
            <a:r>
              <a:rPr lang="en-US" b="1" dirty="0" smtClean="0"/>
              <a:t> </a:t>
            </a:r>
            <a:r>
              <a:rPr lang="en-US" b="1" dirty="0" err="1"/>
              <a:t>lokacija</a:t>
            </a:r>
            <a:r>
              <a:rPr lang="en-US" dirty="0"/>
              <a:t>. </a:t>
            </a:r>
            <a:endParaRPr lang="en-US" dirty="0" smtClean="0"/>
          </a:p>
          <a:p>
            <a:endParaRPr lang="en-US" dirty="0" smtClean="0"/>
          </a:p>
          <a:p>
            <a:pPr marL="285750" indent="-285750">
              <a:buFontTx/>
              <a:buChar char="-"/>
            </a:pPr>
            <a:r>
              <a:rPr lang="en-US" dirty="0" err="1" smtClean="0"/>
              <a:t>Broj</a:t>
            </a:r>
            <a:r>
              <a:rPr lang="en-US" dirty="0" smtClean="0"/>
              <a:t> </a:t>
            </a:r>
            <a:r>
              <a:rPr lang="en-US" dirty="0" err="1"/>
              <a:t>bitova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se </a:t>
            </a:r>
            <a:r>
              <a:rPr lang="en-US" dirty="0" err="1"/>
              <a:t>prenosi</a:t>
            </a:r>
            <a:r>
              <a:rPr lang="en-US" dirty="0"/>
              <a:t> </a:t>
            </a:r>
            <a:r>
              <a:rPr lang="en-US" dirty="0" err="1"/>
              <a:t>magistralom</a:t>
            </a:r>
            <a:r>
              <a:rPr lang="en-US" dirty="0"/>
              <a:t> u </a:t>
            </a:r>
            <a:r>
              <a:rPr lang="en-US" dirty="0" err="1"/>
              <a:t>jednom</a:t>
            </a:r>
            <a:r>
              <a:rPr lang="en-US" dirty="0"/>
              <a:t> </a:t>
            </a:r>
            <a:r>
              <a:rPr lang="en-US" dirty="0" err="1"/>
              <a:t>vremenskom</a:t>
            </a:r>
            <a:r>
              <a:rPr lang="en-US" dirty="0"/>
              <a:t> </a:t>
            </a:r>
            <a:r>
              <a:rPr lang="en-US" dirty="0" err="1"/>
              <a:t>trenutku</a:t>
            </a:r>
            <a:r>
              <a:rPr lang="en-US" dirty="0"/>
              <a:t> (</a:t>
            </a:r>
            <a:r>
              <a:rPr lang="en-US" dirty="0" err="1"/>
              <a:t>širina</a:t>
            </a:r>
            <a:r>
              <a:rPr lang="en-US" dirty="0"/>
              <a:t> </a:t>
            </a:r>
            <a:r>
              <a:rPr lang="en-US" dirty="0" err="1"/>
              <a:t>magistrale</a:t>
            </a:r>
            <a:r>
              <a:rPr lang="en-US" dirty="0"/>
              <a:t>) ne </a:t>
            </a:r>
            <a:r>
              <a:rPr lang="en-US" dirty="0" err="1"/>
              <a:t>mora</a:t>
            </a:r>
            <a:r>
              <a:rPr lang="en-US" dirty="0"/>
              <a:t> </a:t>
            </a:r>
            <a:r>
              <a:rPr lang="en-US" dirty="0" err="1"/>
              <a:t>biti</a:t>
            </a:r>
            <a:r>
              <a:rPr lang="en-US" dirty="0"/>
              <a:t> </a:t>
            </a:r>
            <a:r>
              <a:rPr lang="en-US" dirty="0" err="1"/>
              <a:t>jednak</a:t>
            </a:r>
            <a:r>
              <a:rPr lang="en-US" dirty="0"/>
              <a:t> </a:t>
            </a:r>
            <a:r>
              <a:rPr lang="en-US" dirty="0" err="1"/>
              <a:t>dužini</a:t>
            </a:r>
            <a:r>
              <a:rPr lang="en-US" dirty="0"/>
              <a:t> </a:t>
            </a:r>
            <a:r>
              <a:rPr lang="en-US" dirty="0" err="1"/>
              <a:t>procesorske</a:t>
            </a:r>
            <a:r>
              <a:rPr lang="en-US" dirty="0"/>
              <a:t> </a:t>
            </a:r>
            <a:r>
              <a:rPr lang="en-US" dirty="0" err="1" smtClean="0"/>
              <a:t>riječi</a:t>
            </a:r>
            <a:r>
              <a:rPr lang="en-US" dirty="0" smtClean="0"/>
              <a:t>.</a:t>
            </a:r>
          </a:p>
          <a:p>
            <a:pPr marL="285750" indent="-285750">
              <a:buFontTx/>
              <a:buChar char="-"/>
            </a:pPr>
            <a:endParaRPr lang="en-US" dirty="0" smtClean="0"/>
          </a:p>
          <a:p>
            <a:pPr marL="285750" indent="-285750">
              <a:buFontTx/>
              <a:buChar char="-"/>
            </a:pPr>
            <a:r>
              <a:rPr lang="en-US" dirty="0" err="1" smtClean="0"/>
              <a:t>ako</a:t>
            </a:r>
            <a:r>
              <a:rPr lang="en-US" dirty="0" smtClean="0"/>
              <a:t> </a:t>
            </a:r>
            <a:r>
              <a:rPr lang="en-US" dirty="0"/>
              <a:t>je </a:t>
            </a:r>
            <a:r>
              <a:rPr lang="en-US" dirty="0" err="1"/>
              <a:t>širina</a:t>
            </a:r>
            <a:r>
              <a:rPr lang="en-US" dirty="0"/>
              <a:t> </a:t>
            </a:r>
            <a:r>
              <a:rPr lang="en-US" dirty="0" err="1"/>
              <a:t>magistrale</a:t>
            </a:r>
            <a:r>
              <a:rPr lang="en-US" dirty="0"/>
              <a:t> </a:t>
            </a:r>
            <a:r>
              <a:rPr lang="en-US" dirty="0" err="1"/>
              <a:t>podataka</a:t>
            </a:r>
            <a:r>
              <a:rPr lang="en-US" dirty="0"/>
              <a:t> 16 </a:t>
            </a:r>
            <a:r>
              <a:rPr lang="en-US" dirty="0" err="1"/>
              <a:t>linija</a:t>
            </a:r>
            <a:r>
              <a:rPr lang="en-US" dirty="0"/>
              <a:t>, a </a:t>
            </a:r>
            <a:r>
              <a:rPr lang="en-US" dirty="0" err="1"/>
              <a:t>dužina</a:t>
            </a:r>
            <a:r>
              <a:rPr lang="en-US" dirty="0"/>
              <a:t> </a:t>
            </a:r>
            <a:r>
              <a:rPr lang="en-US" dirty="0" err="1"/>
              <a:t>procesorske</a:t>
            </a:r>
            <a:r>
              <a:rPr lang="en-US" dirty="0"/>
              <a:t> </a:t>
            </a:r>
            <a:r>
              <a:rPr lang="en-US" dirty="0" err="1" smtClean="0"/>
              <a:t>riješi</a:t>
            </a:r>
            <a:r>
              <a:rPr lang="en-US" dirty="0" smtClean="0"/>
              <a:t> </a:t>
            </a:r>
            <a:r>
              <a:rPr lang="en-US" dirty="0"/>
              <a:t>32 </a:t>
            </a:r>
            <a:r>
              <a:rPr lang="en-US" dirty="0" err="1"/>
              <a:t>bita</a:t>
            </a:r>
            <a:r>
              <a:rPr lang="en-US" dirty="0"/>
              <a:t>, da bi </a:t>
            </a:r>
            <a:r>
              <a:rPr lang="en-US" dirty="0" err="1"/>
              <a:t>preneo</a:t>
            </a:r>
            <a:r>
              <a:rPr lang="en-US" dirty="0"/>
              <a:t> </a:t>
            </a:r>
            <a:r>
              <a:rPr lang="en-US" dirty="0" err="1"/>
              <a:t>jedan</a:t>
            </a:r>
            <a:r>
              <a:rPr lang="en-US" dirty="0"/>
              <a:t> </a:t>
            </a:r>
            <a:r>
              <a:rPr lang="en-US" dirty="0" err="1"/>
              <a:t>podatak</a:t>
            </a:r>
            <a:r>
              <a:rPr lang="en-US" dirty="0"/>
              <a:t> </a:t>
            </a:r>
            <a:r>
              <a:rPr lang="en-US" dirty="0" err="1"/>
              <a:t>procesor</a:t>
            </a:r>
            <a:r>
              <a:rPr lang="en-US" dirty="0"/>
              <a:t> </a:t>
            </a:r>
            <a:r>
              <a:rPr lang="en-US" dirty="0" err="1"/>
              <a:t>mora</a:t>
            </a:r>
            <a:r>
              <a:rPr lang="en-US" dirty="0"/>
              <a:t> da </a:t>
            </a:r>
            <a:r>
              <a:rPr lang="en-US" dirty="0" err="1" smtClean="0"/>
              <a:t>upotrijebi</a:t>
            </a:r>
            <a:r>
              <a:rPr lang="en-US" dirty="0" smtClean="0"/>
              <a:t> </a:t>
            </a:r>
            <a:r>
              <a:rPr lang="en-US" dirty="0" err="1"/>
              <a:t>dva</a:t>
            </a:r>
            <a:r>
              <a:rPr lang="en-US" dirty="0"/>
              <a:t> </a:t>
            </a:r>
            <a:r>
              <a:rPr lang="en-US" dirty="0" err="1"/>
              <a:t>vremenska</a:t>
            </a:r>
            <a:r>
              <a:rPr lang="en-US" dirty="0"/>
              <a:t> </a:t>
            </a:r>
            <a:r>
              <a:rPr lang="en-US" dirty="0" err="1"/>
              <a:t>ciklusa</a:t>
            </a:r>
            <a:r>
              <a:rPr lang="en-US" dirty="0"/>
              <a:t> </a:t>
            </a:r>
            <a:r>
              <a:rPr lang="en-US" dirty="0" err="1"/>
              <a:t>prenosa</a:t>
            </a:r>
            <a:r>
              <a:rPr lang="en-US" dirty="0"/>
              <a:t> </a:t>
            </a:r>
            <a:r>
              <a:rPr lang="en-US" dirty="0" err="1"/>
              <a:t>podataka</a:t>
            </a:r>
            <a:r>
              <a:rPr lang="en-US" dirty="0"/>
              <a:t> </a:t>
            </a:r>
            <a:r>
              <a:rPr lang="en-US" dirty="0" err="1"/>
              <a:t>po</a:t>
            </a:r>
            <a:r>
              <a:rPr lang="en-US" dirty="0"/>
              <a:t> </a:t>
            </a:r>
            <a:r>
              <a:rPr lang="en-US" dirty="0" err="1"/>
              <a:t>magistrali</a:t>
            </a:r>
            <a:r>
              <a:rPr lang="en-US" dirty="0"/>
              <a:t>. </a:t>
            </a:r>
            <a:endParaRPr lang="en-US" dirty="0" smtClean="0"/>
          </a:p>
          <a:p>
            <a:pPr marL="285750" indent="-285750">
              <a:buFontTx/>
              <a:buChar char="-"/>
            </a:pPr>
            <a:endParaRPr lang="en-US" dirty="0" smtClean="0"/>
          </a:p>
          <a:p>
            <a:pPr marL="285750" indent="-285750">
              <a:buFontTx/>
              <a:buChar char="-"/>
            </a:pPr>
            <a:r>
              <a:rPr lang="en-US" b="1" dirty="0" err="1" smtClean="0"/>
              <a:t>Veličina</a:t>
            </a:r>
            <a:r>
              <a:rPr lang="en-US" dirty="0" smtClean="0"/>
              <a:t> </a:t>
            </a:r>
            <a:r>
              <a:rPr lang="en-US" dirty="0" err="1"/>
              <a:t>koja</a:t>
            </a:r>
            <a:r>
              <a:rPr lang="en-US" dirty="0"/>
              <a:t> </a:t>
            </a:r>
            <a:r>
              <a:rPr lang="en-US" dirty="0" err="1"/>
              <a:t>pokazuje</a:t>
            </a:r>
            <a:r>
              <a:rPr lang="en-US" dirty="0"/>
              <a:t> </a:t>
            </a:r>
            <a:r>
              <a:rPr lang="en-US" b="1" dirty="0" err="1"/>
              <a:t>prenosnu</a:t>
            </a:r>
            <a:r>
              <a:rPr lang="en-US" b="1" dirty="0"/>
              <a:t> </a:t>
            </a:r>
            <a:r>
              <a:rPr lang="en-US" b="1" dirty="0" err="1"/>
              <a:t>moć</a:t>
            </a:r>
            <a:r>
              <a:rPr lang="en-US" b="1" dirty="0"/>
              <a:t> </a:t>
            </a:r>
            <a:r>
              <a:rPr lang="en-US" dirty="0" err="1"/>
              <a:t>magistrale</a:t>
            </a:r>
            <a:r>
              <a:rPr lang="en-US" dirty="0"/>
              <a:t> je </a:t>
            </a:r>
            <a:r>
              <a:rPr lang="en-US" b="1" dirty="0" err="1"/>
              <a:t>nivo</a:t>
            </a:r>
            <a:r>
              <a:rPr lang="en-US" b="1" dirty="0"/>
              <a:t> </a:t>
            </a:r>
            <a:r>
              <a:rPr lang="en-US" b="1" dirty="0" err="1"/>
              <a:t>transfera</a:t>
            </a:r>
            <a:r>
              <a:rPr lang="en-US" b="1" dirty="0"/>
              <a:t> </a:t>
            </a:r>
            <a:r>
              <a:rPr lang="en-US" b="1" dirty="0" err="1"/>
              <a:t>magistrale</a:t>
            </a:r>
            <a:r>
              <a:rPr lang="en-US" b="1" dirty="0"/>
              <a:t> (T)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predstavlja</a:t>
            </a:r>
            <a:r>
              <a:rPr lang="en-US" dirty="0"/>
              <a:t> </a:t>
            </a:r>
            <a:r>
              <a:rPr lang="en-US" b="1" dirty="0" err="1"/>
              <a:t>proizvod</a:t>
            </a:r>
            <a:r>
              <a:rPr lang="en-US" b="1" dirty="0"/>
              <a:t> </a:t>
            </a:r>
            <a:r>
              <a:rPr lang="en-US" b="1" dirty="0" err="1"/>
              <a:t>učestanosti</a:t>
            </a:r>
            <a:r>
              <a:rPr lang="en-US" b="1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kojoj</a:t>
            </a:r>
            <a:r>
              <a:rPr lang="en-US" dirty="0"/>
              <a:t> </a:t>
            </a:r>
            <a:r>
              <a:rPr lang="en-US" dirty="0" err="1"/>
              <a:t>radi</a:t>
            </a:r>
            <a:r>
              <a:rPr lang="en-US" dirty="0"/>
              <a:t> </a:t>
            </a:r>
            <a:r>
              <a:rPr lang="en-US" dirty="0" err="1"/>
              <a:t>magistrala</a:t>
            </a:r>
            <a:r>
              <a:rPr lang="en-US" dirty="0"/>
              <a:t> </a:t>
            </a:r>
            <a:r>
              <a:rPr lang="en-US" b="1" dirty="0"/>
              <a:t>(f)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b="1" dirty="0" err="1"/>
              <a:t>širine</a:t>
            </a:r>
            <a:r>
              <a:rPr lang="en-US" b="1" dirty="0"/>
              <a:t> </a:t>
            </a:r>
            <a:r>
              <a:rPr lang="en-US" dirty="0" err="1"/>
              <a:t>magistrale</a:t>
            </a:r>
            <a:r>
              <a:rPr lang="en-US" dirty="0"/>
              <a:t> </a:t>
            </a:r>
            <a:r>
              <a:rPr lang="en-US" dirty="0" err="1"/>
              <a:t>podataka</a:t>
            </a:r>
            <a:r>
              <a:rPr lang="en-US" dirty="0"/>
              <a:t> </a:t>
            </a:r>
            <a:r>
              <a:rPr lang="en-US" b="1" dirty="0"/>
              <a:t>(D</a:t>
            </a:r>
            <a:r>
              <a:rPr lang="en-US" dirty="0" smtClean="0"/>
              <a:t>).</a:t>
            </a:r>
          </a:p>
          <a:p>
            <a:r>
              <a:rPr lang="en-US" dirty="0"/>
              <a:t>	</a:t>
            </a:r>
            <a:r>
              <a:rPr lang="en-US" dirty="0" smtClean="0"/>
              <a:t>						 </a:t>
            </a:r>
            <a:r>
              <a:rPr lang="en-US" dirty="0"/>
              <a:t>T= f * D </a:t>
            </a:r>
          </a:p>
        </p:txBody>
      </p:sp>
      <p:sp>
        <p:nvSpPr>
          <p:cNvPr id="3" name="Rectangle 2"/>
          <p:cNvSpPr/>
          <p:nvPr/>
        </p:nvSpPr>
        <p:spPr>
          <a:xfrm>
            <a:off x="1159099" y="5414321"/>
            <a:ext cx="1052203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PRIMJER; </a:t>
            </a:r>
            <a:r>
              <a:rPr lang="en-US" dirty="0" err="1" smtClean="0"/>
              <a:t>Ako</a:t>
            </a:r>
            <a:r>
              <a:rPr lang="en-US" dirty="0" smtClean="0"/>
              <a:t> </a:t>
            </a:r>
            <a:r>
              <a:rPr lang="en-US" dirty="0"/>
              <a:t>je </a:t>
            </a:r>
            <a:r>
              <a:rPr lang="en-US" dirty="0" err="1"/>
              <a:t>učestanost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kojoj</a:t>
            </a:r>
            <a:r>
              <a:rPr lang="en-US" dirty="0"/>
              <a:t> </a:t>
            </a:r>
            <a:r>
              <a:rPr lang="en-US" dirty="0" err="1"/>
              <a:t>radi</a:t>
            </a:r>
            <a:r>
              <a:rPr lang="en-US" dirty="0"/>
              <a:t> </a:t>
            </a:r>
            <a:r>
              <a:rPr lang="en-US" dirty="0" err="1"/>
              <a:t>magistrala</a:t>
            </a:r>
            <a:r>
              <a:rPr lang="en-US" dirty="0"/>
              <a:t> f=8 MHz, a </a:t>
            </a:r>
            <a:r>
              <a:rPr lang="en-US" dirty="0" err="1"/>
              <a:t>širina</a:t>
            </a:r>
            <a:r>
              <a:rPr lang="en-US" dirty="0"/>
              <a:t> </a:t>
            </a:r>
            <a:r>
              <a:rPr lang="en-US" dirty="0" err="1"/>
              <a:t>magistrale</a:t>
            </a:r>
            <a:r>
              <a:rPr lang="en-US" dirty="0"/>
              <a:t> </a:t>
            </a:r>
            <a:r>
              <a:rPr lang="en-US" dirty="0" err="1"/>
              <a:t>podataka</a:t>
            </a:r>
            <a:r>
              <a:rPr lang="en-US" dirty="0"/>
              <a:t> D=16b, </a:t>
            </a:r>
            <a:r>
              <a:rPr lang="en-US" dirty="0" err="1"/>
              <a:t>nivo</a:t>
            </a:r>
            <a:r>
              <a:rPr lang="en-US" dirty="0"/>
              <a:t> </a:t>
            </a:r>
            <a:r>
              <a:rPr lang="en-US" dirty="0" err="1"/>
              <a:t>transfera</a:t>
            </a:r>
            <a:r>
              <a:rPr lang="en-US" dirty="0"/>
              <a:t> je T=128 Mb/s.</a:t>
            </a:r>
          </a:p>
        </p:txBody>
      </p:sp>
    </p:spTree>
    <p:extLst>
      <p:ext uri="{BB962C8B-B14F-4D97-AF65-F5344CB8AC3E}">
        <p14:creationId xmlns:p14="http://schemas.microsoft.com/office/powerpoint/2010/main" val="32603642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644203" y="1157339"/>
            <a:ext cx="9586174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err="1"/>
              <a:t>Magistrale</a:t>
            </a:r>
            <a:r>
              <a:rPr lang="en-US" dirty="0"/>
              <a:t> se </a:t>
            </a:r>
            <a:r>
              <a:rPr lang="en-US" dirty="0" err="1"/>
              <a:t>često</a:t>
            </a:r>
            <a:r>
              <a:rPr lang="en-US" dirty="0"/>
              <a:t>, </a:t>
            </a:r>
            <a:r>
              <a:rPr lang="en-US" b="1" dirty="0" err="1"/>
              <a:t>prema</a:t>
            </a:r>
            <a:r>
              <a:rPr lang="en-US" b="1" dirty="0"/>
              <a:t> </a:t>
            </a:r>
            <a:r>
              <a:rPr lang="en-US" b="1" dirty="0" err="1"/>
              <a:t>broju</a:t>
            </a:r>
            <a:r>
              <a:rPr lang="en-US" b="1" dirty="0"/>
              <a:t> </a:t>
            </a:r>
            <a:r>
              <a:rPr lang="en-US" b="1" dirty="0" err="1"/>
              <a:t>linija</a:t>
            </a:r>
            <a:r>
              <a:rPr lang="en-US" b="1" dirty="0"/>
              <a:t> </a:t>
            </a:r>
            <a:r>
              <a:rPr lang="en-US" b="1" dirty="0" err="1"/>
              <a:t>za</a:t>
            </a:r>
            <a:r>
              <a:rPr lang="en-US" b="1" dirty="0"/>
              <a:t> </a:t>
            </a:r>
            <a:r>
              <a:rPr lang="en-US" b="1" dirty="0" err="1"/>
              <a:t>prenos</a:t>
            </a:r>
            <a:r>
              <a:rPr lang="en-US" b="1" dirty="0"/>
              <a:t> </a:t>
            </a:r>
            <a:r>
              <a:rPr lang="en-US" b="1" dirty="0" err="1"/>
              <a:t>podataka</a:t>
            </a:r>
            <a:r>
              <a:rPr lang="en-US" dirty="0"/>
              <a:t>, </a:t>
            </a:r>
            <a:r>
              <a:rPr lang="en-US" dirty="0" err="1" smtClean="0"/>
              <a:t>dijele</a:t>
            </a:r>
            <a:r>
              <a:rPr lang="en-US" dirty="0" smtClean="0"/>
              <a:t> </a:t>
            </a:r>
            <a:r>
              <a:rPr lang="en-US" b="1" dirty="0" err="1"/>
              <a:t>na</a:t>
            </a:r>
            <a:r>
              <a:rPr lang="en-US" b="1" dirty="0"/>
              <a:t> </a:t>
            </a:r>
            <a:r>
              <a:rPr lang="en-US" b="1" dirty="0" err="1"/>
              <a:t>serijske</a:t>
            </a:r>
            <a:r>
              <a:rPr lang="en-US" b="1" dirty="0"/>
              <a:t> </a:t>
            </a:r>
            <a:r>
              <a:rPr lang="en-US" b="1" dirty="0" err="1"/>
              <a:t>i</a:t>
            </a:r>
            <a:r>
              <a:rPr lang="en-US" b="1" dirty="0"/>
              <a:t> </a:t>
            </a:r>
            <a:r>
              <a:rPr lang="en-US" b="1" dirty="0" err="1"/>
              <a:t>paralelne</a:t>
            </a:r>
            <a:r>
              <a:rPr lang="en-US" b="1" dirty="0"/>
              <a:t>.</a:t>
            </a:r>
            <a:r>
              <a:rPr lang="en-US" dirty="0"/>
              <a:t>  </a:t>
            </a:r>
            <a:endParaRPr lang="en-US" dirty="0" smtClean="0"/>
          </a:p>
          <a:p>
            <a:endParaRPr lang="en-US" dirty="0"/>
          </a:p>
          <a:p>
            <a:r>
              <a:rPr lang="en-US" dirty="0" smtClean="0"/>
              <a:t>-     </a:t>
            </a:r>
            <a:r>
              <a:rPr lang="en-US" b="1" dirty="0" err="1" smtClean="0"/>
              <a:t>Serijske</a:t>
            </a:r>
            <a:r>
              <a:rPr lang="en-US" b="1" dirty="0" smtClean="0"/>
              <a:t> </a:t>
            </a:r>
            <a:r>
              <a:rPr lang="en-US" b="1" dirty="0" err="1"/>
              <a:t>magistrale</a:t>
            </a:r>
            <a:r>
              <a:rPr lang="en-US" b="1" dirty="0"/>
              <a:t> </a:t>
            </a:r>
            <a:r>
              <a:rPr lang="en-US" dirty="0" err="1"/>
              <a:t>su</a:t>
            </a:r>
            <a:r>
              <a:rPr lang="en-US" dirty="0"/>
              <a:t> one </a:t>
            </a:r>
            <a:r>
              <a:rPr lang="en-US" dirty="0" err="1"/>
              <a:t>kod</a:t>
            </a:r>
            <a:r>
              <a:rPr lang="en-US" dirty="0"/>
              <a:t> </a:t>
            </a:r>
            <a:r>
              <a:rPr lang="en-US" dirty="0" err="1"/>
              <a:t>kojih</a:t>
            </a:r>
            <a:r>
              <a:rPr lang="en-US" dirty="0"/>
              <a:t> se u </a:t>
            </a:r>
            <a:r>
              <a:rPr lang="en-US" dirty="0" err="1"/>
              <a:t>jednom</a:t>
            </a:r>
            <a:r>
              <a:rPr lang="en-US" dirty="0"/>
              <a:t> </a:t>
            </a:r>
            <a:r>
              <a:rPr lang="en-US" dirty="0" err="1"/>
              <a:t>vremenskom</a:t>
            </a:r>
            <a:r>
              <a:rPr lang="en-US" dirty="0"/>
              <a:t> </a:t>
            </a:r>
            <a:r>
              <a:rPr lang="en-US" dirty="0" err="1"/>
              <a:t>trenutku</a:t>
            </a:r>
            <a:r>
              <a:rPr lang="en-US" dirty="0"/>
              <a:t> </a:t>
            </a:r>
            <a:r>
              <a:rPr lang="en-US" b="1" dirty="0" err="1"/>
              <a:t>prenosi</a:t>
            </a:r>
            <a:r>
              <a:rPr lang="en-US" b="1" dirty="0"/>
              <a:t> </a:t>
            </a:r>
            <a:r>
              <a:rPr lang="en-US" b="1" dirty="0" err="1"/>
              <a:t>samo</a:t>
            </a:r>
            <a:r>
              <a:rPr lang="en-US" b="1" dirty="0"/>
              <a:t> 1 bit,</a:t>
            </a:r>
            <a:r>
              <a:rPr lang="en-US" dirty="0"/>
              <a:t> </a:t>
            </a:r>
            <a:r>
              <a:rPr lang="en-US" dirty="0" err="1"/>
              <a:t>što</a:t>
            </a:r>
            <a:r>
              <a:rPr lang="en-US" dirty="0"/>
              <a:t> </a:t>
            </a:r>
            <a:r>
              <a:rPr lang="en-US" dirty="0" err="1"/>
              <a:t>znači</a:t>
            </a:r>
            <a:r>
              <a:rPr lang="en-US" dirty="0"/>
              <a:t> da se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prenos</a:t>
            </a:r>
            <a:r>
              <a:rPr lang="en-US" dirty="0"/>
              <a:t> </a:t>
            </a:r>
            <a:r>
              <a:rPr lang="en-US" dirty="0" err="1"/>
              <a:t>podataka</a:t>
            </a:r>
            <a:r>
              <a:rPr lang="en-US" dirty="0"/>
              <a:t> </a:t>
            </a:r>
            <a:r>
              <a:rPr lang="en-US" dirty="0" err="1"/>
              <a:t>koristi</a:t>
            </a:r>
            <a:r>
              <a:rPr lang="en-US" dirty="0"/>
              <a:t> </a:t>
            </a:r>
            <a:r>
              <a:rPr lang="en-US" dirty="0" err="1"/>
              <a:t>samo</a:t>
            </a:r>
            <a:r>
              <a:rPr lang="en-US" dirty="0"/>
              <a:t> </a:t>
            </a:r>
            <a:r>
              <a:rPr lang="en-US" b="1" dirty="0" err="1"/>
              <a:t>jedna</a:t>
            </a:r>
            <a:r>
              <a:rPr lang="en-US" b="1" dirty="0"/>
              <a:t> </a:t>
            </a:r>
            <a:r>
              <a:rPr lang="en-US" b="1" dirty="0" err="1"/>
              <a:t>linija</a:t>
            </a:r>
            <a:r>
              <a:rPr lang="en-US" dirty="0"/>
              <a:t>. </a:t>
            </a:r>
            <a:endParaRPr lang="en-US" dirty="0" smtClean="0"/>
          </a:p>
          <a:p>
            <a:r>
              <a:rPr lang="en-US" dirty="0" err="1" smtClean="0"/>
              <a:t>Kod</a:t>
            </a:r>
            <a:r>
              <a:rPr lang="en-US" dirty="0" smtClean="0"/>
              <a:t> </a:t>
            </a:r>
            <a:r>
              <a:rPr lang="en-US" dirty="0" err="1"/>
              <a:t>serijskih</a:t>
            </a:r>
            <a:r>
              <a:rPr lang="en-US" dirty="0"/>
              <a:t> </a:t>
            </a:r>
            <a:r>
              <a:rPr lang="en-US" dirty="0" err="1"/>
              <a:t>magistrala</a:t>
            </a:r>
            <a:r>
              <a:rPr lang="en-US" dirty="0"/>
              <a:t> se </a:t>
            </a:r>
            <a:r>
              <a:rPr lang="en-US" dirty="0" err="1"/>
              <a:t>nivo</a:t>
            </a:r>
            <a:r>
              <a:rPr lang="en-US" dirty="0"/>
              <a:t> </a:t>
            </a:r>
            <a:r>
              <a:rPr lang="en-US" dirty="0" err="1"/>
              <a:t>transfera</a:t>
            </a:r>
            <a:r>
              <a:rPr lang="en-US" dirty="0"/>
              <a:t> </a:t>
            </a:r>
            <a:r>
              <a:rPr lang="en-US" dirty="0" err="1"/>
              <a:t>najčešće</a:t>
            </a:r>
            <a:r>
              <a:rPr lang="en-US" dirty="0"/>
              <a:t> </a:t>
            </a:r>
            <a:r>
              <a:rPr lang="en-US" dirty="0" err="1"/>
              <a:t>izražava</a:t>
            </a:r>
            <a:r>
              <a:rPr lang="en-US" dirty="0"/>
              <a:t> u M</a:t>
            </a:r>
            <a:r>
              <a:rPr lang="en-US" b="1" dirty="0"/>
              <a:t>b</a:t>
            </a:r>
            <a:r>
              <a:rPr lang="en-US" dirty="0"/>
              <a:t>/s (mega</a:t>
            </a:r>
            <a:r>
              <a:rPr lang="en-US" b="1" dirty="0"/>
              <a:t>bit</a:t>
            </a:r>
            <a:r>
              <a:rPr lang="en-US" dirty="0"/>
              <a:t> u </a:t>
            </a:r>
            <a:r>
              <a:rPr lang="en-US" dirty="0" err="1"/>
              <a:t>sekundi</a:t>
            </a:r>
            <a:r>
              <a:rPr lang="en-US" dirty="0"/>
              <a:t>). </a:t>
            </a:r>
            <a:endParaRPr lang="en-US" dirty="0" smtClean="0"/>
          </a:p>
          <a:p>
            <a:pPr marL="285750" indent="-285750">
              <a:buFontTx/>
              <a:buChar char="-"/>
            </a:pPr>
            <a:r>
              <a:rPr lang="en-US" b="1" dirty="0" err="1" smtClean="0"/>
              <a:t>Paralelene</a:t>
            </a:r>
            <a:r>
              <a:rPr lang="en-US" b="1" dirty="0" smtClean="0"/>
              <a:t> </a:t>
            </a:r>
            <a:r>
              <a:rPr lang="en-US" b="1" dirty="0" err="1"/>
              <a:t>magistrale</a:t>
            </a:r>
            <a:r>
              <a:rPr lang="en-US" b="1" dirty="0"/>
              <a:t> </a:t>
            </a:r>
            <a:r>
              <a:rPr lang="en-US" dirty="0" err="1"/>
              <a:t>su</a:t>
            </a:r>
            <a:r>
              <a:rPr lang="en-US" dirty="0"/>
              <a:t> one </a:t>
            </a:r>
            <a:r>
              <a:rPr lang="en-US" dirty="0" err="1"/>
              <a:t>kod</a:t>
            </a:r>
            <a:r>
              <a:rPr lang="en-US" dirty="0"/>
              <a:t> </a:t>
            </a:r>
            <a:r>
              <a:rPr lang="en-US" dirty="0" err="1"/>
              <a:t>kojih</a:t>
            </a:r>
            <a:r>
              <a:rPr lang="en-US" dirty="0"/>
              <a:t> se u </a:t>
            </a:r>
            <a:r>
              <a:rPr lang="en-US" dirty="0" err="1"/>
              <a:t>jednom</a:t>
            </a:r>
            <a:r>
              <a:rPr lang="en-US" dirty="0"/>
              <a:t> </a:t>
            </a:r>
            <a:r>
              <a:rPr lang="en-US" dirty="0" err="1"/>
              <a:t>vremenskom</a:t>
            </a:r>
            <a:r>
              <a:rPr lang="en-US" dirty="0"/>
              <a:t> </a:t>
            </a:r>
            <a:r>
              <a:rPr lang="en-US" dirty="0" err="1"/>
              <a:t>trenutku</a:t>
            </a:r>
            <a:r>
              <a:rPr lang="en-US" dirty="0"/>
              <a:t> </a:t>
            </a:r>
            <a:r>
              <a:rPr lang="en-US" b="1" dirty="0" err="1"/>
              <a:t>prenosi</a:t>
            </a:r>
            <a:r>
              <a:rPr lang="en-US" b="1" dirty="0"/>
              <a:t> </a:t>
            </a:r>
            <a:r>
              <a:rPr lang="en-US" b="1" dirty="0" err="1"/>
              <a:t>više</a:t>
            </a:r>
            <a:r>
              <a:rPr lang="en-US" b="1" dirty="0"/>
              <a:t> </a:t>
            </a:r>
            <a:r>
              <a:rPr lang="en-US" b="1" dirty="0" err="1"/>
              <a:t>bita</a:t>
            </a:r>
            <a:r>
              <a:rPr lang="en-US" b="1" dirty="0"/>
              <a:t>,</a:t>
            </a:r>
            <a:r>
              <a:rPr lang="en-US" dirty="0"/>
              <a:t> </a:t>
            </a:r>
            <a:r>
              <a:rPr lang="en-US" dirty="0" err="1"/>
              <a:t>što</a:t>
            </a:r>
            <a:r>
              <a:rPr lang="en-US" dirty="0"/>
              <a:t> </a:t>
            </a:r>
            <a:r>
              <a:rPr lang="en-US" dirty="0" err="1"/>
              <a:t>znači</a:t>
            </a:r>
            <a:r>
              <a:rPr lang="en-US" dirty="0"/>
              <a:t> da se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prenos</a:t>
            </a:r>
            <a:r>
              <a:rPr lang="en-US" dirty="0"/>
              <a:t> </a:t>
            </a:r>
            <a:r>
              <a:rPr lang="en-US" dirty="0" err="1"/>
              <a:t>podataka</a:t>
            </a:r>
            <a:r>
              <a:rPr lang="en-US" dirty="0"/>
              <a:t> </a:t>
            </a:r>
            <a:r>
              <a:rPr lang="en-US" dirty="0" err="1"/>
              <a:t>koristi</a:t>
            </a:r>
            <a:r>
              <a:rPr lang="en-US" dirty="0"/>
              <a:t> </a:t>
            </a:r>
            <a:r>
              <a:rPr lang="en-US" b="1" dirty="0" err="1"/>
              <a:t>više</a:t>
            </a:r>
            <a:r>
              <a:rPr lang="en-US" b="1" dirty="0"/>
              <a:t> </a:t>
            </a:r>
            <a:r>
              <a:rPr lang="en-US" b="1" dirty="0" err="1"/>
              <a:t>linija</a:t>
            </a:r>
            <a:r>
              <a:rPr lang="en-US" dirty="0" smtClean="0"/>
              <a:t>.</a:t>
            </a:r>
          </a:p>
          <a:p>
            <a:r>
              <a:rPr lang="en-US" dirty="0" smtClean="0"/>
              <a:t> </a:t>
            </a:r>
            <a:r>
              <a:rPr lang="en-US" dirty="0" err="1"/>
              <a:t>Kod</a:t>
            </a:r>
            <a:r>
              <a:rPr lang="en-US" dirty="0"/>
              <a:t> </a:t>
            </a:r>
            <a:r>
              <a:rPr lang="en-US" dirty="0" err="1"/>
              <a:t>paralelnih</a:t>
            </a:r>
            <a:r>
              <a:rPr lang="en-US" dirty="0"/>
              <a:t> </a:t>
            </a:r>
            <a:r>
              <a:rPr lang="en-US" dirty="0" err="1"/>
              <a:t>magistrala</a:t>
            </a:r>
            <a:r>
              <a:rPr lang="en-US" dirty="0"/>
              <a:t> se </a:t>
            </a:r>
            <a:r>
              <a:rPr lang="en-US" dirty="0" err="1"/>
              <a:t>nivo</a:t>
            </a:r>
            <a:r>
              <a:rPr lang="en-US" dirty="0"/>
              <a:t> </a:t>
            </a:r>
            <a:r>
              <a:rPr lang="en-US" dirty="0" err="1"/>
              <a:t>transfera</a:t>
            </a:r>
            <a:r>
              <a:rPr lang="en-US" dirty="0"/>
              <a:t> </a:t>
            </a:r>
            <a:r>
              <a:rPr lang="en-US" dirty="0" err="1"/>
              <a:t>načešće</a:t>
            </a:r>
            <a:r>
              <a:rPr lang="en-US" dirty="0"/>
              <a:t> </a:t>
            </a:r>
            <a:r>
              <a:rPr lang="en-US" dirty="0" err="1"/>
              <a:t>izražava</a:t>
            </a:r>
            <a:r>
              <a:rPr lang="en-US" dirty="0"/>
              <a:t> u M</a:t>
            </a:r>
            <a:r>
              <a:rPr lang="en-US" b="1" dirty="0"/>
              <a:t>B</a:t>
            </a:r>
            <a:r>
              <a:rPr lang="en-US" dirty="0"/>
              <a:t>/s (</a:t>
            </a:r>
            <a:r>
              <a:rPr lang="en-US" dirty="0" err="1"/>
              <a:t>mega</a:t>
            </a:r>
            <a:r>
              <a:rPr lang="en-US" b="1" dirty="0" err="1"/>
              <a:t>baj</a:t>
            </a:r>
            <a:r>
              <a:rPr lang="en-US" dirty="0" err="1"/>
              <a:t>t</a:t>
            </a:r>
            <a:r>
              <a:rPr lang="en-US" dirty="0"/>
              <a:t> u </a:t>
            </a:r>
            <a:r>
              <a:rPr lang="en-US" dirty="0" err="1"/>
              <a:t>sekundi</a:t>
            </a:r>
            <a:r>
              <a:rPr lang="en-US" dirty="0"/>
              <a:t>), </a:t>
            </a:r>
            <a:r>
              <a:rPr lang="en-US" dirty="0" err="1"/>
              <a:t>što</a:t>
            </a:r>
            <a:r>
              <a:rPr lang="en-US" dirty="0"/>
              <a:t> </a:t>
            </a:r>
            <a:r>
              <a:rPr lang="en-US" dirty="0" err="1"/>
              <a:t>znači</a:t>
            </a:r>
            <a:r>
              <a:rPr lang="en-US" dirty="0"/>
              <a:t> da se </a:t>
            </a:r>
            <a:r>
              <a:rPr lang="en-US" dirty="0" err="1"/>
              <a:t>širina</a:t>
            </a:r>
            <a:r>
              <a:rPr lang="en-US" dirty="0"/>
              <a:t> </a:t>
            </a:r>
            <a:r>
              <a:rPr lang="en-US" dirty="0" err="1"/>
              <a:t>magistrale</a:t>
            </a:r>
            <a:r>
              <a:rPr lang="en-US" dirty="0"/>
              <a:t> D </a:t>
            </a:r>
            <a:r>
              <a:rPr lang="en-US" dirty="0" err="1"/>
              <a:t>računa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broj</a:t>
            </a:r>
            <a:r>
              <a:rPr lang="en-US" dirty="0"/>
              <a:t> </a:t>
            </a:r>
            <a:r>
              <a:rPr lang="en-US" dirty="0" err="1"/>
              <a:t>linija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prenos</a:t>
            </a:r>
            <a:r>
              <a:rPr lang="en-US" dirty="0"/>
              <a:t> </a:t>
            </a:r>
            <a:r>
              <a:rPr lang="en-US" dirty="0" err="1" smtClean="0"/>
              <a:t>podijeljen</a:t>
            </a:r>
            <a:r>
              <a:rPr lang="en-US" dirty="0" smtClean="0"/>
              <a:t> </a:t>
            </a:r>
            <a:r>
              <a:rPr lang="en-US" dirty="0" err="1"/>
              <a:t>sa</a:t>
            </a:r>
            <a:r>
              <a:rPr lang="en-US" dirty="0"/>
              <a:t> 8 (1B=8b)</a:t>
            </a:r>
          </a:p>
        </p:txBody>
      </p:sp>
    </p:spTree>
    <p:extLst>
      <p:ext uri="{BB962C8B-B14F-4D97-AF65-F5344CB8AC3E}">
        <p14:creationId xmlns:p14="http://schemas.microsoft.com/office/powerpoint/2010/main" val="31246181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angle 1"/>
              <p:cNvSpPr/>
              <p:nvPr/>
            </p:nvSpPr>
            <p:spPr>
              <a:xfrm>
                <a:off x="1850264" y="597004"/>
                <a:ext cx="9277082" cy="510909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2800" b="1" dirty="0" smtClean="0"/>
                  <a:t>Adresna</a:t>
                </a:r>
                <a:r>
                  <a:rPr lang="en-US" sz="2800" b="1" dirty="0"/>
                  <a:t> </a:t>
                </a:r>
                <a:r>
                  <a:rPr lang="en-US" sz="2800" b="1" dirty="0" err="1"/>
                  <a:t>magistrala</a:t>
                </a:r>
                <a:r>
                  <a:rPr lang="en-US" sz="2800" b="1" dirty="0"/>
                  <a:t> </a:t>
                </a:r>
                <a:endParaRPr lang="en-US" sz="2800" b="1" dirty="0" smtClean="0"/>
              </a:p>
              <a:p>
                <a:endParaRPr lang="en-US" sz="2800" b="1" dirty="0"/>
              </a:p>
              <a:p>
                <a:r>
                  <a:rPr lang="en-US" dirty="0" smtClean="0"/>
                  <a:t>je </a:t>
                </a:r>
                <a:r>
                  <a:rPr lang="en-US" dirty="0" err="1"/>
                  <a:t>slična</a:t>
                </a:r>
                <a:r>
                  <a:rPr lang="en-US" dirty="0"/>
                  <a:t> </a:t>
                </a:r>
                <a:r>
                  <a:rPr lang="en-US" dirty="0" err="1"/>
                  <a:t>magistrali</a:t>
                </a:r>
                <a:r>
                  <a:rPr lang="en-US" dirty="0"/>
                  <a:t> </a:t>
                </a:r>
                <a:r>
                  <a:rPr lang="en-US" dirty="0" err="1"/>
                  <a:t>podataka</a:t>
                </a:r>
                <a:r>
                  <a:rPr lang="en-US" dirty="0"/>
                  <a:t>, </a:t>
                </a:r>
                <a:r>
                  <a:rPr lang="en-US" dirty="0" err="1"/>
                  <a:t>ali</a:t>
                </a:r>
                <a:r>
                  <a:rPr lang="en-US" dirty="0"/>
                  <a:t> se </a:t>
                </a:r>
                <a:r>
                  <a:rPr lang="en-US" dirty="0" err="1"/>
                  <a:t>koristi</a:t>
                </a:r>
                <a:r>
                  <a:rPr lang="en-US" dirty="0"/>
                  <a:t> </a:t>
                </a:r>
                <a:r>
                  <a:rPr lang="en-US" dirty="0" err="1"/>
                  <a:t>za</a:t>
                </a:r>
                <a:r>
                  <a:rPr lang="en-US" dirty="0"/>
                  <a:t> </a:t>
                </a:r>
                <a:r>
                  <a:rPr lang="en-US" dirty="0" err="1"/>
                  <a:t>komunikaciju</a:t>
                </a:r>
                <a:r>
                  <a:rPr lang="en-US" dirty="0"/>
                  <a:t> </a:t>
                </a:r>
                <a:r>
                  <a:rPr lang="en-US" b="1" dirty="0" err="1"/>
                  <a:t>sa</a:t>
                </a:r>
                <a:r>
                  <a:rPr lang="en-US" b="1" dirty="0"/>
                  <a:t> </a:t>
                </a:r>
                <a:r>
                  <a:rPr lang="en-US" b="1" dirty="0" err="1"/>
                  <a:t>specifičnim</a:t>
                </a:r>
                <a:r>
                  <a:rPr lang="en-US" b="1" dirty="0"/>
                  <a:t> </a:t>
                </a:r>
                <a:r>
                  <a:rPr lang="en-US" b="1" dirty="0" err="1"/>
                  <a:t>područjima</a:t>
                </a:r>
                <a:r>
                  <a:rPr lang="en-US" b="1" dirty="0"/>
                  <a:t> </a:t>
                </a:r>
                <a:r>
                  <a:rPr lang="en-US" b="1" dirty="0" err="1"/>
                  <a:t>unutrašnje</a:t>
                </a:r>
                <a:r>
                  <a:rPr lang="en-US" b="1" dirty="0"/>
                  <a:t> </a:t>
                </a:r>
                <a:r>
                  <a:rPr lang="en-US" b="1" dirty="0" err="1"/>
                  <a:t>memorije</a:t>
                </a:r>
                <a:r>
                  <a:rPr lang="en-US" dirty="0"/>
                  <a:t> </a:t>
                </a:r>
                <a:r>
                  <a:rPr lang="en-US" dirty="0" err="1"/>
                  <a:t>i</a:t>
                </a:r>
                <a:r>
                  <a:rPr lang="en-US" dirty="0"/>
                  <a:t> </a:t>
                </a:r>
                <a:r>
                  <a:rPr lang="en-US" b="1" dirty="0" err="1"/>
                  <a:t>među</a:t>
                </a:r>
                <a:r>
                  <a:rPr lang="en-US" b="1" dirty="0"/>
                  <a:t> </a:t>
                </a:r>
                <a:r>
                  <a:rPr lang="en-US" b="1" dirty="0" err="1"/>
                  <a:t>komponentama</a:t>
                </a:r>
                <a:r>
                  <a:rPr lang="en-US" b="1" dirty="0"/>
                  <a:t> </a:t>
                </a:r>
                <a:r>
                  <a:rPr lang="en-US" b="1" dirty="0" err="1"/>
                  <a:t>sistema</a:t>
                </a:r>
                <a:r>
                  <a:rPr lang="en-US" dirty="0"/>
                  <a:t>. </a:t>
                </a:r>
                <a:endParaRPr lang="en-US" dirty="0" smtClean="0"/>
              </a:p>
              <a:p>
                <a:endParaRPr lang="en-US" dirty="0" smtClean="0"/>
              </a:p>
              <a:p>
                <a:r>
                  <a:rPr lang="en-US" dirty="0" err="1" smtClean="0"/>
                  <a:t>Ona</a:t>
                </a:r>
                <a:r>
                  <a:rPr lang="en-US" dirty="0" smtClean="0"/>
                  <a:t> </a:t>
                </a:r>
                <a:r>
                  <a:rPr lang="en-US" dirty="0" err="1"/>
                  <a:t>služi</a:t>
                </a:r>
                <a:r>
                  <a:rPr lang="en-US" dirty="0"/>
                  <a:t> </a:t>
                </a:r>
                <a:r>
                  <a:rPr lang="en-US" dirty="0" err="1"/>
                  <a:t>za</a:t>
                </a:r>
                <a:r>
                  <a:rPr lang="en-US" dirty="0"/>
                  <a:t> </a:t>
                </a:r>
                <a:r>
                  <a:rPr lang="en-US" b="1" dirty="0" err="1" smtClean="0"/>
                  <a:t>prenos</a:t>
                </a:r>
                <a:r>
                  <a:rPr lang="en-US" b="1" dirty="0" smtClean="0"/>
                  <a:t> </a:t>
                </a:r>
                <a:r>
                  <a:rPr lang="en-US" b="1" dirty="0" err="1"/>
                  <a:t>adrese</a:t>
                </a:r>
                <a:r>
                  <a:rPr lang="en-US" b="1" dirty="0"/>
                  <a:t> </a:t>
                </a:r>
                <a:r>
                  <a:rPr lang="en-US" b="1" dirty="0" err="1"/>
                  <a:t>lokacije</a:t>
                </a:r>
                <a:r>
                  <a:rPr lang="en-US" b="1" dirty="0"/>
                  <a:t> </a:t>
                </a:r>
                <a:r>
                  <a:rPr lang="en-US" dirty="0"/>
                  <a:t>u </a:t>
                </a:r>
                <a:r>
                  <a:rPr lang="en-US" dirty="0" err="1"/>
                  <a:t>memoriji</a:t>
                </a:r>
                <a:r>
                  <a:rPr lang="en-US" dirty="0"/>
                  <a:t> </a:t>
                </a:r>
                <a:r>
                  <a:rPr lang="en-US" dirty="0" err="1"/>
                  <a:t>ili</a:t>
                </a:r>
                <a:r>
                  <a:rPr lang="en-US" dirty="0"/>
                  <a:t> </a:t>
                </a:r>
                <a:r>
                  <a:rPr lang="en-US" b="1" dirty="0" err="1"/>
                  <a:t>adrese</a:t>
                </a:r>
                <a:r>
                  <a:rPr lang="en-US" b="1" dirty="0"/>
                  <a:t> </a:t>
                </a:r>
                <a:r>
                  <a:rPr lang="en-US" b="1" dirty="0" err="1"/>
                  <a:t>ulazno-izlaznog</a:t>
                </a:r>
                <a:r>
                  <a:rPr lang="en-US" b="1" dirty="0"/>
                  <a:t> </a:t>
                </a:r>
                <a:r>
                  <a:rPr lang="en-US" dirty="0" err="1"/>
                  <a:t>uređaja</a:t>
                </a:r>
                <a:r>
                  <a:rPr lang="en-US" dirty="0"/>
                  <a:t> </a:t>
                </a:r>
                <a:r>
                  <a:rPr lang="en-US" dirty="0" err="1"/>
                  <a:t>na</a:t>
                </a:r>
                <a:r>
                  <a:rPr lang="en-US" dirty="0"/>
                  <a:t> </a:t>
                </a:r>
                <a:r>
                  <a:rPr lang="en-US" dirty="0" err="1"/>
                  <a:t>koji</a:t>
                </a:r>
                <a:r>
                  <a:rPr lang="en-US" dirty="0"/>
                  <a:t> </a:t>
                </a:r>
                <a:r>
                  <a:rPr lang="en-US" dirty="0" err="1"/>
                  <a:t>procesor</a:t>
                </a:r>
                <a:r>
                  <a:rPr lang="en-US" dirty="0"/>
                  <a:t> </a:t>
                </a:r>
                <a:r>
                  <a:rPr lang="en-US" dirty="0" err="1"/>
                  <a:t>želi</a:t>
                </a:r>
                <a:r>
                  <a:rPr lang="en-US" dirty="0"/>
                  <a:t> da </a:t>
                </a:r>
                <a:r>
                  <a:rPr lang="en-US" dirty="0" err="1"/>
                  <a:t>pošalje</a:t>
                </a:r>
                <a:r>
                  <a:rPr lang="en-US" dirty="0"/>
                  <a:t> </a:t>
                </a:r>
                <a:r>
                  <a:rPr lang="en-US" dirty="0" err="1"/>
                  <a:t>podatak</a:t>
                </a:r>
                <a:r>
                  <a:rPr lang="en-US" dirty="0"/>
                  <a:t> </a:t>
                </a:r>
                <a:r>
                  <a:rPr lang="en-US" dirty="0" err="1"/>
                  <a:t>ili</a:t>
                </a:r>
                <a:r>
                  <a:rPr lang="en-US" dirty="0"/>
                  <a:t> da </a:t>
                </a:r>
                <a:r>
                  <a:rPr lang="en-US" dirty="0" err="1"/>
                  <a:t>ga</a:t>
                </a:r>
                <a:r>
                  <a:rPr lang="en-US" dirty="0"/>
                  <a:t> </a:t>
                </a:r>
                <a:r>
                  <a:rPr lang="en-US" dirty="0" err="1"/>
                  <a:t>pročita</a:t>
                </a:r>
                <a:r>
                  <a:rPr lang="en-US" dirty="0"/>
                  <a:t>. </a:t>
                </a:r>
                <a:endParaRPr lang="en-US" dirty="0" smtClean="0"/>
              </a:p>
              <a:p>
                <a:endParaRPr lang="en-US" dirty="0"/>
              </a:p>
              <a:p>
                <a:r>
                  <a:rPr lang="en-US" b="1" dirty="0" smtClean="0"/>
                  <a:t>U </a:t>
                </a:r>
                <a:r>
                  <a:rPr lang="en-US" b="1" dirty="0" err="1"/>
                  <a:t>okviru</a:t>
                </a:r>
                <a:r>
                  <a:rPr lang="en-US" b="1" dirty="0"/>
                  <a:t> </a:t>
                </a:r>
                <a:r>
                  <a:rPr lang="en-US" b="1" dirty="0" err="1"/>
                  <a:t>adrese</a:t>
                </a:r>
                <a:r>
                  <a:rPr lang="en-US" b="1" dirty="0"/>
                  <a:t> </a:t>
                </a:r>
                <a:r>
                  <a:rPr lang="en-US" b="1" dirty="0" err="1"/>
                  <a:t>koju</a:t>
                </a:r>
                <a:r>
                  <a:rPr lang="en-US" b="1" dirty="0"/>
                  <a:t> </a:t>
                </a:r>
                <a:r>
                  <a:rPr lang="en-US" b="1" dirty="0" err="1"/>
                  <a:t>procesor</a:t>
                </a:r>
                <a:r>
                  <a:rPr lang="en-US" b="1" dirty="0"/>
                  <a:t> </a:t>
                </a:r>
                <a:r>
                  <a:rPr lang="en-US" b="1" dirty="0" err="1"/>
                  <a:t>šalje</a:t>
                </a:r>
                <a:r>
                  <a:rPr lang="en-US" b="1" dirty="0"/>
                  <a:t> </a:t>
                </a:r>
                <a:r>
                  <a:rPr lang="en-US" b="1" dirty="0" err="1"/>
                  <a:t>na</a:t>
                </a:r>
                <a:r>
                  <a:rPr lang="en-US" b="1" dirty="0"/>
                  <a:t> </a:t>
                </a:r>
                <a:r>
                  <a:rPr lang="en-US" b="1" dirty="0" err="1"/>
                  <a:t>adresnu</a:t>
                </a:r>
                <a:r>
                  <a:rPr lang="en-US" b="1" dirty="0"/>
                  <a:t> </a:t>
                </a:r>
                <a:r>
                  <a:rPr lang="en-US" b="1" dirty="0" err="1"/>
                  <a:t>magistralu</a:t>
                </a:r>
                <a:r>
                  <a:rPr lang="en-US" dirty="0"/>
                  <a:t>, </a:t>
                </a:r>
                <a:r>
                  <a:rPr lang="en-US" dirty="0" err="1"/>
                  <a:t>najčešće</a:t>
                </a:r>
                <a:r>
                  <a:rPr lang="en-US" dirty="0"/>
                  <a:t> </a:t>
                </a:r>
                <a:r>
                  <a:rPr lang="en-US" dirty="0" err="1"/>
                  <a:t>možemo</a:t>
                </a:r>
                <a:r>
                  <a:rPr lang="en-US" dirty="0"/>
                  <a:t> </a:t>
                </a:r>
                <a:r>
                  <a:rPr lang="en-US" dirty="0" err="1"/>
                  <a:t>razdvojiti</a:t>
                </a:r>
                <a:r>
                  <a:rPr lang="en-US" dirty="0"/>
                  <a:t> </a:t>
                </a:r>
                <a:r>
                  <a:rPr lang="en-US" dirty="0" err="1"/>
                  <a:t>dva</a:t>
                </a:r>
                <a:r>
                  <a:rPr lang="en-US" dirty="0"/>
                  <a:t> </a:t>
                </a:r>
                <a:r>
                  <a:rPr lang="en-US" dirty="0" err="1"/>
                  <a:t>segmenta</a:t>
                </a:r>
                <a:r>
                  <a:rPr lang="en-US" dirty="0"/>
                  <a:t> – </a:t>
                </a:r>
                <a:r>
                  <a:rPr lang="en-US" b="1" dirty="0" err="1"/>
                  <a:t>biti</a:t>
                </a:r>
                <a:r>
                  <a:rPr lang="en-US" b="1" dirty="0"/>
                  <a:t> </a:t>
                </a:r>
                <a:r>
                  <a:rPr lang="en-US" b="1" dirty="0" err="1"/>
                  <a:t>na</a:t>
                </a:r>
                <a:r>
                  <a:rPr lang="en-US" b="1" dirty="0"/>
                  <a:t> </a:t>
                </a:r>
                <a:r>
                  <a:rPr lang="en-US" b="1" dirty="0" err="1"/>
                  <a:t>višoj</a:t>
                </a:r>
                <a:r>
                  <a:rPr lang="en-US" b="1" dirty="0"/>
                  <a:t> </a:t>
                </a:r>
                <a:r>
                  <a:rPr lang="en-US" b="1" dirty="0" err="1"/>
                  <a:t>poziciji</a:t>
                </a:r>
                <a:r>
                  <a:rPr lang="en-US" b="1" dirty="0"/>
                  <a:t> </a:t>
                </a:r>
                <a:r>
                  <a:rPr lang="en-US" dirty="0" err="1"/>
                  <a:t>obično</a:t>
                </a:r>
                <a:r>
                  <a:rPr lang="en-US" dirty="0"/>
                  <a:t> </a:t>
                </a:r>
                <a:r>
                  <a:rPr lang="en-US" dirty="0" err="1"/>
                  <a:t>određuju</a:t>
                </a:r>
                <a:r>
                  <a:rPr lang="en-US" dirty="0"/>
                  <a:t> </a:t>
                </a:r>
                <a:r>
                  <a:rPr lang="en-US" dirty="0" err="1"/>
                  <a:t>uređaj</a:t>
                </a:r>
                <a:r>
                  <a:rPr lang="en-US" dirty="0"/>
                  <a:t> </a:t>
                </a:r>
                <a:r>
                  <a:rPr lang="en-US" dirty="0" err="1"/>
                  <a:t>na</a:t>
                </a:r>
                <a:r>
                  <a:rPr lang="en-US" dirty="0"/>
                  <a:t> </a:t>
                </a:r>
                <a:r>
                  <a:rPr lang="en-US" dirty="0" err="1"/>
                  <a:t>koji</a:t>
                </a:r>
                <a:r>
                  <a:rPr lang="en-US" dirty="0"/>
                  <a:t> se </a:t>
                </a:r>
                <a:r>
                  <a:rPr lang="en-US" dirty="0" err="1"/>
                  <a:t>adresa</a:t>
                </a:r>
                <a:r>
                  <a:rPr lang="en-US" dirty="0"/>
                  <a:t> </a:t>
                </a:r>
                <a:r>
                  <a:rPr lang="en-US" dirty="0" err="1"/>
                  <a:t>šalje</a:t>
                </a:r>
                <a:r>
                  <a:rPr lang="en-US" dirty="0" smtClean="0"/>
                  <a:t>,</a:t>
                </a:r>
              </a:p>
              <a:p>
                <a:r>
                  <a:rPr lang="en-US" dirty="0" smtClean="0"/>
                  <a:t> </a:t>
                </a:r>
                <a:r>
                  <a:rPr lang="en-US" b="1" dirty="0" err="1"/>
                  <a:t>biti</a:t>
                </a:r>
                <a:r>
                  <a:rPr lang="en-US" b="1" dirty="0"/>
                  <a:t> </a:t>
                </a:r>
                <a:r>
                  <a:rPr lang="en-US" b="1" dirty="0" err="1" smtClean="0"/>
                  <a:t>na</a:t>
                </a:r>
                <a:r>
                  <a:rPr lang="en-US" b="1" dirty="0" smtClean="0"/>
                  <a:t> </a:t>
                </a:r>
                <a:r>
                  <a:rPr lang="en-US" b="1" dirty="0" err="1"/>
                  <a:t>nižoj</a:t>
                </a:r>
                <a:r>
                  <a:rPr lang="en-US" b="1" dirty="0"/>
                  <a:t> </a:t>
                </a:r>
                <a:r>
                  <a:rPr lang="en-US" b="1" dirty="0" err="1"/>
                  <a:t>poziciji</a:t>
                </a:r>
                <a:r>
                  <a:rPr lang="en-US" b="1" dirty="0"/>
                  <a:t> </a:t>
                </a:r>
                <a:r>
                  <a:rPr lang="en-US" dirty="0"/>
                  <a:t>u </a:t>
                </a:r>
                <a:r>
                  <a:rPr lang="en-US" dirty="0" err="1"/>
                  <a:t>okviru</a:t>
                </a:r>
                <a:r>
                  <a:rPr lang="en-US" dirty="0"/>
                  <a:t> </a:t>
                </a:r>
                <a:r>
                  <a:rPr lang="en-US" dirty="0" err="1"/>
                  <a:t>adresne</a:t>
                </a:r>
                <a:r>
                  <a:rPr lang="en-US" dirty="0"/>
                  <a:t> </a:t>
                </a:r>
                <a:r>
                  <a:rPr lang="en-US" dirty="0" err="1" smtClean="0"/>
                  <a:t>riječi</a:t>
                </a:r>
                <a:r>
                  <a:rPr lang="en-US" dirty="0" smtClean="0"/>
                  <a:t> </a:t>
                </a:r>
                <a:r>
                  <a:rPr lang="en-US" dirty="0" err="1"/>
                  <a:t>služe</a:t>
                </a:r>
                <a:r>
                  <a:rPr lang="en-US" dirty="0"/>
                  <a:t> da se </a:t>
                </a:r>
                <a:r>
                  <a:rPr lang="en-US" dirty="0" err="1"/>
                  <a:t>izabere</a:t>
                </a:r>
                <a:r>
                  <a:rPr lang="en-US" dirty="0"/>
                  <a:t> </a:t>
                </a:r>
                <a:r>
                  <a:rPr lang="en-US" dirty="0" err="1"/>
                  <a:t>konkretna</a:t>
                </a:r>
                <a:r>
                  <a:rPr lang="en-US" dirty="0"/>
                  <a:t> </a:t>
                </a:r>
                <a:r>
                  <a:rPr lang="en-US" b="1" dirty="0" err="1"/>
                  <a:t>memorijska</a:t>
                </a:r>
                <a:r>
                  <a:rPr lang="en-US" b="1" dirty="0"/>
                  <a:t> </a:t>
                </a:r>
                <a:r>
                  <a:rPr lang="en-US" b="1" dirty="0" err="1"/>
                  <a:t>lokacija</a:t>
                </a:r>
                <a:r>
                  <a:rPr lang="en-US" b="1" dirty="0"/>
                  <a:t> </a:t>
                </a:r>
                <a:r>
                  <a:rPr lang="en-US" b="1" dirty="0" err="1"/>
                  <a:t>ili</a:t>
                </a:r>
                <a:r>
                  <a:rPr lang="en-US" b="1" dirty="0"/>
                  <a:t> U/I port</a:t>
                </a:r>
                <a:r>
                  <a:rPr lang="en-US" dirty="0"/>
                  <a:t>. </a:t>
                </a:r>
                <a:endParaRPr lang="en-US" dirty="0" smtClean="0"/>
              </a:p>
              <a:p>
                <a:endParaRPr lang="en-US" dirty="0"/>
              </a:p>
              <a:p>
                <a:r>
                  <a:rPr lang="en-US" dirty="0" err="1" smtClean="0"/>
                  <a:t>Tako</a:t>
                </a:r>
                <a:r>
                  <a:rPr lang="en-US" dirty="0" smtClean="0"/>
                  <a:t> </a:t>
                </a:r>
                <a:r>
                  <a:rPr lang="en-US" dirty="0" err="1"/>
                  <a:t>na</a:t>
                </a:r>
                <a:r>
                  <a:rPr lang="en-US" dirty="0"/>
                  <a:t> </a:t>
                </a:r>
                <a:r>
                  <a:rPr lang="en-US" dirty="0" err="1" smtClean="0"/>
                  <a:t>primjer</a:t>
                </a:r>
                <a:r>
                  <a:rPr lang="en-US" dirty="0"/>
                  <a:t>, </a:t>
                </a:r>
                <a:r>
                  <a:rPr lang="en-US" dirty="0" err="1"/>
                  <a:t>na</a:t>
                </a:r>
                <a:r>
                  <a:rPr lang="en-US" dirty="0"/>
                  <a:t> </a:t>
                </a:r>
                <a:r>
                  <a:rPr lang="en-US" dirty="0" err="1"/>
                  <a:t>petobitnoj</a:t>
                </a:r>
                <a:r>
                  <a:rPr lang="en-US" dirty="0"/>
                  <a:t> </a:t>
                </a:r>
                <a:r>
                  <a:rPr lang="en-US" dirty="0" err="1"/>
                  <a:t>adresnoj</a:t>
                </a:r>
                <a:r>
                  <a:rPr lang="en-US" dirty="0"/>
                  <a:t> </a:t>
                </a:r>
                <a:r>
                  <a:rPr lang="en-US" dirty="0" err="1"/>
                  <a:t>magistrali</a:t>
                </a:r>
                <a:r>
                  <a:rPr lang="en-US" dirty="0"/>
                  <a:t>, </a:t>
                </a:r>
                <a:r>
                  <a:rPr lang="en-US" dirty="0" err="1"/>
                  <a:t>adrese</a:t>
                </a:r>
                <a:r>
                  <a:rPr lang="en-US" dirty="0"/>
                  <a:t> 01111 </a:t>
                </a:r>
                <a:r>
                  <a:rPr lang="en-US" dirty="0" err="1"/>
                  <a:t>i</a:t>
                </a:r>
                <a:r>
                  <a:rPr lang="en-US" dirty="0"/>
                  <a:t> </a:t>
                </a:r>
                <a:r>
                  <a:rPr lang="en-US" dirty="0" err="1"/>
                  <a:t>niže</a:t>
                </a:r>
                <a:r>
                  <a:rPr lang="en-US" dirty="0"/>
                  <a:t> bi </a:t>
                </a:r>
                <a:r>
                  <a:rPr lang="en-US" dirty="0" err="1"/>
                  <a:t>mogle</a:t>
                </a:r>
                <a:r>
                  <a:rPr lang="en-US" dirty="0"/>
                  <a:t> </a:t>
                </a:r>
                <a:r>
                  <a:rPr lang="en-US" dirty="0" smtClean="0"/>
                  <a:t>da se </a:t>
                </a:r>
                <a:r>
                  <a:rPr lang="en-US" dirty="0" err="1"/>
                  <a:t>odnose</a:t>
                </a:r>
                <a:r>
                  <a:rPr lang="en-US" dirty="0"/>
                  <a:t> </a:t>
                </a:r>
                <a:r>
                  <a:rPr lang="en-US" dirty="0" err="1"/>
                  <a:t>na</a:t>
                </a:r>
                <a:r>
                  <a:rPr lang="en-US" dirty="0"/>
                  <a:t> </a:t>
                </a:r>
                <a:r>
                  <a:rPr lang="en-US" dirty="0" err="1"/>
                  <a:t>memorijski</a:t>
                </a:r>
                <a:r>
                  <a:rPr lang="en-US" dirty="0"/>
                  <a:t> </a:t>
                </a:r>
                <a:r>
                  <a:rPr lang="en-US" dirty="0" err="1"/>
                  <a:t>uređaj</a:t>
                </a:r>
                <a:r>
                  <a:rPr lang="en-US" dirty="0"/>
                  <a:t> </a:t>
                </a:r>
                <a:r>
                  <a:rPr lang="en-US" dirty="0" err="1"/>
                  <a:t>sa</a:t>
                </a:r>
                <a:r>
                  <a:rPr lang="en-US" dirty="0"/>
                  <a:t>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4</m:t>
                        </m:r>
                      </m:sup>
                    </m:sSup>
                  </m:oMath>
                </a14:m>
                <a:r>
                  <a:rPr lang="en-US" dirty="0" smtClean="0"/>
                  <a:t> adresnih </a:t>
                </a:r>
                <a:r>
                  <a:rPr lang="en-US" dirty="0" err="1"/>
                  <a:t>lokacija</a:t>
                </a:r>
                <a:r>
                  <a:rPr lang="en-US" dirty="0"/>
                  <a:t>, </a:t>
                </a:r>
                <a:r>
                  <a:rPr lang="en-US" dirty="0" err="1"/>
                  <a:t>dok</a:t>
                </a:r>
                <a:r>
                  <a:rPr lang="en-US" dirty="0"/>
                  <a:t> bi </a:t>
                </a:r>
                <a:r>
                  <a:rPr lang="en-US" dirty="0" err="1"/>
                  <a:t>adrese</a:t>
                </a:r>
                <a:r>
                  <a:rPr lang="en-US" dirty="0"/>
                  <a:t> 10000 </a:t>
                </a:r>
                <a:r>
                  <a:rPr lang="en-US" dirty="0" err="1"/>
                  <a:t>i</a:t>
                </a:r>
                <a:r>
                  <a:rPr lang="en-US" dirty="0"/>
                  <a:t> </a:t>
                </a:r>
                <a:r>
                  <a:rPr lang="en-US" dirty="0" err="1"/>
                  <a:t>više</a:t>
                </a:r>
                <a:r>
                  <a:rPr lang="en-US" dirty="0"/>
                  <a:t> </a:t>
                </a:r>
                <a:r>
                  <a:rPr lang="en-US" dirty="0" err="1"/>
                  <a:t>služile</a:t>
                </a:r>
                <a:r>
                  <a:rPr lang="en-US" dirty="0"/>
                  <a:t> </a:t>
                </a:r>
                <a:r>
                  <a:rPr lang="en-US" dirty="0" err="1"/>
                  <a:t>za</a:t>
                </a:r>
                <a:r>
                  <a:rPr lang="en-US" dirty="0"/>
                  <a:t> </a:t>
                </a:r>
                <a:r>
                  <a:rPr lang="en-US" dirty="0" err="1"/>
                  <a:t>adresiranje</a:t>
                </a:r>
                <a:r>
                  <a:rPr lang="en-US" dirty="0"/>
                  <a:t> U/I </a:t>
                </a:r>
                <a:r>
                  <a:rPr lang="en-US" dirty="0" err="1"/>
                  <a:t>uređaja</a:t>
                </a:r>
                <a:r>
                  <a:rPr lang="en-US" dirty="0"/>
                  <a:t>. </a:t>
                </a:r>
              </a:p>
            </p:txBody>
          </p:sp>
        </mc:Choice>
        <mc:Fallback xmlns="">
          <p:sp>
            <p:nvSpPr>
              <p:cNvPr id="2" name="Rectangle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50264" y="597004"/>
                <a:ext cx="9277082" cy="5109091"/>
              </a:xfrm>
              <a:prstGeom prst="rect">
                <a:avLst/>
              </a:prstGeom>
              <a:blipFill rotWithShape="0">
                <a:blip r:embed="rId2"/>
                <a:stretch>
                  <a:fillRect l="-1381" t="-1313" r="-986" b="-95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3056052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571223" y="381025"/>
            <a:ext cx="10620777" cy="61247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 err="1"/>
              <a:t>Kontrolna</a:t>
            </a:r>
            <a:r>
              <a:rPr lang="en-US" sz="3200" b="1" dirty="0"/>
              <a:t> </a:t>
            </a:r>
            <a:r>
              <a:rPr lang="en-US" sz="3200" b="1" dirty="0" err="1"/>
              <a:t>magistrala</a:t>
            </a:r>
            <a:r>
              <a:rPr lang="en-US" sz="3200" b="1" dirty="0"/>
              <a:t> </a:t>
            </a:r>
            <a:endParaRPr lang="en-US" sz="3200" b="1" dirty="0" smtClean="0"/>
          </a:p>
          <a:p>
            <a:r>
              <a:rPr lang="en-US" dirty="0" err="1" smtClean="0"/>
              <a:t>koristi</a:t>
            </a:r>
            <a:r>
              <a:rPr lang="en-US" dirty="0" smtClean="0"/>
              <a:t> </a:t>
            </a:r>
            <a:r>
              <a:rPr lang="en-US" dirty="0"/>
              <a:t>se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b="1" dirty="0" err="1"/>
              <a:t>prenos</a:t>
            </a:r>
            <a:r>
              <a:rPr lang="en-US" b="1" dirty="0"/>
              <a:t> </a:t>
            </a:r>
            <a:r>
              <a:rPr lang="en-US" b="1" dirty="0" err="1"/>
              <a:t>upravljačkih</a:t>
            </a:r>
            <a:r>
              <a:rPr lang="en-US" b="1" dirty="0"/>
              <a:t> </a:t>
            </a:r>
            <a:r>
              <a:rPr lang="en-US" b="1" dirty="0" err="1"/>
              <a:t>i</a:t>
            </a:r>
            <a:r>
              <a:rPr lang="en-US" b="1" dirty="0"/>
              <a:t> </a:t>
            </a:r>
            <a:r>
              <a:rPr lang="en-US" b="1" dirty="0" err="1"/>
              <a:t>kontrolnih</a:t>
            </a:r>
            <a:r>
              <a:rPr lang="en-US" b="1" dirty="0"/>
              <a:t> </a:t>
            </a:r>
            <a:r>
              <a:rPr lang="en-US" b="1" dirty="0" err="1"/>
              <a:t>signala</a:t>
            </a:r>
            <a:r>
              <a:rPr lang="en-US" b="1" dirty="0"/>
              <a:t> </a:t>
            </a:r>
            <a:r>
              <a:rPr lang="en-US" dirty="0"/>
              <a:t>od </a:t>
            </a:r>
            <a:r>
              <a:rPr lang="en-US" b="1" dirty="0" err="1"/>
              <a:t>procesora</a:t>
            </a:r>
            <a:r>
              <a:rPr lang="en-US" b="1" dirty="0"/>
              <a:t> do </a:t>
            </a:r>
            <a:r>
              <a:rPr lang="en-US" b="1" dirty="0" err="1"/>
              <a:t>komponenti</a:t>
            </a:r>
            <a:r>
              <a:rPr lang="en-US" b="1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obratno</a:t>
            </a:r>
            <a:r>
              <a:rPr lang="en-US" dirty="0"/>
              <a:t>. </a:t>
            </a:r>
            <a:r>
              <a:rPr lang="en-US" dirty="0" smtClean="0"/>
              <a:t> </a:t>
            </a:r>
          </a:p>
          <a:p>
            <a:endParaRPr lang="en-US" dirty="0"/>
          </a:p>
          <a:p>
            <a:r>
              <a:rPr lang="en-US" dirty="0" err="1" smtClean="0"/>
              <a:t>Kad</a:t>
            </a:r>
            <a:r>
              <a:rPr lang="en-US" dirty="0" smtClean="0"/>
              <a:t>  </a:t>
            </a:r>
            <a:r>
              <a:rPr lang="en-US" dirty="0" err="1"/>
              <a:t>procesor</a:t>
            </a:r>
            <a:r>
              <a:rPr lang="en-US" dirty="0"/>
              <a:t> </a:t>
            </a:r>
            <a:r>
              <a:rPr lang="en-US" dirty="0" err="1"/>
              <a:t>želi</a:t>
            </a:r>
            <a:r>
              <a:rPr lang="en-US" dirty="0"/>
              <a:t> da </a:t>
            </a:r>
            <a:r>
              <a:rPr lang="en-US" dirty="0" err="1"/>
              <a:t>pošalje</a:t>
            </a:r>
            <a:r>
              <a:rPr lang="en-US" dirty="0"/>
              <a:t> </a:t>
            </a:r>
            <a:r>
              <a:rPr lang="en-US" dirty="0" err="1"/>
              <a:t>podatak</a:t>
            </a:r>
            <a:r>
              <a:rPr lang="en-US" dirty="0"/>
              <a:t> </a:t>
            </a:r>
            <a:r>
              <a:rPr lang="en-US" b="1" dirty="0" err="1"/>
              <a:t>magistralom</a:t>
            </a:r>
            <a:r>
              <a:rPr lang="en-US" b="1" dirty="0"/>
              <a:t> </a:t>
            </a:r>
            <a:r>
              <a:rPr lang="en-US" b="1" dirty="0" err="1"/>
              <a:t>podataka</a:t>
            </a:r>
            <a:r>
              <a:rPr lang="en-US" dirty="0"/>
              <a:t>, </a:t>
            </a:r>
            <a:r>
              <a:rPr lang="en-US" dirty="0" err="1"/>
              <a:t>istovremeno</a:t>
            </a:r>
            <a:r>
              <a:rPr lang="en-US" dirty="0"/>
              <a:t> se </a:t>
            </a:r>
            <a:r>
              <a:rPr lang="en-US" dirty="0" err="1"/>
              <a:t>adresnom</a:t>
            </a:r>
            <a:r>
              <a:rPr lang="en-US" dirty="0"/>
              <a:t> </a:t>
            </a:r>
            <a:r>
              <a:rPr lang="en-US" dirty="0" err="1"/>
              <a:t>magistralom</a:t>
            </a:r>
            <a:r>
              <a:rPr lang="en-US" dirty="0"/>
              <a:t> </a:t>
            </a:r>
            <a:r>
              <a:rPr lang="en-US" dirty="0" err="1"/>
              <a:t>šalje</a:t>
            </a:r>
            <a:r>
              <a:rPr lang="en-US" dirty="0"/>
              <a:t> </a:t>
            </a:r>
            <a:r>
              <a:rPr lang="en-US" dirty="0" err="1"/>
              <a:t>adresa</a:t>
            </a:r>
            <a:r>
              <a:rPr lang="en-US" dirty="0"/>
              <a:t> </a:t>
            </a:r>
            <a:r>
              <a:rPr lang="en-US" dirty="0" err="1"/>
              <a:t>komponente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memorijske</a:t>
            </a:r>
            <a:r>
              <a:rPr lang="en-US" dirty="0"/>
              <a:t> </a:t>
            </a:r>
            <a:r>
              <a:rPr lang="en-US" dirty="0" err="1"/>
              <a:t>lokacije</a:t>
            </a:r>
            <a:r>
              <a:rPr lang="en-US" dirty="0"/>
              <a:t> </a:t>
            </a:r>
            <a:r>
              <a:rPr lang="en-US" dirty="0" err="1"/>
              <a:t>kojoj</a:t>
            </a:r>
            <a:r>
              <a:rPr lang="en-US" dirty="0"/>
              <a:t> je </a:t>
            </a:r>
            <a:r>
              <a:rPr lang="en-US" dirty="0" err="1"/>
              <a:t>podatak</a:t>
            </a:r>
            <a:r>
              <a:rPr lang="en-US" dirty="0"/>
              <a:t> </a:t>
            </a:r>
            <a:r>
              <a:rPr lang="en-US" dirty="0" err="1"/>
              <a:t>upućen</a:t>
            </a:r>
            <a:r>
              <a:rPr lang="en-US" dirty="0"/>
              <a:t>, a </a:t>
            </a:r>
            <a:r>
              <a:rPr lang="en-US" b="1" dirty="0" err="1"/>
              <a:t>kontrolnom</a:t>
            </a:r>
            <a:r>
              <a:rPr lang="en-US" b="1" dirty="0"/>
              <a:t> </a:t>
            </a:r>
            <a:r>
              <a:rPr lang="en-US" b="1" dirty="0" err="1"/>
              <a:t>magistralom</a:t>
            </a:r>
            <a:r>
              <a:rPr lang="en-US" b="1" dirty="0"/>
              <a:t> </a:t>
            </a:r>
            <a:r>
              <a:rPr lang="en-US" dirty="0"/>
              <a:t>signal </a:t>
            </a:r>
            <a:r>
              <a:rPr lang="en-US" b="1" dirty="0"/>
              <a:t>(</a:t>
            </a:r>
            <a:r>
              <a:rPr lang="en-US" b="1" dirty="0" err="1"/>
              <a:t>komanda</a:t>
            </a:r>
            <a:r>
              <a:rPr lang="en-US" b="1" dirty="0"/>
              <a:t>) </a:t>
            </a:r>
            <a:r>
              <a:rPr lang="en-US" b="1" dirty="0" err="1"/>
              <a:t>za</a:t>
            </a:r>
            <a:r>
              <a:rPr lang="en-US" b="1" dirty="0"/>
              <a:t> </a:t>
            </a:r>
            <a:r>
              <a:rPr lang="en-US" b="1" dirty="0" err="1"/>
              <a:t>upis</a:t>
            </a:r>
            <a:r>
              <a:rPr lang="en-US" dirty="0" smtClean="0"/>
              <a:t>.</a:t>
            </a:r>
          </a:p>
          <a:p>
            <a:r>
              <a:rPr lang="en-US" dirty="0" smtClean="0"/>
              <a:t> - </a:t>
            </a:r>
            <a:r>
              <a:rPr lang="en-US" dirty="0" err="1" smtClean="0"/>
              <a:t>Kada</a:t>
            </a:r>
            <a:r>
              <a:rPr lang="en-US" dirty="0" smtClean="0"/>
              <a:t> </a:t>
            </a:r>
            <a:r>
              <a:rPr lang="en-US" dirty="0" err="1" smtClean="0"/>
              <a:t>komponenta</a:t>
            </a:r>
            <a:r>
              <a:rPr lang="en-US" dirty="0" smtClean="0"/>
              <a:t> </a:t>
            </a:r>
            <a:r>
              <a:rPr lang="en-US" dirty="0" err="1"/>
              <a:t>prepozna</a:t>
            </a:r>
            <a:r>
              <a:rPr lang="en-US" dirty="0"/>
              <a:t> </a:t>
            </a:r>
            <a:r>
              <a:rPr lang="en-US" dirty="0" err="1"/>
              <a:t>svoju</a:t>
            </a:r>
            <a:r>
              <a:rPr lang="en-US" dirty="0"/>
              <a:t> </a:t>
            </a:r>
            <a:r>
              <a:rPr lang="en-US" dirty="0" err="1"/>
              <a:t>adresu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adresnoj</a:t>
            </a:r>
            <a:r>
              <a:rPr lang="en-US" dirty="0"/>
              <a:t> </a:t>
            </a:r>
            <a:r>
              <a:rPr lang="en-US" dirty="0" err="1"/>
              <a:t>magistrali</a:t>
            </a:r>
            <a:r>
              <a:rPr lang="en-US" dirty="0"/>
              <a:t>, </a:t>
            </a:r>
            <a:r>
              <a:rPr lang="en-US" dirty="0" err="1"/>
              <a:t>ona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osnovu</a:t>
            </a:r>
            <a:r>
              <a:rPr lang="en-US" dirty="0"/>
              <a:t> </a:t>
            </a:r>
            <a:r>
              <a:rPr lang="en-US" dirty="0" err="1"/>
              <a:t>komande</a:t>
            </a:r>
            <a:r>
              <a:rPr lang="en-US" dirty="0"/>
              <a:t> </a:t>
            </a:r>
            <a:r>
              <a:rPr lang="en-US" dirty="0" err="1"/>
              <a:t>koju</a:t>
            </a:r>
            <a:r>
              <a:rPr lang="en-US" dirty="0"/>
              <a:t> </a:t>
            </a:r>
            <a:r>
              <a:rPr lang="en-US" dirty="0" err="1"/>
              <a:t>čita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kontrolne</a:t>
            </a:r>
            <a:r>
              <a:rPr lang="en-US" dirty="0"/>
              <a:t> </a:t>
            </a:r>
            <a:r>
              <a:rPr lang="en-US" dirty="0" err="1"/>
              <a:t>magistrale</a:t>
            </a:r>
            <a:r>
              <a:rPr lang="en-US" dirty="0"/>
              <a:t> </a:t>
            </a:r>
            <a:r>
              <a:rPr lang="en-US" dirty="0" err="1"/>
              <a:t>zna</a:t>
            </a:r>
            <a:r>
              <a:rPr lang="en-US" dirty="0"/>
              <a:t> da </a:t>
            </a:r>
            <a:r>
              <a:rPr lang="en-US" dirty="0" err="1"/>
              <a:t>treba</a:t>
            </a:r>
            <a:r>
              <a:rPr lang="en-US" dirty="0"/>
              <a:t> da </a:t>
            </a:r>
            <a:r>
              <a:rPr lang="en-US" dirty="0" err="1"/>
              <a:t>preuzme</a:t>
            </a:r>
            <a:r>
              <a:rPr lang="en-US" dirty="0"/>
              <a:t> </a:t>
            </a:r>
            <a:r>
              <a:rPr lang="en-US" dirty="0" err="1"/>
              <a:t>podatak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magistrale</a:t>
            </a:r>
            <a:r>
              <a:rPr lang="en-US" dirty="0"/>
              <a:t> </a:t>
            </a:r>
            <a:r>
              <a:rPr lang="en-US" dirty="0" err="1"/>
              <a:t>podataka</a:t>
            </a:r>
            <a:r>
              <a:rPr lang="en-US" dirty="0"/>
              <a:t>.  </a:t>
            </a:r>
            <a:endParaRPr lang="en-US" dirty="0" smtClean="0"/>
          </a:p>
          <a:p>
            <a:r>
              <a:rPr lang="en-US" dirty="0" smtClean="0"/>
              <a:t>- </a:t>
            </a:r>
            <a:r>
              <a:rPr lang="en-US" dirty="0" err="1" smtClean="0"/>
              <a:t>Kada</a:t>
            </a:r>
            <a:r>
              <a:rPr lang="en-US" dirty="0" smtClean="0"/>
              <a:t> </a:t>
            </a:r>
            <a:r>
              <a:rPr lang="en-US" dirty="0" err="1"/>
              <a:t>procesor</a:t>
            </a:r>
            <a:r>
              <a:rPr lang="en-US" dirty="0"/>
              <a:t> </a:t>
            </a:r>
            <a:r>
              <a:rPr lang="en-US" dirty="0" err="1"/>
              <a:t>traži</a:t>
            </a:r>
            <a:r>
              <a:rPr lang="en-US" dirty="0"/>
              <a:t> </a:t>
            </a:r>
            <a:r>
              <a:rPr lang="en-US" dirty="0" err="1"/>
              <a:t>podatak</a:t>
            </a:r>
            <a:r>
              <a:rPr lang="en-US" dirty="0"/>
              <a:t> od </a:t>
            </a:r>
            <a:r>
              <a:rPr lang="en-US" dirty="0" err="1"/>
              <a:t>komponente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memorijske</a:t>
            </a:r>
            <a:r>
              <a:rPr lang="en-US" dirty="0"/>
              <a:t> </a:t>
            </a:r>
            <a:r>
              <a:rPr lang="en-US" dirty="0" err="1"/>
              <a:t>lokacije</a:t>
            </a:r>
            <a:r>
              <a:rPr lang="en-US" dirty="0"/>
              <a:t>, on </a:t>
            </a:r>
            <a:r>
              <a:rPr lang="en-US" dirty="0" err="1"/>
              <a:t>šalje</a:t>
            </a:r>
            <a:r>
              <a:rPr lang="en-US" dirty="0"/>
              <a:t> </a:t>
            </a:r>
            <a:r>
              <a:rPr lang="en-US" dirty="0" err="1"/>
              <a:t>adresu</a:t>
            </a:r>
            <a:r>
              <a:rPr lang="en-US" dirty="0"/>
              <a:t> </a:t>
            </a:r>
            <a:r>
              <a:rPr lang="en-US" b="1" dirty="0" err="1" smtClean="0"/>
              <a:t>adresnom</a:t>
            </a:r>
            <a:r>
              <a:rPr lang="en-US" b="1" dirty="0" smtClean="0"/>
              <a:t> </a:t>
            </a:r>
            <a:r>
              <a:rPr lang="en-US" b="1" dirty="0" err="1"/>
              <a:t>magistralom</a:t>
            </a:r>
            <a:r>
              <a:rPr lang="en-US" dirty="0"/>
              <a:t>, a </a:t>
            </a:r>
            <a:r>
              <a:rPr lang="en-US" b="1" dirty="0" err="1"/>
              <a:t>kontrolnom</a:t>
            </a:r>
            <a:r>
              <a:rPr lang="en-US" b="1" dirty="0"/>
              <a:t> </a:t>
            </a:r>
            <a:r>
              <a:rPr lang="en-US" b="1" dirty="0" err="1"/>
              <a:t>magistralom</a:t>
            </a:r>
            <a:r>
              <a:rPr lang="en-US" b="1" dirty="0"/>
              <a:t> </a:t>
            </a:r>
            <a:r>
              <a:rPr lang="en-US" dirty="0" err="1"/>
              <a:t>upucuje</a:t>
            </a:r>
            <a:r>
              <a:rPr lang="en-US" dirty="0"/>
              <a:t> signal  </a:t>
            </a:r>
            <a:r>
              <a:rPr lang="en-US" dirty="0" err="1"/>
              <a:t>uređaju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memoriji</a:t>
            </a:r>
            <a:r>
              <a:rPr lang="en-US" dirty="0"/>
              <a:t> da se </a:t>
            </a:r>
            <a:r>
              <a:rPr lang="en-US" dirty="0" err="1"/>
              <a:t>traženi</a:t>
            </a:r>
            <a:r>
              <a:rPr lang="en-US" dirty="0"/>
              <a:t> </a:t>
            </a:r>
            <a:r>
              <a:rPr lang="en-US" dirty="0" err="1"/>
              <a:t>podatak</a:t>
            </a:r>
            <a:r>
              <a:rPr lang="en-US" dirty="0"/>
              <a:t> </a:t>
            </a:r>
            <a:r>
              <a:rPr lang="en-US" dirty="0" err="1"/>
              <a:t>pošalje</a:t>
            </a:r>
            <a:r>
              <a:rPr lang="en-US" dirty="0"/>
              <a:t> </a:t>
            </a:r>
            <a:r>
              <a:rPr lang="en-US" dirty="0" err="1"/>
              <a:t>magistralom</a:t>
            </a:r>
            <a:r>
              <a:rPr lang="en-US" dirty="0"/>
              <a:t> </a:t>
            </a:r>
            <a:r>
              <a:rPr lang="en-US" dirty="0" err="1"/>
              <a:t>podataka</a:t>
            </a:r>
            <a:r>
              <a:rPr lang="en-US" dirty="0"/>
              <a:t> </a:t>
            </a:r>
            <a:r>
              <a:rPr lang="en-US" dirty="0" smtClean="0"/>
              <a:t>.</a:t>
            </a:r>
          </a:p>
          <a:p>
            <a:pPr marL="285750" indent="-285750">
              <a:buFontTx/>
              <a:buChar char="-"/>
            </a:pPr>
            <a:endParaRPr lang="en-US" dirty="0" smtClean="0"/>
          </a:p>
          <a:p>
            <a:r>
              <a:rPr lang="en-US" b="1" dirty="0" err="1" smtClean="0"/>
              <a:t>Tipični</a:t>
            </a:r>
            <a:r>
              <a:rPr lang="en-US" b="1" dirty="0" smtClean="0"/>
              <a:t> </a:t>
            </a:r>
            <a:r>
              <a:rPr lang="en-US" b="1" dirty="0" err="1"/>
              <a:t>komandni</a:t>
            </a:r>
            <a:r>
              <a:rPr lang="en-US" b="1" dirty="0"/>
              <a:t> </a:t>
            </a:r>
            <a:r>
              <a:rPr lang="en-US" b="1" dirty="0" err="1"/>
              <a:t>signali</a:t>
            </a:r>
            <a:r>
              <a:rPr lang="en-US" b="1" dirty="0"/>
              <a:t> </a:t>
            </a:r>
            <a:r>
              <a:rPr lang="en-US" dirty="0" err="1"/>
              <a:t>koji</a:t>
            </a:r>
            <a:r>
              <a:rPr lang="en-US" dirty="0"/>
              <a:t> se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naći</a:t>
            </a:r>
            <a:r>
              <a:rPr lang="en-US" dirty="0"/>
              <a:t> </a:t>
            </a:r>
            <a:r>
              <a:rPr lang="en-US" b="1" dirty="0" err="1"/>
              <a:t>na</a:t>
            </a:r>
            <a:r>
              <a:rPr lang="en-US" b="1" dirty="0"/>
              <a:t> </a:t>
            </a:r>
            <a:r>
              <a:rPr lang="en-US" b="1" dirty="0" err="1"/>
              <a:t>kontrolnoj</a:t>
            </a:r>
            <a:r>
              <a:rPr lang="en-US" b="1" dirty="0"/>
              <a:t> </a:t>
            </a:r>
            <a:r>
              <a:rPr lang="en-US" b="1" dirty="0" err="1"/>
              <a:t>magistrali</a:t>
            </a:r>
            <a:r>
              <a:rPr lang="en-US" b="1" dirty="0"/>
              <a:t> </a:t>
            </a:r>
            <a:r>
              <a:rPr lang="en-US" dirty="0" err="1"/>
              <a:t>su</a:t>
            </a:r>
            <a:r>
              <a:rPr lang="en-US" dirty="0" smtClean="0"/>
              <a:t>:</a:t>
            </a:r>
          </a:p>
          <a:p>
            <a:r>
              <a:rPr lang="en-US" dirty="0" smtClean="0"/>
              <a:t> </a:t>
            </a:r>
            <a:r>
              <a:rPr lang="en-US" dirty="0" err="1" smtClean="0"/>
              <a:t>upis</a:t>
            </a:r>
            <a:r>
              <a:rPr lang="en-US" dirty="0" smtClean="0"/>
              <a:t> u </a:t>
            </a:r>
            <a:r>
              <a:rPr lang="en-US" dirty="0" err="1"/>
              <a:t>memoriju</a:t>
            </a:r>
            <a:r>
              <a:rPr lang="en-US" dirty="0"/>
              <a:t>, </a:t>
            </a:r>
            <a:endParaRPr lang="en-US" dirty="0" smtClean="0"/>
          </a:p>
          <a:p>
            <a:r>
              <a:rPr lang="en-US" dirty="0" err="1" smtClean="0"/>
              <a:t>čitanje</a:t>
            </a:r>
            <a:r>
              <a:rPr lang="en-US" dirty="0" smtClean="0"/>
              <a:t> </a:t>
            </a:r>
            <a:r>
              <a:rPr lang="en-US" dirty="0" err="1"/>
              <a:t>iz</a:t>
            </a:r>
            <a:r>
              <a:rPr lang="en-US" dirty="0"/>
              <a:t> </a:t>
            </a:r>
            <a:r>
              <a:rPr lang="en-US" dirty="0" err="1" smtClean="0"/>
              <a:t>memorije</a:t>
            </a:r>
            <a:endParaRPr lang="en-US" dirty="0"/>
          </a:p>
          <a:p>
            <a:r>
              <a:rPr lang="en-US" dirty="0" smtClean="0"/>
              <a:t> </a:t>
            </a:r>
            <a:r>
              <a:rPr lang="en-US" dirty="0" err="1"/>
              <a:t>upis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U/I </a:t>
            </a:r>
            <a:r>
              <a:rPr lang="en-US" dirty="0" err="1"/>
              <a:t>uređaj</a:t>
            </a:r>
            <a:r>
              <a:rPr lang="en-US" dirty="0"/>
              <a:t>, </a:t>
            </a:r>
            <a:endParaRPr lang="en-US" dirty="0" smtClean="0"/>
          </a:p>
          <a:p>
            <a:r>
              <a:rPr lang="en-US" dirty="0" err="1" smtClean="0"/>
              <a:t>čitanje</a:t>
            </a:r>
            <a:r>
              <a:rPr lang="en-US" dirty="0" smtClean="0"/>
              <a:t> </a:t>
            </a:r>
            <a:r>
              <a:rPr lang="en-US" dirty="0" err="1"/>
              <a:t>sa</a:t>
            </a:r>
            <a:r>
              <a:rPr lang="en-US" dirty="0"/>
              <a:t> U/I </a:t>
            </a:r>
            <a:r>
              <a:rPr lang="en-US" dirty="0" err="1"/>
              <a:t>uređaja</a:t>
            </a:r>
            <a:r>
              <a:rPr lang="en-US" dirty="0" smtClean="0"/>
              <a:t>,</a:t>
            </a:r>
          </a:p>
          <a:p>
            <a:r>
              <a:rPr lang="en-US" dirty="0" smtClean="0"/>
              <a:t> </a:t>
            </a:r>
            <a:r>
              <a:rPr lang="en-US" dirty="0" err="1" smtClean="0"/>
              <a:t>zahtjev</a:t>
            </a:r>
            <a:r>
              <a:rPr lang="en-US" dirty="0" smtClean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magistralu</a:t>
            </a:r>
            <a:r>
              <a:rPr lang="en-US" dirty="0" smtClean="0"/>
              <a:t>,</a:t>
            </a:r>
          </a:p>
          <a:p>
            <a:r>
              <a:rPr lang="en-US" dirty="0" smtClean="0"/>
              <a:t> </a:t>
            </a:r>
            <a:r>
              <a:rPr lang="en-US" dirty="0" err="1"/>
              <a:t>odobrenje</a:t>
            </a:r>
            <a:r>
              <a:rPr lang="en-US" dirty="0"/>
              <a:t> </a:t>
            </a:r>
            <a:r>
              <a:rPr lang="en-US" dirty="0" err="1"/>
              <a:t>magistrale</a:t>
            </a:r>
            <a:r>
              <a:rPr lang="en-US" dirty="0"/>
              <a:t>, </a:t>
            </a:r>
            <a:endParaRPr lang="en-US" dirty="0" smtClean="0"/>
          </a:p>
          <a:p>
            <a:r>
              <a:rPr lang="en-US" dirty="0" err="1" smtClean="0"/>
              <a:t>zahtev</a:t>
            </a:r>
            <a:r>
              <a:rPr lang="en-US" dirty="0" smtClean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prekidom</a:t>
            </a:r>
            <a:r>
              <a:rPr lang="en-US" dirty="0" smtClean="0"/>
              <a:t>,</a:t>
            </a:r>
          </a:p>
          <a:p>
            <a:r>
              <a:rPr lang="en-US" dirty="0" smtClean="0"/>
              <a:t> </a:t>
            </a:r>
            <a:r>
              <a:rPr lang="en-US" dirty="0"/>
              <a:t>reset</a:t>
            </a:r>
          </a:p>
        </p:txBody>
      </p:sp>
    </p:spTree>
    <p:extLst>
      <p:ext uri="{BB962C8B-B14F-4D97-AF65-F5344CB8AC3E}">
        <p14:creationId xmlns:p14="http://schemas.microsoft.com/office/powerpoint/2010/main" val="35502739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595394" y="410982"/>
            <a:ext cx="9664825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dirty="0" err="1"/>
              <a:t>Arhitektura</a:t>
            </a:r>
            <a:r>
              <a:rPr lang="en-US" sz="3600" b="1" dirty="0"/>
              <a:t> </a:t>
            </a:r>
            <a:r>
              <a:rPr lang="en-US" sz="3600" b="1" dirty="0" err="1"/>
              <a:t>višestrukih</a:t>
            </a:r>
            <a:r>
              <a:rPr lang="en-US" sz="3600" b="1" dirty="0"/>
              <a:t> </a:t>
            </a:r>
            <a:r>
              <a:rPr lang="en-US" sz="3600" b="1" dirty="0" err="1"/>
              <a:t>magistrala</a:t>
            </a:r>
            <a:r>
              <a:rPr lang="en-US" sz="3600" b="1" dirty="0"/>
              <a:t>, </a:t>
            </a:r>
            <a:r>
              <a:rPr lang="en-US" sz="3600" b="1" dirty="0" err="1"/>
              <a:t>mostovi</a:t>
            </a:r>
            <a:r>
              <a:rPr lang="en-US" sz="3600" b="1" dirty="0"/>
              <a:t> </a:t>
            </a:r>
          </a:p>
        </p:txBody>
      </p:sp>
      <p:sp>
        <p:nvSpPr>
          <p:cNvPr id="3" name="Rectangle 2"/>
          <p:cNvSpPr/>
          <p:nvPr/>
        </p:nvSpPr>
        <p:spPr>
          <a:xfrm>
            <a:off x="1000259" y="2275044"/>
            <a:ext cx="1016572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err="1"/>
              <a:t>rekli</a:t>
            </a:r>
            <a:r>
              <a:rPr lang="en-US" dirty="0"/>
              <a:t> </a:t>
            </a:r>
            <a:r>
              <a:rPr lang="en-US" dirty="0" err="1" smtClean="0"/>
              <a:t>smo</a:t>
            </a:r>
            <a:r>
              <a:rPr lang="en-US" dirty="0" smtClean="0"/>
              <a:t> da </a:t>
            </a:r>
            <a:r>
              <a:rPr lang="en-US" dirty="0"/>
              <a:t>je </a:t>
            </a:r>
            <a:r>
              <a:rPr lang="en-US" dirty="0" err="1"/>
              <a:t>najjednostavniji</a:t>
            </a:r>
            <a:r>
              <a:rPr lang="en-US" dirty="0"/>
              <a:t> </a:t>
            </a:r>
            <a:r>
              <a:rPr lang="en-US" dirty="0" err="1"/>
              <a:t>način</a:t>
            </a:r>
            <a:r>
              <a:rPr lang="en-US" dirty="0"/>
              <a:t> </a:t>
            </a:r>
            <a:r>
              <a:rPr lang="en-US" dirty="0" err="1"/>
              <a:t>povezivanja</a:t>
            </a:r>
            <a:r>
              <a:rPr lang="en-US" dirty="0"/>
              <a:t> </a:t>
            </a:r>
            <a:r>
              <a:rPr lang="en-US" dirty="0" err="1"/>
              <a:t>komponenti</a:t>
            </a:r>
            <a:r>
              <a:rPr lang="en-US" dirty="0"/>
              <a:t>, </a:t>
            </a:r>
            <a:r>
              <a:rPr lang="en-US" dirty="0" err="1"/>
              <a:t>koji</a:t>
            </a:r>
            <a:r>
              <a:rPr lang="en-US" dirty="0"/>
              <a:t> se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 smtClean="0"/>
              <a:t>vidjeti</a:t>
            </a:r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err="1"/>
              <a:t>arhitekturama</a:t>
            </a:r>
            <a:r>
              <a:rPr lang="en-US" dirty="0"/>
              <a:t> </a:t>
            </a:r>
            <a:r>
              <a:rPr lang="en-US" dirty="0" err="1"/>
              <a:t>prvih</a:t>
            </a:r>
            <a:r>
              <a:rPr lang="en-US" dirty="0"/>
              <a:t> </a:t>
            </a:r>
            <a:r>
              <a:rPr lang="en-US" dirty="0" err="1"/>
              <a:t>modularnih</a:t>
            </a:r>
            <a:r>
              <a:rPr lang="en-US" dirty="0"/>
              <a:t> </a:t>
            </a:r>
            <a:r>
              <a:rPr lang="en-US" dirty="0" err="1"/>
              <a:t>računara</a:t>
            </a:r>
            <a:r>
              <a:rPr lang="en-US" dirty="0"/>
              <a:t>, </a:t>
            </a:r>
            <a:r>
              <a:rPr lang="en-US" dirty="0" err="1"/>
              <a:t>preko</a:t>
            </a:r>
            <a:r>
              <a:rPr lang="en-US" dirty="0"/>
              <a:t> </a:t>
            </a:r>
            <a:r>
              <a:rPr lang="en-US" dirty="0" err="1"/>
              <a:t>jedinstvene</a:t>
            </a:r>
            <a:r>
              <a:rPr lang="en-US" dirty="0"/>
              <a:t> </a:t>
            </a:r>
            <a:r>
              <a:rPr lang="en-US" dirty="0" err="1"/>
              <a:t>sistemske</a:t>
            </a:r>
            <a:r>
              <a:rPr lang="en-US" dirty="0"/>
              <a:t> </a:t>
            </a:r>
            <a:r>
              <a:rPr lang="en-US" dirty="0" err="1"/>
              <a:t>magistrale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038895" y="3318233"/>
            <a:ext cx="9676327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err="1"/>
              <a:t>Međutim</a:t>
            </a:r>
            <a:r>
              <a:rPr lang="en-US" dirty="0"/>
              <a:t>, </a:t>
            </a:r>
            <a:r>
              <a:rPr lang="en-US" dirty="0" err="1"/>
              <a:t>procesorske</a:t>
            </a:r>
            <a:r>
              <a:rPr lang="en-US" dirty="0"/>
              <a:t> </a:t>
            </a:r>
            <a:r>
              <a:rPr lang="en-US" dirty="0" err="1"/>
              <a:t>jedinice</a:t>
            </a:r>
            <a:r>
              <a:rPr lang="en-US" dirty="0"/>
              <a:t> </a:t>
            </a:r>
            <a:r>
              <a:rPr lang="en-US" dirty="0" err="1"/>
              <a:t>počele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da </a:t>
            </a:r>
            <a:r>
              <a:rPr lang="en-US" dirty="0" err="1"/>
              <a:t>rade</a:t>
            </a:r>
            <a:r>
              <a:rPr lang="en-US" dirty="0"/>
              <a:t> </a:t>
            </a:r>
            <a:r>
              <a:rPr lang="en-US" dirty="0" err="1"/>
              <a:t>znatno</a:t>
            </a:r>
            <a:r>
              <a:rPr lang="en-US" dirty="0"/>
              <a:t> </a:t>
            </a:r>
            <a:r>
              <a:rPr lang="en-US" dirty="0" err="1"/>
              <a:t>brže</a:t>
            </a:r>
            <a:r>
              <a:rPr lang="en-US" dirty="0"/>
              <a:t>, </a:t>
            </a:r>
            <a:r>
              <a:rPr lang="en-US" dirty="0" err="1"/>
              <a:t>što</a:t>
            </a:r>
            <a:r>
              <a:rPr lang="en-US" dirty="0"/>
              <a:t> je </a:t>
            </a:r>
            <a:r>
              <a:rPr lang="en-US" dirty="0" err="1"/>
              <a:t>dovelo</a:t>
            </a:r>
            <a:r>
              <a:rPr lang="en-US" dirty="0"/>
              <a:t> do </a:t>
            </a:r>
            <a:r>
              <a:rPr lang="en-US" dirty="0" err="1"/>
              <a:t>pojave</a:t>
            </a:r>
            <a:r>
              <a:rPr lang="en-US" dirty="0"/>
              <a:t> </a:t>
            </a:r>
            <a:r>
              <a:rPr lang="en-US" b="1" dirty="0" err="1"/>
              <a:t>memorijskih</a:t>
            </a:r>
            <a:r>
              <a:rPr lang="en-US" b="1" dirty="0"/>
              <a:t> </a:t>
            </a:r>
            <a:r>
              <a:rPr lang="en-US" b="1" dirty="0" err="1"/>
              <a:t>modula</a:t>
            </a:r>
            <a:r>
              <a:rPr lang="en-US" b="1" dirty="0"/>
              <a:t> </a:t>
            </a:r>
            <a:r>
              <a:rPr lang="en-US" b="1" dirty="0" err="1"/>
              <a:t>koji</a:t>
            </a:r>
            <a:r>
              <a:rPr lang="en-US" b="1" dirty="0"/>
              <a:t> </a:t>
            </a:r>
            <a:r>
              <a:rPr lang="en-US" b="1" dirty="0" err="1"/>
              <a:t>su</a:t>
            </a:r>
            <a:r>
              <a:rPr lang="en-US" b="1" dirty="0"/>
              <a:t>  </a:t>
            </a:r>
            <a:r>
              <a:rPr lang="en-US" b="1" dirty="0" err="1"/>
              <a:t>značajno</a:t>
            </a:r>
            <a:r>
              <a:rPr lang="en-US" b="1" dirty="0"/>
              <a:t> </a:t>
            </a:r>
            <a:r>
              <a:rPr lang="en-US" b="1" dirty="0" err="1"/>
              <a:t>brže</a:t>
            </a:r>
            <a:r>
              <a:rPr lang="en-US" b="1" dirty="0"/>
              <a:t> </a:t>
            </a:r>
            <a:r>
              <a:rPr lang="en-US" b="1" dirty="0" err="1"/>
              <a:t>radili</a:t>
            </a:r>
            <a:r>
              <a:rPr lang="en-US" b="1" dirty="0"/>
              <a:t> od </a:t>
            </a:r>
            <a:r>
              <a:rPr lang="en-US" b="1" dirty="0" err="1"/>
              <a:t>perifernih</a:t>
            </a:r>
            <a:r>
              <a:rPr lang="en-US" b="1" dirty="0"/>
              <a:t> </a:t>
            </a:r>
            <a:r>
              <a:rPr lang="en-US" b="1" dirty="0" err="1"/>
              <a:t>uređaja</a:t>
            </a:r>
            <a:r>
              <a:rPr lang="en-US" b="1" dirty="0"/>
              <a:t>, </a:t>
            </a:r>
            <a:r>
              <a:rPr lang="en-US" b="1" dirty="0" err="1"/>
              <a:t>ali</a:t>
            </a:r>
            <a:r>
              <a:rPr lang="en-US" b="1" dirty="0"/>
              <a:t> </a:t>
            </a:r>
            <a:r>
              <a:rPr lang="en-US" b="1" dirty="0" err="1"/>
              <a:t>sporije</a:t>
            </a:r>
            <a:r>
              <a:rPr lang="en-US" b="1" dirty="0"/>
              <a:t> od </a:t>
            </a:r>
            <a:r>
              <a:rPr lang="en-US" b="1" dirty="0" err="1"/>
              <a:t>procesora</a:t>
            </a:r>
            <a:r>
              <a:rPr lang="en-US" b="1" dirty="0"/>
              <a:t>.</a:t>
            </a:r>
          </a:p>
        </p:txBody>
      </p:sp>
      <p:sp>
        <p:nvSpPr>
          <p:cNvPr id="5" name="Rectangle 4"/>
          <p:cNvSpPr/>
          <p:nvPr/>
        </p:nvSpPr>
        <p:spPr>
          <a:xfrm>
            <a:off x="1103289" y="4728366"/>
            <a:ext cx="9135415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Da bi </a:t>
            </a:r>
            <a:r>
              <a:rPr lang="en-US" dirty="0" err="1"/>
              <a:t>uređaje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b="1" dirty="0" err="1"/>
              <a:t>rade</a:t>
            </a:r>
            <a:r>
              <a:rPr lang="en-US" b="1" dirty="0"/>
              <a:t> </a:t>
            </a:r>
            <a:r>
              <a:rPr lang="en-US" b="1" dirty="0" err="1"/>
              <a:t>bitno</a:t>
            </a:r>
            <a:r>
              <a:rPr lang="en-US" b="1" dirty="0"/>
              <a:t> </a:t>
            </a:r>
            <a:r>
              <a:rPr lang="en-US" b="1" dirty="0" err="1"/>
              <a:t>različitom</a:t>
            </a:r>
            <a:r>
              <a:rPr lang="en-US" b="1" dirty="0"/>
              <a:t> </a:t>
            </a:r>
            <a:r>
              <a:rPr lang="en-US" b="1" dirty="0" err="1"/>
              <a:t>brzinom</a:t>
            </a:r>
            <a:r>
              <a:rPr lang="en-US" b="1" dirty="0"/>
              <a:t> </a:t>
            </a:r>
            <a:r>
              <a:rPr lang="en-US" dirty="0" err="1"/>
              <a:t>optimalno</a:t>
            </a:r>
            <a:r>
              <a:rPr lang="en-US" dirty="0"/>
              <a:t> </a:t>
            </a:r>
            <a:r>
              <a:rPr lang="en-US" dirty="0" err="1"/>
              <a:t>povezali</a:t>
            </a:r>
            <a:r>
              <a:rPr lang="en-US" dirty="0"/>
              <a:t>  u </a:t>
            </a:r>
            <a:r>
              <a:rPr lang="en-US" dirty="0" err="1"/>
              <a:t>sistem</a:t>
            </a:r>
            <a:r>
              <a:rPr lang="en-US" dirty="0"/>
              <a:t>, </a:t>
            </a:r>
            <a:r>
              <a:rPr lang="en-US" dirty="0" err="1" smtClean="0"/>
              <a:t>sistemska</a:t>
            </a:r>
            <a:r>
              <a:rPr lang="en-US" dirty="0" smtClean="0"/>
              <a:t> </a:t>
            </a:r>
            <a:r>
              <a:rPr lang="en-US" dirty="0" err="1" smtClean="0"/>
              <a:t>magistrala</a:t>
            </a:r>
            <a:r>
              <a:rPr lang="en-US" dirty="0" smtClean="0"/>
              <a:t> se </a:t>
            </a:r>
            <a:r>
              <a:rPr lang="en-US" dirty="0" err="1" smtClean="0"/>
              <a:t>dijeli</a:t>
            </a:r>
            <a:r>
              <a:rPr lang="en-US" dirty="0" smtClean="0"/>
              <a:t> 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 smtClean="0"/>
              <a:t>dvije</a:t>
            </a:r>
            <a:r>
              <a:rPr lang="en-US" dirty="0" smtClean="0"/>
              <a:t> </a:t>
            </a:r>
            <a:r>
              <a:rPr lang="en-US" dirty="0" err="1"/>
              <a:t>staze</a:t>
            </a:r>
            <a:r>
              <a:rPr lang="en-US" dirty="0"/>
              <a:t> - </a:t>
            </a:r>
            <a:r>
              <a:rPr lang="en-US" dirty="0" err="1"/>
              <a:t>jednu</a:t>
            </a:r>
            <a:r>
              <a:rPr lang="en-US" dirty="0"/>
              <a:t> </a:t>
            </a:r>
            <a:r>
              <a:rPr lang="en-US" dirty="0" err="1"/>
              <a:t>koja</a:t>
            </a:r>
            <a:r>
              <a:rPr lang="en-US" dirty="0"/>
              <a:t> </a:t>
            </a:r>
            <a:r>
              <a:rPr lang="en-US" b="1" dirty="0"/>
              <a:t>ide </a:t>
            </a:r>
            <a:r>
              <a:rPr lang="en-US" b="1" dirty="0" err="1"/>
              <a:t>ka</a:t>
            </a:r>
            <a:r>
              <a:rPr lang="en-US" b="1" dirty="0"/>
              <a:t> </a:t>
            </a:r>
            <a:r>
              <a:rPr lang="en-US" b="1" dirty="0" err="1"/>
              <a:t>memoriji</a:t>
            </a:r>
            <a:r>
              <a:rPr lang="en-US" b="1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 smtClean="0"/>
              <a:t>matičnoj</a:t>
            </a:r>
            <a:r>
              <a:rPr lang="en-US" dirty="0" smtClean="0"/>
              <a:t> </a:t>
            </a:r>
            <a:r>
              <a:rPr lang="en-US" dirty="0" err="1"/>
              <a:t>ploči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, </a:t>
            </a:r>
            <a:r>
              <a:rPr lang="en-US" dirty="0" err="1"/>
              <a:t>eventualno</a:t>
            </a:r>
            <a:r>
              <a:rPr lang="en-US" dirty="0"/>
              <a:t>, </a:t>
            </a:r>
            <a:r>
              <a:rPr lang="en-US" dirty="0" err="1"/>
              <a:t>memoriji</a:t>
            </a:r>
            <a:r>
              <a:rPr lang="en-US" dirty="0"/>
              <a:t> video </a:t>
            </a:r>
            <a:r>
              <a:rPr lang="en-US" dirty="0" err="1"/>
              <a:t>podsistema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jednu</a:t>
            </a:r>
            <a:r>
              <a:rPr lang="en-US" dirty="0"/>
              <a:t> </a:t>
            </a:r>
            <a:r>
              <a:rPr lang="en-US" dirty="0" err="1"/>
              <a:t>koja</a:t>
            </a:r>
            <a:r>
              <a:rPr lang="en-US" dirty="0"/>
              <a:t> </a:t>
            </a:r>
            <a:r>
              <a:rPr lang="en-US" b="1" dirty="0"/>
              <a:t>ide </a:t>
            </a:r>
            <a:r>
              <a:rPr lang="en-US" b="1" dirty="0" err="1"/>
              <a:t>ka</a:t>
            </a:r>
            <a:r>
              <a:rPr lang="en-US" b="1" dirty="0"/>
              <a:t> </a:t>
            </a:r>
            <a:r>
              <a:rPr lang="en-US" b="1" dirty="0" err="1"/>
              <a:t>slotovima</a:t>
            </a:r>
            <a:r>
              <a:rPr lang="en-US" b="1" dirty="0"/>
              <a:t> </a:t>
            </a:r>
            <a:r>
              <a:rPr lang="en-US" b="1" dirty="0" err="1"/>
              <a:t>za</a:t>
            </a:r>
            <a:r>
              <a:rPr lang="en-US" b="1" dirty="0"/>
              <a:t> U/I </a:t>
            </a:r>
            <a:r>
              <a:rPr lang="en-US" b="1" dirty="0" err="1"/>
              <a:t>uređaj</a:t>
            </a:r>
            <a:endParaRPr lang="en-US" b="1" dirty="0"/>
          </a:p>
        </p:txBody>
      </p:sp>
      <p:sp>
        <p:nvSpPr>
          <p:cNvPr id="6" name="Rectangle 5"/>
          <p:cNvSpPr/>
          <p:nvPr/>
        </p:nvSpPr>
        <p:spPr>
          <a:xfrm>
            <a:off x="1051775" y="1344597"/>
            <a:ext cx="1007557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err="1"/>
              <a:t>Arhitektura</a:t>
            </a:r>
            <a:r>
              <a:rPr lang="en-US" dirty="0"/>
              <a:t> </a:t>
            </a:r>
            <a:r>
              <a:rPr lang="en-US" dirty="0" err="1"/>
              <a:t>višestrukih</a:t>
            </a:r>
            <a:r>
              <a:rPr lang="en-US" dirty="0"/>
              <a:t> </a:t>
            </a:r>
            <a:r>
              <a:rPr lang="en-US" dirty="0" err="1"/>
              <a:t>magistrala</a:t>
            </a:r>
            <a:r>
              <a:rPr lang="en-US" dirty="0"/>
              <a:t> je </a:t>
            </a:r>
            <a:r>
              <a:rPr lang="en-US" dirty="0" err="1"/>
              <a:t>uvedena</a:t>
            </a:r>
            <a:r>
              <a:rPr lang="en-US" dirty="0"/>
              <a:t> </a:t>
            </a:r>
            <a:r>
              <a:rPr lang="en-US" dirty="0" err="1"/>
              <a:t>radi</a:t>
            </a:r>
            <a:r>
              <a:rPr lang="en-US" dirty="0"/>
              <a:t> </a:t>
            </a:r>
            <a:r>
              <a:rPr lang="en-US" dirty="0" err="1"/>
              <a:t>balansiranja</a:t>
            </a:r>
            <a:r>
              <a:rPr lang="en-US" dirty="0"/>
              <a:t> </a:t>
            </a:r>
            <a:r>
              <a:rPr lang="en-US" dirty="0" err="1"/>
              <a:t>neusklađenih</a:t>
            </a:r>
            <a:r>
              <a:rPr lang="en-US" dirty="0"/>
              <a:t> </a:t>
            </a:r>
            <a:r>
              <a:rPr lang="en-US" dirty="0" err="1"/>
              <a:t>brzina</a:t>
            </a:r>
            <a:r>
              <a:rPr lang="en-US" dirty="0"/>
              <a:t> </a:t>
            </a:r>
            <a:r>
              <a:rPr lang="en-US" dirty="0" err="1"/>
              <a:t>različitih</a:t>
            </a:r>
            <a:r>
              <a:rPr lang="en-US" dirty="0"/>
              <a:t> </a:t>
            </a:r>
            <a:r>
              <a:rPr lang="en-US" dirty="0" err="1"/>
              <a:t>komponenti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povećanja</a:t>
            </a:r>
            <a:r>
              <a:rPr lang="en-US" dirty="0"/>
              <a:t> </a:t>
            </a:r>
            <a:r>
              <a:rPr lang="en-US" dirty="0" err="1"/>
              <a:t>efikasnosti</a:t>
            </a:r>
            <a:r>
              <a:rPr lang="en-US" dirty="0"/>
              <a:t> </a:t>
            </a:r>
            <a:r>
              <a:rPr lang="en-US" dirty="0" err="1" smtClean="0"/>
              <a:t>hardvera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20512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242</TotalTime>
  <Words>2523</Words>
  <Application>Microsoft Office PowerPoint</Application>
  <PresentationFormat>Widescreen</PresentationFormat>
  <Paragraphs>199</Paragraphs>
  <Slides>25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30" baseType="lpstr">
      <vt:lpstr>Arial</vt:lpstr>
      <vt:lpstr>Cambria Math</vt:lpstr>
      <vt:lpstr>Century Gothic</vt:lpstr>
      <vt:lpstr>Wingdings 3</vt:lpstr>
      <vt:lpstr>Wisp</vt:lpstr>
      <vt:lpstr>Magistrale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Magistrale</dc:title>
  <dc:creator>Radovan M</dc:creator>
  <cp:lastModifiedBy>Radovan M</cp:lastModifiedBy>
  <cp:revision>78</cp:revision>
  <dcterms:created xsi:type="dcterms:W3CDTF">2020-04-12T11:02:02Z</dcterms:created>
  <dcterms:modified xsi:type="dcterms:W3CDTF">2020-04-12T15:06:48Z</dcterms:modified>
</cp:coreProperties>
</file>