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Amatic SC" charset="1" panose="00000500000000000000"/>
      <p:regular r:id="rId10"/>
    </p:embeddedFont>
    <p:embeddedFont>
      <p:font typeface="Amatic SC Bold" charset="1" panose="00000800000000000000"/>
      <p:regular r:id="rId11"/>
    </p:embeddedFont>
    <p:embeddedFont>
      <p:font typeface="Amatic SC Italics" charset="1" panose="00000500000000000000"/>
      <p:regular r:id="rId12"/>
    </p:embeddedFont>
    <p:embeddedFont>
      <p:font typeface="Amatic SC Bold Italics" charset="1" panose="00000800000000000000"/>
      <p:regular r:id="rId13"/>
    </p:embeddedFont>
    <p:embeddedFont>
      <p:font typeface="Muli Bold" charset="1" panose="00000800000000000000"/>
      <p:regular r:id="rId14"/>
    </p:embeddedFont>
    <p:embeddedFont>
      <p:font typeface="Muli Bold Bold" charset="1" panose="00000900000000000000"/>
      <p:regular r:id="rId15"/>
    </p:embeddedFont>
    <p:embeddedFont>
      <p:font typeface="Muli Bold Italics" charset="1" panose="00000800000000000000"/>
      <p:regular r:id="rId16"/>
    </p:embeddedFont>
    <p:embeddedFont>
      <p:font typeface="Muli Bold Bold Italics" charset="1" panose="00000900000000000000"/>
      <p:regular r:id="rId17"/>
    </p:embeddedFont>
    <p:embeddedFont>
      <p:font typeface="Muli Regular" charset="1" panose="00000500000000000000"/>
      <p:regular r:id="rId18"/>
    </p:embeddedFont>
    <p:embeddedFont>
      <p:font typeface="Muli Regular Bold" charset="1" panose="00000700000000000000"/>
      <p:regular r:id="rId19"/>
    </p:embeddedFont>
    <p:embeddedFont>
      <p:font typeface="Muli Regular Italics" charset="1" panose="00000500000000000000"/>
      <p:regular r:id="rId20"/>
    </p:embeddedFont>
    <p:embeddedFont>
      <p:font typeface="Muli Regular Bold Italics" charset="1" panose="000007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slides/slide1.xml" Type="http://schemas.openxmlformats.org/officeDocument/2006/relationships/slide"/><Relationship Id="rId23" Target="slides/slide2.xml" Type="http://schemas.openxmlformats.org/officeDocument/2006/relationships/slide"/><Relationship Id="rId24" Target="slides/slide3.xml" Type="http://schemas.openxmlformats.org/officeDocument/2006/relationships/slide"/><Relationship Id="rId25" Target="slides/slide4.xml" Type="http://schemas.openxmlformats.org/officeDocument/2006/relationships/slide"/><Relationship Id="rId26" Target="slides/slide5.xml" Type="http://schemas.openxmlformats.org/officeDocument/2006/relationships/slide"/><Relationship Id="rId27" Target="slides/slide6.xml" Type="http://schemas.openxmlformats.org/officeDocument/2006/relationships/slide"/><Relationship Id="rId28" Target="slides/slide7.xml" Type="http://schemas.openxmlformats.org/officeDocument/2006/relationships/slide"/><Relationship Id="rId29" Target="slides/slide8.xml" Type="http://schemas.openxmlformats.org/officeDocument/2006/relationships/slide"/><Relationship Id="rId3" Target="viewProps.xml" Type="http://schemas.openxmlformats.org/officeDocument/2006/relationships/viewProps"/><Relationship Id="rId30" Target="slides/slide9.xml" Type="http://schemas.openxmlformats.org/officeDocument/2006/relationships/slide"/><Relationship Id="rId31" Target="slides/slide10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7.png" Type="http://schemas.openxmlformats.org/officeDocument/2006/relationships/image"/><Relationship Id="rId2" Target="../media/image27.png" Type="http://schemas.openxmlformats.org/officeDocument/2006/relationships/image"/><Relationship Id="rId3" Target="../media/image1.png" Type="http://schemas.openxmlformats.org/officeDocument/2006/relationships/image"/><Relationship Id="rId4" Target="../media/image32.png" Type="http://schemas.openxmlformats.org/officeDocument/2006/relationships/image"/><Relationship Id="rId5" Target="../media/image33.png" Type="http://schemas.openxmlformats.org/officeDocument/2006/relationships/image"/><Relationship Id="rId6" Target="../media/image34.png" Type="http://schemas.openxmlformats.org/officeDocument/2006/relationships/image"/><Relationship Id="rId7" Target="../media/image3.png" Type="http://schemas.openxmlformats.org/officeDocument/2006/relationships/image"/><Relationship Id="rId8" Target="../media/image4.png" Type="http://schemas.openxmlformats.org/officeDocument/2006/relationships/image"/><Relationship Id="rId9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Relationship Id="rId6" Target="../media/image3.png" Type="http://schemas.openxmlformats.org/officeDocument/2006/relationships/image"/><Relationship Id="rId7" Target="../media/image1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png" Type="http://schemas.openxmlformats.org/officeDocument/2006/relationships/image"/><Relationship Id="rId11" Target="../media/image22.png" Type="http://schemas.openxmlformats.org/officeDocument/2006/relationships/image"/><Relationship Id="rId2" Target="../media/image13.pn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17.jpeg" Type="http://schemas.openxmlformats.org/officeDocument/2006/relationships/image"/><Relationship Id="rId7" Target="../media/image18.png" Type="http://schemas.openxmlformats.org/officeDocument/2006/relationships/image"/><Relationship Id="rId8" Target="../media/image19.png" Type="http://schemas.openxmlformats.org/officeDocument/2006/relationships/image"/><Relationship Id="rId9" Target="../media/image20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3.png" Type="http://schemas.openxmlformats.org/officeDocument/2006/relationships/image"/><Relationship Id="rId4" Target="../media/image24.png" Type="http://schemas.openxmlformats.org/officeDocument/2006/relationships/image"/><Relationship Id="rId5" Target="../media/image25.jpeg" Type="http://schemas.openxmlformats.org/officeDocument/2006/relationships/image"/><Relationship Id="rId6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8.png" Type="http://schemas.openxmlformats.org/officeDocument/2006/relationships/image"/><Relationship Id="rId4" Target="../media/image19.png" Type="http://schemas.openxmlformats.org/officeDocument/2006/relationships/image"/><Relationship Id="rId5" Target="../media/image21.png" Type="http://schemas.openxmlformats.org/officeDocument/2006/relationships/image"/><Relationship Id="rId6" Target="../media/image20.png" Type="http://schemas.openxmlformats.org/officeDocument/2006/relationships/image"/><Relationship Id="rId7" Target="../media/image2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png" Type="http://schemas.openxmlformats.org/officeDocument/2006/relationships/image"/><Relationship Id="rId4" Target="../media/image28.png" Type="http://schemas.openxmlformats.org/officeDocument/2006/relationships/image"/><Relationship Id="rId5" Target="../media/image29.jpeg" Type="http://schemas.openxmlformats.org/officeDocument/2006/relationships/image"/><Relationship Id="rId6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Relationship Id="rId6" Target="../media/image3.png" Type="http://schemas.openxmlformats.org/officeDocument/2006/relationships/image"/><Relationship Id="rId7" Target="../media/image1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1.png" Type="http://schemas.openxmlformats.org/officeDocument/2006/relationships/image"/><Relationship Id="rId4" Target="../media/image18.png" Type="http://schemas.openxmlformats.org/officeDocument/2006/relationships/image"/><Relationship Id="rId5" Target="../media/image21.png" Type="http://schemas.openxmlformats.org/officeDocument/2006/relationships/image"/><Relationship Id="rId6" Target="../media/image22.png" Type="http://schemas.openxmlformats.org/officeDocument/2006/relationships/image"/><Relationship Id="rId7" Target="../media/image30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png" Type="http://schemas.openxmlformats.org/officeDocument/2006/relationships/image"/><Relationship Id="rId4" Target="../media/image21.png" Type="http://schemas.openxmlformats.org/officeDocument/2006/relationships/image"/><Relationship Id="rId5" Target="../media/image20.png" Type="http://schemas.openxmlformats.org/officeDocument/2006/relationships/image"/><Relationship Id="rId6" Target="../media/image22.png" Type="http://schemas.openxmlformats.org/officeDocument/2006/relationships/image"/><Relationship Id="rId7" Target="../media/image3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133738">
            <a:off x="6592141" y="6772250"/>
            <a:ext cx="5109623" cy="102192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297725">
            <a:off x="4019514" y="3326278"/>
            <a:ext cx="10254876" cy="324427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4524723" y="3383138"/>
            <a:ext cx="9244458" cy="278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00000"/>
                </a:solidFill>
                <a:latin typeface="Amatic SC Bold"/>
              </a:rPr>
              <a:t>PRESENT AND PAST TENSES REVISION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10084657">
            <a:off x="3627756" y="1869066"/>
            <a:ext cx="541332" cy="51967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1460983">
            <a:off x="691221" y="6297296"/>
            <a:ext cx="1748898" cy="219987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1159206">
            <a:off x="2754259" y="4340976"/>
            <a:ext cx="662036" cy="112209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4810274">
            <a:off x="15575808" y="739774"/>
            <a:ext cx="1675438" cy="210746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1422455">
            <a:off x="887331" y="3945578"/>
            <a:ext cx="509049" cy="48868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243703">
            <a:off x="7393027" y="2454017"/>
            <a:ext cx="437368" cy="419873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2851397">
            <a:off x="9208285" y="507545"/>
            <a:ext cx="319992" cy="307192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0019461">
            <a:off x="13288030" y="1319249"/>
            <a:ext cx="516571" cy="495908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6383107">
            <a:off x="16927791" y="5017806"/>
            <a:ext cx="513645" cy="49310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5756806">
            <a:off x="15020060" y="9178423"/>
            <a:ext cx="424393" cy="40741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8915872">
            <a:off x="14407882" y="6383025"/>
            <a:ext cx="424393" cy="40741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5756806">
            <a:off x="4802333" y="6847344"/>
            <a:ext cx="424393" cy="407417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1800043">
            <a:off x="11671035" y="347808"/>
            <a:ext cx="567418" cy="62666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10154087">
            <a:off x="15305381" y="3449328"/>
            <a:ext cx="489149" cy="829067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693431">
            <a:off x="1252195" y="916550"/>
            <a:ext cx="826577" cy="1185137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-2011406">
            <a:off x="10044564" y="1829281"/>
            <a:ext cx="716911" cy="102790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-2419102">
            <a:off x="16011837" y="6705132"/>
            <a:ext cx="927423" cy="1329729"/>
          </a:xfrm>
          <a:prstGeom prst="rect">
            <a:avLst/>
          </a:prstGeom>
        </p:spPr>
      </p:pic>
      <p:sp>
        <p:nvSpPr>
          <p:cNvPr name="TextBox 27" id="27"/>
          <p:cNvSpPr txBox="true"/>
          <p:nvPr/>
        </p:nvSpPr>
        <p:spPr>
          <a:xfrm rot="0">
            <a:off x="6884348" y="6903199"/>
            <a:ext cx="4525208" cy="576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spc="-71">
                <a:solidFill>
                  <a:srgbClr val="000000"/>
                </a:solidFill>
                <a:latin typeface="Muli Bold"/>
              </a:rPr>
              <a:t>Teacher Elida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801474" y="2133653"/>
            <a:ext cx="2770185" cy="247805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181237">
            <a:off x="2518566" y="5294768"/>
            <a:ext cx="13219977" cy="2643995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3357995" y="5094830"/>
            <a:ext cx="11572009" cy="2453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000000"/>
                </a:solidFill>
                <a:latin typeface="Amatic SC Bold"/>
              </a:rPr>
              <a:t>THANK YOU :)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1437957">
            <a:off x="6796137" y="2973399"/>
            <a:ext cx="1321100" cy="113614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10359667">
            <a:off x="10277409" y="3289062"/>
            <a:ext cx="1321100" cy="113614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24681" t="19957" r="25654" b="19187"/>
          <a:stretch>
            <a:fillRect/>
          </a:stretch>
        </p:blipFill>
        <p:spPr>
          <a:xfrm flipH="false" flipV="false" rot="489684">
            <a:off x="8390699" y="2589278"/>
            <a:ext cx="1419676" cy="173960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243703">
            <a:off x="2127626" y="4963251"/>
            <a:ext cx="437368" cy="41987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8915872">
            <a:off x="15994003" y="7629196"/>
            <a:ext cx="424393" cy="40741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10084657">
            <a:off x="1076541" y="943740"/>
            <a:ext cx="541332" cy="51967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1460983">
            <a:off x="-63881" y="6717696"/>
            <a:ext cx="1748898" cy="219987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4810274">
            <a:off x="14961304" y="438282"/>
            <a:ext cx="1675438" cy="2107469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2851397">
            <a:off x="17320633" y="9450263"/>
            <a:ext cx="319992" cy="307192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0019461">
            <a:off x="13132166" y="2805840"/>
            <a:ext cx="516571" cy="495908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6383107">
            <a:off x="18031177" y="5467478"/>
            <a:ext cx="513645" cy="49310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1800043">
            <a:off x="11268667" y="998301"/>
            <a:ext cx="567418" cy="626667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-10154087">
            <a:off x="15992066" y="3895523"/>
            <a:ext cx="489149" cy="82906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-1669974">
            <a:off x="5912815" y="754128"/>
            <a:ext cx="530353" cy="898904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693431">
            <a:off x="3048616" y="2204439"/>
            <a:ext cx="826577" cy="11851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83341" y="2445587"/>
            <a:ext cx="8115300" cy="4318244"/>
            <a:chOff x="0" y="0"/>
            <a:chExt cx="10820400" cy="5757658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76200"/>
              <a:ext cx="8220101" cy="15451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800"/>
                </a:lnSpc>
              </a:pPr>
              <a:r>
                <a:rPr lang="en-US" sz="8000">
                  <a:solidFill>
                    <a:srgbClr val="000000"/>
                  </a:solidFill>
                  <a:latin typeface="Amatic SC Bold"/>
                </a:rPr>
                <a:t>PRESENT SIMPLE TENSE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438513"/>
              <a:ext cx="10820400" cy="3319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verb/ verb + -s/-es</a:t>
              </a:r>
            </a:p>
            <a:p>
              <a:pPr>
                <a:lnSpc>
                  <a:spcPts val="3359"/>
                </a:lnSpc>
              </a:pPr>
              <a:r>
                <a:rPr lang="en-US" sz="1200">
                  <a:solidFill>
                    <a:srgbClr val="000000"/>
                  </a:solidFill>
                  <a:latin typeface="Arimo"/>
                </a:rPr>
                <a:t>Do /Does … infinitive ?</a:t>
              </a:r>
            </a:p>
            <a:p>
              <a:pPr>
                <a:lnSpc>
                  <a:spcPts val="3359"/>
                </a:lnSpc>
              </a:pPr>
            </a:p>
            <a:p>
              <a:pPr>
                <a:lnSpc>
                  <a:spcPts val="3359"/>
                </a:lnSpc>
              </a:pPr>
              <a:r>
                <a:rPr lang="en-US" sz="1200">
                  <a:solidFill>
                    <a:srgbClr val="000000"/>
                  </a:solidFill>
                  <a:latin typeface="Arimo"/>
                </a:rPr>
                <a:t>Do you enjoy working as a teacher?</a:t>
              </a:r>
            </a:p>
            <a:p>
              <a:pPr>
                <a:lnSpc>
                  <a:spcPts val="3359"/>
                </a:lnSpc>
              </a:pPr>
            </a:p>
            <a:p>
              <a:pPr>
                <a:lnSpc>
                  <a:spcPts val="3359"/>
                </a:lnSpc>
                <a:spcBef>
                  <a:spcPct val="0"/>
                </a:spcBef>
              </a:pPr>
              <a:r>
                <a:rPr lang="en-US" sz="1200">
                  <a:solidFill>
                    <a:srgbClr val="000000"/>
                  </a:solidFill>
                  <a:latin typeface="Arimo"/>
                </a:rPr>
                <a:t>always, every day/month…, usually,  often, sometimes</a:t>
              </a: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1197287" y="2331798"/>
            <a:ext cx="2256625" cy="212122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4314560" y="3189835"/>
            <a:ext cx="2256625" cy="212122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1786105" y="5054957"/>
            <a:ext cx="2256625" cy="212122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12160" t="17796" r="14927" b="21823"/>
          <a:stretch>
            <a:fillRect/>
          </a:stretch>
        </p:blipFill>
        <p:spPr>
          <a:xfrm flipH="false" flipV="false" rot="-311875">
            <a:off x="11747706" y="2933480"/>
            <a:ext cx="1108364" cy="91786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34025" t="15329" r="31970" b="16663"/>
          <a:stretch>
            <a:fillRect/>
          </a:stretch>
        </p:blipFill>
        <p:spPr>
          <a:xfrm flipH="false" flipV="false" rot="648307">
            <a:off x="12628668" y="5544071"/>
            <a:ext cx="571500" cy="11430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/>
          <a:srcRect l="23386" t="16682" r="26825" b="17273"/>
          <a:stretch>
            <a:fillRect/>
          </a:stretch>
        </p:blipFill>
        <p:spPr>
          <a:xfrm flipH="false" flipV="false" rot="520720">
            <a:off x="14990002" y="3687608"/>
            <a:ext cx="848591" cy="1125682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789926">
            <a:off x="10940464" y="2085248"/>
            <a:ext cx="513645" cy="49310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8915872">
            <a:off x="14117791" y="6688041"/>
            <a:ext cx="424393" cy="40741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4540450">
            <a:off x="16224780" y="3050290"/>
            <a:ext cx="294237" cy="28246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262007">
            <a:off x="-827416" y="8685343"/>
            <a:ext cx="20474267" cy="647731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66A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5400000">
            <a:off x="4234307" y="601474"/>
            <a:ext cx="4279619" cy="10323642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33821">
            <a:off x="1390887" y="2569689"/>
            <a:ext cx="9585460" cy="191709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5400000">
            <a:off x="10590564" y="2811244"/>
            <a:ext cx="7704150" cy="466451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110382" y="1619319"/>
            <a:ext cx="4844147" cy="7048362"/>
          </a:xfrm>
          <a:prstGeom prst="rect">
            <a:avLst/>
          </a:prstGeom>
        </p:spPr>
      </p:pic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2468224" y="2250591"/>
            <a:ext cx="3948829" cy="5603739"/>
            <a:chOff x="0" y="0"/>
            <a:chExt cx="3539490" cy="5022850"/>
          </a:xfrm>
        </p:grpSpPr>
        <p:sp>
          <p:nvSpPr>
            <p:cNvPr name="Freeform 7" id="7"/>
            <p:cNvSpPr/>
            <p:nvPr/>
          </p:nvSpPr>
          <p:spPr>
            <a:xfrm>
              <a:off x="-3810" y="0"/>
              <a:ext cx="3550920" cy="5024120"/>
            </a:xfrm>
            <a:custGeom>
              <a:avLst/>
              <a:gdLst/>
              <a:ahLst/>
              <a:cxnLst/>
              <a:rect r="r" b="b" t="t" l="l"/>
              <a:pathLst>
                <a:path h="5024120" w="3550920">
                  <a:moveTo>
                    <a:pt x="3539490" y="4999990"/>
                  </a:moveTo>
                  <a:lnTo>
                    <a:pt x="3464560" y="4999990"/>
                  </a:lnTo>
                  <a:lnTo>
                    <a:pt x="3406140" y="4969510"/>
                  </a:lnTo>
                  <a:lnTo>
                    <a:pt x="222250" y="4992370"/>
                  </a:lnTo>
                  <a:lnTo>
                    <a:pt x="163830" y="5022850"/>
                  </a:lnTo>
                  <a:lnTo>
                    <a:pt x="7620" y="5024120"/>
                  </a:lnTo>
                  <a:lnTo>
                    <a:pt x="7620" y="3315970"/>
                  </a:lnTo>
                  <a:cubicBezTo>
                    <a:pt x="7620" y="3315970"/>
                    <a:pt x="0" y="2907030"/>
                    <a:pt x="7620" y="2654300"/>
                  </a:cubicBezTo>
                  <a:cubicBezTo>
                    <a:pt x="15240" y="2401570"/>
                    <a:pt x="7620" y="2263140"/>
                    <a:pt x="7620" y="2263140"/>
                  </a:cubicBezTo>
                  <a:lnTo>
                    <a:pt x="6350" y="934720"/>
                  </a:lnTo>
                  <a:lnTo>
                    <a:pt x="5080" y="0"/>
                  </a:lnTo>
                  <a:lnTo>
                    <a:pt x="440690" y="0"/>
                  </a:lnTo>
                  <a:lnTo>
                    <a:pt x="528320" y="41910"/>
                  </a:lnTo>
                  <a:cubicBezTo>
                    <a:pt x="528320" y="41910"/>
                    <a:pt x="1480820" y="19050"/>
                    <a:pt x="1704340" y="38100"/>
                  </a:cubicBezTo>
                  <a:cubicBezTo>
                    <a:pt x="1927860" y="57150"/>
                    <a:pt x="3208020" y="41910"/>
                    <a:pt x="3208020" y="41910"/>
                  </a:cubicBezTo>
                  <a:lnTo>
                    <a:pt x="3260090" y="0"/>
                  </a:lnTo>
                  <a:lnTo>
                    <a:pt x="3539490" y="0"/>
                  </a:lnTo>
                  <a:lnTo>
                    <a:pt x="3539490" y="1129030"/>
                  </a:lnTo>
                  <a:cubicBezTo>
                    <a:pt x="3539490" y="1129030"/>
                    <a:pt x="3547110" y="2181860"/>
                    <a:pt x="3539490" y="2479040"/>
                  </a:cubicBezTo>
                  <a:cubicBezTo>
                    <a:pt x="3531870" y="2776220"/>
                    <a:pt x="3539490" y="3577590"/>
                    <a:pt x="3539490" y="3577590"/>
                  </a:cubicBezTo>
                  <a:cubicBezTo>
                    <a:pt x="3539490" y="3577590"/>
                    <a:pt x="3550920" y="3818890"/>
                    <a:pt x="3539490" y="3977640"/>
                  </a:cubicBezTo>
                  <a:cubicBezTo>
                    <a:pt x="3528060" y="4138930"/>
                    <a:pt x="3539490" y="4999990"/>
                    <a:pt x="3539490" y="4999990"/>
                  </a:cubicBezTo>
                  <a:close/>
                </a:path>
              </a:pathLst>
            </a:custGeom>
            <a:blipFill>
              <a:blip r:embed="rId6"/>
              <a:stretch>
                <a:fillRect l="-56301" r="-56349" t="0" b="-25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2653500" y="4624950"/>
            <a:ext cx="7060234" cy="2501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am/are/is + verb + -ING</a:t>
            </a:r>
          </a:p>
          <a:p>
            <a:pPr algn="ctr">
              <a:lnSpc>
                <a:spcPts val="3359"/>
              </a:lnSpc>
            </a:pP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I am trying to lose some weight-do you have any tips?</a:t>
            </a:r>
          </a:p>
          <a:p>
            <a:pPr algn="ctr">
              <a:lnSpc>
                <a:spcPts val="3359"/>
              </a:lnSpc>
            </a:pP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now, at the moment, currently.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750261" y="2934193"/>
            <a:ext cx="8866712" cy="113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000000"/>
                </a:solidFill>
                <a:latin typeface="Amatic SC Bold"/>
              </a:rPr>
              <a:t>PRESENT CONTINUOUS TENSE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10084657">
            <a:off x="3468471" y="1680602"/>
            <a:ext cx="541332" cy="51967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4810274">
            <a:off x="1020104" y="8204565"/>
            <a:ext cx="1675438" cy="2107469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2851397">
            <a:off x="10850024" y="2008572"/>
            <a:ext cx="319992" cy="307192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0019461">
            <a:off x="17308486" y="743740"/>
            <a:ext cx="516571" cy="49590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1800043">
            <a:off x="10907350" y="8454140"/>
            <a:ext cx="567418" cy="62666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-1669974">
            <a:off x="7286577" y="612038"/>
            <a:ext cx="530353" cy="898904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7483644">
            <a:off x="4148934" y="8357039"/>
            <a:ext cx="509049" cy="48868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839255">
            <a:off x="7718892" y="8992181"/>
            <a:ext cx="554415" cy="532238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-2419102">
            <a:off x="16795589" y="5492859"/>
            <a:ext cx="927423" cy="132972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09298" y="2241829"/>
            <a:ext cx="7140188" cy="5220355"/>
            <a:chOff x="0" y="0"/>
            <a:chExt cx="9520251" cy="6960474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244331">
              <a:off x="55523" y="195499"/>
              <a:ext cx="5568593" cy="1761700"/>
            </a:xfrm>
            <a:prstGeom prst="rect">
              <a:avLst/>
            </a:prstGeom>
          </p:spPr>
        </p:pic>
        <p:sp>
          <p:nvSpPr>
            <p:cNvPr name="TextBox 4" id="4"/>
            <p:cNvSpPr txBox="true"/>
            <p:nvPr/>
          </p:nvSpPr>
          <p:spPr>
            <a:xfrm rot="0">
              <a:off x="524450" y="424348"/>
              <a:ext cx="4805720" cy="12227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040"/>
                </a:lnSpc>
              </a:pPr>
              <a:r>
                <a:rPr lang="en-US" sz="6400">
                  <a:solidFill>
                    <a:srgbClr val="000000"/>
                  </a:solidFill>
                  <a:latin typeface="Amatic SC Bold"/>
                </a:rPr>
                <a:t>PRESENT PERFECT 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54182" y="6510682"/>
              <a:ext cx="8966069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554182" y="2506286"/>
              <a:ext cx="8411887" cy="3319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>
                  <a:solidFill>
                    <a:srgbClr val="000000"/>
                  </a:solidFill>
                  <a:latin typeface="Muli Bold"/>
                </a:rPr>
                <a:t>have/ has +</a:t>
              </a:r>
              <a:r>
                <a:rPr lang="en-US" sz="2400" spc="72" u="none">
                  <a:solidFill>
                    <a:srgbClr val="000000"/>
                  </a:solidFill>
                  <a:latin typeface="Muli Bold"/>
                </a:rPr>
                <a:t> past participle</a:t>
              </a:r>
            </a:p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</a:p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 u="none">
                  <a:solidFill>
                    <a:srgbClr val="000000"/>
                  </a:solidFill>
                  <a:latin typeface="Muli Bold"/>
                </a:rPr>
                <a:t>Have you ever seen a white deer?</a:t>
              </a:r>
            </a:p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</a:p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 u="none">
                  <a:solidFill>
                    <a:srgbClr val="000000"/>
                  </a:solidFill>
                  <a:latin typeface="Muli Bold"/>
                </a:rPr>
                <a:t>for, since, ever, never, already, yet, just,    so far, recently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10559285">
            <a:off x="9571469" y="1999557"/>
            <a:ext cx="7467368" cy="610966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9832523" y="2335137"/>
            <a:ext cx="6945260" cy="5884529"/>
          </a:xfrm>
          <a:prstGeom prst="rect">
            <a:avLst/>
          </a:prstGeom>
        </p:spPr>
      </p:pic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0180673" y="2917436"/>
            <a:ext cx="5888554" cy="4273909"/>
            <a:chOff x="0" y="0"/>
            <a:chExt cx="2899410" cy="2104390"/>
          </a:xfrm>
        </p:grpSpPr>
        <p:sp>
          <p:nvSpPr>
            <p:cNvPr name="Freeform 10" id="10"/>
            <p:cNvSpPr/>
            <p:nvPr/>
          </p:nvSpPr>
          <p:spPr>
            <a:xfrm>
              <a:off x="13970" y="-1270"/>
              <a:ext cx="2903220" cy="2115820"/>
            </a:xfrm>
            <a:custGeom>
              <a:avLst/>
              <a:gdLst/>
              <a:ahLst/>
              <a:cxnLst/>
              <a:rect r="r" b="b" t="t" l="l"/>
              <a:pathLst>
                <a:path h="2115820" w="2903220">
                  <a:moveTo>
                    <a:pt x="2881630" y="800100"/>
                  </a:moveTo>
                  <a:cubicBezTo>
                    <a:pt x="2880360" y="624840"/>
                    <a:pt x="2870200" y="412750"/>
                    <a:pt x="2870200" y="222250"/>
                  </a:cubicBezTo>
                  <a:cubicBezTo>
                    <a:pt x="2870200" y="170180"/>
                    <a:pt x="2868930" y="66040"/>
                    <a:pt x="2862580" y="13970"/>
                  </a:cubicBezTo>
                  <a:cubicBezTo>
                    <a:pt x="2710180" y="13970"/>
                    <a:pt x="2546350" y="1270"/>
                    <a:pt x="2392680" y="1270"/>
                  </a:cubicBezTo>
                  <a:cubicBezTo>
                    <a:pt x="1593850" y="3810"/>
                    <a:pt x="802640" y="0"/>
                    <a:pt x="5080" y="1270"/>
                  </a:cubicBezTo>
                  <a:cubicBezTo>
                    <a:pt x="5080" y="171450"/>
                    <a:pt x="0" y="360680"/>
                    <a:pt x="1270" y="530860"/>
                  </a:cubicBezTo>
                  <a:cubicBezTo>
                    <a:pt x="3810" y="848360"/>
                    <a:pt x="7620" y="1167130"/>
                    <a:pt x="7620" y="1484630"/>
                  </a:cubicBezTo>
                  <a:cubicBezTo>
                    <a:pt x="7620" y="1638300"/>
                    <a:pt x="6350" y="1790700"/>
                    <a:pt x="13970" y="1944370"/>
                  </a:cubicBezTo>
                  <a:cubicBezTo>
                    <a:pt x="16510" y="1993900"/>
                    <a:pt x="19050" y="2042160"/>
                    <a:pt x="24130" y="2091690"/>
                  </a:cubicBezTo>
                  <a:cubicBezTo>
                    <a:pt x="191770" y="2094230"/>
                    <a:pt x="358140" y="2098040"/>
                    <a:pt x="525780" y="2103120"/>
                  </a:cubicBezTo>
                  <a:cubicBezTo>
                    <a:pt x="971550" y="2115820"/>
                    <a:pt x="1404620" y="2095500"/>
                    <a:pt x="1864360" y="2104390"/>
                  </a:cubicBezTo>
                  <a:cubicBezTo>
                    <a:pt x="2211070" y="2110740"/>
                    <a:pt x="2551430" y="2091690"/>
                    <a:pt x="2898140" y="2091690"/>
                  </a:cubicBezTo>
                  <a:cubicBezTo>
                    <a:pt x="2898140" y="2075180"/>
                    <a:pt x="2899410" y="1978660"/>
                    <a:pt x="2900680" y="1962150"/>
                  </a:cubicBezTo>
                  <a:cubicBezTo>
                    <a:pt x="2903220" y="1863090"/>
                    <a:pt x="2889250" y="1677670"/>
                    <a:pt x="2890520" y="1578610"/>
                  </a:cubicBezTo>
                  <a:cubicBezTo>
                    <a:pt x="2896870" y="1170940"/>
                    <a:pt x="2884170" y="1151890"/>
                    <a:pt x="2881630" y="800100"/>
                  </a:cubicBezTo>
                  <a:close/>
                </a:path>
              </a:pathLst>
            </a:custGeom>
            <a:blipFill>
              <a:blip r:embed="rId5"/>
              <a:stretch>
                <a:fillRect l="-3943" r="-4997" t="-12" b="-83"/>
              </a:stretch>
            </a:blipFill>
          </p:spPr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5252589">
            <a:off x="16778295" y="2087183"/>
            <a:ext cx="516571" cy="49590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6383107">
            <a:off x="9419052" y="8116410"/>
            <a:ext cx="513645" cy="4931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66A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74138" y="1138633"/>
            <a:ext cx="11141068" cy="6923527"/>
            <a:chOff x="0" y="0"/>
            <a:chExt cx="14854758" cy="9231369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262007">
              <a:off x="1719591" y="429356"/>
              <a:ext cx="11415576" cy="3611473"/>
            </a:xfrm>
            <a:prstGeom prst="rect">
              <a:avLst/>
            </a:prstGeom>
          </p:spPr>
        </p:pic>
        <p:sp>
          <p:nvSpPr>
            <p:cNvPr name="TextBox 4" id="4"/>
            <p:cNvSpPr txBox="true"/>
            <p:nvPr/>
          </p:nvSpPr>
          <p:spPr>
            <a:xfrm rot="0">
              <a:off x="2218900" y="510433"/>
              <a:ext cx="10416959" cy="3182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160"/>
                </a:lnSpc>
                <a:spcBef>
                  <a:spcPct val="0"/>
                </a:spcBef>
              </a:pPr>
              <a:r>
                <a:rPr lang="en-US" sz="14400">
                  <a:solidFill>
                    <a:srgbClr val="000000"/>
                  </a:solidFill>
                  <a:latin typeface="Amatic SC Bold"/>
                </a:rPr>
                <a:t>PAST SIMPLE 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6152677"/>
              <a:ext cx="14854758" cy="30786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F8F4E8"/>
                  </a:solidFill>
                  <a:latin typeface="Muli Regular"/>
                </a:rPr>
                <a:t>v</a:t>
              </a:r>
              <a:r>
                <a:rPr lang="en-US" sz="2000" u="none">
                  <a:solidFill>
                    <a:srgbClr val="F8F4E8"/>
                  </a:solidFill>
                  <a:latin typeface="Muli Regular"/>
                </a:rPr>
                <a:t>erb + -d/-ed / II.kolona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8F4E8"/>
                  </a:solidFill>
                  <a:latin typeface="Muli Regular"/>
                </a:rPr>
                <a:t>Did … infinitive ?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8F4E8"/>
                  </a:solidFill>
                  <a:latin typeface="Muli Regular"/>
                </a:rPr>
                <a:t>The thief broke in some time around midnight.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448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F8F4E8"/>
                  </a:solidFill>
                  <a:latin typeface="Muli Regular"/>
                </a:rPr>
                <a:t>in 1999, (2 years) ago, yesterday, last month/ week…</a:t>
              </a: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715342">
            <a:off x="14569864" y="8736804"/>
            <a:ext cx="541332" cy="51967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9339016">
            <a:off x="15534760" y="2137828"/>
            <a:ext cx="1748898" cy="219987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9640793">
            <a:off x="14658911" y="5167994"/>
            <a:ext cx="542729" cy="91987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10800000">
            <a:off x="12058295" y="999013"/>
            <a:ext cx="758759" cy="83798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5989725">
            <a:off x="947961" y="7781886"/>
            <a:ext cx="1675438" cy="210746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3316355">
            <a:off x="15084002" y="1020946"/>
            <a:ext cx="509049" cy="48868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9377544">
            <a:off x="17027424" y="6146079"/>
            <a:ext cx="509049" cy="48868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7948602">
            <a:off x="8831852" y="8360614"/>
            <a:ext cx="319992" cy="307192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780538">
            <a:off x="4234126" y="8587666"/>
            <a:ext cx="516571" cy="495908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4416892">
            <a:off x="982367" y="5827930"/>
            <a:ext cx="513645" cy="49310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5043193">
            <a:off x="2979351" y="795305"/>
            <a:ext cx="424393" cy="40741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9454258">
            <a:off x="5477447" y="1295983"/>
            <a:ext cx="511678" cy="86725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8999956">
            <a:off x="6587718" y="9163963"/>
            <a:ext cx="567418" cy="626667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645912">
            <a:off x="3171569" y="4498755"/>
            <a:ext cx="489149" cy="829067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9130025">
            <a:off x="11728151" y="8659450"/>
            <a:ext cx="530353" cy="898904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8960744">
            <a:off x="8867465" y="594786"/>
            <a:ext cx="554415" cy="532238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0106568">
            <a:off x="16676320" y="8584997"/>
            <a:ext cx="826577" cy="1185137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8380897">
            <a:off x="775479" y="1871714"/>
            <a:ext cx="927423" cy="132972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043113" y="3045656"/>
            <a:ext cx="5829300" cy="4195689"/>
            <a:chOff x="0" y="0"/>
            <a:chExt cx="7772400" cy="5594252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133350"/>
              <a:ext cx="7772400" cy="15913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0080"/>
                </a:lnSpc>
                <a:spcBef>
                  <a:spcPct val="0"/>
                </a:spcBef>
              </a:pPr>
              <a:r>
                <a:rPr lang="en-US" sz="7200">
                  <a:solidFill>
                    <a:srgbClr val="000000"/>
                  </a:solidFill>
                  <a:latin typeface="Amatic SC Bold"/>
                </a:rPr>
                <a:t>PAST CONTINUOUS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275107"/>
              <a:ext cx="7772400" cy="3319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was/were + verb + -ING</a:t>
              </a:r>
            </a:p>
            <a:p>
              <a:pPr>
                <a:lnSpc>
                  <a:spcPts val="3359"/>
                </a:lnSpc>
              </a:pPr>
            </a:p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Alex is such a whiner –he was complaining about his boss for half an hour when we last talked.</a:t>
              </a:r>
            </a:p>
            <a:p>
              <a:pPr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For, while</a:t>
              </a: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5400000">
            <a:off x="9598811" y="1888904"/>
            <a:ext cx="6938093" cy="650919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5902287">
            <a:off x="9334406" y="1576910"/>
            <a:ext cx="1333688" cy="119304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33478" t="16622" r="27373" b="19508"/>
          <a:stretch>
            <a:fillRect/>
          </a:stretch>
        </p:blipFill>
        <p:spPr>
          <a:xfrm flipH="false" flipV="false" rot="917131">
            <a:off x="9742052" y="1750554"/>
            <a:ext cx="518396" cy="845755"/>
          </a:xfrm>
          <a:prstGeom prst="rect">
            <a:avLst/>
          </a:prstGeom>
        </p:spPr>
      </p:pic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0230406" y="2371723"/>
            <a:ext cx="5674903" cy="5543553"/>
            <a:chOff x="0" y="0"/>
            <a:chExt cx="4828540" cy="4716780"/>
          </a:xfrm>
        </p:grpSpPr>
        <p:sp>
          <p:nvSpPr>
            <p:cNvPr name="Freeform 9" id="9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5"/>
              <a:stretch>
                <a:fillRect l="-1759" r="-44572" t="26" b="-17"/>
              </a:stretch>
            </a:blipFill>
          </p:spPr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262007">
            <a:off x="-827416" y="8685343"/>
            <a:ext cx="20474267" cy="647731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83341" y="350087"/>
            <a:ext cx="8115300" cy="8509244"/>
            <a:chOff x="0" y="0"/>
            <a:chExt cx="10820400" cy="11345658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76200"/>
              <a:ext cx="8220101" cy="15451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800"/>
                </a:lnSpc>
              </a:pPr>
              <a:r>
                <a:rPr lang="en-US" sz="8000">
                  <a:solidFill>
                    <a:srgbClr val="000000"/>
                  </a:solidFill>
                  <a:latin typeface="Amatic SC Bold"/>
                </a:rPr>
                <a:t>IS THIS CORRECT?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438513"/>
              <a:ext cx="10820400" cy="8907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L1.While Barbara puts in her contact</a:t>
              </a:r>
            </a:p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lenses, the telephone rang.</a:t>
              </a:r>
            </a:p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2.Thousands of people will see the art exhibition by the time it closes.</a:t>
              </a:r>
            </a:p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3.By the time negotiations began, many</a:t>
              </a:r>
            </a:p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pessimists have expressed doubt about them.</a:t>
              </a:r>
            </a:p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4.After Capt. James Cook visited Alaska on his</a:t>
              </a:r>
            </a:p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third voyage, he is killed by Hawaiian</a:t>
              </a:r>
            </a:p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islanders in 1779.</a:t>
              </a:r>
            </a:p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5. I was terribly disappointed with my grade because</a:t>
              </a:r>
            </a:p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I studied very hard.</a:t>
              </a:r>
            </a:p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6.Everyone hopes the plan would work.</a:t>
              </a:r>
            </a:p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7.Harry wants to show his friends the photos he took last summer.</a:t>
              </a:r>
            </a:p>
            <a:p>
              <a:pPr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8.The boy insisted that he has paid for the candy</a:t>
              </a:r>
            </a:p>
            <a:p>
              <a:pPr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bars.</a:t>
              </a: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1197287" y="2331798"/>
            <a:ext cx="2256625" cy="212122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4314560" y="3189835"/>
            <a:ext cx="2256625" cy="212122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1786105" y="5054957"/>
            <a:ext cx="2256625" cy="212122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12160" t="17796" r="14927" b="21823"/>
          <a:stretch>
            <a:fillRect/>
          </a:stretch>
        </p:blipFill>
        <p:spPr>
          <a:xfrm flipH="false" flipV="false" rot="-311875">
            <a:off x="11747706" y="2933480"/>
            <a:ext cx="1108364" cy="91786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34025" t="15329" r="31970" b="16663"/>
          <a:stretch>
            <a:fillRect/>
          </a:stretch>
        </p:blipFill>
        <p:spPr>
          <a:xfrm flipH="false" flipV="false" rot="648307">
            <a:off x="12628668" y="5544071"/>
            <a:ext cx="571500" cy="11430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/>
          <a:srcRect l="23386" t="16682" r="26825" b="17273"/>
          <a:stretch>
            <a:fillRect/>
          </a:stretch>
        </p:blipFill>
        <p:spPr>
          <a:xfrm flipH="false" flipV="false" rot="520720">
            <a:off x="14990002" y="3687608"/>
            <a:ext cx="848591" cy="1125682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789926">
            <a:off x="10940464" y="2085248"/>
            <a:ext cx="513645" cy="49310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8915872">
            <a:off x="14117791" y="6688041"/>
            <a:ext cx="424393" cy="40741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4540450">
            <a:off x="16224780" y="3050290"/>
            <a:ext cx="294237" cy="28246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262007">
            <a:off x="-827416" y="8685343"/>
            <a:ext cx="20474267" cy="647731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66A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1460983">
            <a:off x="1235743" y="6151559"/>
            <a:ext cx="1748898" cy="2199872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4810274">
            <a:off x="15425225" y="324206"/>
            <a:ext cx="1675438" cy="210746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134838">
            <a:off x="3620731" y="579476"/>
            <a:ext cx="10590914" cy="2118183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10084657">
            <a:off x="3221913" y="633590"/>
            <a:ext cx="541332" cy="51967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1159206">
            <a:off x="3252256" y="4267841"/>
            <a:ext cx="662036" cy="112209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7483644">
            <a:off x="541517" y="9362339"/>
            <a:ext cx="509049" cy="48868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1422455">
            <a:off x="887331" y="3746380"/>
            <a:ext cx="509049" cy="48868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6383107">
            <a:off x="17308741" y="4581008"/>
            <a:ext cx="513645" cy="4931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5590816">
            <a:off x="17447185" y="9542024"/>
            <a:ext cx="424393" cy="40741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2419102">
            <a:off x="16411918" y="7142291"/>
            <a:ext cx="927423" cy="1329729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7"/>
          <a:srcRect l="31015" t="20037" r="10878" b="12690"/>
          <a:stretch>
            <a:fillRect/>
          </a:stretch>
        </p:blipFill>
        <p:spPr>
          <a:xfrm flipH="false" flipV="false" rot="0">
            <a:off x="3174073" y="1992647"/>
            <a:ext cx="12253947" cy="7976257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4474173" y="969630"/>
            <a:ext cx="8884030" cy="113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000000"/>
                </a:solidFill>
                <a:latin typeface="Amatic SC Bold"/>
              </a:rPr>
              <a:t>TRANSLATE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66A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10084657">
            <a:off x="3312608" y="1124663"/>
            <a:ext cx="541332" cy="51967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1460983">
            <a:off x="1140146" y="6043445"/>
            <a:ext cx="1748898" cy="219987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159206">
            <a:off x="3252256" y="4267841"/>
            <a:ext cx="662036" cy="112209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5606750" y="8544145"/>
            <a:ext cx="758759" cy="83798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4810274">
            <a:off x="15351211" y="518240"/>
            <a:ext cx="1675438" cy="210746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7483644">
            <a:off x="2830753" y="8871512"/>
            <a:ext cx="509049" cy="48868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1422455">
            <a:off x="887331" y="3746380"/>
            <a:ext cx="509049" cy="48868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2851397">
            <a:off x="9271959" y="1713339"/>
            <a:ext cx="319992" cy="30719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10019461">
            <a:off x="13499925" y="1324020"/>
            <a:ext cx="516571" cy="495908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6383107">
            <a:off x="16927791" y="4752167"/>
            <a:ext cx="513645" cy="49310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5756806">
            <a:off x="15020060" y="9178423"/>
            <a:ext cx="424393" cy="40741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8915872">
            <a:off x="14957400" y="6074883"/>
            <a:ext cx="424393" cy="40741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1345741">
            <a:off x="12434679" y="8217911"/>
            <a:ext cx="511678" cy="867251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1800043">
            <a:off x="11268667" y="590515"/>
            <a:ext cx="567418" cy="626667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0154087">
            <a:off x="14320066" y="3449328"/>
            <a:ext cx="489149" cy="82906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1839255">
            <a:off x="9001924" y="9254121"/>
            <a:ext cx="554415" cy="532238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2419102">
            <a:off x="16411918" y="7034178"/>
            <a:ext cx="927423" cy="1329729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7"/>
          <a:srcRect l="32130" t="18937" r="11241" b="14204"/>
          <a:stretch>
            <a:fillRect/>
          </a:stretch>
        </p:blipFill>
        <p:spPr>
          <a:xfrm flipH="false" flipV="false" rot="0">
            <a:off x="2674481" y="566674"/>
            <a:ext cx="13094006" cy="86916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DAEII1TJoxA</dc:identifier>
  <dcterms:modified xsi:type="dcterms:W3CDTF">2011-08-01T06:04:30Z</dcterms:modified>
  <cp:revision>1</cp:revision>
  <dc:title>Teacher Elida</dc:title>
</cp:coreProperties>
</file>