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B308020-9396-4FCF-9AC2-D4D2B029832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676B8B-F4A1-4343-B014-62AD57CADC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08020-9396-4FCF-9AC2-D4D2B029832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76B8B-F4A1-4343-B014-62AD57CADC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08020-9396-4FCF-9AC2-D4D2B029832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76B8B-F4A1-4343-B014-62AD57CADC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1790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4638"/>
            <a:ext cx="9144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932725"/>
            <a:ext cx="9144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839124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164638"/>
            <a:ext cx="8820472" cy="768085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3528" y="932725"/>
            <a:ext cx="8820472" cy="384043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2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97845489-B228-40CA-99BD-CBA41EE6F99E}"/>
              </a:ext>
            </a:extLst>
          </p:cNvPr>
          <p:cNvSpPr/>
          <p:nvPr userDrawn="1"/>
        </p:nvSpPr>
        <p:spPr>
          <a:xfrm>
            <a:off x="0" y="1412776"/>
            <a:ext cx="9144000" cy="54452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5654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619672" y="164638"/>
            <a:ext cx="7524328" cy="768085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619672" y="932725"/>
            <a:ext cx="7524328" cy="384043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2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41105915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63888" y="836712"/>
            <a:ext cx="1296144" cy="172819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3563888" y="2708920"/>
            <a:ext cx="1296144" cy="172819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563888" y="4581128"/>
            <a:ext cx="1296144" cy="172819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47236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t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839292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483768" y="404664"/>
            <a:ext cx="1944216" cy="60486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676775" y="404664"/>
            <a:ext cx="1944216" cy="60486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116466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247964" y="452671"/>
            <a:ext cx="1944216" cy="595266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6444448" y="3699875"/>
            <a:ext cx="2304016" cy="27054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95536" y="3699875"/>
            <a:ext cx="3600160" cy="27054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7456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08020-9396-4FCF-9AC2-D4D2B029832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76B8B-F4A1-4343-B014-62AD57CADC2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 userDrawn="1"/>
        </p:nvSpPr>
        <p:spPr>
          <a:xfrm rot="10800000">
            <a:off x="6804000" y="1"/>
            <a:ext cx="2340000" cy="31200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424595" y="382059"/>
            <a:ext cx="2160000" cy="2880000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260726" y="1969029"/>
            <a:ext cx="2160000" cy="2880000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5424595" y="3550411"/>
            <a:ext cx="2160000" cy="2880000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588464" y="1969029"/>
            <a:ext cx="2160000" cy="2880000"/>
          </a:xfrm>
          <a:prstGeom prst="diamond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4" name="Right Triangle 13"/>
          <p:cNvSpPr/>
          <p:nvPr userDrawn="1"/>
        </p:nvSpPr>
        <p:spPr>
          <a:xfrm>
            <a:off x="0" y="3738000"/>
            <a:ext cx="2340000" cy="31200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2470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2591944" y="0"/>
            <a:ext cx="1980056" cy="23183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4752184" y="0"/>
            <a:ext cx="1980056" cy="23183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6912424" y="0"/>
            <a:ext cx="1980056" cy="23183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2591944" y="4539628"/>
            <a:ext cx="1980056" cy="23183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9" hasCustomPrompt="1"/>
          </p:nvPr>
        </p:nvSpPr>
        <p:spPr>
          <a:xfrm>
            <a:off x="4752184" y="4539628"/>
            <a:ext cx="1980056" cy="23183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20" hasCustomPrompt="1"/>
          </p:nvPr>
        </p:nvSpPr>
        <p:spPr>
          <a:xfrm>
            <a:off x="6912424" y="4539628"/>
            <a:ext cx="1980056" cy="23183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8595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42176"/>
            <a:ext cx="9144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1010261"/>
            <a:ext cx="9144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3717032"/>
            <a:ext cx="9144000" cy="31409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6" name="Picture 2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7" y="1460501"/>
            <a:ext cx="6011911" cy="4077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83460" y="1988843"/>
            <a:ext cx="2834003" cy="28189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826737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42176"/>
            <a:ext cx="9144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1010261"/>
            <a:ext cx="9144000" cy="3840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2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2" descr="D:\KBM-정애\014-Fullppt\PNG이미지\모니터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15136"/>
            <a:ext cx="3672408" cy="488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771162" y="1929043"/>
            <a:ext cx="3325137" cy="30983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4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61074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/>
          <p:nvPr userDrawn="1"/>
        </p:nvGrpSpPr>
        <p:grpSpPr>
          <a:xfrm>
            <a:off x="3377124" y="674683"/>
            <a:ext cx="2376264" cy="5472612"/>
            <a:chOff x="2627784" y="1825002"/>
            <a:chExt cx="1198166" cy="2069560"/>
          </a:xfrm>
        </p:grpSpPr>
        <p:sp>
          <p:nvSpPr>
            <p:cNvPr id="7" name="Rounded Rectangle 6"/>
            <p:cNvSpPr/>
            <p:nvPr/>
          </p:nvSpPr>
          <p:spPr>
            <a:xfrm>
              <a:off x="2627784" y="1825002"/>
              <a:ext cx="1198166" cy="206956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155241" y="1922844"/>
              <a:ext cx="143251" cy="27666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168829" y="3704452"/>
              <a:ext cx="116076" cy="127684"/>
              <a:chOff x="2453209" y="5151638"/>
              <a:chExt cx="191820" cy="211002"/>
            </a:xfrm>
          </p:grpSpPr>
          <p:sp>
            <p:nvSpPr>
              <p:cNvPr id="12" name="Oval 11"/>
              <p:cNvSpPr/>
              <p:nvPr userDrawn="1"/>
            </p:nvSpPr>
            <p:spPr>
              <a:xfrm>
                <a:off x="2453209" y="5151638"/>
                <a:ext cx="191820" cy="211002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ounded Rectangle 12"/>
              <p:cNvSpPr/>
              <p:nvPr userDrawn="1"/>
            </p:nvSpPr>
            <p:spPr>
              <a:xfrm>
                <a:off x="2505251" y="5208531"/>
                <a:ext cx="87734" cy="97215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4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526037" y="1124749"/>
            <a:ext cx="2091935" cy="43980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239629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843808" y="0"/>
            <a:ext cx="630019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28438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0964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67544" y="1"/>
            <a:ext cx="3312368" cy="17968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67544" y="5061181"/>
            <a:ext cx="3312368" cy="17968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67544" y="1988840"/>
            <a:ext cx="3312368" cy="28803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0038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64638"/>
            <a:ext cx="9144000" cy="7680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354008" y="1508788"/>
            <a:ext cx="2849840" cy="4865561"/>
            <a:chOff x="354008" y="1131589"/>
            <a:chExt cx="2849840" cy="3649171"/>
          </a:xfrm>
        </p:grpSpPr>
        <p:sp>
          <p:nvSpPr>
            <p:cNvPr id="6" name="Rounded Rectangle 5"/>
            <p:cNvSpPr/>
            <p:nvPr/>
          </p:nvSpPr>
          <p:spPr>
            <a:xfrm>
              <a:off x="354008" y="1131589"/>
              <a:ext cx="2849840" cy="3649171"/>
            </a:xfrm>
            <a:prstGeom prst="roundRect">
              <a:avLst>
                <a:gd name="adj" fmla="val 396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31932" y="1347500"/>
              <a:ext cx="108520" cy="3240473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4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5400000">
              <a:off x="2592642" y="1238201"/>
              <a:ext cx="502331" cy="502331"/>
            </a:xfrm>
            <a:prstGeom prst="halfFrame">
              <a:avLst>
                <a:gd name="adj1" fmla="val 23728"/>
                <a:gd name="adj2" fmla="val 24642"/>
              </a:avLst>
            </a:prstGeom>
            <a:solidFill>
              <a:schemeClr val="bg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1160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08020-9396-4FCF-9AC2-D4D2B029832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76B8B-F4A1-4343-B014-62AD57CADC2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08020-9396-4FCF-9AC2-D4D2B029832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76B8B-F4A1-4343-B014-62AD57CADC2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08020-9396-4FCF-9AC2-D4D2B029832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76B8B-F4A1-4343-B014-62AD57CADC2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08020-9396-4FCF-9AC2-D4D2B029832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76B8B-F4A1-4343-B014-62AD57CADC2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308020-9396-4FCF-9AC2-D4D2B029832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76B8B-F4A1-4343-B014-62AD57CADC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B308020-9396-4FCF-9AC2-D4D2B029832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76B8B-F4A1-4343-B014-62AD57CADC2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B308020-9396-4FCF-9AC2-D4D2B029832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676B8B-F4A1-4343-B014-62AD57CADC2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B308020-9396-4FCF-9AC2-D4D2B029832A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0676B8B-F4A1-4343-B014-62AD57CADC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3624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CILJEVI I POSLOVNA POLITIKA PREDUZEĆA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sr-Latn-ME" dirty="0" smtClean="0"/>
          </a:p>
          <a:p>
            <a:endParaRPr lang="sr-Latn-ME" dirty="0"/>
          </a:p>
          <a:p>
            <a:r>
              <a:rPr lang="sr-Latn-ME" dirty="0" smtClean="0"/>
              <a:t>prof. Budrak Aleksandra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Poslovna</a:t>
            </a:r>
            <a:r>
              <a:rPr lang="en-US" sz="2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strategija</a:t>
            </a:r>
            <a:r>
              <a:rPr lang="en-US" sz="2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predstavlja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način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ostvarivanja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ciljeva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Neke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najčešće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poslovne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strategije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koje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koriste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None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Ofanzivna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cilj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ove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strategije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je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preduzeće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postane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lider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svojoj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djelatnosti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Donosi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visok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profit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visok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rizik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-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Defanzivna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za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cilj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se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preduzeće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2400" dirty="0" smtClean="0">
                <a:latin typeface="Arial" pitchFamily="34" charset="0"/>
                <a:cs typeface="Arial" pitchFamily="34" charset="0"/>
              </a:rPr>
              <a:t>odbrani </a:t>
            </a:r>
            <a:r>
              <a:rPr lang="pl-PL" sz="2400" dirty="0">
                <a:latin typeface="Arial" pitchFamily="34" charset="0"/>
                <a:cs typeface="Arial" pitchFamily="34" charset="0"/>
              </a:rPr>
              <a:t>od konkurencije i da </a:t>
            </a:r>
            <a:r>
              <a:rPr lang="pl-PL" sz="2400" dirty="0" smtClean="0">
                <a:latin typeface="Arial" pitchFamily="34" charset="0"/>
                <a:cs typeface="Arial" pitchFamily="34" charset="0"/>
              </a:rPr>
              <a:t>zadrži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svoj </a:t>
            </a:r>
            <a:r>
              <a:rPr lang="it-IT" sz="2400" dirty="0">
                <a:latin typeface="Arial" pitchFamily="34" charset="0"/>
                <a:cs typeface="Arial" pitchFamily="34" charset="0"/>
              </a:rPr>
              <a:t>udio na tržištu. Ova strategija ne </a:t>
            </a:r>
            <a:r>
              <a:rPr lang="it-IT" sz="2400" dirty="0" smtClean="0">
                <a:latin typeface="Arial" pitchFamily="34" charset="0"/>
                <a:cs typeface="Arial" pitchFamily="34" charset="0"/>
              </a:rPr>
              <a:t>donosi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visoki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profit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Poslovna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strategija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- </a:t>
            </a:r>
            <a:r>
              <a:rPr lang="en-US" sz="28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Strategija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imitacije</a:t>
            </a:r>
            <a:r>
              <a:rPr lang="en-US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cilj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preduzetnika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ili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preduzeća je da se zadrži pozicija 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iza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lidera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u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djelatnosti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tako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što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kopira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odnosno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imitira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sz="28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Tradicionalistička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konzervativna</a:t>
            </a:r>
            <a:r>
              <a:rPr lang="en-US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8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strategija</a:t>
            </a:r>
            <a:r>
              <a:rPr lang="en-US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preduzetnik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odnosno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preduzeće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ne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želi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mijenja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obilježja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svog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proizvoda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već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zadržava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u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starom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prepoznatljivom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obliku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Poslovna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strategija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Svako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preduzeće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mora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imati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jasno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definisanu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viziju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misiju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ciljeve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poslovnu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politiku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strategiju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preduzeća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Ciljevi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poslovna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politika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preduzeća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Owner\Desktop\vizij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3214686"/>
            <a:ext cx="4857784" cy="2926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Vizija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predstavlja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sliku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idealne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budućnosti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preduzeća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odnosno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dugoročni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željeni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rezultat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koji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želi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ostvariti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Mora se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jasno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formulisati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odnosno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preduzeće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mora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tačno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odrediti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gdje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želi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bude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nakon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određenog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vremena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8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Primjer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Vizija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“ VOLI”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kompanije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jeste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se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razvija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stabilno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progresivno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odgovorno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preduzeće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Vizija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800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Misija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označava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osnovnu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funkciju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zadatak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preduzeća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kojem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ono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razlikuje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od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ostalih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preduzeća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bi se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definisala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misija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moraju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odgovori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pitanja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Šta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tačno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radite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Koje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proizvode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usluge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nudite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je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vaš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idealni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potrošač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koje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mu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potrebe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zadovoljavate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Koja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tržišta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pokrivate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- Po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čemu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se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razlikujete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konkurencije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  -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Kako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vidite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budućnost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vaše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firme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algn="just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Misija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Primjer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Misija IM „Goranović“ d.o.o. Nikšić 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je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tržištu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ponudi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proizvod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vrhunskog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kvaliteta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modernog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pakovanja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ambalaže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8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it-IT" sz="2800" dirty="0">
                <a:latin typeface="Arial" pitchFamily="34" charset="0"/>
                <a:cs typeface="Arial" pitchFamily="34" charset="0"/>
              </a:rPr>
              <a:t>dizajna, u potpunosti prilagođen </a:t>
            </a:r>
            <a:r>
              <a:rPr lang="it-IT" sz="2800" dirty="0" smtClean="0">
                <a:latin typeface="Arial" pitchFamily="34" charset="0"/>
                <a:cs typeface="Arial" pitchFamily="34" charset="0"/>
              </a:rPr>
              <a:t>potrebama 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zahtjevima potrošača, a u 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skladu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sa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svjetskim standardima, i 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posebnim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akcentom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zdravstvenu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ispravnost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Misija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Owner\Desktop\goranovic-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4286256"/>
            <a:ext cx="3762375" cy="2076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Ciljevi</a:t>
            </a:r>
            <a:r>
              <a:rPr lang="en-US" sz="2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poželjna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stanja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koja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preduzetnik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800" dirty="0" smtClean="0">
                <a:latin typeface="Arial" pitchFamily="34" charset="0"/>
                <a:cs typeface="Arial" pitchFamily="34" charset="0"/>
              </a:rPr>
              <a:t>odnosno </a:t>
            </a:r>
            <a:r>
              <a:rPr lang="it-IT" sz="2800" dirty="0">
                <a:latin typeface="Arial" pitchFamily="34" charset="0"/>
                <a:cs typeface="Arial" pitchFamily="34" charset="0"/>
              </a:rPr>
              <a:t>preduzeće želi ostvariti </a:t>
            </a:r>
            <a:r>
              <a:rPr lang="it-IT" sz="2800" dirty="0" smtClean="0">
                <a:latin typeface="Arial" pitchFamily="34" charset="0"/>
                <a:cs typeface="Arial" pitchFamily="34" charset="0"/>
              </a:rPr>
              <a:t>svojom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poslovnom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aktivnošću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Cilj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pokretanja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svakog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biznisa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je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ostvarivanje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profita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Pored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profita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preduzetnik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t-IT" sz="2800" dirty="0" smtClean="0">
                <a:latin typeface="Arial" pitchFamily="34" charset="0"/>
                <a:cs typeface="Arial" pitchFamily="34" charset="0"/>
              </a:rPr>
              <a:t>odnosno </a:t>
            </a:r>
            <a:r>
              <a:rPr lang="it-IT" sz="2800" dirty="0">
                <a:latin typeface="Arial" pitchFamily="34" charset="0"/>
                <a:cs typeface="Arial" pitchFamily="34" charset="0"/>
              </a:rPr>
              <a:t>preduzeće može imati </a:t>
            </a:r>
            <a:r>
              <a:rPr lang="it-IT" sz="2800" dirty="0" smtClean="0">
                <a:latin typeface="Arial" pitchFamily="34" charset="0"/>
                <a:cs typeface="Arial" pitchFamily="34" charset="0"/>
              </a:rPr>
              <a:t>i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druge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ciljeve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kao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što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povraćaj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uloženih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sredstava</a:t>
            </a:r>
            <a:r>
              <a:rPr lang="vi-VN" sz="2800" dirty="0">
                <a:latin typeface="Arial" pitchFamily="34" charset="0"/>
                <a:cs typeface="Arial" pitchFamily="34" charset="0"/>
              </a:rPr>
              <a:t>, ostvarivanje određenog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nivoa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proizvodnje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razvoj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opstanak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preduzeća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dr.</a:t>
            </a:r>
          </a:p>
          <a:p>
            <a:pPr algn="just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Ciljevi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>
                <a:latin typeface="Arial" pitchFamily="34" charset="0"/>
                <a:cs typeface="Arial" pitchFamily="34" charset="0"/>
              </a:rPr>
              <a:t>Postavljanje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ciljeva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je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najteži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posla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za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preduzetnika odnosno preduzeće. U 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te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a-DK" sz="2800" dirty="0" smtClean="0">
                <a:latin typeface="Arial" pitchFamily="34" charset="0"/>
                <a:cs typeface="Arial" pitchFamily="34" charset="0"/>
              </a:rPr>
              <a:t>svrhe </a:t>
            </a:r>
            <a:r>
              <a:rPr lang="da-DK" sz="2800" dirty="0">
                <a:latin typeface="Arial" pitchFamily="34" charset="0"/>
                <a:cs typeface="Arial" pitchFamily="34" charset="0"/>
              </a:rPr>
              <a:t>se može koristiti </a:t>
            </a:r>
            <a:r>
              <a:rPr lang="da-DK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„</a:t>
            </a:r>
            <a:r>
              <a:rPr lang="da-DK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SMART“ </a:t>
            </a:r>
            <a:r>
              <a:rPr lang="da-DK" sz="2800" dirty="0" smtClean="0">
                <a:latin typeface="Arial" pitchFamily="34" charset="0"/>
                <a:cs typeface="Arial" pitchFamily="34" charset="0"/>
              </a:rPr>
              <a:t>model</a:t>
            </a:r>
            <a:r>
              <a:rPr lang="da-DK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kome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svaki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cilj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koji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postavimo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treba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bude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None/>
            </a:pPr>
            <a:r>
              <a:rPr lang="sv-SE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sv-SE" sz="2800" dirty="0" smtClean="0">
                <a:latin typeface="Arial" pitchFamily="34" charset="0"/>
                <a:cs typeface="Arial" pitchFamily="34" charset="0"/>
              </a:rPr>
              <a:t>     - S </a:t>
            </a:r>
            <a:r>
              <a:rPr lang="sv-SE" sz="2800" dirty="0">
                <a:latin typeface="Arial" pitchFamily="34" charset="0"/>
                <a:cs typeface="Arial" pitchFamily="34" charset="0"/>
              </a:rPr>
              <a:t>(specific) – </a:t>
            </a:r>
            <a:r>
              <a:rPr lang="sv-SE" sz="2800" dirty="0" smtClean="0">
                <a:latin typeface="Arial" pitchFamily="34" charset="0"/>
                <a:cs typeface="Arial" pitchFamily="34" charset="0"/>
              </a:rPr>
              <a:t>specifičan</a:t>
            </a:r>
            <a:endParaRPr lang="sv-SE" sz="2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- M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(measurable)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mjerljiv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- A (achievable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ambiciozan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- R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(resource bond) 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realan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- T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(time limited) –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vremenski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ograničen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Ciljevi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Cilj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može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dobro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loše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definisan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Primjer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Povećati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obim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proizvodnje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naredne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godine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za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20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%(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dobro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definisan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cilj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-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Povećati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proizvodnju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u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narednom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periodu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(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loše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definisan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cilj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Ciljevi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Poslovna</a:t>
            </a:r>
            <a:r>
              <a:rPr lang="en-US" sz="2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politika</a:t>
            </a:r>
            <a:r>
              <a:rPr lang="en-US" sz="2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obuhvata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načela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pravila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za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djelovanje preduzeća prema 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određenim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ciljevima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Poslovnom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politikom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kreira 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se budućnost nekog preduzeća,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krajnji </a:t>
            </a:r>
            <a:r>
              <a:rPr lang="pl-PL" sz="2800" dirty="0">
                <a:latin typeface="Arial" pitchFamily="34" charset="0"/>
                <a:cs typeface="Arial" pitchFamily="34" charset="0"/>
              </a:rPr>
              <a:t>joj je cilj opstanak na tržištu i </a:t>
            </a:r>
            <a:r>
              <a:rPr lang="pl-PL" sz="2800" dirty="0" smtClean="0">
                <a:latin typeface="Arial" pitchFamily="34" charset="0"/>
                <a:cs typeface="Arial" pitchFamily="34" charset="0"/>
              </a:rPr>
              <a:t>razvoj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Može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opšta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specifična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kratkoročna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dugoročna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Poslovna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politika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7A7BD"/>
      </a:accent1>
      <a:accent2>
        <a:srgbClr val="69B6CC"/>
      </a:accent2>
      <a:accent3>
        <a:srgbClr val="57A7BD"/>
      </a:accent3>
      <a:accent4>
        <a:srgbClr val="69B6CC"/>
      </a:accent4>
      <a:accent5>
        <a:srgbClr val="57A7BD"/>
      </a:accent5>
      <a:accent6>
        <a:srgbClr val="69B6CC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101</TotalTime>
  <Words>551</Words>
  <Application>Microsoft Office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Concourse</vt:lpstr>
      <vt:lpstr>Contents Slide Master</vt:lpstr>
      <vt:lpstr>CILJEVI I POSLOVNA POLITIKA PREDUZEĆA</vt:lpstr>
      <vt:lpstr>Ciljevi i poslovna politika preduzeća</vt:lpstr>
      <vt:lpstr>Vizija </vt:lpstr>
      <vt:lpstr>Misija </vt:lpstr>
      <vt:lpstr>Misija</vt:lpstr>
      <vt:lpstr>Ciljevi</vt:lpstr>
      <vt:lpstr>Ciljevi </vt:lpstr>
      <vt:lpstr>Ciljevi</vt:lpstr>
      <vt:lpstr>Poslovna politika</vt:lpstr>
      <vt:lpstr>Poslovna strategija</vt:lpstr>
      <vt:lpstr>Poslovna strategija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aleksbudrak@gmail.com</cp:lastModifiedBy>
  <cp:revision>18</cp:revision>
  <dcterms:created xsi:type="dcterms:W3CDTF">2020-11-22T13:43:45Z</dcterms:created>
  <dcterms:modified xsi:type="dcterms:W3CDTF">2021-12-30T15:54:34Z</dcterms:modified>
</cp:coreProperties>
</file>