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2/27/2021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2/27/2021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2/27/2021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2/27/2021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2/27/2021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2/27/2021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Monotonost</a:t>
            </a:r>
            <a:r>
              <a:rPr lang="en-US" sz="5000" dirty="0" smtClean="0">
                <a:latin typeface="Franklin Gothic Medium" panose="020B0603020102020204" pitchFamily="34" charset="0"/>
              </a:rPr>
              <a:t> I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ekstremne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vrijednosti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funkcije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1925" y="336430"/>
            <a:ext cx="5986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Monotonost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ekstremne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vrijednosti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01925" y="1333893"/>
                <a:ext cx="906636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Monotonost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rast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opadanje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intervalima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ako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ih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gdje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</m:sup>
                    </m:sSup>
                    <m:r>
                      <a:rPr 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0 </m:t>
                    </m:r>
                  </m:oMath>
                </a14:m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raste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intervalima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ako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ih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gdje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</m:sup>
                    </m:sSup>
                    <m:r>
                      <a:rPr 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0 </m:t>
                    </m:r>
                  </m:oMath>
                </a14:m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opada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925" y="1333893"/>
                <a:ext cx="9066362" cy="830997"/>
              </a:xfrm>
              <a:prstGeom prst="rect">
                <a:avLst/>
              </a:prstGeom>
              <a:blipFill rotWithShape="0">
                <a:blip r:embed="rId2"/>
                <a:stretch>
                  <a:fillRect l="-269" t="-2206" b="-8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01925" y="3076056"/>
                <a:ext cx="1111082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Šta se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dešava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tačkama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u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kojima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Def</a:t>
                </a:r>
                <a:r>
                  <a:rPr lang="en-US" sz="1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u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kojima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</m:sup>
                    </m:sSup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 </m:t>
                    </m:r>
                  </m:oMath>
                </a14:m>
                <a:r>
                  <a:rPr lang="en-US" sz="1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se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nazivaju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stacionarne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tačke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To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su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potencijalne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minimuma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ili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maksimuma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funkcije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1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925" y="3076056"/>
                <a:ext cx="11110822" cy="584775"/>
              </a:xfrm>
              <a:prstGeom prst="rect">
                <a:avLst/>
              </a:prstGeom>
              <a:blipFill rotWithShape="0">
                <a:blip r:embed="rId3"/>
                <a:stretch>
                  <a:fillRect l="-329" t="-3125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1925" y="4571998"/>
                <a:ext cx="10489720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Def: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Neka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f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diferencijabilna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intervalu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US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tačku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a:rPr lang="en-US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kažemo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je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minimuma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maksimuma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ako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</m:d>
                        <m:r>
                          <a:rPr lang="en-US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∀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∈(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925" y="4571998"/>
                <a:ext cx="10489720" cy="616515"/>
              </a:xfrm>
              <a:prstGeom prst="rect">
                <a:avLst/>
              </a:prstGeom>
              <a:blipFill rotWithShape="0">
                <a:blip r:embed="rId4"/>
                <a:stretch>
                  <a:fillRect l="-233" t="-2970" b="-99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9663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62309" y="414068"/>
                <a:ext cx="10455216" cy="66924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Odrediti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ekstremne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vrijednosti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ispitati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monotonost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800100" lvl="1" indent="-342900">
                  <a:buFont typeface="+mj-lt"/>
                  <a:buAutoNum type="alphaLcParenR"/>
                </a:pPr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>
                  <a:buFont typeface="+mj-lt"/>
                  <a:buAutoNum type="alphaLcParenR"/>
                </a:pPr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num>
                      <m:den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                     </a:t>
                </a:r>
              </a:p>
              <a:p>
                <a:pPr marL="800100" lvl="1" indent="-342900">
                  <a:buFont typeface="+mj-lt"/>
                  <a:buAutoNum type="alphaLcParenR"/>
                </a:pP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num>
                      <m:den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sup>
                        </m:sSup>
                      </m:den>
                    </m:f>
                  </m:oMath>
                </a14:m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R:   a) 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𝐷𝑓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svugdje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definisana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</m:t>
                    </m:r>
                  </m:oMath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  <a:p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Sada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tražimo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stacionarne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tj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=0?</m:t>
                    </m:r>
                  </m:oMath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sz="1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r"/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→  </m:t>
                    </m:r>
                    <m:d>
                      <m:d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 </m:t>
                    </m:r>
                    <m:r>
                      <a:rPr 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=−1</m:t>
                    </m:r>
                    <m:r>
                      <a:rPr lang="en-US" sz="1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13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su</a:t>
                </a:r>
                <a:r>
                  <a:rPr lang="en-US" sz="13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3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stacionarne</a:t>
                </a:r>
                <a:r>
                  <a:rPr lang="en-US" sz="13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3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tačke</a:t>
                </a:r>
                <a:r>
                  <a:rPr lang="en-US" sz="13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3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13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kandidati</a:t>
                </a:r>
                <a:r>
                  <a:rPr lang="en-US" sz="13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3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13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3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ektremne</a:t>
                </a:r>
                <a:r>
                  <a:rPr lang="en-US" sz="13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</a:t>
                </a:r>
                <a:r>
                  <a:rPr lang="en-US" sz="13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vrijednosti</a:t>
                </a:r>
                <a:r>
                  <a:rPr lang="en-US" sz="13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                             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</a:t>
                </a:r>
                <a:r>
                  <a:rPr lang="en-US" sz="11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+++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</a:t>
                </a:r>
                <a:r>
                  <a:rPr lang="en-US" sz="1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+++                                  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    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↑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𝑧𝑎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d>
                      <m:d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−∞, −1</m:t>
                        </m:r>
                      </m:e>
                    </m:d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d>
                      <m:d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1,+∞</m:t>
                        </m:r>
                      </m:e>
                    </m:d>
                  </m:oMath>
                </a14:m>
                <a:endParaRPr lang="en-US" sz="1400" b="0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↓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𝑧𝑎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∈(−1,1)</m:t>
                    </m:r>
                  </m:oMath>
                </a14:m>
                <a:endParaRPr lang="en-US" sz="1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</a:t>
                </a:r>
                <a:r>
                  <a:rPr lang="en-US" sz="1200" b="0" i="1" dirty="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a:t>-1                         1                                                                                                                                        -1                             1</a:t>
                </a:r>
                <a:endParaRPr lang="en-US" sz="1600" b="0" i="1" dirty="0" smtClean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800100" lvl="1" indent="-342900">
                  <a:buFont typeface="+mj-lt"/>
                  <a:buAutoNum type="alphaLcParenR"/>
                </a:pPr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/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00100" lvl="1" indent="-342900">
                  <a:buFont typeface="+mj-lt"/>
                  <a:buAutoNum type="alphaLcParenR"/>
                </a:pPr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AutoNum type="arabicPeriod"/>
                </a:pPr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309" y="414068"/>
                <a:ext cx="10455216" cy="6692473"/>
              </a:xfrm>
              <a:prstGeom prst="rect">
                <a:avLst/>
              </a:prstGeom>
              <a:blipFill rotWithShape="0">
                <a:blip r:embed="rId2"/>
                <a:stretch>
                  <a:fillRect l="-291" t="-273" r="-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2122098" y="5279368"/>
            <a:ext cx="2751827" cy="86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/>
          <p:cNvSpPr/>
          <p:nvPr/>
        </p:nvSpPr>
        <p:spPr>
          <a:xfrm>
            <a:off x="2889849" y="4779034"/>
            <a:ext cx="1250830" cy="1371602"/>
          </a:xfrm>
          <a:custGeom>
            <a:avLst/>
            <a:gdLst>
              <a:gd name="connsiteX0" fmla="*/ 0 w 1250830"/>
              <a:gd name="connsiteY0" fmla="*/ 8626 h 1371602"/>
              <a:gd name="connsiteX1" fmla="*/ 638355 w 1250830"/>
              <a:gd name="connsiteY1" fmla="*/ 1371600 h 1371602"/>
              <a:gd name="connsiteX2" fmla="*/ 1250830 w 1250830"/>
              <a:gd name="connsiteY2" fmla="*/ 0 h 1371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50830" h="1371602">
                <a:moveTo>
                  <a:pt x="0" y="8626"/>
                </a:moveTo>
                <a:cubicBezTo>
                  <a:pt x="214941" y="690832"/>
                  <a:pt x="429883" y="1373038"/>
                  <a:pt x="638355" y="1371600"/>
                </a:cubicBezTo>
                <a:cubicBezTo>
                  <a:pt x="846827" y="1370162"/>
                  <a:pt x="1048828" y="685081"/>
                  <a:pt x="1250830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430439" y="5391510"/>
            <a:ext cx="1552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Table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06581074"/>
                  </p:ext>
                </p:extLst>
              </p:nvPr>
            </p:nvGraphicFramePr>
            <p:xfrm>
              <a:off x="6737230" y="6012610"/>
              <a:ext cx="3862716" cy="7315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65679"/>
                    <a:gridCol w="965679"/>
                    <a:gridCol w="965679"/>
                    <a:gridCol w="965679"/>
                  </a:tblGrid>
                  <a:tr h="23291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80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8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232915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y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Table 1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06581074"/>
                  </p:ext>
                </p:extLst>
              </p:nvPr>
            </p:nvGraphicFramePr>
            <p:xfrm>
              <a:off x="6737230" y="6012610"/>
              <a:ext cx="3862716" cy="7315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65679"/>
                    <a:gridCol w="965679"/>
                    <a:gridCol w="965679"/>
                    <a:gridCol w="965679"/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29" t="-8197" r="-300000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------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y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cxnSp>
        <p:nvCxnSpPr>
          <p:cNvPr id="18" name="Straight Arrow Connector 17"/>
          <p:cNvCxnSpPr/>
          <p:nvPr/>
        </p:nvCxnSpPr>
        <p:spPr>
          <a:xfrm flipV="1">
            <a:off x="7988060" y="6443932"/>
            <a:ext cx="431321" cy="189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8867955" y="6443932"/>
            <a:ext cx="491705" cy="189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0006642" y="6443932"/>
            <a:ext cx="336430" cy="189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16" y="1295402"/>
            <a:ext cx="1981477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83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79560" y="1388854"/>
                <a:ext cx="10472469" cy="41256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num>
                      <m:den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den>
                    </m:f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    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≠0→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≠0→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≠±1→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−∞−1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−1,1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1,+∞</m:t>
                        </m:r>
                      </m:e>
                    </m:d>
                  </m:oMath>
                </a14:m>
                <a:endParaRPr lang="en-US" sz="1600" b="0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−1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d>
                            <m:d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−4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1600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Tražimo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stacionarne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tj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</m:sup>
                    </m:sSup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−4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1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 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→−4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  → 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(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kandidat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ekstremum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Primjetimo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je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−4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1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r>
                      <a:rPr lang="en-US" sz="1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0 </m:t>
                    </m:r>
                    <m:r>
                      <m:rPr>
                        <m:sty m:val="p"/>
                      </m:rPr>
                      <a:rPr lang="en-US" sz="1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za</m:t>
                    </m:r>
                    <m:r>
                      <a:rPr lang="en-US" sz="1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∀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∈(−∞,−1)∪(−1,0)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tj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↑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ovom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skupu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Primjetimo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 je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−4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1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en-US" sz="16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0,1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1,+∞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tj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↓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ovom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skupu</a:t>
                </a:r>
                <a:r>
                  <a:rPr lang="en-US" sz="160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560" y="1388854"/>
                <a:ext cx="10472469" cy="4125681"/>
              </a:xfrm>
              <a:prstGeom prst="rect">
                <a:avLst/>
              </a:prstGeom>
              <a:blipFill rotWithShape="0">
                <a:blip r:embed="rId2"/>
                <a:stretch>
                  <a:fillRect l="-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171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1706" y="327804"/>
            <a:ext cx="3001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c)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31498" y="226141"/>
                <a:ext cx="2030556" cy="5557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498" y="226141"/>
                <a:ext cx="2030556" cy="55579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587" y="1169106"/>
            <a:ext cx="3810532" cy="31913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21102" y="4540008"/>
                <a:ext cx="742734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Stacionarne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     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+3=0 </m:t>
                    </m:r>
                  </m:oMath>
                </a14:m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Rješavanjem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kvadratne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jednačine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dobijamo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=−1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=3.</m:t>
                    </m:r>
                  </m:oMath>
                </a14:m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102" y="4540008"/>
                <a:ext cx="7427344" cy="584775"/>
              </a:xfrm>
              <a:prstGeom prst="rect">
                <a:avLst/>
              </a:prstGeom>
              <a:blipFill rotWithShape="0">
                <a:blip r:embed="rId4"/>
                <a:stretch>
                  <a:fillRect l="-493" t="-3125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21102" y="5546784"/>
                <a:ext cx="85746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Primjetimo da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znak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prvog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izvoda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zavisi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samo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od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</m:t>
                    </m:r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+3=0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jer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&gt;0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𝑧𝑎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∀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102" y="5546784"/>
                <a:ext cx="8574656" cy="338554"/>
              </a:xfrm>
              <a:prstGeom prst="rect">
                <a:avLst/>
              </a:prstGeom>
              <a:blipFill rotWithShape="0">
                <a:blip r:embed="rId5"/>
                <a:stretch>
                  <a:fillRect l="-427" t="-5455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5922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70936" y="336431"/>
                <a:ext cx="32866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+2</m:t>
                      </m:r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36" y="336431"/>
                <a:ext cx="3286664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1371600" y="2286000"/>
            <a:ext cx="2838091" cy="25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/>
          <p:cNvSpPr/>
          <p:nvPr/>
        </p:nvSpPr>
        <p:spPr>
          <a:xfrm>
            <a:off x="1854679" y="974616"/>
            <a:ext cx="1544129" cy="1872101"/>
          </a:xfrm>
          <a:custGeom>
            <a:avLst/>
            <a:gdLst>
              <a:gd name="connsiteX0" fmla="*/ 0 w 1544129"/>
              <a:gd name="connsiteY0" fmla="*/ 1872101 h 1872101"/>
              <a:gd name="connsiteX1" fmla="*/ 698740 w 1544129"/>
              <a:gd name="connsiteY1" fmla="*/ 169 h 1872101"/>
              <a:gd name="connsiteX2" fmla="*/ 1544129 w 1544129"/>
              <a:gd name="connsiteY2" fmla="*/ 1785837 h 18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4129" h="1872101">
                <a:moveTo>
                  <a:pt x="0" y="1872101"/>
                </a:moveTo>
                <a:cubicBezTo>
                  <a:pt x="220692" y="943323"/>
                  <a:pt x="441385" y="14546"/>
                  <a:pt x="698740" y="169"/>
                </a:cubicBezTo>
                <a:cubicBezTo>
                  <a:pt x="956095" y="-14208"/>
                  <a:pt x="1250112" y="885814"/>
                  <a:pt x="1544129" y="178583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751162" y="2024390"/>
            <a:ext cx="19064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-1                               3</a:t>
            </a:r>
            <a:endParaRPr 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1371600" y="2388823"/>
            <a:ext cx="2536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----                      ----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77373" y="1500996"/>
            <a:ext cx="724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+++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522234" y="1870328"/>
                <a:ext cx="35109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↑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−1,3</m:t>
                          </m:r>
                        </m:e>
                      </m:d>
                    </m:oMath>
                  </m:oMathPara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↓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∈(−∞,−1)∪(3,+∞)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2234" y="1870328"/>
                <a:ext cx="3510950" cy="646331"/>
              </a:xfrm>
              <a:prstGeom prst="rect">
                <a:avLst/>
              </a:prstGeom>
              <a:blipFill rotWithShape="0">
                <a:blip r:embed="rId3"/>
                <a:stretch>
                  <a:fillRect b="-84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1483173"/>
                  </p:ext>
                </p:extLst>
              </p:nvPr>
            </p:nvGraphicFramePr>
            <p:xfrm>
              <a:off x="1070635" y="4287327"/>
              <a:ext cx="3862716" cy="7315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77342"/>
                    <a:gridCol w="854016"/>
                    <a:gridCol w="965679"/>
                    <a:gridCol w="965679"/>
                  </a:tblGrid>
                  <a:tr h="23291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sz="1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1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11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100" b="0" i="1" smtClean="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  <m:r>
                                  <a:rPr lang="en-US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1100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</m:oMath>
                            </m:oMathPara>
                          </a14:m>
                          <a:endParaRPr lang="en-US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232915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y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1483173"/>
                  </p:ext>
                </p:extLst>
              </p:nvPr>
            </p:nvGraphicFramePr>
            <p:xfrm>
              <a:off x="1070635" y="4287327"/>
              <a:ext cx="3862716" cy="7315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77342"/>
                    <a:gridCol w="854016"/>
                    <a:gridCol w="965679"/>
                    <a:gridCol w="965679"/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565" t="-8197" r="-259887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++++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-----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y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13" name="TextBox 12"/>
          <p:cNvSpPr txBox="1"/>
          <p:nvPr/>
        </p:nvSpPr>
        <p:spPr>
          <a:xfrm>
            <a:off x="2829464" y="4011455"/>
            <a:ext cx="13802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-1               3</a:t>
            </a:r>
            <a:endParaRPr lang="en-US" sz="14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355011" y="4727275"/>
            <a:ext cx="349370" cy="1639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183147" y="4727275"/>
            <a:ext cx="474453" cy="1552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037162" y="4727275"/>
            <a:ext cx="552091" cy="1639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495690" y="4321394"/>
                <a:ext cx="5210355" cy="811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minimum, pa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𝑚𝑖𝑛</m:t>
                        </m:r>
                      </m:sub>
                    </m:sSub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den>
                    </m:f>
                  </m:oMath>
                </a14:m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tačka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maksimuma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pa 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𝑚𝑎𝑥</m:t>
                        </m:r>
                      </m:sub>
                    </m:sSub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num>
                      <m:den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5690" y="4321394"/>
                <a:ext cx="5210355" cy="81176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735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55608" y="362309"/>
                <a:ext cx="7246188" cy="1213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Ispitati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monotonost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naći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ekstremne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vrijednosti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funkcija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+2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</m:oMath>
                </a14:m>
                <a:endParaRPr 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1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ln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⁡(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1+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den>
                    </m:f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domaći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608" y="362309"/>
                <a:ext cx="7246188" cy="1213666"/>
              </a:xfrm>
              <a:prstGeom prst="rect">
                <a:avLst/>
              </a:prstGeom>
              <a:blipFill rotWithShape="0">
                <a:blip r:embed="rId2"/>
                <a:stretch>
                  <a:fillRect l="-505" t="-1500" b="-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655608" y="1915064"/>
            <a:ext cx="4278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R:  a) 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523" y="1915064"/>
            <a:ext cx="4918869" cy="182017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852864" y="3755793"/>
                <a:ext cx="468852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=0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→2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+2=0 →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(stacionarna tačka)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2864" y="3755793"/>
                <a:ext cx="4688528" cy="246221"/>
              </a:xfrm>
              <a:prstGeom prst="rect">
                <a:avLst/>
              </a:prstGeom>
              <a:blipFill rotWithShape="0">
                <a:blip r:embed="rId4"/>
                <a:stretch>
                  <a:fillRect l="-1560" t="-25000" r="-1040" b="-5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523" y="4074327"/>
            <a:ext cx="5433884" cy="2539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57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72" y="336430"/>
            <a:ext cx="3666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Domaći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672" y="1061049"/>
            <a:ext cx="80225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Ispitati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monotonost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odrediti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ekstremne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vrijednosti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funkcija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74454" y="1651373"/>
                <a:ext cx="6280030" cy="9869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−4</m:t>
                        </m:r>
                      </m:e>
                    </m:rad>
                  </m:oMath>
                </a14:m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endParaRPr lang="en-US" sz="1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2−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−6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+8</m:t>
                        </m:r>
                      </m:den>
                    </m:f>
                  </m:oMath>
                </a14:m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454" y="1651373"/>
                <a:ext cx="6280030" cy="986937"/>
              </a:xfrm>
              <a:prstGeom prst="rect">
                <a:avLst/>
              </a:prstGeom>
              <a:blipFill rotWithShape="0">
                <a:blip r:embed="rId2"/>
                <a:stretch>
                  <a:fillRect l="-4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95184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1188</TotalTime>
  <Words>143</Words>
  <Application>Microsoft Office PowerPoint</Application>
  <PresentationFormat>Widescreen</PresentationFormat>
  <Paragraphs>79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Cambria Math</vt:lpstr>
      <vt:lpstr>Franklin Gothic Medium</vt:lpstr>
      <vt:lpstr>Rockwell</vt:lpstr>
      <vt:lpstr>Rockwell Condensed</vt:lpstr>
      <vt:lpstr>Wingdings</vt:lpstr>
      <vt:lpstr>Wood Type</vt:lpstr>
      <vt:lpstr>Monotonost I ekstremne vrijednosti funkcije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97</cp:revision>
  <dcterms:created xsi:type="dcterms:W3CDTF">2020-11-08T09:24:49Z</dcterms:created>
  <dcterms:modified xsi:type="dcterms:W3CDTF">2021-02-27T12:35:22Z</dcterms:modified>
</cp:coreProperties>
</file>