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86DEF-14A3-4995-AE93-C68CDBED68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C128B-BB3B-4FFC-B7C4-C13487A7DA4C}">
      <dgm:prSet/>
      <dgm:spPr/>
      <dgm:t>
        <a:bodyPr/>
        <a:lstStyle/>
        <a:p>
          <a:r>
            <a:rPr lang="sr-Latn-BA" dirty="0" smtClean="0"/>
            <a:t>odnos prema poslu i saradnicima</a:t>
          </a:r>
          <a:endParaRPr lang="en-US" dirty="0"/>
        </a:p>
      </dgm:t>
    </dgm:pt>
    <dgm:pt modelId="{4FE2E888-1C8C-40A8-8CC1-2D7BC5C3C434}" type="parTrans" cxnId="{D3C2D73E-9A8F-416C-AA7C-2958AD21C79B}">
      <dgm:prSet/>
      <dgm:spPr/>
      <dgm:t>
        <a:bodyPr/>
        <a:lstStyle/>
        <a:p>
          <a:endParaRPr lang="en-US"/>
        </a:p>
      </dgm:t>
    </dgm:pt>
    <dgm:pt modelId="{0BCAA1EC-6B22-463D-915B-99CA43E13CD7}" type="sibTrans" cxnId="{D3C2D73E-9A8F-416C-AA7C-2958AD21C79B}">
      <dgm:prSet/>
      <dgm:spPr/>
      <dgm:t>
        <a:bodyPr/>
        <a:lstStyle/>
        <a:p>
          <a:endParaRPr lang="en-US"/>
        </a:p>
      </dgm:t>
    </dgm:pt>
    <dgm:pt modelId="{C48E514C-3C56-445B-B365-287B18447F33}" type="pres">
      <dgm:prSet presAssocID="{31C86DEF-14A3-4995-AE93-C68CDBED68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C86C3F-D148-4D27-8788-6B8BDB9DC0F4}" type="pres">
      <dgm:prSet presAssocID="{B1AC128B-BB3B-4FFC-B7C4-C13487A7DA4C}" presName="horFlow" presStyleCnt="0"/>
      <dgm:spPr/>
    </dgm:pt>
    <dgm:pt modelId="{A3CAE270-3D6F-4270-93AE-A41461EFA6A7}" type="pres">
      <dgm:prSet presAssocID="{B1AC128B-BB3B-4FFC-B7C4-C13487A7DA4C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D3C2D73E-9A8F-416C-AA7C-2958AD21C79B}" srcId="{31C86DEF-14A3-4995-AE93-C68CDBED6857}" destId="{B1AC128B-BB3B-4FFC-B7C4-C13487A7DA4C}" srcOrd="0" destOrd="0" parTransId="{4FE2E888-1C8C-40A8-8CC1-2D7BC5C3C434}" sibTransId="{0BCAA1EC-6B22-463D-915B-99CA43E13CD7}"/>
    <dgm:cxn modelId="{277FE0A5-9CA1-4259-8668-48DFAEA39131}" type="presOf" srcId="{B1AC128B-BB3B-4FFC-B7C4-C13487A7DA4C}" destId="{A3CAE270-3D6F-4270-93AE-A41461EFA6A7}" srcOrd="0" destOrd="0" presId="urn:microsoft.com/office/officeart/2005/8/layout/lProcess3"/>
    <dgm:cxn modelId="{401E212C-B2C2-46FA-95D5-CD6900CE4CA7}" type="presOf" srcId="{31C86DEF-14A3-4995-AE93-C68CDBED6857}" destId="{C48E514C-3C56-445B-B365-287B18447F33}" srcOrd="0" destOrd="0" presId="urn:microsoft.com/office/officeart/2005/8/layout/lProcess3"/>
    <dgm:cxn modelId="{4E4781CD-36E0-4706-A814-B1DD23C0694B}" type="presParOf" srcId="{C48E514C-3C56-445B-B365-287B18447F33}" destId="{BEC86C3F-D148-4D27-8788-6B8BDB9DC0F4}" srcOrd="0" destOrd="0" presId="urn:microsoft.com/office/officeart/2005/8/layout/lProcess3"/>
    <dgm:cxn modelId="{B6375825-52EF-42D7-B013-6F131C7C6E69}" type="presParOf" srcId="{BEC86C3F-D148-4D27-8788-6B8BDB9DC0F4}" destId="{A3CAE270-3D6F-4270-93AE-A41461EFA6A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6DEF-14A3-4995-AE93-C68CDBED68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31E75-B740-48A0-BE97-BE28EC813DAF}">
      <dgm:prSet/>
      <dgm:spPr/>
      <dgm:t>
        <a:bodyPr/>
        <a:lstStyle/>
        <a:p>
          <a:r>
            <a:rPr lang="sr-Latn-BA" dirty="0" smtClean="0"/>
            <a:t>odnos prema klijentima i poslovnim partnerima </a:t>
          </a:r>
          <a:endParaRPr lang="en-US" dirty="0"/>
        </a:p>
      </dgm:t>
    </dgm:pt>
    <dgm:pt modelId="{17909201-D5F5-4F61-946F-D4AEE30C3202}" type="parTrans" cxnId="{D1669524-782B-4F2F-9DF2-2D5E018661FD}">
      <dgm:prSet/>
      <dgm:spPr/>
      <dgm:t>
        <a:bodyPr/>
        <a:lstStyle/>
        <a:p>
          <a:endParaRPr lang="en-US"/>
        </a:p>
      </dgm:t>
    </dgm:pt>
    <dgm:pt modelId="{0C3BE2EB-4A6F-4B05-BF44-A85C2B2015CF}" type="sibTrans" cxnId="{D1669524-782B-4F2F-9DF2-2D5E018661FD}">
      <dgm:prSet/>
      <dgm:spPr/>
      <dgm:t>
        <a:bodyPr/>
        <a:lstStyle/>
        <a:p>
          <a:endParaRPr lang="en-US"/>
        </a:p>
      </dgm:t>
    </dgm:pt>
    <dgm:pt modelId="{C48E514C-3C56-445B-B365-287B18447F33}" type="pres">
      <dgm:prSet presAssocID="{31C86DEF-14A3-4995-AE93-C68CDBED68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B92A7A-C26A-4226-B2A3-548B48823F42}" type="pres">
      <dgm:prSet presAssocID="{D1631E75-B740-48A0-BE97-BE28EC813DAF}" presName="horFlow" presStyleCnt="0"/>
      <dgm:spPr/>
    </dgm:pt>
    <dgm:pt modelId="{F86E6DEE-F4EC-4476-B0AA-3EDBCB2ADF74}" type="pres">
      <dgm:prSet presAssocID="{D1631E75-B740-48A0-BE97-BE28EC813DAF}" presName="bigChev" presStyleLbl="node1" presStyleIdx="0" presStyleCnt="1" custLinFactNeighborX="90566" custLinFactNeighborY="34559"/>
      <dgm:spPr/>
      <dgm:t>
        <a:bodyPr/>
        <a:lstStyle/>
        <a:p>
          <a:endParaRPr lang="en-US"/>
        </a:p>
      </dgm:t>
    </dgm:pt>
  </dgm:ptLst>
  <dgm:cxnLst>
    <dgm:cxn modelId="{CA257C0E-AA0D-412D-9E7E-8BE691B58A5A}" type="presOf" srcId="{D1631E75-B740-48A0-BE97-BE28EC813DAF}" destId="{F86E6DEE-F4EC-4476-B0AA-3EDBCB2ADF74}" srcOrd="0" destOrd="0" presId="urn:microsoft.com/office/officeart/2005/8/layout/lProcess3"/>
    <dgm:cxn modelId="{D1669524-782B-4F2F-9DF2-2D5E018661FD}" srcId="{31C86DEF-14A3-4995-AE93-C68CDBED6857}" destId="{D1631E75-B740-48A0-BE97-BE28EC813DAF}" srcOrd="0" destOrd="0" parTransId="{17909201-D5F5-4F61-946F-D4AEE30C3202}" sibTransId="{0C3BE2EB-4A6F-4B05-BF44-A85C2B2015CF}"/>
    <dgm:cxn modelId="{4BC4DD76-A203-452B-A33C-4AF0B258A08C}" type="presOf" srcId="{31C86DEF-14A3-4995-AE93-C68CDBED6857}" destId="{C48E514C-3C56-445B-B365-287B18447F33}" srcOrd="0" destOrd="0" presId="urn:microsoft.com/office/officeart/2005/8/layout/lProcess3"/>
    <dgm:cxn modelId="{C022C8B7-4FD9-4EC0-B3C8-B18CFA08891E}" type="presParOf" srcId="{C48E514C-3C56-445B-B365-287B18447F33}" destId="{5BB92A7A-C26A-4226-B2A3-548B48823F42}" srcOrd="0" destOrd="0" presId="urn:microsoft.com/office/officeart/2005/8/layout/lProcess3"/>
    <dgm:cxn modelId="{0B84EAE1-F28D-4897-BBBE-83534FCF4ED7}" type="presParOf" srcId="{5BB92A7A-C26A-4226-B2A3-548B48823F42}" destId="{F86E6DEE-F4EC-4476-B0AA-3EDBCB2ADF7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86DEF-14A3-4995-AE93-C68CDBED68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3EDF0-8F1A-418B-BBA0-EF75E009720E}">
      <dgm:prSet/>
      <dgm:spPr/>
      <dgm:t>
        <a:bodyPr/>
        <a:lstStyle/>
        <a:p>
          <a:r>
            <a:rPr lang="sr-Latn-BA" dirty="0" smtClean="0"/>
            <a:t>odnos prema imovini preduzeća.</a:t>
          </a:r>
          <a:endParaRPr lang="en-US" dirty="0"/>
        </a:p>
      </dgm:t>
    </dgm:pt>
    <dgm:pt modelId="{4A6355F2-1653-4796-AF41-B37542FEDEC5}" type="parTrans" cxnId="{BEF6A784-1BA5-4C88-A5A3-A97DBF720DF8}">
      <dgm:prSet/>
      <dgm:spPr/>
      <dgm:t>
        <a:bodyPr/>
        <a:lstStyle/>
        <a:p>
          <a:endParaRPr lang="en-US"/>
        </a:p>
      </dgm:t>
    </dgm:pt>
    <dgm:pt modelId="{661B3E62-1061-490D-80D1-7B36DF95D8C6}" type="sibTrans" cxnId="{BEF6A784-1BA5-4C88-A5A3-A97DBF720DF8}">
      <dgm:prSet/>
      <dgm:spPr/>
      <dgm:t>
        <a:bodyPr/>
        <a:lstStyle/>
        <a:p>
          <a:endParaRPr lang="en-US"/>
        </a:p>
      </dgm:t>
    </dgm:pt>
    <dgm:pt modelId="{C48E514C-3C56-445B-B365-287B18447F33}" type="pres">
      <dgm:prSet presAssocID="{31C86DEF-14A3-4995-AE93-C68CDBED68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A453F5-E335-40D1-A846-9E573F971990}" type="pres">
      <dgm:prSet presAssocID="{2C03EDF0-8F1A-418B-BBA0-EF75E009720E}" presName="horFlow" presStyleCnt="0"/>
      <dgm:spPr/>
    </dgm:pt>
    <dgm:pt modelId="{838CEBE6-81AC-47E1-8B0E-8175613D7DBF}" type="pres">
      <dgm:prSet presAssocID="{2C03EDF0-8F1A-418B-BBA0-EF75E009720E}" presName="bigChev" presStyleLbl="node1" presStyleIdx="0" presStyleCnt="1" custLinFactNeighborY="20323"/>
      <dgm:spPr/>
      <dgm:t>
        <a:bodyPr/>
        <a:lstStyle/>
        <a:p>
          <a:endParaRPr lang="en-US"/>
        </a:p>
      </dgm:t>
    </dgm:pt>
  </dgm:ptLst>
  <dgm:cxnLst>
    <dgm:cxn modelId="{75CB43F6-3CFB-498A-A6BD-31F9F885FFF8}" type="presOf" srcId="{31C86DEF-14A3-4995-AE93-C68CDBED6857}" destId="{C48E514C-3C56-445B-B365-287B18447F33}" srcOrd="0" destOrd="0" presId="urn:microsoft.com/office/officeart/2005/8/layout/lProcess3"/>
    <dgm:cxn modelId="{D71375C8-D4C4-4A93-9B0E-2868CDBCBAE8}" type="presOf" srcId="{2C03EDF0-8F1A-418B-BBA0-EF75E009720E}" destId="{838CEBE6-81AC-47E1-8B0E-8175613D7DBF}" srcOrd="0" destOrd="0" presId="urn:microsoft.com/office/officeart/2005/8/layout/lProcess3"/>
    <dgm:cxn modelId="{BEF6A784-1BA5-4C88-A5A3-A97DBF720DF8}" srcId="{31C86DEF-14A3-4995-AE93-C68CDBED6857}" destId="{2C03EDF0-8F1A-418B-BBA0-EF75E009720E}" srcOrd="0" destOrd="0" parTransId="{4A6355F2-1653-4796-AF41-B37542FEDEC5}" sibTransId="{661B3E62-1061-490D-80D1-7B36DF95D8C6}"/>
    <dgm:cxn modelId="{D4F87244-1613-4424-B3DF-3D5F824A7BF5}" type="presParOf" srcId="{C48E514C-3C56-445B-B365-287B18447F33}" destId="{86A453F5-E335-40D1-A846-9E573F971990}" srcOrd="0" destOrd="0" presId="urn:microsoft.com/office/officeart/2005/8/layout/lProcess3"/>
    <dgm:cxn modelId="{13D8F7C4-83E1-4530-BE85-44A4FFE6B073}" type="presParOf" srcId="{86A453F5-E335-40D1-A846-9E573F971990}" destId="{838CEBE6-81AC-47E1-8B0E-8175613D7DB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AE270-3D6F-4270-93AE-A41461EFA6A7}">
      <dsp:nvSpPr>
        <dsp:cNvPr id="0" name=""/>
        <dsp:cNvSpPr/>
      </dsp:nvSpPr>
      <dsp:spPr>
        <a:xfrm>
          <a:off x="0" y="234195"/>
          <a:ext cx="2743200" cy="1097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300" kern="1200" dirty="0" smtClean="0"/>
            <a:t>odnos prema poslu i saradnicima</a:t>
          </a:r>
          <a:endParaRPr lang="en-US" sz="2300" kern="1200" dirty="0"/>
        </a:p>
      </dsp:txBody>
      <dsp:txXfrm>
        <a:off x="548640" y="234195"/>
        <a:ext cx="1645920" cy="109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6DEE-F4EC-4476-B0AA-3EDBCB2ADF74}">
      <dsp:nvSpPr>
        <dsp:cNvPr id="0" name=""/>
        <dsp:cNvSpPr/>
      </dsp:nvSpPr>
      <dsp:spPr>
        <a:xfrm>
          <a:off x="0" y="468391"/>
          <a:ext cx="2743200" cy="1097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900" kern="1200" dirty="0" smtClean="0"/>
            <a:t>odnos prema klijentima i poslovnim partnerima </a:t>
          </a:r>
          <a:endParaRPr lang="en-US" sz="1900" kern="1200" dirty="0"/>
        </a:p>
      </dsp:txBody>
      <dsp:txXfrm>
        <a:off x="548640" y="468391"/>
        <a:ext cx="1645920" cy="1097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CEBE6-81AC-47E1-8B0E-8175613D7DBF}">
      <dsp:nvSpPr>
        <dsp:cNvPr id="0" name=""/>
        <dsp:cNvSpPr/>
      </dsp:nvSpPr>
      <dsp:spPr>
        <a:xfrm>
          <a:off x="0" y="457196"/>
          <a:ext cx="2743200" cy="1097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300" kern="1200" dirty="0" smtClean="0"/>
            <a:t>odnos prema imovini preduzeća.</a:t>
          </a:r>
          <a:endParaRPr lang="en-US" sz="2300" kern="1200" dirty="0"/>
        </a:p>
      </dsp:txBody>
      <dsp:txXfrm>
        <a:off x="548640" y="457196"/>
        <a:ext cx="1645920" cy="109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7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8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F16C-B197-4FFF-9EEB-FBD848C9825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1"/>
          <a:stretch/>
        </p:blipFill>
        <p:spPr bwMode="auto">
          <a:xfrm>
            <a:off x="2209427" y="361950"/>
            <a:ext cx="512845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57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POSLOVNI KODEKS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520684"/>
            <a:ext cx="280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/>
              <a:t>prof. Budrak Aleksandra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48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+mn-lt"/>
              </a:rPr>
              <a:t>Vje</a:t>
            </a:r>
            <a:r>
              <a:rPr lang="sr-Latn-BA" sz="4000" dirty="0" smtClean="0">
                <a:latin typeface="+mn-lt"/>
              </a:rPr>
              <a:t>ž</a:t>
            </a:r>
            <a:r>
              <a:rPr lang="en-US" sz="4000" dirty="0" err="1" smtClean="0">
                <a:latin typeface="+mn-lt"/>
              </a:rPr>
              <a:t>ba</a:t>
            </a:r>
            <a:r>
              <a:rPr lang="en-US" sz="4000" dirty="0" smtClean="0">
                <a:latin typeface="+mn-lt"/>
              </a:rPr>
              <a:t> br.2</a:t>
            </a:r>
            <a:endParaRPr lang="sr-Latn-ME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Osmislite</a:t>
            </a:r>
            <a:r>
              <a:rPr lang="en-US" sz="2400" dirty="0" smtClean="0"/>
              <a:t> i </a:t>
            </a:r>
            <a:r>
              <a:rPr lang="en-US" sz="2400" dirty="0" err="1" smtClean="0"/>
              <a:t>nacrtajte</a:t>
            </a:r>
            <a:r>
              <a:rPr lang="en-US" sz="2400" dirty="0" smtClean="0"/>
              <a:t> </a:t>
            </a:r>
            <a:r>
              <a:rPr lang="en-US" sz="2400" dirty="0" err="1" smtClean="0"/>
              <a:t>uniformu</a:t>
            </a:r>
            <a:r>
              <a:rPr lang="en-US" sz="2400" dirty="0" smtClean="0"/>
              <a:t> </a:t>
            </a:r>
            <a:r>
              <a:rPr lang="en-US" sz="2400" dirty="0" err="1" smtClean="0"/>
              <a:t>koju</a:t>
            </a:r>
            <a:r>
              <a:rPr lang="en-US" sz="2400" dirty="0" smtClean="0"/>
              <a:t> bi </a:t>
            </a:r>
            <a:r>
              <a:rPr lang="en-US" sz="2400" dirty="0" err="1" smtClean="0"/>
              <a:t>nosili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sr-Latn-ME" sz="2400" dirty="0" smtClean="0"/>
              <a:t>š</a:t>
            </a:r>
            <a:r>
              <a:rPr lang="en-US" sz="2400" dirty="0" smtClean="0"/>
              <a:t>i </a:t>
            </a:r>
            <a:r>
              <a:rPr lang="en-US" sz="2400" dirty="0" err="1" smtClean="0"/>
              <a:t>zaposleni</a:t>
            </a:r>
            <a:r>
              <a:rPr lang="en-US" sz="2400" dirty="0"/>
              <a:t> </a:t>
            </a:r>
            <a:r>
              <a:rPr lang="en-US" sz="2400" dirty="0" smtClean="0"/>
              <a:t>a u </a:t>
            </a:r>
            <a:r>
              <a:rPr lang="en-US" sz="2400" dirty="0" err="1" smtClean="0"/>
              <a:t>skladu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djelatnošću</a:t>
            </a:r>
            <a:r>
              <a:rPr lang="en-US" sz="2400" dirty="0" smtClean="0"/>
              <a:t> </a:t>
            </a:r>
            <a:r>
              <a:rPr lang="en-US" sz="2400" dirty="0" err="1" smtClean="0"/>
              <a:t>preduzeća</a:t>
            </a:r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26130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b="1" dirty="0"/>
              <a:t>Poslovni kodeks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z="2400" dirty="0"/>
              <a:t>je skup pravila čiji je cilj da upute zaposlene kako da svoje ponašanje prilagode radnom okruženju u skladu sa moralnim i profesionalnim normama.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4929" r="13038" b="8450"/>
          <a:stretch/>
        </p:blipFill>
        <p:spPr bwMode="auto">
          <a:xfrm>
            <a:off x="4482640" y="1352550"/>
            <a:ext cx="4504198" cy="272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5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dirty="0"/>
              <a:t>Poslovni kodeks obuhvata tri segmenta</a:t>
            </a:r>
            <a:endParaRPr lang="en-US" sz="400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813456"/>
              </p:ext>
            </p:extLst>
          </p:nvPr>
        </p:nvGraphicFramePr>
        <p:xfrm>
          <a:off x="762000" y="895350"/>
          <a:ext cx="2743200" cy="156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538417"/>
              </p:ext>
            </p:extLst>
          </p:nvPr>
        </p:nvGraphicFramePr>
        <p:xfrm>
          <a:off x="762000" y="1962150"/>
          <a:ext cx="2743200" cy="156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313335"/>
              </p:ext>
            </p:extLst>
          </p:nvPr>
        </p:nvGraphicFramePr>
        <p:xfrm>
          <a:off x="762000" y="3257550"/>
          <a:ext cx="2743200" cy="156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76350"/>
            <a:ext cx="3581400" cy="327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+mn-lt"/>
              </a:rPr>
              <a:t>O</a:t>
            </a:r>
            <a:r>
              <a:rPr lang="sr-Latn-BA" dirty="0" smtClean="0">
                <a:latin typeface="+mn-lt"/>
              </a:rPr>
              <a:t>dnos </a:t>
            </a:r>
            <a:r>
              <a:rPr lang="sr-Latn-BA" dirty="0">
                <a:latin typeface="+mn-lt"/>
              </a:rPr>
              <a:t>prema poslu i saradnicima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00151"/>
            <a:ext cx="4419600" cy="3394472"/>
          </a:xfrm>
        </p:spPr>
        <p:txBody>
          <a:bodyPr>
            <a:noAutofit/>
          </a:bodyPr>
          <a:lstStyle/>
          <a:p>
            <a:r>
              <a:rPr lang="sr-Latn-BA" sz="2400" dirty="0" smtClean="0"/>
              <a:t>Podrazumijeva poštovanje pravila, radnih obaveza i dužnosti (npr.</a:t>
            </a:r>
            <a:r>
              <a:rPr lang="sr-Latn-CS" sz="2400" dirty="0"/>
              <a:t> poštovanje radnog vremena, </a:t>
            </a:r>
            <a:r>
              <a:rPr lang="sr-Latn-CS" sz="2400" dirty="0" smtClean="0"/>
              <a:t>poznavanje </a:t>
            </a:r>
            <a:r>
              <a:rPr lang="sr-Latn-CS" sz="2400" dirty="0"/>
              <a:t>poslovnih zadataka, izvršenje na vrijeme i u roku</a:t>
            </a:r>
            <a:r>
              <a:rPr lang="sr-Latn-CS" sz="2400" dirty="0" smtClean="0"/>
              <a:t>...)</a:t>
            </a:r>
          </a:p>
          <a:p>
            <a:r>
              <a:rPr lang="en-US" sz="2400" dirty="0" err="1"/>
              <a:t>Poslovni</a:t>
            </a:r>
            <a:r>
              <a:rPr lang="en-US" sz="2400" dirty="0"/>
              <a:t> </a:t>
            </a:r>
            <a:r>
              <a:rPr lang="en-US" sz="2400" dirty="0" err="1"/>
              <a:t>odnos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sr-Latn-BA" sz="2400" dirty="0" smtClean="0"/>
              <a:t>saradnicima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zasnovan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poslovno-prijateljskom</a:t>
            </a:r>
            <a:r>
              <a:rPr lang="en-US" sz="2400" dirty="0" smtClean="0"/>
              <a:t> </a:t>
            </a:r>
            <a:r>
              <a:rPr lang="en-US" sz="2400" dirty="0" err="1"/>
              <a:t>odnosu</a:t>
            </a:r>
            <a:r>
              <a:rPr lang="en-US" sz="2400" dirty="0"/>
              <a:t>. </a:t>
            </a:r>
          </a:p>
        </p:txBody>
      </p:sp>
      <p:pic>
        <p:nvPicPr>
          <p:cNvPr id="4098" name="Picture 2" descr="C:\Users\Pedja\Desktop\radniciuzasta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84884"/>
            <a:ext cx="4425661" cy="31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30" y="2842717"/>
            <a:ext cx="2168670" cy="1481633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20" y="2842717"/>
            <a:ext cx="2155680" cy="148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O</a:t>
            </a:r>
            <a:r>
              <a:rPr lang="sr-Latn-BA" dirty="0" smtClean="0">
                <a:latin typeface="+mn-lt"/>
              </a:rPr>
              <a:t>dnos </a:t>
            </a:r>
            <a:r>
              <a:rPr lang="sr-Latn-BA" dirty="0">
                <a:latin typeface="+mn-lt"/>
              </a:rPr>
              <a:t>prema klijentima i poslovnim partnerima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75497"/>
            <a:ext cx="4419600" cy="3394472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/>
              <a:t>treba njegovati profesionalan poslovni </a:t>
            </a:r>
            <a:r>
              <a:rPr lang="sr-Latn-CS" dirty="0" smtClean="0"/>
              <a:t>odnos koji se zasniva </a:t>
            </a:r>
            <a:r>
              <a:rPr lang="sr-Latn-CS" dirty="0"/>
              <a:t>na </a:t>
            </a:r>
            <a:r>
              <a:rPr lang="sr-Latn-CS" dirty="0" smtClean="0"/>
              <a:t>medjusobnom uvažavanju</a:t>
            </a:r>
            <a:r>
              <a:rPr lang="sr-Latn-CS" dirty="0"/>
              <a:t>, povjerenju i razumjevanju. U svakoj prilici treba uvažavati </a:t>
            </a:r>
            <a:r>
              <a:rPr lang="sr-Latn-CS" dirty="0" smtClean="0"/>
              <a:t>njihove </a:t>
            </a:r>
            <a:r>
              <a:rPr lang="sr-Latn-CS" dirty="0"/>
              <a:t>želje, potrebe i mogućnosti. </a:t>
            </a:r>
            <a:endParaRPr lang="en-US" dirty="0"/>
          </a:p>
          <a:p>
            <a:r>
              <a:rPr lang="sr-Latn-CS" dirty="0" smtClean="0"/>
              <a:t>informacije </a:t>
            </a:r>
            <a:r>
              <a:rPr lang="sr-Latn-CS" dirty="0"/>
              <a:t>koje dajete </a:t>
            </a:r>
            <a:r>
              <a:rPr lang="sr-Latn-CS" dirty="0" smtClean="0"/>
              <a:t>moraju </a:t>
            </a:r>
            <a:r>
              <a:rPr lang="sr-Latn-CS" dirty="0"/>
              <a:t>biti pravovremene i tačne.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76350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O</a:t>
            </a:r>
            <a:r>
              <a:rPr lang="sr-Latn-BA" sz="4000" dirty="0" smtClean="0">
                <a:latin typeface="+mn-lt"/>
              </a:rPr>
              <a:t>dnos </a:t>
            </a:r>
            <a:r>
              <a:rPr lang="sr-Latn-BA" sz="4000" dirty="0">
                <a:latin typeface="+mn-lt"/>
              </a:rPr>
              <a:t>prema imovini preduzeća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imovina</a:t>
            </a:r>
            <a:r>
              <a:rPr lang="en-US" sz="2400" dirty="0" smtClean="0"/>
              <a:t> </a:t>
            </a:r>
            <a:r>
              <a:rPr lang="sr-Latn-BA" sz="2400" dirty="0" smtClean="0"/>
              <a:t>preduzeća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koristiti</a:t>
            </a:r>
            <a:r>
              <a:rPr lang="en-US" sz="2400" dirty="0" smtClean="0"/>
              <a:t> </a:t>
            </a:r>
            <a:r>
              <a:rPr lang="en-US" sz="2400" dirty="0" err="1"/>
              <a:t>jedino</a:t>
            </a:r>
            <a:r>
              <a:rPr lang="en-US" sz="2400" dirty="0"/>
              <a:t> i </a:t>
            </a:r>
            <a:r>
              <a:rPr lang="en-US" sz="2400" dirty="0" err="1"/>
              <a:t>isključivo</a:t>
            </a:r>
            <a:r>
              <a:rPr lang="en-US" sz="2400" dirty="0"/>
              <a:t> u </a:t>
            </a:r>
            <a:r>
              <a:rPr lang="en-US" sz="2400" dirty="0" err="1"/>
              <a:t>poslovne</a:t>
            </a:r>
            <a:r>
              <a:rPr lang="en-US" sz="2400" dirty="0"/>
              <a:t> </a:t>
            </a:r>
            <a:r>
              <a:rPr lang="en-US" sz="2400" dirty="0" err="1" smtClean="0"/>
              <a:t>svrhe</a:t>
            </a:r>
            <a:r>
              <a:rPr lang="sr-Latn-BA" sz="2400" dirty="0" smtClean="0"/>
              <a:t> </a:t>
            </a:r>
            <a:r>
              <a:rPr lang="pl-PL" sz="2400" dirty="0"/>
              <a:t>u ime i za </a:t>
            </a:r>
            <a:r>
              <a:rPr lang="pl-PL" sz="2400" dirty="0" smtClean="0"/>
              <a:t>račun firme</a:t>
            </a:r>
            <a:endParaRPr lang="sr-Latn-BA" sz="2400" dirty="0" smtClean="0"/>
          </a:p>
          <a:p>
            <a:r>
              <a:rPr lang="en-US" sz="2400" dirty="0" err="1" smtClean="0"/>
              <a:t>pažljivo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 smtClean="0"/>
              <a:t>odgovorno</a:t>
            </a:r>
            <a:endParaRPr lang="en-US" sz="2400" dirty="0"/>
          </a:p>
        </p:txBody>
      </p:sp>
      <p:pic>
        <p:nvPicPr>
          <p:cNvPr id="6147" name="Picture 3" descr="C:\Users\Pedja\Desktop\aasl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71549"/>
            <a:ext cx="5138305" cy="36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b="1" dirty="0">
                <a:latin typeface="+mn-lt"/>
              </a:rPr>
              <a:t>Poslovni kodeks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z="2400" dirty="0"/>
              <a:t>Ponašanje na poslu nije privatna stvar, nego interes preduzeća, jer se na osnovu njega stiče slika o cijelom preduzeću. </a:t>
            </a:r>
            <a:endParaRPr lang="en-US" sz="2400" dirty="0"/>
          </a:p>
          <a:p>
            <a:r>
              <a:rPr lang="sr-Latn-BA" sz="2400" dirty="0" smtClean="0"/>
              <a:t>jednako  je važno </a:t>
            </a:r>
            <a:r>
              <a:rPr lang="sr-Latn-BA" sz="2400" dirty="0"/>
              <a:t>kao i </a:t>
            </a:r>
            <a:r>
              <a:rPr lang="sr-Latn-BA" sz="2400" dirty="0" smtClean="0"/>
              <a:t>znanje </a:t>
            </a:r>
            <a:r>
              <a:rPr lang="sr-Latn-BA" sz="2400" dirty="0"/>
              <a:t>i </a:t>
            </a:r>
            <a:r>
              <a:rPr lang="sr-Latn-BA" sz="2400" dirty="0" smtClean="0"/>
              <a:t>sposobnost zaposlenih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171" name="Picture 3" descr="C:\Users\Pedja\Desktop\ausp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23850"/>
            <a:ext cx="9525001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BA" sz="2800" dirty="0"/>
              <a:t>Oblici poslovnog ponašanja mogu se sažeti u tzv. IMPULS PRAVILA: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00150"/>
            <a:ext cx="9601200" cy="33944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r-Latn-BA" sz="2800" dirty="0" smtClean="0"/>
              <a:t>– </a:t>
            </a:r>
            <a:r>
              <a:rPr lang="sr-Latn-BA" sz="2200" dirty="0" smtClean="0"/>
              <a:t>izgledajte poslovno, takav izgled pokazuje vaš</a:t>
            </a:r>
            <a:r>
              <a:rPr lang="en-US" sz="2200" dirty="0" smtClean="0"/>
              <a:t> </a:t>
            </a:r>
            <a:r>
              <a:rPr lang="sr-Latn-BA" sz="2200" dirty="0" smtClean="0"/>
              <a:t>profesionalizam.</a:t>
            </a:r>
            <a:endParaRPr lang="en-US" sz="2200" dirty="0"/>
          </a:p>
          <a:p>
            <a:pPr marL="0" indent="0">
              <a:buNone/>
            </a:pPr>
            <a:r>
              <a:rPr lang="sr-Latn-BA" sz="2800" dirty="0" smtClean="0"/>
              <a:t>– </a:t>
            </a:r>
            <a:r>
              <a:rPr lang="sr-Latn-BA" sz="2400" dirty="0" smtClean="0"/>
              <a:t>budite lijepo vaspitani, pozitivno ponašanje</a:t>
            </a:r>
            <a:r>
              <a:rPr lang="en-US" sz="2400" dirty="0" smtClean="0"/>
              <a:t> </a:t>
            </a:r>
            <a:r>
              <a:rPr lang="sr-Latn-BA" sz="2400" dirty="0" smtClean="0"/>
              <a:t>privlači  ljude.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  </a:t>
            </a:r>
            <a:r>
              <a:rPr lang="sr-Latn-BA" sz="2800" dirty="0" smtClean="0"/>
              <a:t>– </a:t>
            </a:r>
            <a:r>
              <a:rPr lang="sr-Latn-BA" sz="2400" dirty="0"/>
              <a:t>budite iskreni, držite riječ, priznajte </a:t>
            </a:r>
            <a:r>
              <a:rPr lang="sr-Latn-BA" sz="2400" dirty="0" smtClean="0"/>
              <a:t>grešku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       </a:t>
            </a:r>
            <a:r>
              <a:rPr lang="sr-Latn-BA" sz="2800" dirty="0" smtClean="0"/>
              <a:t>– </a:t>
            </a:r>
            <a:r>
              <a:rPr lang="sr-Latn-BA" sz="2400" dirty="0"/>
              <a:t>uvažavajte druge, tako će i oni uvažavati </a:t>
            </a:r>
            <a:r>
              <a:rPr lang="sr-Latn-BA" sz="2400" dirty="0" smtClean="0"/>
              <a:t>vas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</a:t>
            </a:r>
            <a:r>
              <a:rPr lang="sr-Latn-BA" sz="2800" dirty="0" smtClean="0"/>
              <a:t>– </a:t>
            </a:r>
            <a:r>
              <a:rPr lang="sr-Latn-BA" sz="2400" dirty="0"/>
              <a:t>budite isključivo svoji, ne imitirajte nikoga.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   </a:t>
            </a:r>
            <a:r>
              <a:rPr lang="sr-Latn-BA" sz="2800" dirty="0" smtClean="0"/>
              <a:t>– </a:t>
            </a:r>
            <a:r>
              <a:rPr lang="sr-Latn-BA" sz="2400" dirty="0"/>
              <a:t>izgradite svoj lični stil ponašanja, </a:t>
            </a:r>
            <a:r>
              <a:rPr lang="sr-Latn-BA" sz="2400" dirty="0" smtClean="0"/>
              <a:t>imajte</a:t>
            </a:r>
            <a:r>
              <a:rPr lang="en-US" sz="2400" dirty="0" smtClean="0"/>
              <a:t> </a:t>
            </a:r>
            <a:r>
              <a:rPr lang="sr-Latn-BA" sz="2400" dirty="0" smtClean="0"/>
              <a:t>samokontrolu</a:t>
            </a:r>
            <a:r>
              <a:rPr lang="sr-Latn-BA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00150"/>
            <a:ext cx="3810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M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P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83" y="1200150"/>
            <a:ext cx="93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zgled</a:t>
            </a:r>
            <a:endParaRPr lang="sr-Latn-M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9137" y="1717185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aniri</a:t>
            </a:r>
            <a:endParaRPr lang="sr-Latn-M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2240405"/>
            <a:ext cx="1340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oštenje</a:t>
            </a:r>
            <a:r>
              <a:rPr lang="en-US" sz="2800" dirty="0" smtClean="0"/>
              <a:t> </a:t>
            </a:r>
            <a:endParaRPr lang="sr-Latn-M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7241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važavanje</a:t>
            </a:r>
            <a:endParaRPr lang="sr-Latn-ME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247370"/>
            <a:ext cx="105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ičnost</a:t>
            </a:r>
            <a:endParaRPr lang="sr-Latn-ME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5521" y="3770590"/>
            <a:ext cx="1283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dirty="0" err="1" smtClean="0"/>
              <a:t>il</a:t>
            </a:r>
            <a:r>
              <a:rPr lang="en-US" sz="2800" dirty="0" smtClean="0"/>
              <a:t> i </a:t>
            </a:r>
            <a:r>
              <a:rPr lang="en-US" sz="2800" dirty="0" err="1" smtClean="0"/>
              <a:t>takt</a:t>
            </a:r>
            <a:endParaRPr lang="sr-Latn-ME" sz="2800" dirty="0"/>
          </a:p>
        </p:txBody>
      </p:sp>
    </p:spTree>
    <p:extLst>
      <p:ext uri="{BB962C8B-B14F-4D97-AF65-F5344CB8AC3E}">
        <p14:creationId xmlns:p14="http://schemas.microsoft.com/office/powerpoint/2010/main" val="21603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+mn-lt"/>
              </a:rPr>
              <a:t>Vježba</a:t>
            </a:r>
            <a:r>
              <a:rPr lang="en-US" sz="4000" dirty="0" smtClean="0">
                <a:latin typeface="+mn-lt"/>
              </a:rPr>
              <a:t> br.1</a:t>
            </a:r>
            <a:endParaRPr lang="sr-Latn-ME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Osmislite</a:t>
            </a:r>
            <a:r>
              <a:rPr lang="en-US" sz="2400" dirty="0" smtClean="0"/>
              <a:t> </a:t>
            </a:r>
            <a:r>
              <a:rPr lang="en-US" sz="2400" dirty="0" err="1" smtClean="0"/>
              <a:t>poslovni</a:t>
            </a:r>
            <a:r>
              <a:rPr lang="en-US" sz="2400" dirty="0" smtClean="0"/>
              <a:t> </a:t>
            </a:r>
            <a:r>
              <a:rPr lang="en-US" sz="2400" dirty="0" err="1" smtClean="0"/>
              <a:t>kodeks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vaše</a:t>
            </a:r>
            <a:r>
              <a:rPr lang="en-US" sz="2400" dirty="0" smtClean="0"/>
              <a:t> </a:t>
            </a:r>
            <a:r>
              <a:rPr lang="en-US" sz="2400" dirty="0" err="1" smtClean="0"/>
              <a:t>virtuelno</a:t>
            </a:r>
            <a:r>
              <a:rPr lang="en-US" sz="2400" dirty="0" smtClean="0"/>
              <a:t> </a:t>
            </a:r>
            <a:r>
              <a:rPr lang="en-US" sz="2400" dirty="0" err="1" smtClean="0"/>
              <a:t>preduzeće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da </a:t>
            </a:r>
            <a:r>
              <a:rPr lang="en-US" sz="2400" dirty="0" err="1" smtClean="0"/>
              <a:t>sadrži</a:t>
            </a:r>
            <a:r>
              <a:rPr lang="en-US" sz="2400" dirty="0" smtClean="0"/>
              <a:t> bar 10 </a:t>
            </a:r>
            <a:r>
              <a:rPr lang="en-US" sz="2400" dirty="0" err="1" smtClean="0"/>
              <a:t>pravila</a:t>
            </a:r>
            <a:r>
              <a:rPr lang="en-US" sz="2400" dirty="0" smtClean="0"/>
              <a:t> </a:t>
            </a:r>
            <a:r>
              <a:rPr lang="en-US" sz="2400" dirty="0" err="1" smtClean="0"/>
              <a:t>ponašanja</a:t>
            </a:r>
            <a:r>
              <a:rPr lang="sr-Latn-ME" sz="2400" smtClean="0"/>
              <a:t> </a:t>
            </a:r>
            <a:r>
              <a:rPr lang="en-US" sz="2400" smtClean="0"/>
              <a:t>(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kolegama</a:t>
            </a:r>
            <a:r>
              <a:rPr lang="en-US" sz="2400" dirty="0" smtClean="0"/>
              <a:t>,</a:t>
            </a:r>
            <a:r>
              <a:rPr lang="sr-Latn-BA" sz="2400" dirty="0" smtClean="0"/>
              <a:t> </a:t>
            </a:r>
            <a:r>
              <a:rPr lang="en-US" sz="2400" dirty="0" err="1" smtClean="0"/>
              <a:t>poslovnim</a:t>
            </a:r>
            <a:r>
              <a:rPr lang="en-US" sz="2400" dirty="0" smtClean="0"/>
              <a:t> </a:t>
            </a:r>
            <a:r>
              <a:rPr lang="en-US" sz="2400" dirty="0" err="1" smtClean="0"/>
              <a:t>saradnicima</a:t>
            </a:r>
            <a:r>
              <a:rPr lang="en-US" sz="2400" dirty="0" smtClean="0"/>
              <a:t>,</a:t>
            </a:r>
            <a:r>
              <a:rPr lang="sr-Latn-BA" sz="2400" dirty="0" smtClean="0"/>
              <a:t> </a:t>
            </a:r>
            <a:r>
              <a:rPr lang="en-US" sz="2400" dirty="0" err="1" smtClean="0"/>
              <a:t>klijentima</a:t>
            </a:r>
            <a:r>
              <a:rPr lang="en-US" sz="2400" dirty="0" smtClean="0"/>
              <a:t>, </a:t>
            </a:r>
            <a:r>
              <a:rPr lang="en-US" sz="2400" dirty="0" err="1" smtClean="0"/>
              <a:t>rukovodiocima</a:t>
            </a:r>
            <a:r>
              <a:rPr lang="en-US" sz="2400" dirty="0" smtClean="0"/>
              <a:t>, </a:t>
            </a:r>
            <a:r>
              <a:rPr lang="en-US" sz="2400" dirty="0" err="1" smtClean="0"/>
              <a:t>radnim</a:t>
            </a:r>
            <a:r>
              <a:rPr lang="en-US" sz="2400" dirty="0" smtClean="0"/>
              <a:t> </a:t>
            </a:r>
            <a:r>
              <a:rPr lang="en-US" sz="2400" dirty="0" err="1" smtClean="0"/>
              <a:t>zadacima</a:t>
            </a:r>
            <a:r>
              <a:rPr lang="en-US" sz="2400" dirty="0" smtClean="0"/>
              <a:t> i </a:t>
            </a:r>
            <a:r>
              <a:rPr lang="en-US" sz="2400" dirty="0" err="1" smtClean="0"/>
              <a:t>imovini</a:t>
            </a:r>
            <a:r>
              <a:rPr lang="en-US" sz="2400" dirty="0" smtClean="0"/>
              <a:t> </a:t>
            </a:r>
            <a:r>
              <a:rPr lang="en-US" sz="2400" dirty="0" err="1" smtClean="0"/>
              <a:t>firme</a:t>
            </a:r>
            <a:r>
              <a:rPr lang="en-US" sz="2400" dirty="0" smtClean="0"/>
              <a:t>)</a:t>
            </a:r>
            <a:endParaRPr lang="sr-Latn-ME" sz="2400" dirty="0"/>
          </a:p>
        </p:txBody>
      </p:sp>
    </p:spTree>
    <p:extLst>
      <p:ext uri="{BB962C8B-B14F-4D97-AF65-F5344CB8AC3E}">
        <p14:creationId xmlns:p14="http://schemas.microsoft.com/office/powerpoint/2010/main" val="8513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341</Words>
  <Application>Microsoft Office PowerPoint</Application>
  <PresentationFormat>On-screen Show (16:9)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POSLOVNI KODEKS </vt:lpstr>
      <vt:lpstr>Poslovni kodeks</vt:lpstr>
      <vt:lpstr>Poslovni kodeks obuhvata tri segmenta</vt:lpstr>
      <vt:lpstr>Odnos prema poslu i saradnicima </vt:lpstr>
      <vt:lpstr>Odnos prema klijentima i poslovnim partnerima </vt:lpstr>
      <vt:lpstr>Odnos prema imovini preduzeća</vt:lpstr>
      <vt:lpstr>Poslovni kodeks</vt:lpstr>
      <vt:lpstr>Oblici poslovnog ponašanja mogu se sažeti u tzv. IMPULS PRAVILA: </vt:lpstr>
      <vt:lpstr>Vježba br.1</vt:lpstr>
      <vt:lpstr>Vježba br.2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KODEKS</dc:title>
  <dc:creator>bare</dc:creator>
  <cp:lastModifiedBy>aleksbudrak@gmail.com</cp:lastModifiedBy>
  <cp:revision>41</cp:revision>
  <dcterms:created xsi:type="dcterms:W3CDTF">2020-03-28T13:50:16Z</dcterms:created>
  <dcterms:modified xsi:type="dcterms:W3CDTF">2021-04-17T19:45:17Z</dcterms:modified>
</cp:coreProperties>
</file>