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0"/>
  </p:notesMasterIdLst>
  <p:sldIdLst>
    <p:sldId id="278" r:id="rId5"/>
    <p:sldId id="279" r:id="rId6"/>
    <p:sldId id="280" r:id="rId7"/>
    <p:sldId id="281" r:id="rId8"/>
    <p:sldId id="28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19" autoAdjust="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D01546-198A-4195-BCF8-F0FF54C90E5E}" type="datetimeFigureOut">
              <a:rPr lang="en-US" smtClean="0"/>
              <a:t>18-Mar-2021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6DE88F-1F85-4A27-9D34-D74A50E7B0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091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7847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73277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7858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AEA074-24A7-4657-AE02-A51F68EA6AA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7929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0746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9502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3850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75291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092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647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254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86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40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205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120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09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130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56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56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18-Mar-2021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9783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hf sldNum="0" hdr="0" ftr="0" dt="0"/>
  <p:txStyles>
    <p:titleStyle>
      <a:lvl1pPr algn="ctr" defTabSz="457200" rtl="0" eaLnBrk="1" latinLnBrk="0" hangingPunct="1">
        <a:lnSpc>
          <a:spcPct val="90000"/>
        </a:lnSpc>
        <a:spcBef>
          <a:spcPct val="0"/>
        </a:spcBef>
        <a:buNone/>
        <a:defRPr sz="4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3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21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3.png"/><Relationship Id="rId5" Type="http://schemas.openxmlformats.org/officeDocument/2006/relationships/image" Target="../media/image7.jpeg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8A1C807-B9AD-4C9B-BF9F-60F034289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 useBgFill="1">
        <p:nvSpPr>
          <p:cNvPr id="103" name="Free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oudy Old Style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F047C-C727-42A7-85C5-68C5AA1B1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953899" cy="2420504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RACIONALISANJE IMENIOCA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93FB3F-A8D4-46D3-A1C6-C79C645637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965" y="4157933"/>
            <a:ext cx="3485072" cy="1026544"/>
          </a:xfrm>
        </p:spPr>
        <p:txBody>
          <a:bodyPr>
            <a:normAutofit/>
          </a:bodyPr>
          <a:lstStyle/>
          <a:p>
            <a:pPr algn="l"/>
            <a:r>
              <a:rPr lang="en-US" sz="2300" dirty="0"/>
              <a:t>RAZLOMKA</a:t>
            </a:r>
          </a:p>
        </p:txBody>
      </p:sp>
    </p:spTree>
    <p:extLst>
      <p:ext uri="{BB962C8B-B14F-4D97-AF65-F5344CB8AC3E}">
        <p14:creationId xmlns:p14="http://schemas.microsoft.com/office/powerpoint/2010/main" val="4167884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D98318E6-69F4-42F4-AB85-F01AA0DAF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60" y="609599"/>
            <a:ext cx="5978072" cy="1505804"/>
          </a:xfrm>
        </p:spPr>
        <p:txBody>
          <a:bodyPr>
            <a:normAutofit/>
          </a:bodyPr>
          <a:lstStyle/>
          <a:p>
            <a:r>
              <a:rPr lang="sr-Latn-ME" sz="2800" dirty="0"/>
              <a:t>ZADATAK 1. Osloboditi se korijena u imeniocu (racionalisati imenilac): 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19408"/>
          <a:stretch/>
        </p:blipFill>
        <p:spPr>
          <a:xfrm>
            <a:off x="-10649" y="1"/>
            <a:ext cx="4571649" cy="68580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559DF61F-9058-49C9-8F75-DC501F983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F260476B-CCA6-412B-A9C5-399C34AE6F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46160" y="2286000"/>
                <a:ext cx="5978072" cy="3477088"/>
              </a:xfrm>
            </p:spPr>
            <p:txBody>
              <a:bodyPr anchor="ctr">
                <a:noAutofit/>
              </a:bodyPr>
              <a:lstStyle/>
              <a:p>
                <a:pPr marL="494100" lvl="0" indent="-4572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</m:den>
                    </m:f>
                  </m:oMath>
                </a14:m>
                <a:endParaRPr lang="sr-Latn-ME" sz="2800" dirty="0"/>
              </a:p>
              <a:p>
                <a:pPr marL="494100" lvl="0" indent="-4572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sr-Latn-ME" sz="2800" dirty="0"/>
              </a:p>
              <a:p>
                <a:pPr marL="494100" lvl="0" indent="-4572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ad>
                          <m:radPr>
                            <m:degHide m:val="on"/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</m:rad>
                      </m:den>
                    </m:f>
                  </m:oMath>
                </a14:m>
                <a:endParaRPr lang="sr-Latn-ME" sz="2800" dirty="0"/>
              </a:p>
              <a:p>
                <a:pPr marL="494100" lvl="0" indent="-457200">
                  <a:buAutoNum type="alphaLcParenR"/>
                </a:pPr>
                <a14:m>
                  <m:oMath xmlns:m="http://schemas.openxmlformats.org/officeDocument/2006/math"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5</m:t>
                    </m:r>
                    <m:rad>
                      <m:radPr>
                        <m:degHide m:val="on"/>
                        <m:ctrlPr>
                          <a:rPr lang="sr-Latn-ME" sz="28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rad>
                    <m:r>
                      <a:rPr lang="sr-Latn-ME" sz="28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F260476B-CCA6-412B-A9C5-399C34AE6F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6160" y="2286000"/>
                <a:ext cx="5978072" cy="3477088"/>
              </a:xfr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0235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D98318E6-69F4-42F4-AB85-F01AA0DAF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60" y="609599"/>
            <a:ext cx="5978072" cy="1505804"/>
          </a:xfrm>
        </p:spPr>
        <p:txBody>
          <a:bodyPr>
            <a:normAutofit/>
          </a:bodyPr>
          <a:lstStyle/>
          <a:p>
            <a:r>
              <a:rPr lang="sr-Latn-ME" sz="2800" dirty="0"/>
              <a:t>ZADATAK 2. Osloboditi se korijena u imeniocu (racionalisati imenilac): 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19408"/>
          <a:stretch/>
        </p:blipFill>
        <p:spPr>
          <a:xfrm>
            <a:off x="-10649" y="1"/>
            <a:ext cx="4571649" cy="68580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559DF61F-9058-49C9-8F75-DC501F983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F260476B-CCA6-412B-A9C5-399C34AE6F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46160" y="2286000"/>
                <a:ext cx="5978072" cy="3477088"/>
              </a:xfrm>
            </p:spPr>
            <p:txBody>
              <a:bodyPr anchor="ctr">
                <a:normAutofit/>
              </a:bodyPr>
              <a:lstStyle/>
              <a:p>
                <a:pPr marL="494100" lvl="0" indent="-4572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sr-Latn-ME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sr-Latn-ME" sz="28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endParaRPr lang="sr-Latn-ME" sz="2800" dirty="0"/>
              </a:p>
              <a:p>
                <a:pPr marL="494100" lvl="0" indent="-4572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7</m:t>
                            </m:r>
                          </m:e>
                        </m:rad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ad>
                          <m:radPr>
                            <m:degHide m:val="on"/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e>
                        </m:rad>
                      </m:den>
                    </m:f>
                  </m:oMath>
                </a14:m>
                <a:endParaRPr lang="sr-Latn-ME" sz="2800" dirty="0"/>
              </a:p>
              <a:p>
                <a:pPr marL="494100" lvl="0" indent="-4572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3−</m:t>
                        </m:r>
                        <m:rad>
                          <m:radPr>
                            <m:degHide m:val="on"/>
                            <m:ctrlPr>
                              <a:rPr lang="en-US" sz="280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</m:den>
                    </m:f>
                  </m:oMath>
                </a14:m>
                <a:endParaRPr lang="sr-Latn-ME" sz="2800" dirty="0"/>
              </a:p>
              <a:p>
                <a:pPr marL="494100" lvl="0" indent="-457200">
                  <a:buAutoNum type="alphaLcParenR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sr-Latn-ME" sz="2800" b="0" i="1" smtClean="0">
                            <a:latin typeface="Cambria Math" panose="02040503050406030204" pitchFamily="18" charset="0"/>
                          </a:rPr>
                          <m:t>2+</m:t>
                        </m:r>
                        <m:rad>
                          <m:radPr>
                            <m:degHide m:val="on"/>
                            <m:ctrlP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sz="28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e>
                        </m:rad>
                      </m:den>
                    </m:f>
                  </m:oMath>
                </a14:m>
                <a:endParaRPr lang="en-US" sz="2800" dirty="0"/>
              </a:p>
            </p:txBody>
          </p:sp>
        </mc:Choice>
        <mc:Fallback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F260476B-CCA6-412B-A9C5-399C34AE6F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6160" y="2286000"/>
                <a:ext cx="5978072" cy="3477088"/>
              </a:xfr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1529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D98318E6-69F4-42F4-AB85-F01AA0DAF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60" y="609599"/>
            <a:ext cx="5978072" cy="1505804"/>
          </a:xfrm>
        </p:spPr>
        <p:txBody>
          <a:bodyPr>
            <a:normAutofit/>
          </a:bodyPr>
          <a:lstStyle/>
          <a:p>
            <a:r>
              <a:rPr lang="sr-Latn-ME" sz="2800" dirty="0"/>
              <a:t>ZADATAK . Osloboditi se korijena u imeniocu (racionalisati imenilac) i izračunati vrijednost izraza: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19408"/>
          <a:stretch/>
        </p:blipFill>
        <p:spPr>
          <a:xfrm>
            <a:off x="-10649" y="1"/>
            <a:ext cx="4571649" cy="68580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559DF61F-9058-49C9-8F75-DC501F983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F260476B-CCA6-412B-A9C5-399C34AE6F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46160" y="2286000"/>
                <a:ext cx="5978072" cy="3477088"/>
              </a:xfrm>
            </p:spPr>
            <p:txBody>
              <a:bodyPr anchor="ctr">
                <a:normAutofit/>
              </a:bodyPr>
              <a:lstStyle/>
              <a:p>
                <a:pPr marL="369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r-Latn-ME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ME" sz="28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ME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  <m:r>
                                <a:rPr lang="sr-Latn-ME" sz="28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den>
                          </m:f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sr-Latn-ME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ME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den>
                          </m:f>
                          <m:r>
                            <a:rPr lang="sr-Latn-ME" sz="28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</m:num>
                            <m:den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</a:rPr>
                                <m:t>3−</m:t>
                              </m:r>
                              <m:rad>
                                <m:radPr>
                                  <m:degHide m:val="on"/>
                                  <m:ctrlPr>
                                    <a:rPr lang="sr-Latn-ME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sr-Latn-ME" sz="28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rad>
                            </m:den>
                          </m:f>
                        </m:e>
                      </m:d>
                      <m:r>
                        <a:rPr lang="sr-Latn-ME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ME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e>
                          </m:rad>
                          <m:r>
                            <a:rPr lang="sr-Latn-ME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+5</m:t>
                          </m:r>
                        </m:den>
                      </m:f>
                    </m:oMath>
                  </m:oMathPara>
                </a14:m>
                <a:endParaRPr lang="sr-Latn-ME" sz="2800" dirty="0"/>
              </a:p>
              <a:p>
                <a:pPr marL="36900" lvl="0" indent="0">
                  <a:buNone/>
                </a:pPr>
                <a:endParaRPr lang="sr-Latn-ME" sz="2800" dirty="0"/>
              </a:p>
              <a:p>
                <a:pPr marL="36900" lvl="0" indent="0">
                  <a:buNone/>
                </a:pPr>
                <a:endParaRPr lang="sr-Latn-ME" sz="2800" dirty="0"/>
              </a:p>
              <a:p>
                <a:pPr marL="36900" lvl="0" indent="0">
                  <a:buNone/>
                </a:pPr>
                <a:endParaRPr lang="sr-Latn-ME" sz="2800" dirty="0"/>
              </a:p>
            </p:txBody>
          </p:sp>
        </mc:Choice>
        <mc:Fallback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F260476B-CCA6-412B-A9C5-399C34AE6F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6160" y="2286000"/>
                <a:ext cx="5978072" cy="3477088"/>
              </a:xfr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3520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D98318E6-69F4-42F4-AB85-F01AA0DAF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559F60-4CE1-4E2F-86EA-1B60679F1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160" y="609599"/>
            <a:ext cx="5978072" cy="1505804"/>
          </a:xfrm>
        </p:spPr>
        <p:txBody>
          <a:bodyPr>
            <a:normAutofit/>
          </a:bodyPr>
          <a:lstStyle/>
          <a:p>
            <a:r>
              <a:rPr lang="sr-Latn-ME" sz="2800" dirty="0"/>
              <a:t>ZADATAK . Osloboditi se korijena u imeniocu (racionalisati imenilac) i izračunati vrijednost izraza:</a:t>
            </a:r>
            <a:endParaRPr lang="en-US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B2D6DE-C9B5-4678-91EF-77E85F235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2" r="19408"/>
          <a:stretch/>
        </p:blipFill>
        <p:spPr>
          <a:xfrm>
            <a:off x="-10649" y="1"/>
            <a:ext cx="4571649" cy="6858000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559DF61F-9058-49C9-8F75-DC501F983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4" r="2807" b="1446"/>
          <a:stretch/>
        </p:blipFill>
        <p:spPr>
          <a:xfrm>
            <a:off x="-10649" y="1"/>
            <a:ext cx="4690532" cy="6858000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F260476B-CCA6-412B-A9C5-399C34AE6F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146160" y="2286000"/>
                <a:ext cx="5978072" cy="3477088"/>
              </a:xfrm>
            </p:spPr>
            <p:txBody>
              <a:bodyPr anchor="ctr">
                <a:normAutofit/>
              </a:bodyPr>
              <a:lstStyle/>
              <a:p>
                <a:pPr marL="3690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sr-Latn-ME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sr-Latn-ME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ME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ME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ME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rad>
                          <m:r>
                            <a:rPr lang="sr-Latn-ME" sz="2800" i="1">
                              <a:latin typeface="Cambria Math" panose="02040503050406030204" pitchFamily="18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sr-Latn-ME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ME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  <m:r>
                        <a:rPr lang="sr-Latn-ME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ME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sr-Latn-ME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ME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sr-Latn-ME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ME" sz="28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rad>
                          <m:r>
                            <a:rPr lang="sr-Latn-ME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sr-Latn-ME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ME" sz="28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rad>
                        </m:den>
                      </m:f>
                      <m:r>
                        <a:rPr lang="sr-Latn-ME" sz="2800" i="1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sr-Latn-ME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sz="2800" i="1">
                              <a:latin typeface="Cambria Math" panose="02040503050406030204" pitchFamily="18" charset="0"/>
                            </a:rPr>
                            <m:t>2</m:t>
                          </m:r>
                          <m:rad>
                            <m:radPr>
                              <m:degHide m:val="on"/>
                              <m:ctrlPr>
                                <a:rPr lang="sr-Latn-ME" sz="28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sr-Latn-ME" sz="2800" i="1">
                                  <a:latin typeface="Cambria Math" panose="02040503050406030204" pitchFamily="18" charset="0"/>
                                </a:rPr>
                                <m:t>𝑎𝑏</m:t>
                              </m:r>
                            </m:e>
                          </m:rad>
                        </m:num>
                        <m:den>
                          <m:r>
                            <a:rPr lang="sr-Latn-ME" sz="28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sr-Latn-ME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ME" sz="2800" i="1">
                              <a:latin typeface="Cambria Math" panose="02040503050406030204" pitchFamily="18" charset="0"/>
                            </a:rPr>
                            <m:t>𝑏</m:t>
                          </m:r>
                        </m:den>
                      </m:f>
                    </m:oMath>
                  </m:oMathPara>
                </a14:m>
                <a:endParaRPr lang="sr-Latn-ME" sz="2800" dirty="0"/>
              </a:p>
              <a:p>
                <a:pPr marL="36900" lvl="0" indent="0">
                  <a:buNone/>
                </a:pPr>
                <a:endParaRPr lang="sr-Latn-ME" sz="2800" dirty="0"/>
              </a:p>
              <a:p>
                <a:pPr marL="36900" lvl="0" indent="0">
                  <a:buNone/>
                </a:pPr>
                <a:endParaRPr lang="sr-Latn-ME" sz="2800" dirty="0"/>
              </a:p>
              <a:p>
                <a:pPr marL="36900" lvl="0" indent="0">
                  <a:buNone/>
                </a:pPr>
                <a:endParaRPr lang="sr-Latn-ME" sz="2800" dirty="0"/>
              </a:p>
            </p:txBody>
          </p:sp>
        </mc:Choice>
        <mc:Fallback>
          <p:sp>
            <p:nvSpPr>
              <p:cNvPr id="24" name="Content Placeholder 2">
                <a:extLst>
                  <a:ext uri="{FF2B5EF4-FFF2-40B4-BE49-F238E27FC236}">
                    <a16:creationId xmlns:a16="http://schemas.microsoft.com/office/drawing/2014/main" id="{F260476B-CCA6-412B-A9C5-399C34AE6F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146160" y="2286000"/>
                <a:ext cx="5978072" cy="3477088"/>
              </a:xfr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769866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Custom 35">
      <a:dk1>
        <a:sysClr val="windowText" lastClr="000000"/>
      </a:dk1>
      <a:lt1>
        <a:sysClr val="window" lastClr="FFFFFF"/>
      </a:lt1>
      <a:dk2>
        <a:srgbClr val="4E3B30"/>
      </a:dk2>
      <a:lt2>
        <a:srgbClr val="F4EDD8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ustom 4">
      <a:majorFont>
        <a:latin typeface="Goudy Old Style"/>
        <a:ea typeface=""/>
        <a:cs typeface=""/>
      </a:majorFont>
      <a:minorFont>
        <a:latin typeface="Goudy Old Style"/>
        <a:ea typeface=""/>
        <a:cs typeface="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2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3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4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ppt/theme/themeOverride5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B270AB-C138-415C-897E-3C24487DEC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C4C00F4-06E9-43E3-AD97-88A857CEFA82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0585E981-8C91-4205-A0C3-C991F42B4C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{28CC0705-A1DE-4915-974D-73ADF9A5A714}tf55705232_win32</Template>
  <TotalTime>67</TotalTime>
  <Words>82</Words>
  <Application>Microsoft Office PowerPoint</Application>
  <PresentationFormat>Widescreen</PresentationFormat>
  <Paragraphs>22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Cambria Math</vt:lpstr>
      <vt:lpstr>Goudy Old Style</vt:lpstr>
      <vt:lpstr>Wingdings 2</vt:lpstr>
      <vt:lpstr>SlateVTI</vt:lpstr>
      <vt:lpstr>RACIONALISANJE IMENIOCA</vt:lpstr>
      <vt:lpstr>ZADATAK 1. Osloboditi se korijena u imeniocu (racionalisati imenilac): </vt:lpstr>
      <vt:lpstr>ZADATAK 2. Osloboditi se korijena u imeniocu (racionalisati imenilac): </vt:lpstr>
      <vt:lpstr>ZADATAK . Osloboditi se korijena u imeniocu (racionalisati imenilac) i izračunati vrijednost izraza:</vt:lpstr>
      <vt:lpstr>ZADATAK . Osloboditi se korijena u imeniocu (racionalisati imenilac) i izračunati vrijednost izraza: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RACIONALISANJE IMENIOCA</dc:title>
  <dc:creator>Scekic Jelena</dc:creator>
  <cp:lastModifiedBy>Scekic Jelena</cp:lastModifiedBy>
  <cp:revision>6</cp:revision>
  <dcterms:created xsi:type="dcterms:W3CDTF">2021-03-18T09:41:09Z</dcterms:created>
  <dcterms:modified xsi:type="dcterms:W3CDTF">2021-03-18T10:48:30Z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