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98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0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3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7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01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2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59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8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3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AB0180B-B392-40AA-92FF-15039EADACB3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B499-CA2A-4C1E-81CE-32ABF1174589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4602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5C22D-8AD6-48AC-AA97-121DF9944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ADJECTIVES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1B2F04-1BB6-4468-AE21-3F6F3307AA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7C9CE-A098-4B6E-99C3-9638CEB2A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7"/>
            <a:ext cx="7958331" cy="905334"/>
          </a:xfrm>
        </p:spPr>
        <p:txBody>
          <a:bodyPr/>
          <a:lstStyle/>
          <a:p>
            <a:r>
              <a:rPr lang="en-US" dirty="0"/>
              <a:t>Short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14202-BDD2-49AA-BF2C-442B9BF69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5542" y="1553592"/>
            <a:ext cx="8948278" cy="501588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These adjectives form their comparative and superlative form by adding </a:t>
            </a:r>
          </a:p>
          <a:p>
            <a:pPr marL="6160" indent="0">
              <a:buNone/>
            </a:pPr>
            <a:r>
              <a:rPr lang="en-US" dirty="0">
                <a:highlight>
                  <a:srgbClr val="0000FF"/>
                </a:highlight>
              </a:rPr>
              <a:t>–ER/ -EST </a:t>
            </a:r>
            <a:r>
              <a:rPr lang="en-US" dirty="0"/>
              <a:t>ending.</a:t>
            </a:r>
          </a:p>
          <a:p>
            <a:pPr marL="6160" indent="0" algn="ctr">
              <a:buNone/>
            </a:pPr>
            <a:r>
              <a:rPr lang="en-US" b="1" dirty="0"/>
              <a:t>Long-long</a:t>
            </a:r>
            <a:r>
              <a:rPr lang="en-US" b="1" dirty="0">
                <a:highlight>
                  <a:srgbClr val="0000FF"/>
                </a:highlight>
              </a:rPr>
              <a:t>er</a:t>
            </a:r>
            <a:r>
              <a:rPr lang="en-US" b="1" dirty="0"/>
              <a:t>- 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long</a:t>
            </a:r>
            <a:r>
              <a:rPr lang="en-US" b="1" dirty="0">
                <a:highlight>
                  <a:srgbClr val="0000FF"/>
                </a:highlight>
              </a:rPr>
              <a:t>est</a:t>
            </a:r>
          </a:p>
          <a:p>
            <a:pPr marL="6160" indent="0" algn="ctr">
              <a:buNone/>
            </a:pPr>
            <a:r>
              <a:rPr lang="en-US" b="1" dirty="0"/>
              <a:t>Small-small</a:t>
            </a:r>
            <a:r>
              <a:rPr lang="en-US" b="1" dirty="0">
                <a:highlight>
                  <a:srgbClr val="0000FF"/>
                </a:highlight>
              </a:rPr>
              <a:t>er</a:t>
            </a:r>
            <a:r>
              <a:rPr lang="en-US" b="1" dirty="0"/>
              <a:t>- the small</a:t>
            </a:r>
            <a:r>
              <a:rPr lang="en-US" b="1" dirty="0">
                <a:highlight>
                  <a:srgbClr val="0000FF"/>
                </a:highlight>
              </a:rPr>
              <a:t>est</a:t>
            </a:r>
          </a:p>
          <a:p>
            <a:r>
              <a:rPr lang="en-US" dirty="0"/>
              <a:t>Spelling rules:</a:t>
            </a:r>
          </a:p>
          <a:p>
            <a:pPr marL="6160" indent="0">
              <a:buNone/>
            </a:pPr>
            <a:r>
              <a:rPr lang="en-US" dirty="0"/>
              <a:t>1. Adjectives ending in E only add –R (comparative) and –ST (superlative)</a:t>
            </a:r>
          </a:p>
          <a:p>
            <a:pPr marL="6160" indent="0" algn="ctr">
              <a:buNone/>
            </a:pPr>
            <a:r>
              <a:rPr lang="en-US" b="1" dirty="0"/>
              <a:t>Nice-nice</a:t>
            </a:r>
            <a:r>
              <a:rPr lang="en-US" b="1" dirty="0">
                <a:highlight>
                  <a:srgbClr val="0000FF"/>
                </a:highlight>
              </a:rPr>
              <a:t>r</a:t>
            </a:r>
            <a:r>
              <a:rPr lang="en-US" b="1" dirty="0"/>
              <a:t>- 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nice</a:t>
            </a:r>
            <a:r>
              <a:rPr lang="en-US" b="1" dirty="0">
                <a:highlight>
                  <a:srgbClr val="0000FF"/>
                </a:highlight>
              </a:rPr>
              <a:t>st</a:t>
            </a:r>
          </a:p>
          <a:p>
            <a:pPr marL="6160" indent="0">
              <a:buNone/>
            </a:pPr>
            <a:r>
              <a:rPr lang="en-US" b="1" dirty="0"/>
              <a:t>2. </a:t>
            </a:r>
            <a:r>
              <a:rPr lang="en-US" dirty="0"/>
              <a:t>Adjectives which have a short vowel between two consonants </a:t>
            </a:r>
            <a:r>
              <a:rPr lang="en-US" u="sng" dirty="0"/>
              <a:t>double </a:t>
            </a:r>
            <a:r>
              <a:rPr lang="en-US" dirty="0"/>
              <a:t>the last consonant.</a:t>
            </a:r>
          </a:p>
          <a:p>
            <a:pPr marL="6160" indent="0" algn="ctr">
              <a:buNone/>
            </a:pPr>
            <a:r>
              <a:rPr lang="en-US" b="1" dirty="0"/>
              <a:t>Big-big</a:t>
            </a:r>
            <a:r>
              <a:rPr lang="en-US" b="1" dirty="0">
                <a:highlight>
                  <a:srgbClr val="0000FF"/>
                </a:highlight>
              </a:rPr>
              <a:t>ger</a:t>
            </a:r>
            <a:r>
              <a:rPr lang="en-US" b="1" dirty="0"/>
              <a:t>- 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big</a:t>
            </a:r>
            <a:r>
              <a:rPr lang="en-US" b="1" dirty="0">
                <a:highlight>
                  <a:srgbClr val="0000FF"/>
                </a:highlight>
              </a:rPr>
              <a:t>gest</a:t>
            </a:r>
          </a:p>
          <a:p>
            <a:pPr marL="6160" indent="0" algn="ctr">
              <a:buNone/>
            </a:pPr>
            <a:r>
              <a:rPr lang="en-US" b="1" dirty="0"/>
              <a:t>Thin-thin</a:t>
            </a:r>
            <a:r>
              <a:rPr lang="en-US" b="1" dirty="0">
                <a:highlight>
                  <a:srgbClr val="0000FF"/>
                </a:highlight>
              </a:rPr>
              <a:t>ner</a:t>
            </a:r>
            <a:r>
              <a:rPr lang="en-US" b="1" dirty="0"/>
              <a:t>-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thin</a:t>
            </a:r>
            <a:r>
              <a:rPr lang="en-US" b="1" dirty="0">
                <a:highlight>
                  <a:srgbClr val="0000FF"/>
                </a:highlight>
              </a:rPr>
              <a:t>nest</a:t>
            </a:r>
          </a:p>
          <a:p>
            <a:pPr marL="6160" indent="0" algn="ctr">
              <a:buNone/>
            </a:pPr>
            <a:r>
              <a:rPr lang="en-US" b="1" dirty="0"/>
              <a:t>Slim-slim</a:t>
            </a:r>
            <a:r>
              <a:rPr lang="en-US" b="1" dirty="0">
                <a:highlight>
                  <a:srgbClr val="0000FF"/>
                </a:highlight>
              </a:rPr>
              <a:t>mer</a:t>
            </a:r>
            <a:r>
              <a:rPr lang="en-US" b="1" dirty="0"/>
              <a:t>- 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slim</a:t>
            </a:r>
            <a:r>
              <a:rPr lang="en-US" b="1" dirty="0">
                <a:highlight>
                  <a:srgbClr val="0000FF"/>
                </a:highlight>
              </a:rPr>
              <a:t>mest</a:t>
            </a:r>
          </a:p>
          <a:p>
            <a:pPr marL="6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90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CD635-0815-4DF6-AED8-852920EEF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7"/>
            <a:ext cx="7958331" cy="4170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F6DDD-898D-44A8-8EF4-5223DE5FE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8" y="1438183"/>
            <a:ext cx="8527675" cy="4611761"/>
          </a:xfrm>
        </p:spPr>
        <p:txBody>
          <a:bodyPr/>
          <a:lstStyle/>
          <a:p>
            <a:pPr marL="6160" indent="0">
              <a:buNone/>
            </a:pPr>
            <a:r>
              <a:rPr lang="en-US" dirty="0"/>
              <a:t>3. Adjectives ending in </a:t>
            </a:r>
            <a:r>
              <a:rPr lang="en-US" u="sng" dirty="0"/>
              <a:t>Y </a:t>
            </a:r>
            <a:r>
              <a:rPr lang="en-US" dirty="0"/>
              <a:t>change it into </a:t>
            </a:r>
            <a:r>
              <a:rPr lang="en-US" u="sng" dirty="0"/>
              <a:t>I</a:t>
            </a:r>
            <a:r>
              <a:rPr lang="en-US" dirty="0"/>
              <a:t> and add the corresponding ending.</a:t>
            </a:r>
          </a:p>
          <a:p>
            <a:pPr marL="6160" indent="0" algn="ctr">
              <a:buNone/>
            </a:pPr>
            <a:r>
              <a:rPr lang="en-US" b="1" dirty="0"/>
              <a:t>Happy-happ</a:t>
            </a:r>
            <a:r>
              <a:rPr lang="en-US" b="1" dirty="0">
                <a:highlight>
                  <a:srgbClr val="0000FF"/>
                </a:highlight>
              </a:rPr>
              <a:t>ier</a:t>
            </a:r>
            <a:r>
              <a:rPr lang="en-US" b="1" dirty="0"/>
              <a:t>-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happ</a:t>
            </a:r>
            <a:r>
              <a:rPr lang="en-US" b="1" dirty="0">
                <a:highlight>
                  <a:srgbClr val="0000FF"/>
                </a:highlight>
              </a:rPr>
              <a:t>iest</a:t>
            </a:r>
          </a:p>
          <a:p>
            <a:pPr marL="6160" indent="0" algn="ctr">
              <a:buNone/>
            </a:pPr>
            <a:r>
              <a:rPr lang="en-US" b="1" dirty="0"/>
              <a:t>Busy-bus</a:t>
            </a:r>
            <a:r>
              <a:rPr lang="en-US" b="1" dirty="0">
                <a:highlight>
                  <a:srgbClr val="0000FF"/>
                </a:highlight>
              </a:rPr>
              <a:t>ier-</a:t>
            </a:r>
            <a:r>
              <a:rPr lang="en-US" b="1" dirty="0"/>
              <a:t> </a:t>
            </a:r>
            <a:r>
              <a:rPr lang="en-US" b="1" dirty="0">
                <a:highlight>
                  <a:srgbClr val="0000FF"/>
                </a:highlight>
              </a:rPr>
              <a:t>the</a:t>
            </a:r>
            <a:r>
              <a:rPr lang="en-US" b="1" dirty="0"/>
              <a:t> bus</a:t>
            </a:r>
            <a:r>
              <a:rPr lang="en-US" b="1" dirty="0">
                <a:highlight>
                  <a:srgbClr val="0000FF"/>
                </a:highlight>
              </a:rPr>
              <a:t>iest</a:t>
            </a:r>
          </a:p>
        </p:txBody>
      </p:sp>
    </p:spTree>
    <p:extLst>
      <p:ext uri="{BB962C8B-B14F-4D97-AF65-F5344CB8AC3E}">
        <p14:creationId xmlns:p14="http://schemas.microsoft.com/office/powerpoint/2010/main" val="2411723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76912-2689-47D1-92E0-F12CA8687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A12C0-96B6-4EB0-9551-5196FF628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3902" y="1634864"/>
            <a:ext cx="8492164" cy="4597259"/>
          </a:xfrm>
        </p:spPr>
        <p:txBody>
          <a:bodyPr/>
          <a:lstStyle/>
          <a:p>
            <a:r>
              <a:rPr lang="en-US" dirty="0"/>
              <a:t>These adjectives form their comparative and superlative form by adding MORE/THE MOST to the positive form of an adjective.</a:t>
            </a:r>
          </a:p>
          <a:p>
            <a:pPr marL="6160" indent="0" algn="ctr">
              <a:buNone/>
            </a:pPr>
            <a:r>
              <a:rPr lang="en-US" b="1" dirty="0"/>
              <a:t>Important-</a:t>
            </a:r>
            <a:r>
              <a:rPr lang="en-US" b="1" dirty="0">
                <a:highlight>
                  <a:srgbClr val="0000FF"/>
                </a:highlight>
              </a:rPr>
              <a:t>more</a:t>
            </a:r>
            <a:r>
              <a:rPr lang="en-US" b="1" dirty="0"/>
              <a:t> important-</a:t>
            </a:r>
            <a:r>
              <a:rPr lang="en-US" b="1" dirty="0">
                <a:highlight>
                  <a:srgbClr val="0000FF"/>
                </a:highlight>
              </a:rPr>
              <a:t>the most </a:t>
            </a:r>
            <a:r>
              <a:rPr lang="en-US" b="1" dirty="0"/>
              <a:t>important</a:t>
            </a:r>
          </a:p>
          <a:p>
            <a:pPr marL="6160" indent="0" algn="ctr">
              <a:buNone/>
            </a:pPr>
            <a:r>
              <a:rPr lang="en-US" b="1" dirty="0"/>
              <a:t>Expensive-</a:t>
            </a:r>
            <a:r>
              <a:rPr lang="en-US" b="1" dirty="0">
                <a:highlight>
                  <a:srgbClr val="0000FF"/>
                </a:highlight>
              </a:rPr>
              <a:t>more </a:t>
            </a:r>
            <a:r>
              <a:rPr lang="en-US" b="1" dirty="0"/>
              <a:t>expensive -</a:t>
            </a:r>
            <a:r>
              <a:rPr lang="en-US" b="1" dirty="0">
                <a:highlight>
                  <a:srgbClr val="0000FF"/>
                </a:highlight>
              </a:rPr>
              <a:t>the most </a:t>
            </a:r>
            <a:r>
              <a:rPr lang="en-US" b="1" dirty="0"/>
              <a:t>expensive</a:t>
            </a:r>
          </a:p>
        </p:txBody>
      </p:sp>
    </p:spTree>
    <p:extLst>
      <p:ext uri="{BB962C8B-B14F-4D97-AF65-F5344CB8AC3E}">
        <p14:creationId xmlns:p14="http://schemas.microsoft.com/office/powerpoint/2010/main" val="1047471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D147B-5677-4710-9684-59A6D9D27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Irregular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573FE-129A-48E1-8BCA-29E9D6D10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481" y="1550340"/>
            <a:ext cx="8163690" cy="4499604"/>
          </a:xfrm>
        </p:spPr>
        <p:txBody>
          <a:bodyPr/>
          <a:lstStyle/>
          <a:p>
            <a:pPr algn="ctr"/>
            <a:r>
              <a:rPr lang="en-US" sz="2400" b="1" dirty="0"/>
              <a:t>Good- better -the best</a:t>
            </a:r>
          </a:p>
          <a:p>
            <a:pPr algn="ctr"/>
            <a:r>
              <a:rPr lang="en-US" sz="2400" b="1" dirty="0"/>
              <a:t>Bad- worse- the worst</a:t>
            </a:r>
          </a:p>
          <a:p>
            <a:pPr algn="ctr"/>
            <a:r>
              <a:rPr lang="en-US" sz="2400" b="1" dirty="0"/>
              <a:t>Far- further- the furthest</a:t>
            </a:r>
          </a:p>
          <a:p>
            <a:pPr marL="6160" indent="0">
              <a:buNone/>
            </a:pPr>
            <a:r>
              <a:rPr lang="en-US" dirty="0"/>
              <a:t>- We usually write word </a:t>
            </a:r>
            <a:r>
              <a:rPr lang="en-US" dirty="0">
                <a:highlight>
                  <a:srgbClr val="0000FF"/>
                </a:highlight>
              </a:rPr>
              <a:t>THAN</a:t>
            </a:r>
            <a:r>
              <a:rPr lang="en-US" dirty="0"/>
              <a:t> after the comparative form.</a:t>
            </a:r>
          </a:p>
        </p:txBody>
      </p:sp>
    </p:spTree>
    <p:extLst>
      <p:ext uri="{BB962C8B-B14F-4D97-AF65-F5344CB8AC3E}">
        <p14:creationId xmlns:p14="http://schemas.microsoft.com/office/powerpoint/2010/main" val="1701379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8FCF6-1DF1-445C-AE6E-91CC54FE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292963"/>
            <a:ext cx="7958331" cy="736848"/>
          </a:xfrm>
        </p:spPr>
        <p:txBody>
          <a:bodyPr>
            <a:normAutofit/>
          </a:bodyPr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42E75-D4AB-4A62-96CB-0133C9B04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619" y="1029810"/>
            <a:ext cx="8510520" cy="5717219"/>
          </a:xfrm>
        </p:spPr>
        <p:txBody>
          <a:bodyPr>
            <a:normAutofit fontScale="92500"/>
          </a:bodyPr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My house is (big)________  than yours.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This flower is (beautiful)________  than that one.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This is ______________________ (interesting)  book I have ever read.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Non-smokers usually live (long)_________________  than smokers.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Which is ______________ (dangerous)  animal in the world?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A holiday by the sea is ____________(good)  than a holiday in the mountains.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It is strange but often a coke is _______________(expensive)  than a beer.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Who is _______________ (rich)  woman on earth?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The weather this summer is even (bad) _______________ than last summer.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FFFF00"/>
                </a:solidFill>
                <a:effectLst/>
                <a:latin typeface="Noto Sans" panose="020B0502040504020204" pitchFamily="34" charset="0"/>
              </a:rPr>
              <a:t>He was _______________ (clever)  thief of 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41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3F008-443D-443D-BFB8-354368A9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TOO/ENOUGH with the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7B788-0594-41B9-BB0C-A8DC7C542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635" y="1305017"/>
            <a:ext cx="8874504" cy="4744927"/>
          </a:xfrm>
        </p:spPr>
        <p:txBody>
          <a:bodyPr/>
          <a:lstStyle/>
          <a:p>
            <a:r>
              <a:rPr lang="en-US" dirty="0"/>
              <a:t>We use </a:t>
            </a:r>
            <a:r>
              <a:rPr lang="en-US" dirty="0" err="1">
                <a:highlight>
                  <a:srgbClr val="0000FF"/>
                </a:highlight>
              </a:rPr>
              <a:t>too+adjective</a:t>
            </a:r>
            <a:r>
              <a:rPr lang="en-US" dirty="0"/>
              <a:t>/ </a:t>
            </a:r>
            <a:r>
              <a:rPr lang="en-US" dirty="0" err="1">
                <a:highlight>
                  <a:srgbClr val="0000FF"/>
                </a:highlight>
              </a:rPr>
              <a:t>not+adjective+enough</a:t>
            </a:r>
            <a:r>
              <a:rPr lang="en-US" dirty="0">
                <a:highlight>
                  <a:srgbClr val="0000FF"/>
                </a:highlight>
              </a:rPr>
              <a:t> </a:t>
            </a:r>
            <a:r>
              <a:rPr lang="en-US" dirty="0"/>
              <a:t>when there is a problem with something.</a:t>
            </a:r>
          </a:p>
          <a:p>
            <a:r>
              <a:rPr lang="en-US" dirty="0"/>
              <a:t>This dress is </a:t>
            </a:r>
            <a:r>
              <a:rPr lang="en-US" dirty="0">
                <a:solidFill>
                  <a:srgbClr val="FFFF00"/>
                </a:solidFill>
              </a:rPr>
              <a:t>too expensive</a:t>
            </a:r>
            <a:r>
              <a:rPr lang="en-US" dirty="0"/>
              <a:t>.=This dress </a:t>
            </a:r>
            <a:r>
              <a:rPr lang="en-US" dirty="0">
                <a:solidFill>
                  <a:srgbClr val="FFFF00"/>
                </a:solidFill>
              </a:rPr>
              <a:t>isn’t cheap enough.</a:t>
            </a:r>
          </a:p>
          <a:p>
            <a:r>
              <a:rPr lang="en-US" dirty="0"/>
              <a:t>I’m </a:t>
            </a:r>
            <a:r>
              <a:rPr lang="en-US" dirty="0">
                <a:solidFill>
                  <a:srgbClr val="FFFF00"/>
                </a:solidFill>
              </a:rPr>
              <a:t>too young </a:t>
            </a:r>
            <a:r>
              <a:rPr lang="en-US" dirty="0"/>
              <a:t>to drive.=I’m </a:t>
            </a:r>
            <a:r>
              <a:rPr lang="en-US" dirty="0">
                <a:solidFill>
                  <a:srgbClr val="FFFF00"/>
                </a:solidFill>
              </a:rPr>
              <a:t>not old enough </a:t>
            </a:r>
            <a:r>
              <a:rPr lang="en-US" dirty="0"/>
              <a:t>to drive.</a:t>
            </a:r>
          </a:p>
        </p:txBody>
      </p:sp>
    </p:spTree>
    <p:extLst>
      <p:ext uri="{BB962C8B-B14F-4D97-AF65-F5344CB8AC3E}">
        <p14:creationId xmlns:p14="http://schemas.microsoft.com/office/powerpoint/2010/main" val="2028757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33</TotalTime>
  <Words>325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MS Shell Dlg 2</vt:lpstr>
      <vt:lpstr>Noto Sans</vt:lpstr>
      <vt:lpstr>Wingdings</vt:lpstr>
      <vt:lpstr>Wingdings 3</vt:lpstr>
      <vt:lpstr>Madison</vt:lpstr>
      <vt:lpstr>COMPARISON OF ADJECTIVES</vt:lpstr>
      <vt:lpstr>Short adjectives</vt:lpstr>
      <vt:lpstr>PowerPoint Presentation</vt:lpstr>
      <vt:lpstr>Long adjectives</vt:lpstr>
      <vt:lpstr>Irregular adjectives</vt:lpstr>
      <vt:lpstr>Examples</vt:lpstr>
      <vt:lpstr>TOO/ENOUGH with the adjectives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Markovic</dc:creator>
  <cp:lastModifiedBy>Ana Markovic</cp:lastModifiedBy>
  <cp:revision>5</cp:revision>
  <dcterms:created xsi:type="dcterms:W3CDTF">2021-03-26T18:15:14Z</dcterms:created>
  <dcterms:modified xsi:type="dcterms:W3CDTF">2021-03-26T18:48:17Z</dcterms:modified>
</cp:coreProperties>
</file>