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7200900"/>
  <p:notesSz cx="9144000" cy="7200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imir Bosnjak" userId="833dc051-d9d8-4127-bd67-84f8bee45aa4" providerId="ADAL" clId="{D6C71DC9-E33F-49A5-BEBE-2645D360E247}"/>
    <pc:docChg chg="delSld modSld">
      <pc:chgData name="Branimir Bosnjak" userId="833dc051-d9d8-4127-bd67-84f8bee45aa4" providerId="ADAL" clId="{D6C71DC9-E33F-49A5-BEBE-2645D360E247}" dt="2021-04-05T12:00:05.330" v="1" actId="20577"/>
      <pc:docMkLst>
        <pc:docMk/>
      </pc:docMkLst>
      <pc:sldChg chg="modSp mod">
        <pc:chgData name="Branimir Bosnjak" userId="833dc051-d9d8-4127-bd67-84f8bee45aa4" providerId="ADAL" clId="{D6C71DC9-E33F-49A5-BEBE-2645D360E247}" dt="2021-04-05T12:00:05.330" v="1" actId="20577"/>
        <pc:sldMkLst>
          <pc:docMk/>
          <pc:sldMk cId="0" sldId="262"/>
        </pc:sldMkLst>
        <pc:spChg chg="mod">
          <ac:chgData name="Branimir Bosnjak" userId="833dc051-d9d8-4127-bd67-84f8bee45aa4" providerId="ADAL" clId="{D6C71DC9-E33F-49A5-BEBE-2645D360E247}" dt="2021-04-05T12:00:05.330" v="1" actId="20577"/>
          <ac:spMkLst>
            <pc:docMk/>
            <pc:sldMk cId="0" sldId="262"/>
            <ac:spMk id="2" creationId="{00000000-0000-0000-0000-000000000000}"/>
          </ac:spMkLst>
        </pc:spChg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64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65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66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67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68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69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70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71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72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73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74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75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76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77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78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79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80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81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82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83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84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85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86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87"/>
        </pc:sldMkLst>
      </pc:sldChg>
      <pc:sldChg chg="del">
        <pc:chgData name="Branimir Bosnjak" userId="833dc051-d9d8-4127-bd67-84f8bee45aa4" providerId="ADAL" clId="{D6C71DC9-E33F-49A5-BEBE-2645D360E247}" dt="2021-03-22T10:48:26.140" v="0" actId="47"/>
        <pc:sldMkLst>
          <pc:docMk/>
          <pc:sldMk cId="0" sldId="28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6276" y="2232279"/>
            <a:ext cx="7777797" cy="15121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2552" y="4032504"/>
            <a:ext cx="6405245" cy="1800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E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E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517" y="1656207"/>
            <a:ext cx="3980402" cy="4752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12430" y="1656207"/>
            <a:ext cx="3980402" cy="4752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6E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52500" y="473795"/>
            <a:ext cx="7199630" cy="3231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28700" y="4057650"/>
            <a:ext cx="7200265" cy="26765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84475" y="469519"/>
            <a:ext cx="3581400" cy="1162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6EC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1035" y="1541653"/>
            <a:ext cx="7828279" cy="3908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11119" y="6696837"/>
            <a:ext cx="2928112" cy="360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517" y="6696837"/>
            <a:ext cx="2104580" cy="360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8252" y="6696837"/>
            <a:ext cx="2104580" cy="360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02382" y="2170633"/>
            <a:ext cx="384111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42365" marR="5080" indent="-1129665">
              <a:lnSpc>
                <a:spcPct val="100000"/>
              </a:lnSpc>
              <a:spcBef>
                <a:spcPts val="100"/>
              </a:spcBef>
            </a:pPr>
            <a:r>
              <a:rPr sz="4800" spc="-360" dirty="0">
                <a:solidFill>
                  <a:srgbClr val="00AFEF"/>
                </a:solidFill>
              </a:rPr>
              <a:t>Uvod </a:t>
            </a:r>
            <a:r>
              <a:rPr sz="4800" spc="-355" dirty="0">
                <a:solidFill>
                  <a:srgbClr val="00AFEF"/>
                </a:solidFill>
              </a:rPr>
              <a:t>u </a:t>
            </a:r>
            <a:r>
              <a:rPr sz="4800" spc="-300" dirty="0">
                <a:solidFill>
                  <a:srgbClr val="00AFEF"/>
                </a:solidFill>
              </a:rPr>
              <a:t>optičke  </a:t>
            </a:r>
            <a:r>
              <a:rPr sz="4800" spc="-310" dirty="0">
                <a:solidFill>
                  <a:srgbClr val="00AFEF"/>
                </a:solidFill>
              </a:rPr>
              <a:t>mreže</a:t>
            </a:r>
            <a:endParaRPr sz="4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0526" y="208915"/>
            <a:ext cx="18408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75" dirty="0"/>
              <a:t>Optičke</a:t>
            </a:r>
            <a:r>
              <a:rPr sz="2400" spc="-190" dirty="0"/>
              <a:t> </a:t>
            </a:r>
            <a:r>
              <a:rPr sz="2400" spc="-165" dirty="0"/>
              <a:t>mreže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12140" y="1506583"/>
            <a:ext cx="7768590" cy="3749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5900"/>
              </a:lnSpc>
              <a:spcBef>
                <a:spcPts val="100"/>
              </a:spcBef>
              <a:buFont typeface="Wingdings"/>
              <a:buChar char=""/>
              <a:tabLst>
                <a:tab pos="170180" algn="l"/>
              </a:tabLst>
            </a:pPr>
            <a:r>
              <a:rPr sz="1800" spc="-5" dirty="0">
                <a:latin typeface="Arial"/>
                <a:cs typeface="Arial"/>
              </a:rPr>
              <a:t>U posljednjoj deceniji, razvoj i modernizaciju telekomunikacionih </a:t>
            </a:r>
            <a:r>
              <a:rPr sz="1800" dirty="0">
                <a:latin typeface="Arial"/>
                <a:cs typeface="Arial"/>
              </a:rPr>
              <a:t>sistema </a:t>
            </a:r>
            <a:r>
              <a:rPr sz="1800" spc="-5" dirty="0">
                <a:latin typeface="Arial"/>
                <a:cs typeface="Arial"/>
              </a:rPr>
              <a:t>i  mreža dominantno određuju paketski-orjentisane usluge, prije </a:t>
            </a:r>
            <a:r>
              <a:rPr sz="1800" dirty="0">
                <a:latin typeface="Arial"/>
                <a:cs typeface="Arial"/>
              </a:rPr>
              <a:t>svega  </a:t>
            </a:r>
            <a:r>
              <a:rPr sz="1800" spc="-5" dirty="0">
                <a:latin typeface="Arial"/>
                <a:cs typeface="Arial"/>
              </a:rPr>
              <a:t>Internet, ali i druge primjene koje prate ovaj tip</a:t>
            </a:r>
            <a:r>
              <a:rPr sz="1800" spc="8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komunikacija.</a:t>
            </a: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ct val="115799"/>
              </a:lnSpc>
              <a:spcBef>
                <a:spcPts val="1195"/>
              </a:spcBef>
              <a:buFont typeface="Wingdings"/>
              <a:buChar char=""/>
              <a:tabLst>
                <a:tab pos="182245" algn="l"/>
              </a:tabLst>
            </a:pPr>
            <a:r>
              <a:rPr sz="1800" spc="-5" dirty="0">
                <a:latin typeface="Arial"/>
                <a:cs typeface="Arial"/>
              </a:rPr>
              <a:t>U pogledu informacionog kapaciteta, telekomunikacionu </a:t>
            </a:r>
            <a:r>
              <a:rPr sz="1800" dirty="0">
                <a:latin typeface="Arial"/>
                <a:cs typeface="Arial"/>
              </a:rPr>
              <a:t>mrežu  </a:t>
            </a:r>
            <a:r>
              <a:rPr sz="1800" spc="-5" dirty="0">
                <a:latin typeface="Arial"/>
                <a:cs typeface="Arial"/>
              </a:rPr>
              <a:t>čine </a:t>
            </a:r>
            <a:r>
              <a:rPr sz="1800" i="1" dirty="0">
                <a:solidFill>
                  <a:srgbClr val="00AFEF"/>
                </a:solidFill>
                <a:latin typeface="Arial"/>
                <a:cs typeface="Arial"/>
              </a:rPr>
              <a:t>transportni </a:t>
            </a:r>
            <a:r>
              <a:rPr sz="1800" spc="-10" dirty="0">
                <a:solidFill>
                  <a:srgbClr val="00AFEF"/>
                </a:solidFill>
                <a:latin typeface="Arial"/>
                <a:cs typeface="Arial"/>
              </a:rPr>
              <a:t>dio</a:t>
            </a:r>
            <a:r>
              <a:rPr sz="1800" spc="-10" dirty="0">
                <a:latin typeface="Arial"/>
                <a:cs typeface="Arial"/>
              </a:rPr>
              <a:t>, </a:t>
            </a:r>
            <a:r>
              <a:rPr sz="1800" spc="-5" dirty="0">
                <a:latin typeface="Arial"/>
                <a:cs typeface="Arial"/>
              </a:rPr>
              <a:t>kroz koji se ostvaruje veliki bitski protok </a:t>
            </a:r>
            <a:r>
              <a:rPr sz="1800" dirty="0">
                <a:latin typeface="Arial"/>
                <a:cs typeface="Arial"/>
              </a:rPr>
              <a:t>i </a:t>
            </a:r>
            <a:r>
              <a:rPr sz="1800" spc="-5" dirty="0">
                <a:latin typeface="Arial"/>
                <a:cs typeface="Arial"/>
              </a:rPr>
              <a:t>prenos  informacija na velika rastojanja (</a:t>
            </a:r>
            <a:r>
              <a:rPr sz="1800" i="1" spc="-5" dirty="0">
                <a:latin typeface="Arial"/>
                <a:cs typeface="Arial"/>
              </a:rPr>
              <a:t>long-haul </a:t>
            </a:r>
            <a:r>
              <a:rPr sz="1800" spc="-5" dirty="0">
                <a:latin typeface="Arial"/>
                <a:cs typeface="Arial"/>
              </a:rPr>
              <a:t>mreža, koja kao svoj niži </a:t>
            </a:r>
            <a:r>
              <a:rPr sz="1800" dirty="0">
                <a:latin typeface="Arial"/>
                <a:cs typeface="Arial"/>
              </a:rPr>
              <a:t>nivo  </a:t>
            </a:r>
            <a:r>
              <a:rPr sz="1800" spc="-5" dirty="0">
                <a:latin typeface="Arial"/>
                <a:cs typeface="Arial"/>
              </a:rPr>
              <a:t>obuhvata </a:t>
            </a:r>
            <a:r>
              <a:rPr sz="1800" dirty="0">
                <a:latin typeface="Arial"/>
                <a:cs typeface="Arial"/>
              </a:rPr>
              <a:t>mrežu </a:t>
            </a:r>
            <a:r>
              <a:rPr sz="1800" spc="-5" dirty="0">
                <a:latin typeface="Arial"/>
                <a:cs typeface="Arial"/>
              </a:rPr>
              <a:t>širokog prostranstva </a:t>
            </a:r>
            <a:r>
              <a:rPr sz="1800" spc="-15" dirty="0">
                <a:latin typeface="Arial"/>
                <a:cs typeface="Arial"/>
              </a:rPr>
              <a:t>(WAN) </a:t>
            </a:r>
            <a:r>
              <a:rPr sz="1800" spc="-5" dirty="0">
                <a:latin typeface="Arial"/>
                <a:cs typeface="Arial"/>
              </a:rPr>
              <a:t>i regionalnu, odnosno gradsku  (MAN) mrežu) i </a:t>
            </a:r>
            <a:r>
              <a:rPr sz="1800" i="1" spc="-5" dirty="0">
                <a:solidFill>
                  <a:srgbClr val="00AFEF"/>
                </a:solidFill>
                <a:latin typeface="Arial"/>
                <a:cs typeface="Arial"/>
              </a:rPr>
              <a:t>pristupni </a:t>
            </a:r>
            <a:r>
              <a:rPr sz="1800" spc="-5" dirty="0">
                <a:latin typeface="Arial"/>
                <a:cs typeface="Arial"/>
              </a:rPr>
              <a:t>dio, </a:t>
            </a:r>
            <a:r>
              <a:rPr sz="1800" dirty="0">
                <a:latin typeface="Arial"/>
                <a:cs typeface="Arial"/>
              </a:rPr>
              <a:t>kroz </a:t>
            </a:r>
            <a:r>
              <a:rPr sz="1800" spc="-5" dirty="0">
                <a:latin typeface="Arial"/>
                <a:cs typeface="Arial"/>
              </a:rPr>
              <a:t>koji se ostvaruje protok nižeg intenziteta  na relativno kratkim rastojanjima </a:t>
            </a:r>
            <a:r>
              <a:rPr sz="1800" dirty="0">
                <a:latin typeface="Arial"/>
                <a:cs typeface="Arial"/>
              </a:rPr>
              <a:t>i </a:t>
            </a:r>
            <a:r>
              <a:rPr sz="1800" spc="-5" dirty="0">
                <a:latin typeface="Arial"/>
                <a:cs typeface="Arial"/>
              </a:rPr>
              <a:t>do krajnjeg</a:t>
            </a:r>
            <a:r>
              <a:rPr sz="1800" spc="5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korisnika.</a:t>
            </a:r>
            <a:endParaRPr sz="1800">
              <a:latin typeface="Arial"/>
              <a:cs typeface="Arial"/>
            </a:endParaRPr>
          </a:p>
          <a:p>
            <a:pPr marL="12700" marR="5715" algn="just">
              <a:lnSpc>
                <a:spcPct val="116100"/>
              </a:lnSpc>
              <a:spcBef>
                <a:spcPts val="590"/>
              </a:spcBef>
              <a:buFont typeface="Wingdings"/>
              <a:buChar char=""/>
              <a:tabLst>
                <a:tab pos="182245" algn="l"/>
              </a:tabLst>
            </a:pPr>
            <a:r>
              <a:rPr sz="1800" spc="-5" dirty="0">
                <a:latin typeface="Arial"/>
                <a:cs typeface="Arial"/>
              </a:rPr>
              <a:t>Iako su transportna i pristupna </a:t>
            </a:r>
            <a:r>
              <a:rPr sz="1800" dirty="0">
                <a:latin typeface="Arial"/>
                <a:cs typeface="Arial"/>
              </a:rPr>
              <a:t>mreža </a:t>
            </a:r>
            <a:r>
              <a:rPr sz="1800" spc="-5" dirty="0">
                <a:latin typeface="Arial"/>
                <a:cs typeface="Arial"/>
              </a:rPr>
              <a:t>dijelovi jedinstvenog sistema, zbog  njihovih specifičnosti i razlika moguće ih je razmatrati</a:t>
            </a:r>
            <a:r>
              <a:rPr sz="1800" spc="8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nezavisno.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2100" y="978789"/>
            <a:ext cx="8563610" cy="5650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SzPct val="94444"/>
              <a:buFont typeface="Wingdings"/>
              <a:buChar char=""/>
              <a:tabLst>
                <a:tab pos="160655" algn="l"/>
              </a:tabLst>
            </a:pPr>
            <a:r>
              <a:rPr sz="1800" spc="-60" dirty="0">
                <a:latin typeface="Arial"/>
                <a:cs typeface="Arial"/>
              </a:rPr>
              <a:t>Veliki </a:t>
            </a:r>
            <a:r>
              <a:rPr sz="1800" spc="-65" dirty="0">
                <a:latin typeface="Arial"/>
                <a:cs typeface="Arial"/>
              </a:rPr>
              <a:t>svjetski mrežni </a:t>
            </a:r>
            <a:r>
              <a:rPr sz="1800" spc="-30" dirty="0">
                <a:latin typeface="Arial"/>
                <a:cs typeface="Arial"/>
              </a:rPr>
              <a:t>operatori, </a:t>
            </a:r>
            <a:r>
              <a:rPr sz="1800" spc="-95" dirty="0">
                <a:latin typeface="Arial"/>
                <a:cs typeface="Arial"/>
              </a:rPr>
              <a:t>kao </a:t>
            </a:r>
            <a:r>
              <a:rPr sz="1800" spc="-55" dirty="0">
                <a:latin typeface="Arial"/>
                <a:cs typeface="Arial"/>
              </a:rPr>
              <a:t>što </a:t>
            </a:r>
            <a:r>
              <a:rPr sz="1800" spc="-130" dirty="0">
                <a:latin typeface="Arial"/>
                <a:cs typeface="Arial"/>
              </a:rPr>
              <a:t>su </a:t>
            </a:r>
            <a:r>
              <a:rPr sz="1800" spc="-80" dirty="0">
                <a:latin typeface="Arial"/>
                <a:cs typeface="Arial"/>
              </a:rPr>
              <a:t>Verizon </a:t>
            </a:r>
            <a:r>
              <a:rPr sz="1800" spc="10" dirty="0">
                <a:latin typeface="Arial"/>
                <a:cs typeface="Arial"/>
              </a:rPr>
              <a:t>i </a:t>
            </a:r>
            <a:r>
              <a:rPr sz="1800" spc="-130" dirty="0">
                <a:latin typeface="Arial"/>
                <a:cs typeface="Arial"/>
              </a:rPr>
              <a:t>AT&amp;T, </a:t>
            </a:r>
            <a:r>
              <a:rPr sz="1800" spc="-85" dirty="0">
                <a:latin typeface="Arial"/>
                <a:cs typeface="Arial"/>
              </a:rPr>
              <a:t>ukazuju </a:t>
            </a:r>
            <a:r>
              <a:rPr sz="1800" spc="-100" dirty="0">
                <a:latin typeface="Arial"/>
                <a:cs typeface="Arial"/>
              </a:rPr>
              <a:t>na </a:t>
            </a:r>
            <a:r>
              <a:rPr sz="1800" spc="20" dirty="0">
                <a:latin typeface="Arial"/>
                <a:cs typeface="Arial"/>
              </a:rPr>
              <a:t>to </a:t>
            </a:r>
            <a:r>
              <a:rPr sz="1800" spc="-100" dirty="0">
                <a:latin typeface="Arial"/>
                <a:cs typeface="Arial"/>
              </a:rPr>
              <a:t>da </a:t>
            </a:r>
            <a:r>
              <a:rPr sz="1800" spc="-155" dirty="0">
                <a:latin typeface="Arial"/>
                <a:cs typeface="Arial"/>
              </a:rPr>
              <a:t>se </a:t>
            </a:r>
            <a:r>
              <a:rPr sz="1800" spc="-50" dirty="0">
                <a:latin typeface="Arial"/>
                <a:cs typeface="Arial"/>
              </a:rPr>
              <a:t>kapacitet </a:t>
            </a:r>
            <a:r>
              <a:rPr sz="1800" spc="-60" dirty="0">
                <a:latin typeface="Arial"/>
                <a:cs typeface="Arial"/>
              </a:rPr>
              <a:t>u  </a:t>
            </a:r>
            <a:r>
              <a:rPr sz="1800" spc="-40" dirty="0">
                <a:latin typeface="Arial"/>
                <a:cs typeface="Arial"/>
              </a:rPr>
              <a:t>njihovim </a:t>
            </a:r>
            <a:r>
              <a:rPr sz="1800" spc="-95" dirty="0">
                <a:latin typeface="Arial"/>
                <a:cs typeface="Arial"/>
              </a:rPr>
              <a:t>mrežama </a:t>
            </a:r>
            <a:r>
              <a:rPr sz="1800" spc="-80" dirty="0">
                <a:latin typeface="Arial"/>
                <a:cs typeface="Arial"/>
              </a:rPr>
              <a:t>udvostručava </a:t>
            </a:r>
            <a:r>
              <a:rPr sz="1800" spc="-100" dirty="0">
                <a:latin typeface="Arial"/>
                <a:cs typeface="Arial"/>
              </a:rPr>
              <a:t>na </a:t>
            </a:r>
            <a:r>
              <a:rPr sz="1800" spc="-95" dirty="0">
                <a:latin typeface="Arial"/>
                <a:cs typeface="Arial"/>
              </a:rPr>
              <a:t>svakih </a:t>
            </a:r>
            <a:r>
              <a:rPr sz="1800" spc="-100" dirty="0">
                <a:latin typeface="Arial"/>
                <a:cs typeface="Arial"/>
              </a:rPr>
              <a:t>šest </a:t>
            </a:r>
            <a:r>
              <a:rPr sz="1800" spc="-80" dirty="0">
                <a:latin typeface="Arial"/>
                <a:cs typeface="Arial"/>
              </a:rPr>
              <a:t>mjeseci. </a:t>
            </a:r>
            <a:r>
              <a:rPr sz="1800" spc="-140" dirty="0">
                <a:latin typeface="Arial"/>
                <a:cs typeface="Arial"/>
              </a:rPr>
              <a:t>Na </a:t>
            </a:r>
            <a:r>
              <a:rPr sz="1800" spc="-90" dirty="0">
                <a:latin typeface="Arial"/>
                <a:cs typeface="Arial"/>
              </a:rPr>
              <a:t>osnovu </a:t>
            </a:r>
            <a:r>
              <a:rPr sz="1800" spc="-75" dirty="0">
                <a:latin typeface="Arial"/>
                <a:cs typeface="Arial"/>
              </a:rPr>
              <a:t>podataka </a:t>
            </a:r>
            <a:r>
              <a:rPr sz="1800" spc="-35" dirty="0">
                <a:latin typeface="Arial"/>
                <a:cs typeface="Arial"/>
              </a:rPr>
              <a:t>International  </a:t>
            </a:r>
            <a:r>
              <a:rPr sz="1800" spc="-100" dirty="0">
                <a:latin typeface="Arial"/>
                <a:cs typeface="Arial"/>
              </a:rPr>
              <a:t>Data </a:t>
            </a:r>
            <a:r>
              <a:rPr sz="1800" spc="-55" dirty="0">
                <a:latin typeface="Arial"/>
                <a:cs typeface="Arial"/>
              </a:rPr>
              <a:t>Corporation, </a:t>
            </a:r>
            <a:r>
              <a:rPr sz="1800" spc="-70" dirty="0">
                <a:latin typeface="Arial"/>
                <a:cs typeface="Arial"/>
              </a:rPr>
              <a:t>širokopojasni </a:t>
            </a:r>
            <a:r>
              <a:rPr sz="1800" spc="-80" dirty="0">
                <a:latin typeface="Arial"/>
                <a:cs typeface="Arial"/>
              </a:rPr>
              <a:t>prenos </a:t>
            </a:r>
            <a:r>
              <a:rPr sz="1800" spc="-55" dirty="0">
                <a:latin typeface="Arial"/>
                <a:cs typeface="Arial"/>
              </a:rPr>
              <a:t>mobilnog </a:t>
            </a:r>
            <a:r>
              <a:rPr sz="1800" spc="10" dirty="0">
                <a:latin typeface="Arial"/>
                <a:cs typeface="Arial"/>
              </a:rPr>
              <a:t>i </a:t>
            </a:r>
            <a:r>
              <a:rPr sz="1800" spc="-75" dirty="0">
                <a:latin typeface="Arial"/>
                <a:cs typeface="Arial"/>
              </a:rPr>
              <a:t>fiksnog </a:t>
            </a:r>
            <a:r>
              <a:rPr sz="1800" spc="-100" dirty="0">
                <a:latin typeface="Arial"/>
                <a:cs typeface="Arial"/>
              </a:rPr>
              <a:t>saobraćaja prevazišao </a:t>
            </a:r>
            <a:r>
              <a:rPr sz="1800" spc="-40" dirty="0">
                <a:latin typeface="Arial"/>
                <a:cs typeface="Arial"/>
              </a:rPr>
              <a:t>je </a:t>
            </a:r>
            <a:r>
              <a:rPr sz="1800" spc="-95" dirty="0">
                <a:latin typeface="Arial"/>
                <a:cs typeface="Arial"/>
              </a:rPr>
              <a:t>100  </a:t>
            </a:r>
            <a:r>
              <a:rPr sz="1800" spc="-45" dirty="0">
                <a:latin typeface="Arial"/>
                <a:cs typeface="Arial"/>
              </a:rPr>
              <a:t>petabajta </a:t>
            </a:r>
            <a:r>
              <a:rPr sz="1800" spc="-85" dirty="0">
                <a:latin typeface="Arial"/>
                <a:cs typeface="Arial"/>
              </a:rPr>
              <a:t>(mjesečno) </a:t>
            </a:r>
            <a:r>
              <a:rPr sz="1800" spc="-60" dirty="0">
                <a:latin typeface="Arial"/>
                <a:cs typeface="Arial"/>
              </a:rPr>
              <a:t>krajem </a:t>
            </a:r>
            <a:r>
              <a:rPr sz="1800" spc="-85" dirty="0">
                <a:latin typeface="Arial"/>
                <a:cs typeface="Arial"/>
              </a:rPr>
              <a:t>2015. </a:t>
            </a:r>
            <a:r>
              <a:rPr sz="1800" spc="-65" dirty="0">
                <a:latin typeface="Arial"/>
                <a:cs typeface="Arial"/>
              </a:rPr>
              <a:t>godine. </a:t>
            </a:r>
            <a:r>
              <a:rPr sz="1800" spc="-75" dirty="0">
                <a:latin typeface="Arial"/>
                <a:cs typeface="Arial"/>
              </a:rPr>
              <a:t>Potreba </a:t>
            </a:r>
            <a:r>
              <a:rPr sz="1800" spc="-170" dirty="0">
                <a:latin typeface="Arial"/>
                <a:cs typeface="Arial"/>
              </a:rPr>
              <a:t>za</a:t>
            </a:r>
            <a:r>
              <a:rPr sz="1800" spc="160" dirty="0">
                <a:latin typeface="Arial"/>
                <a:cs typeface="Arial"/>
              </a:rPr>
              <a:t> </a:t>
            </a:r>
            <a:r>
              <a:rPr sz="1800" spc="-80" dirty="0">
                <a:latin typeface="Arial"/>
                <a:cs typeface="Arial"/>
              </a:rPr>
              <a:t>većim </a:t>
            </a:r>
            <a:r>
              <a:rPr sz="1800" spc="-60" dirty="0">
                <a:latin typeface="Arial"/>
                <a:cs typeface="Arial"/>
              </a:rPr>
              <a:t>propusnim </a:t>
            </a:r>
            <a:r>
              <a:rPr sz="1800" spc="-100" dirty="0">
                <a:latin typeface="Arial"/>
                <a:cs typeface="Arial"/>
              </a:rPr>
              <a:t>opsegom  </a:t>
            </a:r>
            <a:r>
              <a:rPr sz="1800" spc="-75" dirty="0">
                <a:latin typeface="Arial"/>
                <a:cs typeface="Arial"/>
              </a:rPr>
              <a:t>posljedica </a:t>
            </a:r>
            <a:r>
              <a:rPr sz="1800" spc="-40" dirty="0">
                <a:latin typeface="Arial"/>
                <a:cs typeface="Arial"/>
              </a:rPr>
              <a:t>je </a:t>
            </a:r>
            <a:r>
              <a:rPr sz="1800" spc="-135" dirty="0">
                <a:latin typeface="Arial"/>
                <a:cs typeface="Arial"/>
              </a:rPr>
              <a:t>sve </a:t>
            </a:r>
            <a:r>
              <a:rPr sz="1800" spc="-55" dirty="0">
                <a:latin typeface="Arial"/>
                <a:cs typeface="Arial"/>
              </a:rPr>
              <a:t>intenzivnijeg </a:t>
            </a:r>
            <a:r>
              <a:rPr sz="1800" spc="-75" dirty="0">
                <a:latin typeface="Arial"/>
                <a:cs typeface="Arial"/>
              </a:rPr>
              <a:t>korišćenja </a:t>
            </a:r>
            <a:r>
              <a:rPr sz="1800" spc="-50" dirty="0">
                <a:latin typeface="Arial"/>
                <a:cs typeface="Arial"/>
              </a:rPr>
              <a:t>pametnih </a:t>
            </a:r>
            <a:r>
              <a:rPr sz="1800" spc="-55" dirty="0">
                <a:latin typeface="Arial"/>
                <a:cs typeface="Arial"/>
              </a:rPr>
              <a:t>(</a:t>
            </a:r>
            <a:r>
              <a:rPr sz="1800" i="1" spc="-55" dirty="0">
                <a:latin typeface="Arial"/>
                <a:cs typeface="Arial"/>
              </a:rPr>
              <a:t>smart) </a:t>
            </a:r>
            <a:r>
              <a:rPr sz="1800" spc="-35" dirty="0">
                <a:latin typeface="Arial"/>
                <a:cs typeface="Arial"/>
              </a:rPr>
              <a:t>mobilnih </a:t>
            </a:r>
            <a:r>
              <a:rPr sz="1800" spc="-60" dirty="0">
                <a:latin typeface="Arial"/>
                <a:cs typeface="Arial"/>
              </a:rPr>
              <a:t>uređaja </a:t>
            </a:r>
            <a:r>
              <a:rPr sz="1800" spc="-170" dirty="0">
                <a:latin typeface="Arial"/>
                <a:cs typeface="Arial"/>
              </a:rPr>
              <a:t>za </a:t>
            </a:r>
            <a:r>
              <a:rPr sz="1800" spc="-40" dirty="0">
                <a:latin typeface="Arial"/>
                <a:cs typeface="Arial"/>
              </a:rPr>
              <a:t>pristup  </a:t>
            </a:r>
            <a:r>
              <a:rPr sz="1800" spc="-55" dirty="0">
                <a:latin typeface="Arial"/>
                <a:cs typeface="Arial"/>
              </a:rPr>
              <a:t>informacijama </a:t>
            </a:r>
            <a:r>
              <a:rPr sz="1800" spc="-60" dirty="0">
                <a:latin typeface="Arial"/>
                <a:cs typeface="Arial"/>
              </a:rPr>
              <a:t>u </a:t>
            </a:r>
            <a:r>
              <a:rPr sz="1800" spc="-105" dirty="0">
                <a:latin typeface="Arial"/>
                <a:cs typeface="Arial"/>
              </a:rPr>
              <a:t>svakom </a:t>
            </a:r>
            <a:r>
              <a:rPr sz="1800" spc="-20" dirty="0">
                <a:latin typeface="Arial"/>
                <a:cs typeface="Arial"/>
              </a:rPr>
              <a:t>trenutku </a:t>
            </a:r>
            <a:r>
              <a:rPr sz="1800" spc="10" dirty="0">
                <a:latin typeface="Arial"/>
                <a:cs typeface="Arial"/>
              </a:rPr>
              <a:t>i </a:t>
            </a:r>
            <a:r>
              <a:rPr sz="1800" spc="-100" dirty="0">
                <a:latin typeface="Arial"/>
                <a:cs typeface="Arial"/>
              </a:rPr>
              <a:t>na </a:t>
            </a:r>
            <a:r>
              <a:rPr sz="1800" spc="-110" dirty="0">
                <a:latin typeface="Arial"/>
                <a:cs typeface="Arial"/>
              </a:rPr>
              <a:t>svakom </a:t>
            </a:r>
            <a:r>
              <a:rPr sz="1800" spc="-50" dirty="0">
                <a:latin typeface="Arial"/>
                <a:cs typeface="Arial"/>
              </a:rPr>
              <a:t>mjestu, </a:t>
            </a:r>
            <a:r>
              <a:rPr sz="1800" spc="-100" dirty="0">
                <a:latin typeface="Arial"/>
                <a:cs typeface="Arial"/>
              </a:rPr>
              <a:t>kao </a:t>
            </a:r>
            <a:r>
              <a:rPr sz="1800" spc="10" dirty="0">
                <a:latin typeface="Arial"/>
                <a:cs typeface="Arial"/>
              </a:rPr>
              <a:t>i </a:t>
            </a:r>
            <a:r>
              <a:rPr sz="1800" spc="-65" dirty="0">
                <a:latin typeface="Arial"/>
                <a:cs typeface="Arial"/>
              </a:rPr>
              <a:t>činjenice </a:t>
            </a:r>
            <a:r>
              <a:rPr sz="1800" spc="-95" dirty="0">
                <a:latin typeface="Arial"/>
                <a:cs typeface="Arial"/>
              </a:rPr>
              <a:t>da </a:t>
            </a:r>
            <a:r>
              <a:rPr sz="1800" spc="-55" dirty="0">
                <a:latin typeface="Arial"/>
                <a:cs typeface="Arial"/>
              </a:rPr>
              <a:t>korisnici  </a:t>
            </a:r>
            <a:r>
              <a:rPr sz="1800" spc="-60" dirty="0">
                <a:latin typeface="Arial"/>
                <a:cs typeface="Arial"/>
              </a:rPr>
              <a:t>zahtijevaju </a:t>
            </a:r>
            <a:r>
              <a:rPr sz="1800" spc="-100" dirty="0">
                <a:latin typeface="Arial"/>
                <a:cs typeface="Arial"/>
              </a:rPr>
              <a:t>servise </a:t>
            </a:r>
            <a:r>
              <a:rPr sz="1800" i="1" spc="-40" dirty="0">
                <a:latin typeface="Arial"/>
                <a:cs typeface="Arial"/>
              </a:rPr>
              <a:t>triple-play </a:t>
            </a:r>
            <a:r>
              <a:rPr sz="1800" spc="10" dirty="0">
                <a:latin typeface="Arial"/>
                <a:cs typeface="Arial"/>
              </a:rPr>
              <a:t>i </a:t>
            </a:r>
            <a:r>
              <a:rPr sz="1800" spc="-40" dirty="0">
                <a:latin typeface="Arial"/>
                <a:cs typeface="Arial"/>
              </a:rPr>
              <a:t>audio/video</a:t>
            </a:r>
            <a:r>
              <a:rPr sz="1800" spc="-240" dirty="0">
                <a:latin typeface="Arial"/>
                <a:cs typeface="Arial"/>
              </a:rPr>
              <a:t> </a:t>
            </a:r>
            <a:r>
              <a:rPr sz="1800" spc="-45" dirty="0">
                <a:latin typeface="Arial"/>
                <a:cs typeface="Arial"/>
              </a:rPr>
              <a:t>striming.</a:t>
            </a:r>
            <a:endParaRPr sz="18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1085"/>
              </a:spcBef>
              <a:buClr>
                <a:srgbClr val="000000"/>
              </a:buClr>
              <a:buFont typeface="Wingdings"/>
              <a:buChar char=""/>
              <a:tabLst>
                <a:tab pos="170180" algn="l"/>
              </a:tabLst>
            </a:pPr>
            <a:r>
              <a:rPr sz="1800" spc="-95" dirty="0">
                <a:solidFill>
                  <a:srgbClr val="FF0000"/>
                </a:solidFill>
                <a:latin typeface="Arial"/>
                <a:cs typeface="Arial"/>
              </a:rPr>
              <a:t>Ukupan </a:t>
            </a:r>
            <a:r>
              <a:rPr sz="1800" spc="-40" dirty="0">
                <a:solidFill>
                  <a:srgbClr val="FF0000"/>
                </a:solidFill>
                <a:latin typeface="Arial"/>
                <a:cs typeface="Arial"/>
              </a:rPr>
              <a:t>informacioni </a:t>
            </a:r>
            <a:r>
              <a:rPr sz="1800" spc="-50" dirty="0">
                <a:solidFill>
                  <a:srgbClr val="FF0000"/>
                </a:solidFill>
                <a:latin typeface="Arial"/>
                <a:cs typeface="Arial"/>
              </a:rPr>
              <a:t>kapacitet </a:t>
            </a:r>
            <a:r>
              <a:rPr sz="1800" spc="-55" dirty="0">
                <a:latin typeface="Arial"/>
                <a:cs typeface="Arial"/>
              </a:rPr>
              <a:t>linka </a:t>
            </a:r>
            <a:r>
              <a:rPr sz="1800" spc="-40" dirty="0">
                <a:latin typeface="Arial"/>
                <a:cs typeface="Arial"/>
              </a:rPr>
              <a:t>je </a:t>
            </a:r>
            <a:r>
              <a:rPr sz="1800" spc="-45" dirty="0">
                <a:latin typeface="Arial"/>
                <a:cs typeface="Arial"/>
              </a:rPr>
              <a:t>tradicionalno </a:t>
            </a:r>
            <a:r>
              <a:rPr sz="1800" spc="-70" dirty="0">
                <a:latin typeface="Arial"/>
                <a:cs typeface="Arial"/>
              </a:rPr>
              <a:t>jedna </a:t>
            </a:r>
            <a:r>
              <a:rPr sz="1800" spc="-50" dirty="0">
                <a:latin typeface="Arial"/>
                <a:cs typeface="Arial"/>
              </a:rPr>
              <a:t>od </a:t>
            </a:r>
            <a:r>
              <a:rPr sz="1800" spc="-60" dirty="0">
                <a:latin typeface="Arial"/>
                <a:cs typeface="Arial"/>
              </a:rPr>
              <a:t>najvažnijih </a:t>
            </a:r>
            <a:r>
              <a:rPr sz="1800" spc="-55" dirty="0">
                <a:latin typeface="Arial"/>
                <a:cs typeface="Arial"/>
              </a:rPr>
              <a:t>karakteristika  </a:t>
            </a:r>
            <a:r>
              <a:rPr sz="1800" spc="-40" dirty="0">
                <a:latin typeface="Arial"/>
                <a:cs typeface="Arial"/>
              </a:rPr>
              <a:t>optičkih </a:t>
            </a:r>
            <a:r>
              <a:rPr sz="1800" spc="-90" dirty="0">
                <a:latin typeface="Arial"/>
                <a:cs typeface="Arial"/>
              </a:rPr>
              <a:t>mreža, </a:t>
            </a:r>
            <a:r>
              <a:rPr sz="1800" spc="-20" dirty="0">
                <a:latin typeface="Arial"/>
                <a:cs typeface="Arial"/>
              </a:rPr>
              <a:t>jer </a:t>
            </a:r>
            <a:r>
              <a:rPr sz="1800" spc="-60" dirty="0">
                <a:latin typeface="Arial"/>
                <a:cs typeface="Arial"/>
              </a:rPr>
              <a:t>u </a:t>
            </a:r>
            <a:r>
              <a:rPr sz="1800" spc="-75" dirty="0">
                <a:latin typeface="Arial"/>
                <a:cs typeface="Arial"/>
              </a:rPr>
              <a:t>osnovi </a:t>
            </a:r>
            <a:r>
              <a:rPr sz="1800" spc="-45" dirty="0">
                <a:latin typeface="Arial"/>
                <a:cs typeface="Arial"/>
              </a:rPr>
              <a:t>određuje </a:t>
            </a:r>
            <a:r>
              <a:rPr sz="1800" spc="-20" dirty="0">
                <a:latin typeface="Arial"/>
                <a:cs typeface="Arial"/>
              </a:rPr>
              <a:t>kvantitet </a:t>
            </a:r>
            <a:r>
              <a:rPr sz="1800" spc="-75" dirty="0">
                <a:latin typeface="Arial"/>
                <a:cs typeface="Arial"/>
              </a:rPr>
              <a:t>prenesenih </a:t>
            </a:r>
            <a:r>
              <a:rPr sz="1800" spc="-50" dirty="0">
                <a:latin typeface="Arial"/>
                <a:cs typeface="Arial"/>
              </a:rPr>
              <a:t>informacija </a:t>
            </a:r>
            <a:r>
              <a:rPr sz="1800" spc="10" dirty="0">
                <a:latin typeface="Arial"/>
                <a:cs typeface="Arial"/>
              </a:rPr>
              <a:t>i </a:t>
            </a:r>
            <a:r>
              <a:rPr sz="1800" spc="-25" dirty="0">
                <a:latin typeface="Arial"/>
                <a:cs typeface="Arial"/>
              </a:rPr>
              <a:t>kvalitet </a:t>
            </a:r>
            <a:r>
              <a:rPr sz="1800" spc="-90" dirty="0">
                <a:latin typeface="Arial"/>
                <a:cs typeface="Arial"/>
              </a:rPr>
              <a:t>usluga.  </a:t>
            </a:r>
            <a:r>
              <a:rPr sz="1800" spc="-140" dirty="0">
                <a:latin typeface="Arial"/>
                <a:cs typeface="Arial"/>
              </a:rPr>
              <a:t>Jedan </a:t>
            </a:r>
            <a:r>
              <a:rPr sz="1800" spc="-60" dirty="0">
                <a:latin typeface="Arial"/>
                <a:cs typeface="Arial"/>
              </a:rPr>
              <a:t>od standardnih </a:t>
            </a:r>
            <a:r>
              <a:rPr sz="1800" spc="-50" dirty="0">
                <a:latin typeface="Arial"/>
                <a:cs typeface="Arial"/>
              </a:rPr>
              <a:t>pristupa </a:t>
            </a:r>
            <a:r>
              <a:rPr sz="1800" spc="-165" dirty="0">
                <a:latin typeface="Arial"/>
                <a:cs typeface="Arial"/>
              </a:rPr>
              <a:t>za </a:t>
            </a:r>
            <a:r>
              <a:rPr sz="1800" spc="-85" dirty="0">
                <a:latin typeface="Arial"/>
                <a:cs typeface="Arial"/>
              </a:rPr>
              <a:t>povećanje </a:t>
            </a:r>
            <a:r>
              <a:rPr sz="1800" spc="-60" dirty="0">
                <a:latin typeface="Arial"/>
                <a:cs typeface="Arial"/>
              </a:rPr>
              <a:t>informacionog kapaciteta </a:t>
            </a:r>
            <a:r>
              <a:rPr sz="1800" spc="-40" dirty="0">
                <a:latin typeface="Arial"/>
                <a:cs typeface="Arial"/>
              </a:rPr>
              <a:t>je </a:t>
            </a:r>
            <a:r>
              <a:rPr sz="1800" spc="-45" dirty="0">
                <a:latin typeface="Arial"/>
                <a:cs typeface="Arial"/>
              </a:rPr>
              <a:t>primjena tehnike  </a:t>
            </a:r>
            <a:r>
              <a:rPr sz="1800" b="1" spc="-105" dirty="0">
                <a:latin typeface="Arial"/>
                <a:cs typeface="Arial"/>
              </a:rPr>
              <a:t>multipleksiranja </a:t>
            </a:r>
            <a:r>
              <a:rPr sz="1800" b="1" spc="-135" dirty="0">
                <a:latin typeface="Arial"/>
                <a:cs typeface="Arial"/>
              </a:rPr>
              <a:t>po </a:t>
            </a:r>
            <a:r>
              <a:rPr sz="1800" b="1" spc="-114" dirty="0">
                <a:latin typeface="Arial"/>
                <a:cs typeface="Arial"/>
              </a:rPr>
              <a:t>talasnim </a:t>
            </a:r>
            <a:r>
              <a:rPr sz="1800" b="1" spc="-130" dirty="0">
                <a:latin typeface="Arial"/>
                <a:cs typeface="Arial"/>
              </a:rPr>
              <a:t>dužinama </a:t>
            </a:r>
            <a:r>
              <a:rPr sz="1800" spc="-75" dirty="0">
                <a:latin typeface="Arial"/>
                <a:cs typeface="Arial"/>
              </a:rPr>
              <a:t>(WDM). </a:t>
            </a:r>
            <a:r>
              <a:rPr sz="1800" spc="-20" dirty="0">
                <a:latin typeface="Arial"/>
                <a:cs typeface="Arial"/>
              </a:rPr>
              <a:t>Međutim, </a:t>
            </a:r>
            <a:r>
              <a:rPr sz="1800" spc="-75" dirty="0">
                <a:latin typeface="Arial"/>
                <a:cs typeface="Arial"/>
              </a:rPr>
              <a:t>ukupan </a:t>
            </a:r>
            <a:r>
              <a:rPr sz="1800" spc="-45" dirty="0">
                <a:latin typeface="Arial"/>
                <a:cs typeface="Arial"/>
              </a:rPr>
              <a:t>informacioni </a:t>
            </a:r>
            <a:r>
              <a:rPr sz="1800" spc="-50" dirty="0">
                <a:latin typeface="Arial"/>
                <a:cs typeface="Arial"/>
              </a:rPr>
              <a:t>kapacitet  </a:t>
            </a:r>
            <a:r>
              <a:rPr sz="1800" spc="-25" dirty="0">
                <a:latin typeface="Arial"/>
                <a:cs typeface="Arial"/>
              </a:rPr>
              <a:t>koji </a:t>
            </a:r>
            <a:r>
              <a:rPr sz="1800" spc="-155" dirty="0">
                <a:latin typeface="Arial"/>
                <a:cs typeface="Arial"/>
              </a:rPr>
              <a:t>se </a:t>
            </a:r>
            <a:r>
              <a:rPr sz="1800" spc="-105" dirty="0">
                <a:latin typeface="Arial"/>
                <a:cs typeface="Arial"/>
              </a:rPr>
              <a:t>može </a:t>
            </a:r>
            <a:r>
              <a:rPr sz="1800" spc="-30" dirty="0">
                <a:latin typeface="Arial"/>
                <a:cs typeface="Arial"/>
              </a:rPr>
              <a:t>ostvariti </a:t>
            </a:r>
            <a:r>
              <a:rPr sz="1800" spc="-40" dirty="0">
                <a:latin typeface="Arial"/>
                <a:cs typeface="Arial"/>
              </a:rPr>
              <a:t>primjenom </a:t>
            </a:r>
            <a:r>
              <a:rPr sz="1800" spc="-85" dirty="0">
                <a:latin typeface="Arial"/>
                <a:cs typeface="Arial"/>
              </a:rPr>
              <a:t>ove </a:t>
            </a:r>
            <a:r>
              <a:rPr sz="1800" spc="-45" dirty="0">
                <a:latin typeface="Arial"/>
                <a:cs typeface="Arial"/>
              </a:rPr>
              <a:t>tehnike </a:t>
            </a:r>
            <a:r>
              <a:rPr sz="1800" i="1" spc="-75" dirty="0">
                <a:latin typeface="Arial"/>
                <a:cs typeface="Arial"/>
              </a:rPr>
              <a:t>ograničen </a:t>
            </a:r>
            <a:r>
              <a:rPr sz="1800" i="1" spc="-60" dirty="0">
                <a:latin typeface="Arial"/>
                <a:cs typeface="Arial"/>
              </a:rPr>
              <a:t>je širinom </a:t>
            </a:r>
            <a:r>
              <a:rPr sz="1800" i="1" spc="-70" dirty="0">
                <a:latin typeface="Arial"/>
                <a:cs typeface="Arial"/>
              </a:rPr>
              <a:t>spektra </a:t>
            </a:r>
            <a:r>
              <a:rPr sz="1800" i="1" spc="-50" dirty="0">
                <a:latin typeface="Arial"/>
                <a:cs typeface="Arial"/>
              </a:rPr>
              <a:t>talasnih </a:t>
            </a:r>
            <a:r>
              <a:rPr sz="1800" i="1" spc="-85" dirty="0">
                <a:latin typeface="Arial"/>
                <a:cs typeface="Arial"/>
              </a:rPr>
              <a:t>dužina  </a:t>
            </a:r>
            <a:r>
              <a:rPr sz="1800" spc="-55" dirty="0">
                <a:latin typeface="Arial"/>
                <a:cs typeface="Arial"/>
              </a:rPr>
              <a:t>koje </a:t>
            </a:r>
            <a:r>
              <a:rPr sz="1800" spc="-155" dirty="0">
                <a:latin typeface="Arial"/>
                <a:cs typeface="Arial"/>
              </a:rPr>
              <a:t>se </a:t>
            </a:r>
            <a:r>
              <a:rPr sz="1800" spc="-85" dirty="0">
                <a:latin typeface="Arial"/>
                <a:cs typeface="Arial"/>
              </a:rPr>
              <a:t>mogu </a:t>
            </a:r>
            <a:r>
              <a:rPr sz="1800" spc="-15" dirty="0">
                <a:latin typeface="Arial"/>
                <a:cs typeface="Arial"/>
              </a:rPr>
              <a:t>koristiti </a:t>
            </a:r>
            <a:r>
              <a:rPr sz="1800" spc="-170" dirty="0">
                <a:latin typeface="Arial"/>
                <a:cs typeface="Arial"/>
              </a:rPr>
              <a:t>za  </a:t>
            </a:r>
            <a:r>
              <a:rPr sz="1800" spc="-75" dirty="0">
                <a:latin typeface="Arial"/>
                <a:cs typeface="Arial"/>
              </a:rPr>
              <a:t>prenos </a:t>
            </a:r>
            <a:r>
              <a:rPr sz="1800" spc="-100" dirty="0">
                <a:latin typeface="Arial"/>
                <a:cs typeface="Arial"/>
              </a:rPr>
              <a:t>signala </a:t>
            </a:r>
            <a:r>
              <a:rPr sz="1800" spc="-60" dirty="0">
                <a:latin typeface="Arial"/>
                <a:cs typeface="Arial"/>
              </a:rPr>
              <a:t>u </a:t>
            </a:r>
            <a:r>
              <a:rPr sz="1800" spc="-40" dirty="0">
                <a:latin typeface="Arial"/>
                <a:cs typeface="Arial"/>
              </a:rPr>
              <a:t>optičkim </a:t>
            </a:r>
            <a:r>
              <a:rPr sz="1800" spc="-70" dirty="0">
                <a:latin typeface="Arial"/>
                <a:cs typeface="Arial"/>
              </a:rPr>
              <a:t>vlaknima, </a:t>
            </a:r>
            <a:r>
              <a:rPr sz="1800" spc="-95" dirty="0">
                <a:latin typeface="Arial"/>
                <a:cs typeface="Arial"/>
              </a:rPr>
              <a:t>kao </a:t>
            </a:r>
            <a:r>
              <a:rPr sz="1800" spc="10" dirty="0">
                <a:latin typeface="Arial"/>
                <a:cs typeface="Arial"/>
              </a:rPr>
              <a:t>i </a:t>
            </a:r>
            <a:r>
              <a:rPr sz="1800" spc="-65" dirty="0">
                <a:latin typeface="Arial"/>
                <a:cs typeface="Arial"/>
              </a:rPr>
              <a:t>međukanalnim  </a:t>
            </a:r>
            <a:r>
              <a:rPr sz="1800" spc="-85" dirty="0">
                <a:latin typeface="Arial"/>
                <a:cs typeface="Arial"/>
              </a:rPr>
              <a:t>razmakom, </a:t>
            </a:r>
            <a:r>
              <a:rPr sz="1800" spc="-100" dirty="0">
                <a:latin typeface="Arial"/>
                <a:cs typeface="Arial"/>
              </a:rPr>
              <a:t>pa </a:t>
            </a:r>
            <a:r>
              <a:rPr sz="1800" spc="-155" dirty="0">
                <a:latin typeface="Arial"/>
                <a:cs typeface="Arial"/>
              </a:rPr>
              <a:t>se </a:t>
            </a:r>
            <a:r>
              <a:rPr sz="1800" spc="-30" dirty="0">
                <a:latin typeface="Arial"/>
                <a:cs typeface="Arial"/>
              </a:rPr>
              <a:t>koristi </a:t>
            </a:r>
            <a:r>
              <a:rPr sz="1800" spc="-70" dirty="0">
                <a:solidFill>
                  <a:srgbClr val="006FC0"/>
                </a:solidFill>
                <a:latin typeface="Arial"/>
                <a:cs typeface="Arial"/>
              </a:rPr>
              <a:t>standard </a:t>
            </a:r>
            <a:r>
              <a:rPr sz="1800" spc="-170" dirty="0">
                <a:solidFill>
                  <a:srgbClr val="006FC0"/>
                </a:solidFill>
                <a:latin typeface="Arial"/>
                <a:cs typeface="Arial"/>
              </a:rPr>
              <a:t>za </a:t>
            </a:r>
            <a:r>
              <a:rPr sz="1800" spc="-75" dirty="0">
                <a:solidFill>
                  <a:srgbClr val="006FC0"/>
                </a:solidFill>
                <a:latin typeface="Arial"/>
                <a:cs typeface="Arial"/>
              </a:rPr>
              <a:t>gusto </a:t>
            </a:r>
            <a:r>
              <a:rPr sz="1800" spc="-45" dirty="0">
                <a:solidFill>
                  <a:srgbClr val="006FC0"/>
                </a:solidFill>
                <a:latin typeface="Arial"/>
                <a:cs typeface="Arial"/>
              </a:rPr>
              <a:t>multipleksiranje </a:t>
            </a:r>
            <a:r>
              <a:rPr sz="1800" spc="-95" dirty="0">
                <a:solidFill>
                  <a:srgbClr val="006FC0"/>
                </a:solidFill>
                <a:latin typeface="Arial"/>
                <a:cs typeface="Arial"/>
              </a:rPr>
              <a:t>kanala </a:t>
            </a:r>
            <a:r>
              <a:rPr sz="1800" spc="-95" dirty="0">
                <a:latin typeface="Arial"/>
                <a:cs typeface="Arial"/>
              </a:rPr>
              <a:t>(DWDM) 80 </a:t>
            </a:r>
            <a:r>
              <a:rPr sz="1800" spc="-85" dirty="0">
                <a:latin typeface="Arial"/>
                <a:cs typeface="Arial"/>
              </a:rPr>
              <a:t>kanala.  </a:t>
            </a:r>
            <a:r>
              <a:rPr sz="1800" spc="-65" dirty="0">
                <a:latin typeface="Arial"/>
                <a:cs typeface="Arial"/>
              </a:rPr>
              <a:t>Primjenom </a:t>
            </a:r>
            <a:r>
              <a:rPr sz="1800" spc="-90" dirty="0">
                <a:latin typeface="Arial"/>
                <a:cs typeface="Arial"/>
              </a:rPr>
              <a:t>sistema </a:t>
            </a:r>
            <a:r>
              <a:rPr sz="1800" spc="-25" dirty="0">
                <a:latin typeface="Arial"/>
                <a:cs typeface="Arial"/>
              </a:rPr>
              <a:t>koji </a:t>
            </a:r>
            <a:r>
              <a:rPr sz="1800" spc="-60" dirty="0">
                <a:latin typeface="Arial"/>
                <a:cs typeface="Arial"/>
              </a:rPr>
              <a:t>obezbjeđuju bitske </a:t>
            </a:r>
            <a:r>
              <a:rPr sz="1800" spc="-40" dirty="0">
                <a:latin typeface="Arial"/>
                <a:cs typeface="Arial"/>
              </a:rPr>
              <a:t>protoke </a:t>
            </a:r>
            <a:r>
              <a:rPr sz="1800" spc="-60" dirty="0">
                <a:latin typeface="Arial"/>
                <a:cs typeface="Arial"/>
              </a:rPr>
              <a:t>od </a:t>
            </a:r>
            <a:r>
              <a:rPr sz="1800" spc="-95" dirty="0">
                <a:latin typeface="Arial"/>
                <a:cs typeface="Arial"/>
              </a:rPr>
              <a:t>10 </a:t>
            </a:r>
            <a:r>
              <a:rPr sz="1800" spc="-85" dirty="0">
                <a:latin typeface="Arial"/>
                <a:cs typeface="Arial"/>
              </a:rPr>
              <a:t>Gb/s </a:t>
            </a:r>
            <a:r>
              <a:rPr sz="1800" spc="-165" dirty="0">
                <a:latin typeface="Arial"/>
                <a:cs typeface="Arial"/>
              </a:rPr>
              <a:t>(OTN </a:t>
            </a:r>
            <a:r>
              <a:rPr sz="1800" spc="-150" dirty="0">
                <a:latin typeface="Arial"/>
                <a:cs typeface="Arial"/>
              </a:rPr>
              <a:t>OTU2) </a:t>
            </a:r>
            <a:r>
              <a:rPr sz="1800" spc="-50" dirty="0">
                <a:latin typeface="Arial"/>
                <a:cs typeface="Arial"/>
              </a:rPr>
              <a:t>po </a:t>
            </a:r>
            <a:r>
              <a:rPr sz="1800" spc="-75" dirty="0">
                <a:latin typeface="Arial"/>
                <a:cs typeface="Arial"/>
              </a:rPr>
              <a:t>kanalu,  </a:t>
            </a:r>
            <a:r>
              <a:rPr sz="1800" spc="-95" dirty="0">
                <a:latin typeface="Arial"/>
                <a:cs typeface="Arial"/>
              </a:rPr>
              <a:t>omogućena </a:t>
            </a:r>
            <a:r>
              <a:rPr sz="1800" spc="-40" dirty="0">
                <a:latin typeface="Arial"/>
                <a:cs typeface="Arial"/>
              </a:rPr>
              <a:t>je </a:t>
            </a:r>
            <a:r>
              <a:rPr sz="1800" spc="-75" dirty="0">
                <a:latin typeface="Arial"/>
                <a:cs typeface="Arial"/>
              </a:rPr>
              <a:t>brzina </a:t>
            </a:r>
            <a:r>
              <a:rPr sz="1800" spc="-85" dirty="0">
                <a:latin typeface="Arial"/>
                <a:cs typeface="Arial"/>
              </a:rPr>
              <a:t>prenosa </a:t>
            </a:r>
            <a:r>
              <a:rPr sz="1800" spc="-100" dirty="0">
                <a:latin typeface="Arial"/>
                <a:cs typeface="Arial"/>
              </a:rPr>
              <a:t>signala </a:t>
            </a:r>
            <a:r>
              <a:rPr sz="1800" spc="-30" dirty="0">
                <a:latin typeface="Arial"/>
                <a:cs typeface="Arial"/>
              </a:rPr>
              <a:t>čiji </a:t>
            </a:r>
            <a:r>
              <a:rPr sz="1800" spc="-45" dirty="0">
                <a:latin typeface="Arial"/>
                <a:cs typeface="Arial"/>
              </a:rPr>
              <a:t>red </a:t>
            </a:r>
            <a:r>
              <a:rPr sz="1800" spc="-60" dirty="0">
                <a:latin typeface="Arial"/>
                <a:cs typeface="Arial"/>
              </a:rPr>
              <a:t>veličine </a:t>
            </a:r>
            <a:r>
              <a:rPr sz="1800" spc="-75" dirty="0">
                <a:latin typeface="Arial"/>
                <a:cs typeface="Arial"/>
              </a:rPr>
              <a:t>dostiže </a:t>
            </a:r>
            <a:r>
              <a:rPr sz="1800" spc="10" dirty="0">
                <a:latin typeface="Arial"/>
                <a:cs typeface="Arial"/>
              </a:rPr>
              <a:t>ili </a:t>
            </a:r>
            <a:r>
              <a:rPr sz="1800" spc="-80" dirty="0">
                <a:latin typeface="Arial"/>
                <a:cs typeface="Arial"/>
              </a:rPr>
              <a:t>prevazilazi </a:t>
            </a:r>
            <a:r>
              <a:rPr sz="1800" spc="-90" dirty="0">
                <a:latin typeface="Arial"/>
                <a:cs typeface="Arial"/>
              </a:rPr>
              <a:t>1 </a:t>
            </a:r>
            <a:r>
              <a:rPr sz="1800" spc="-70" dirty="0">
                <a:latin typeface="Arial"/>
                <a:cs typeface="Arial"/>
              </a:rPr>
              <a:t>Tb/s, </a:t>
            </a:r>
            <a:r>
              <a:rPr sz="1800" spc="-100" dirty="0">
                <a:latin typeface="Arial"/>
                <a:cs typeface="Arial"/>
              </a:rPr>
              <a:t>na  </a:t>
            </a:r>
            <a:r>
              <a:rPr sz="1800" spc="-50" dirty="0">
                <a:latin typeface="Arial"/>
                <a:cs typeface="Arial"/>
              </a:rPr>
              <a:t>rastojanjima </a:t>
            </a:r>
            <a:r>
              <a:rPr sz="1800" spc="-80" dirty="0">
                <a:latin typeface="Arial"/>
                <a:cs typeface="Arial"/>
              </a:rPr>
              <a:t>većim </a:t>
            </a:r>
            <a:r>
              <a:rPr sz="1800" spc="-60" dirty="0">
                <a:latin typeface="Arial"/>
                <a:cs typeface="Arial"/>
              </a:rPr>
              <a:t>od </a:t>
            </a:r>
            <a:r>
              <a:rPr sz="1800" spc="-55" dirty="0">
                <a:latin typeface="Arial"/>
                <a:cs typeface="Arial"/>
              </a:rPr>
              <a:t>nekoliko hiljada</a:t>
            </a:r>
            <a:r>
              <a:rPr sz="1800" spc="-204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kilometara.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har char=""/>
            </a:pPr>
            <a:endParaRPr sz="1850" dirty="0">
              <a:latin typeface="Arial"/>
              <a:cs typeface="Arial"/>
            </a:endParaRPr>
          </a:p>
          <a:p>
            <a:pPr marL="169545" indent="-157480" algn="just">
              <a:lnSpc>
                <a:spcPct val="100000"/>
              </a:lnSpc>
              <a:buFont typeface="Wingdings"/>
              <a:buChar char=""/>
              <a:tabLst>
                <a:tab pos="170180" algn="l"/>
              </a:tabLst>
            </a:pPr>
            <a:r>
              <a:rPr sz="1800" spc="-260" dirty="0">
                <a:latin typeface="Arial"/>
                <a:cs typeface="Arial"/>
              </a:rPr>
              <a:t>Sa </a:t>
            </a:r>
            <a:r>
              <a:rPr sz="1800" spc="-90" dirty="0">
                <a:latin typeface="Arial"/>
                <a:cs typeface="Arial"/>
              </a:rPr>
              <a:t>aspekta </a:t>
            </a:r>
            <a:r>
              <a:rPr sz="1800" spc="-100" dirty="0">
                <a:latin typeface="Arial"/>
                <a:cs typeface="Arial"/>
              </a:rPr>
              <a:t>današnjeg </a:t>
            </a:r>
            <a:r>
              <a:rPr sz="1800" spc="-65" dirty="0">
                <a:latin typeface="Arial"/>
                <a:cs typeface="Arial"/>
              </a:rPr>
              <a:t>tehnološkog </a:t>
            </a:r>
            <a:r>
              <a:rPr sz="1800" spc="-80" dirty="0">
                <a:latin typeface="Arial"/>
                <a:cs typeface="Arial"/>
              </a:rPr>
              <a:t>razvoja, </a:t>
            </a:r>
            <a:r>
              <a:rPr sz="1800" spc="-85" dirty="0">
                <a:latin typeface="Arial"/>
                <a:cs typeface="Arial"/>
              </a:rPr>
              <a:t>povećanje </a:t>
            </a:r>
            <a:r>
              <a:rPr sz="1800" spc="-70" dirty="0">
                <a:latin typeface="Arial"/>
                <a:cs typeface="Arial"/>
              </a:rPr>
              <a:t>bitskog </a:t>
            </a:r>
            <a:r>
              <a:rPr sz="1800" spc="-40" dirty="0">
                <a:latin typeface="Arial"/>
                <a:cs typeface="Arial"/>
              </a:rPr>
              <a:t>protoka </a:t>
            </a:r>
            <a:r>
              <a:rPr sz="1800" spc="-55" dirty="0">
                <a:latin typeface="Arial"/>
                <a:cs typeface="Arial"/>
              </a:rPr>
              <a:t>po jednom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80" dirty="0">
                <a:latin typeface="Arial"/>
                <a:cs typeface="Arial"/>
              </a:rPr>
              <a:t>kanalu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60" dirty="0">
                <a:latin typeface="Arial"/>
                <a:cs typeface="Arial"/>
              </a:rPr>
              <a:t>predstavlja </a:t>
            </a:r>
            <a:r>
              <a:rPr sz="1800" spc="-45" dirty="0">
                <a:latin typeface="Arial"/>
                <a:cs typeface="Arial"/>
              </a:rPr>
              <a:t>najperspektivniji </a:t>
            </a:r>
            <a:r>
              <a:rPr sz="1800" spc="-80" dirty="0">
                <a:latin typeface="Arial"/>
                <a:cs typeface="Arial"/>
              </a:rPr>
              <a:t>način </a:t>
            </a:r>
            <a:r>
              <a:rPr sz="1800" spc="-170" dirty="0">
                <a:latin typeface="Arial"/>
                <a:cs typeface="Arial"/>
              </a:rPr>
              <a:t>za </a:t>
            </a:r>
            <a:r>
              <a:rPr sz="1800" spc="-85" dirty="0">
                <a:latin typeface="Arial"/>
                <a:cs typeface="Arial"/>
              </a:rPr>
              <a:t>povećanje </a:t>
            </a:r>
            <a:r>
              <a:rPr sz="1800" spc="-80" dirty="0">
                <a:latin typeface="Arial"/>
                <a:cs typeface="Arial"/>
              </a:rPr>
              <a:t>ukupnog </a:t>
            </a:r>
            <a:r>
              <a:rPr sz="1800" spc="-60" dirty="0">
                <a:latin typeface="Arial"/>
                <a:cs typeface="Arial"/>
              </a:rPr>
              <a:t>informacionog kapaciteta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80" dirty="0">
                <a:latin typeface="Arial"/>
                <a:cs typeface="Arial"/>
              </a:rPr>
              <a:t>vlakna.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00526" y="208915"/>
            <a:ext cx="18408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75" dirty="0"/>
              <a:t>Optičke</a:t>
            </a:r>
            <a:r>
              <a:rPr sz="2400" spc="-190" dirty="0"/>
              <a:t> </a:t>
            </a:r>
            <a:r>
              <a:rPr sz="2400" spc="-165" dirty="0"/>
              <a:t>mreže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8300" y="855344"/>
            <a:ext cx="8256270" cy="58788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162560" algn="l"/>
              </a:tabLst>
            </a:pPr>
            <a:r>
              <a:rPr sz="1600" spc="-5" dirty="0">
                <a:latin typeface="Arial"/>
                <a:cs typeface="Arial"/>
              </a:rPr>
              <a:t>Iako </a:t>
            </a:r>
            <a:r>
              <a:rPr sz="1600" dirty="0">
                <a:latin typeface="Arial"/>
                <a:cs typeface="Arial"/>
              </a:rPr>
              <a:t>su </a:t>
            </a:r>
            <a:r>
              <a:rPr sz="1600" spc="-5" dirty="0">
                <a:latin typeface="Arial"/>
                <a:cs typeface="Arial"/>
              </a:rPr>
              <a:t>2012. godine veliki svjetski mrežni operateri započeli </a:t>
            </a:r>
            <a:r>
              <a:rPr sz="1600" dirty="0">
                <a:latin typeface="Arial"/>
                <a:cs typeface="Arial"/>
              </a:rPr>
              <a:t>sa </a:t>
            </a:r>
            <a:r>
              <a:rPr sz="1600" spc="-5" dirty="0">
                <a:latin typeface="Arial"/>
                <a:cs typeface="Arial"/>
              </a:rPr>
              <a:t>masovnom  implementacijom opreme za protoke od 100 Gb/s, odnedavno komercijalno dostupni  DWDM sistemi protoka 40 Gb/s (OTN OTU3) još uvijek </a:t>
            </a:r>
            <a:r>
              <a:rPr sz="1600" spc="-10" dirty="0">
                <a:latin typeface="Arial"/>
                <a:cs typeface="Arial"/>
              </a:rPr>
              <a:t>nisu </a:t>
            </a:r>
            <a:r>
              <a:rPr sz="1600" spc="-5" dirty="0">
                <a:latin typeface="Arial"/>
                <a:cs typeface="Arial"/>
              </a:rPr>
              <a:t>u potpunosti zamijenili  dugogodišnji 10 Gb/s standard </a:t>
            </a:r>
            <a:r>
              <a:rPr sz="1600" dirty="0">
                <a:latin typeface="Arial"/>
                <a:cs typeface="Arial"/>
              </a:rPr>
              <a:t>za </a:t>
            </a:r>
            <a:r>
              <a:rPr sz="1600" spc="-5" dirty="0">
                <a:latin typeface="Arial"/>
                <a:cs typeface="Arial"/>
              </a:rPr>
              <a:t>DWDM</a:t>
            </a:r>
            <a:r>
              <a:rPr sz="1600" spc="4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mreže.</a:t>
            </a:r>
            <a:endParaRPr sz="16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960"/>
              </a:spcBef>
              <a:buFont typeface="Wingdings"/>
              <a:buChar char=""/>
              <a:tabLst>
                <a:tab pos="162560" algn="l"/>
              </a:tabLst>
            </a:pPr>
            <a:r>
              <a:rPr sz="1600" spc="-5" dirty="0">
                <a:latin typeface="Arial"/>
                <a:cs typeface="Arial"/>
              </a:rPr>
              <a:t>Primjena 40 Gb/s sistema </a:t>
            </a:r>
            <a:r>
              <a:rPr sz="1600" dirty="0">
                <a:latin typeface="Arial"/>
                <a:cs typeface="Arial"/>
              </a:rPr>
              <a:t>je </a:t>
            </a:r>
            <a:r>
              <a:rPr sz="1600" spc="-5" dirty="0">
                <a:latin typeface="Arial"/>
                <a:cs typeface="Arial"/>
              </a:rPr>
              <a:t>uglavnom zasnovana na mogućnostima nadogradnje  postojećih </a:t>
            </a:r>
            <a:r>
              <a:rPr sz="1600" spc="-10" dirty="0">
                <a:latin typeface="Arial"/>
                <a:cs typeface="Arial"/>
              </a:rPr>
              <a:t>sistema </a:t>
            </a:r>
            <a:r>
              <a:rPr sz="1600" spc="-5" dirty="0">
                <a:latin typeface="Arial"/>
                <a:cs typeface="Arial"/>
              </a:rPr>
              <a:t>protoka 10 Gb/s u onim dijelovima mreže koji zbog </a:t>
            </a:r>
            <a:r>
              <a:rPr sz="1600" spc="-10" dirty="0">
                <a:latin typeface="Arial"/>
                <a:cs typeface="Arial"/>
              </a:rPr>
              <a:t>povećane </a:t>
            </a:r>
            <a:r>
              <a:rPr sz="1600" spc="-5" dirty="0">
                <a:latin typeface="Arial"/>
                <a:cs typeface="Arial"/>
              </a:rPr>
              <a:t>potrebe  </a:t>
            </a:r>
            <a:r>
              <a:rPr sz="1600" dirty="0">
                <a:latin typeface="Arial"/>
                <a:cs typeface="Arial"/>
              </a:rPr>
              <a:t>za </a:t>
            </a:r>
            <a:r>
              <a:rPr sz="1600" spc="-5" dirty="0">
                <a:latin typeface="Arial"/>
                <a:cs typeface="Arial"/>
              </a:rPr>
              <a:t>informacionim kapacitetom predstavljaju </a:t>
            </a:r>
            <a:r>
              <a:rPr sz="1600" spc="-35" dirty="0">
                <a:latin typeface="Arial"/>
                <a:cs typeface="Arial"/>
              </a:rPr>
              <a:t>tzv. </a:t>
            </a:r>
            <a:r>
              <a:rPr sz="1600" spc="-5" dirty="0">
                <a:latin typeface="Arial"/>
                <a:cs typeface="Arial"/>
              </a:rPr>
              <a:t>„vruće tačke“ i u kojima </a:t>
            </a:r>
            <a:r>
              <a:rPr sz="1600" spc="-10" dirty="0">
                <a:latin typeface="Arial"/>
                <a:cs typeface="Arial"/>
              </a:rPr>
              <a:t>saobraćaj </a:t>
            </a:r>
            <a:r>
              <a:rPr sz="1600" spc="-5" dirty="0">
                <a:latin typeface="Arial"/>
                <a:cs typeface="Arial"/>
              </a:rPr>
              <a:t>dostiže  pun kapacitet sistema. Ovakva mogućnost nadogradnje, uz pretpostavku da </a:t>
            </a:r>
            <a:r>
              <a:rPr sz="1600" dirty="0">
                <a:latin typeface="Arial"/>
                <a:cs typeface="Arial"/>
              </a:rPr>
              <a:t>se </a:t>
            </a:r>
            <a:r>
              <a:rPr sz="1600" spc="-5" dirty="0">
                <a:latin typeface="Arial"/>
                <a:cs typeface="Arial"/>
              </a:rPr>
              <a:t>može  ostvariti jednostavnom zamjenom primopredajnih elemenata, u </a:t>
            </a:r>
            <a:r>
              <a:rPr sz="1600" spc="-10" dirty="0">
                <a:latin typeface="Arial"/>
                <a:cs typeface="Arial"/>
              </a:rPr>
              <a:t>velikoj </a:t>
            </a:r>
            <a:r>
              <a:rPr sz="1600" spc="-5" dirty="0">
                <a:latin typeface="Arial"/>
                <a:cs typeface="Arial"/>
              </a:rPr>
              <a:t>mjeri </a:t>
            </a:r>
            <a:r>
              <a:rPr sz="1600" spc="-10" dirty="0">
                <a:latin typeface="Arial"/>
                <a:cs typeface="Arial"/>
              </a:rPr>
              <a:t>produžava  </a:t>
            </a:r>
            <a:r>
              <a:rPr sz="1600" spc="-5" dirty="0">
                <a:latin typeface="Arial"/>
                <a:cs typeface="Arial"/>
              </a:rPr>
              <a:t>životni </a:t>
            </a:r>
            <a:r>
              <a:rPr sz="1600" dirty="0">
                <a:latin typeface="Arial"/>
                <a:cs typeface="Arial"/>
              </a:rPr>
              <a:t>vijek </a:t>
            </a:r>
            <a:r>
              <a:rPr sz="1600" spc="-5" dirty="0">
                <a:latin typeface="Arial"/>
                <a:cs typeface="Arial"/>
              </a:rPr>
              <a:t>postojećih DWDM</a:t>
            </a:r>
            <a:r>
              <a:rPr sz="1600" spc="-3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sistema.</a:t>
            </a:r>
            <a:endParaRPr sz="16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965"/>
              </a:spcBef>
              <a:buFont typeface="Wingdings"/>
              <a:buChar char=""/>
              <a:tabLst>
                <a:tab pos="162560" algn="l"/>
              </a:tabLst>
            </a:pPr>
            <a:r>
              <a:rPr sz="1600" spc="-5" dirty="0">
                <a:latin typeface="Arial"/>
                <a:cs typeface="Arial"/>
              </a:rPr>
              <a:t>Klasični modulacioni formati kao što su NRZ (</a:t>
            </a:r>
            <a:r>
              <a:rPr sz="1600" i="1" spc="-5" dirty="0">
                <a:latin typeface="Arial"/>
                <a:cs typeface="Arial"/>
              </a:rPr>
              <a:t>Non-Return-to-Zero</a:t>
            </a:r>
            <a:r>
              <a:rPr sz="1600" spc="-5" dirty="0">
                <a:latin typeface="Arial"/>
                <a:cs typeface="Arial"/>
              </a:rPr>
              <a:t>) i RZ </a:t>
            </a:r>
            <a:r>
              <a:rPr sz="1600" dirty="0">
                <a:latin typeface="Arial"/>
                <a:cs typeface="Arial"/>
              </a:rPr>
              <a:t>(</a:t>
            </a:r>
            <a:r>
              <a:rPr sz="1600" i="1" dirty="0">
                <a:latin typeface="Arial"/>
                <a:cs typeface="Arial"/>
              </a:rPr>
              <a:t>Return-to-Zero</a:t>
            </a:r>
            <a:r>
              <a:rPr sz="1600" dirty="0">
                <a:latin typeface="Arial"/>
                <a:cs typeface="Arial"/>
              </a:rPr>
              <a:t>)  </a:t>
            </a:r>
            <a:r>
              <a:rPr sz="1600" spc="-5" dirty="0">
                <a:latin typeface="Arial"/>
                <a:cs typeface="Arial"/>
              </a:rPr>
              <a:t>zasnovani na </a:t>
            </a:r>
            <a:r>
              <a:rPr sz="1600" spc="-10" dirty="0">
                <a:latin typeface="Arial"/>
                <a:cs typeface="Arial"/>
              </a:rPr>
              <a:t>OOK </a:t>
            </a:r>
            <a:r>
              <a:rPr sz="1600" spc="-5" dirty="0">
                <a:latin typeface="Arial"/>
                <a:cs typeface="Arial"/>
              </a:rPr>
              <a:t>(</a:t>
            </a:r>
            <a:r>
              <a:rPr sz="1600" i="1" spc="-5" dirty="0">
                <a:latin typeface="Arial"/>
                <a:cs typeface="Arial"/>
              </a:rPr>
              <a:t>On-Off Keying</a:t>
            </a:r>
            <a:r>
              <a:rPr sz="1600" spc="-5" dirty="0">
                <a:latin typeface="Arial"/>
                <a:cs typeface="Arial"/>
              </a:rPr>
              <a:t>) ne obezbjeđuju dovoljno malu vjerovatnoću </a:t>
            </a:r>
            <a:r>
              <a:rPr sz="1600" dirty="0">
                <a:latin typeface="Arial"/>
                <a:cs typeface="Arial"/>
              </a:rPr>
              <a:t>greške za  </a:t>
            </a:r>
            <a:r>
              <a:rPr sz="1600" spc="-5" dirty="0">
                <a:latin typeface="Arial"/>
                <a:cs typeface="Arial"/>
              </a:rPr>
              <a:t>prenos optičkih signala pri </a:t>
            </a:r>
            <a:r>
              <a:rPr sz="1600" spc="-10" dirty="0">
                <a:latin typeface="Arial"/>
                <a:cs typeface="Arial"/>
              </a:rPr>
              <a:t>bitskim </a:t>
            </a:r>
            <a:r>
              <a:rPr sz="1600" spc="-5" dirty="0">
                <a:latin typeface="Arial"/>
                <a:cs typeface="Arial"/>
              </a:rPr>
              <a:t>protocima većim od 10 Gb/s. Naime, </a:t>
            </a:r>
            <a:r>
              <a:rPr sz="1600" dirty="0">
                <a:latin typeface="Arial"/>
                <a:cs typeface="Arial"/>
              </a:rPr>
              <a:t>za </a:t>
            </a:r>
            <a:r>
              <a:rPr sz="1600" spc="-5" dirty="0">
                <a:latin typeface="Arial"/>
                <a:cs typeface="Arial"/>
              </a:rPr>
              <a:t>10 Gb/s  dominantan problem </a:t>
            </a:r>
            <a:r>
              <a:rPr sz="1600" dirty="0">
                <a:latin typeface="Arial"/>
                <a:cs typeface="Arial"/>
              </a:rPr>
              <a:t>je </a:t>
            </a:r>
            <a:r>
              <a:rPr sz="1600" spc="-5" dirty="0">
                <a:solidFill>
                  <a:srgbClr val="FFC000"/>
                </a:solidFill>
                <a:latin typeface="Arial"/>
                <a:cs typeface="Arial"/>
              </a:rPr>
              <a:t>hromatska disperzija </a:t>
            </a:r>
            <a:r>
              <a:rPr sz="1600" spc="-10" dirty="0">
                <a:latin typeface="Arial"/>
                <a:cs typeface="Arial"/>
              </a:rPr>
              <a:t>koja </a:t>
            </a:r>
            <a:r>
              <a:rPr sz="1600" dirty="0">
                <a:latin typeface="Arial"/>
                <a:cs typeface="Arial"/>
              </a:rPr>
              <a:t>se </a:t>
            </a:r>
            <a:r>
              <a:rPr sz="1600" spc="-5" dirty="0">
                <a:latin typeface="Arial"/>
                <a:cs typeface="Arial"/>
              </a:rPr>
              <a:t>primjenom disperziono-  kompenzacionih modula može u </a:t>
            </a:r>
            <a:r>
              <a:rPr sz="1600" spc="-10" dirty="0">
                <a:latin typeface="Arial"/>
                <a:cs typeface="Arial"/>
              </a:rPr>
              <a:t>velikoj </a:t>
            </a:r>
            <a:r>
              <a:rPr sz="1600" spc="-5" dirty="0">
                <a:latin typeface="Arial"/>
                <a:cs typeface="Arial"/>
              </a:rPr>
              <a:t>mjeri kompenzovati. Međutim, </a:t>
            </a:r>
            <a:r>
              <a:rPr sz="1600" dirty="0">
                <a:latin typeface="Arial"/>
                <a:cs typeface="Arial"/>
              </a:rPr>
              <a:t>pri </a:t>
            </a:r>
            <a:r>
              <a:rPr sz="1600" spc="-5" dirty="0">
                <a:latin typeface="Arial"/>
                <a:cs typeface="Arial"/>
              </a:rPr>
              <a:t>većim protocima  dolazi do veoma izraženih </a:t>
            </a:r>
            <a:r>
              <a:rPr sz="1600" b="1" spc="-5" dirty="0">
                <a:latin typeface="Arial"/>
                <a:cs typeface="Arial"/>
              </a:rPr>
              <a:t>nelinearnih efekata</a:t>
            </a:r>
            <a:r>
              <a:rPr sz="1600" spc="-5" dirty="0">
                <a:latin typeface="Arial"/>
                <a:cs typeface="Arial"/>
              </a:rPr>
              <a:t>, kao što su unakrsno-fazna modulacija  (XPM) i četvorotalasno </a:t>
            </a:r>
            <a:r>
              <a:rPr sz="1600" spc="-10" dirty="0">
                <a:latin typeface="Arial"/>
                <a:cs typeface="Arial"/>
              </a:rPr>
              <a:t>miješanje </a:t>
            </a:r>
            <a:r>
              <a:rPr sz="1600" dirty="0">
                <a:latin typeface="Arial"/>
                <a:cs typeface="Arial"/>
              </a:rPr>
              <a:t>(FWM), </a:t>
            </a:r>
            <a:r>
              <a:rPr sz="1600" spc="-5" dirty="0">
                <a:latin typeface="Arial"/>
                <a:cs typeface="Arial"/>
              </a:rPr>
              <a:t>koji </a:t>
            </a:r>
            <a:r>
              <a:rPr sz="1600" spc="-10" dirty="0">
                <a:latin typeface="Arial"/>
                <a:cs typeface="Arial"/>
              </a:rPr>
              <a:t>značajno </a:t>
            </a:r>
            <a:r>
              <a:rPr sz="1600" spc="-5" dirty="0">
                <a:latin typeface="Arial"/>
                <a:cs typeface="Arial"/>
              </a:rPr>
              <a:t>degradiraju kvalitet prenosa.  Nelinearni efekti u suštini dobijaju na značaju </a:t>
            </a:r>
            <a:r>
              <a:rPr sz="1600" spc="-10" dirty="0">
                <a:latin typeface="Arial"/>
                <a:cs typeface="Arial"/>
              </a:rPr>
              <a:t>zbog </a:t>
            </a:r>
            <a:r>
              <a:rPr sz="1600" spc="-5" dirty="0">
                <a:latin typeface="Arial"/>
                <a:cs typeface="Arial"/>
              </a:rPr>
              <a:t>djelovanja </a:t>
            </a:r>
            <a:r>
              <a:rPr sz="1600" b="1" spc="-5" dirty="0">
                <a:latin typeface="Arial"/>
                <a:cs typeface="Arial"/>
              </a:rPr>
              <a:t>hromatske disperzije </a:t>
            </a:r>
            <a:r>
              <a:rPr sz="1600" spc="-5" dirty="0">
                <a:latin typeface="Arial"/>
                <a:cs typeface="Arial"/>
              </a:rPr>
              <a:t>na  svakoj od </a:t>
            </a:r>
            <a:r>
              <a:rPr sz="1600" spc="-10" dirty="0">
                <a:latin typeface="Arial"/>
                <a:cs typeface="Arial"/>
              </a:rPr>
              <a:t>dionica, </a:t>
            </a:r>
            <a:r>
              <a:rPr sz="1600" spc="-5" dirty="0">
                <a:latin typeface="Arial"/>
                <a:cs typeface="Arial"/>
              </a:rPr>
              <a:t>ali i usljed uskog vremenskog intervala između susjednih bitova. </a:t>
            </a:r>
            <a:r>
              <a:rPr sz="1600" spc="-10" dirty="0">
                <a:latin typeface="Arial"/>
                <a:cs typeface="Arial"/>
              </a:rPr>
              <a:t>Još  </a:t>
            </a:r>
            <a:r>
              <a:rPr sz="1600" spc="-5" dirty="0">
                <a:latin typeface="Arial"/>
                <a:cs typeface="Arial"/>
              </a:rPr>
              <a:t>jedan od </a:t>
            </a:r>
            <a:r>
              <a:rPr sz="1600" spc="-10" dirty="0">
                <a:latin typeface="Arial"/>
                <a:cs typeface="Arial"/>
              </a:rPr>
              <a:t>ograničavajućih </a:t>
            </a:r>
            <a:r>
              <a:rPr sz="1600" spc="-5" dirty="0">
                <a:latin typeface="Arial"/>
                <a:cs typeface="Arial"/>
              </a:rPr>
              <a:t>faktora </a:t>
            </a:r>
            <a:r>
              <a:rPr sz="1600" dirty="0">
                <a:latin typeface="Arial"/>
                <a:cs typeface="Arial"/>
              </a:rPr>
              <a:t>je </a:t>
            </a:r>
            <a:r>
              <a:rPr sz="1600" b="1" spc="-5" dirty="0">
                <a:latin typeface="Arial"/>
                <a:cs typeface="Arial"/>
              </a:rPr>
              <a:t>polarizaciona disperzija </a:t>
            </a:r>
            <a:r>
              <a:rPr sz="1600" spc="-5" dirty="0">
                <a:latin typeface="Arial"/>
                <a:cs typeface="Arial"/>
              </a:rPr>
              <a:t>(PMD) koja predstavlja  ozbiljan problem </a:t>
            </a:r>
            <a:r>
              <a:rPr sz="1600" dirty="0">
                <a:latin typeface="Arial"/>
                <a:cs typeface="Arial"/>
              </a:rPr>
              <a:t>za </a:t>
            </a:r>
            <a:r>
              <a:rPr sz="1600" spc="-5" dirty="0">
                <a:latin typeface="Arial"/>
                <a:cs typeface="Arial"/>
              </a:rPr>
              <a:t>implementaciju 40 Gb/s sistema, posebno ukoliko </a:t>
            </a:r>
            <a:r>
              <a:rPr sz="1600" dirty="0">
                <a:latin typeface="Arial"/>
                <a:cs typeface="Arial"/>
              </a:rPr>
              <a:t>se </a:t>
            </a:r>
            <a:r>
              <a:rPr sz="1600" spc="-5" dirty="0">
                <a:latin typeface="Arial"/>
                <a:cs typeface="Arial"/>
              </a:rPr>
              <a:t>koriste optička  vlakna </a:t>
            </a:r>
            <a:r>
              <a:rPr sz="1600" spc="-10" dirty="0">
                <a:latin typeface="Arial"/>
                <a:cs typeface="Arial"/>
              </a:rPr>
              <a:t>položena </a:t>
            </a:r>
            <a:r>
              <a:rPr sz="1600" spc="-5" dirty="0">
                <a:latin typeface="Arial"/>
                <a:cs typeface="Arial"/>
              </a:rPr>
              <a:t>devedesetih godina, </a:t>
            </a:r>
            <a:r>
              <a:rPr sz="1600" dirty="0">
                <a:latin typeface="Arial"/>
                <a:cs typeface="Arial"/>
              </a:rPr>
              <a:t>za </a:t>
            </a:r>
            <a:r>
              <a:rPr sz="1600" spc="-5" dirty="0">
                <a:latin typeface="Arial"/>
                <a:cs typeface="Arial"/>
              </a:rPr>
              <a:t>koja </a:t>
            </a:r>
            <a:r>
              <a:rPr sz="1600" dirty="0">
                <a:latin typeface="Arial"/>
                <a:cs typeface="Arial"/>
              </a:rPr>
              <a:t>su </a:t>
            </a:r>
            <a:r>
              <a:rPr sz="1600" spc="-5" dirty="0">
                <a:latin typeface="Arial"/>
                <a:cs typeface="Arial"/>
              </a:rPr>
              <a:t>metode proizvodnje, spajanja i polaganja  bile nedovoljno sofisticirane da </a:t>
            </a:r>
            <a:r>
              <a:rPr sz="1600" dirty="0">
                <a:latin typeface="Arial"/>
                <a:cs typeface="Arial"/>
              </a:rPr>
              <a:t>se </a:t>
            </a:r>
            <a:r>
              <a:rPr sz="1600" spc="-5" dirty="0">
                <a:latin typeface="Arial"/>
                <a:cs typeface="Arial"/>
              </a:rPr>
              <a:t>izbjegne geometrijska asimetrija koja prouzrokuje</a:t>
            </a:r>
            <a:r>
              <a:rPr sz="1600" spc="8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PMD.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00526" y="208915"/>
            <a:ext cx="18408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75" dirty="0"/>
              <a:t>Optičke</a:t>
            </a:r>
            <a:r>
              <a:rPr sz="2400" spc="-190" dirty="0"/>
              <a:t> </a:t>
            </a:r>
            <a:r>
              <a:rPr sz="2400" spc="-165" dirty="0"/>
              <a:t>mreže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126" y="434467"/>
            <a:ext cx="21450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200" dirty="0"/>
              <a:t>Optičke</a:t>
            </a:r>
            <a:r>
              <a:rPr sz="2800" spc="-240" dirty="0"/>
              <a:t> </a:t>
            </a:r>
            <a:r>
              <a:rPr sz="2800" spc="-190" dirty="0"/>
              <a:t>mreže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09091" y="1043178"/>
            <a:ext cx="7532370" cy="555180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54965" marR="423545" indent="-342900">
              <a:lnSpc>
                <a:spcPct val="101200"/>
              </a:lnSpc>
              <a:spcBef>
                <a:spcPts val="75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90" dirty="0">
                <a:latin typeface="Arial"/>
                <a:cs typeface="Arial"/>
              </a:rPr>
              <a:t>Predstavlja </a:t>
            </a:r>
            <a:r>
              <a:rPr sz="1800" spc="-75" dirty="0">
                <a:latin typeface="Arial"/>
                <a:cs typeface="Arial"/>
              </a:rPr>
              <a:t>komunikacionu </a:t>
            </a:r>
            <a:r>
              <a:rPr sz="1800" spc="-90" dirty="0">
                <a:latin typeface="Arial"/>
                <a:cs typeface="Arial"/>
              </a:rPr>
              <a:t>mrežu </a:t>
            </a:r>
            <a:r>
              <a:rPr sz="1800" spc="-60" dirty="0">
                <a:latin typeface="Arial"/>
                <a:cs typeface="Arial"/>
              </a:rPr>
              <a:t>u </a:t>
            </a:r>
            <a:r>
              <a:rPr sz="1800" spc="-45" dirty="0">
                <a:latin typeface="Arial"/>
                <a:cs typeface="Arial"/>
              </a:rPr>
              <a:t>kojoj </a:t>
            </a:r>
            <a:r>
              <a:rPr sz="1800" spc="-130" dirty="0">
                <a:latin typeface="Arial"/>
                <a:cs typeface="Arial"/>
              </a:rPr>
              <a:t>su </a:t>
            </a:r>
            <a:r>
              <a:rPr sz="1800" spc="-65" dirty="0">
                <a:latin typeface="Arial"/>
                <a:cs typeface="Arial"/>
              </a:rPr>
              <a:t>prenosni </a:t>
            </a:r>
            <a:r>
              <a:rPr sz="1800" spc="-50" dirty="0">
                <a:latin typeface="Arial"/>
                <a:cs typeface="Arial"/>
              </a:rPr>
              <a:t>linkovi </a:t>
            </a:r>
            <a:r>
              <a:rPr sz="1800" spc="-75" dirty="0">
                <a:latin typeface="Arial"/>
                <a:cs typeface="Arial"/>
              </a:rPr>
              <a:t>sačinjeni </a:t>
            </a:r>
            <a:r>
              <a:rPr sz="1800" spc="-60" dirty="0">
                <a:latin typeface="Arial"/>
                <a:cs typeface="Arial"/>
              </a:rPr>
              <a:t>od  </a:t>
            </a:r>
            <a:r>
              <a:rPr sz="1800" spc="-40" dirty="0">
                <a:latin typeface="Arial"/>
                <a:cs typeface="Arial"/>
              </a:rPr>
              <a:t>optičkih </a:t>
            </a:r>
            <a:r>
              <a:rPr sz="1800" spc="-90" dirty="0">
                <a:latin typeface="Arial"/>
                <a:cs typeface="Arial"/>
              </a:rPr>
              <a:t>vlakana, </a:t>
            </a:r>
            <a:r>
              <a:rPr sz="1800" spc="-140" dirty="0">
                <a:latin typeface="Arial"/>
                <a:cs typeface="Arial"/>
              </a:rPr>
              <a:t>a </a:t>
            </a:r>
            <a:r>
              <a:rPr sz="1800" spc="-70" dirty="0">
                <a:latin typeface="Arial"/>
                <a:cs typeface="Arial"/>
              </a:rPr>
              <a:t>njena </a:t>
            </a:r>
            <a:r>
              <a:rPr sz="1800" spc="-40" dirty="0">
                <a:latin typeface="Arial"/>
                <a:cs typeface="Arial"/>
              </a:rPr>
              <a:t>arhitektura </a:t>
            </a:r>
            <a:r>
              <a:rPr sz="1800" spc="-155" dirty="0">
                <a:latin typeface="Arial"/>
                <a:cs typeface="Arial"/>
              </a:rPr>
              <a:t>se </a:t>
            </a:r>
            <a:r>
              <a:rPr sz="1800" spc="-35" dirty="0">
                <a:latin typeface="Arial"/>
                <a:cs typeface="Arial"/>
              </a:rPr>
              <a:t>projektuje</a:t>
            </a:r>
            <a:r>
              <a:rPr sz="1800" spc="-360" dirty="0">
                <a:latin typeface="Arial"/>
                <a:cs typeface="Arial"/>
              </a:rPr>
              <a:t> </a:t>
            </a:r>
            <a:r>
              <a:rPr sz="1800" spc="-70" dirty="0">
                <a:latin typeface="Arial"/>
                <a:cs typeface="Arial"/>
              </a:rPr>
              <a:t>tako </a:t>
            </a:r>
            <a:r>
              <a:rPr sz="1800" spc="-100" dirty="0">
                <a:latin typeface="Arial"/>
                <a:cs typeface="Arial"/>
              </a:rPr>
              <a:t>da </a:t>
            </a:r>
            <a:r>
              <a:rPr sz="1800" spc="-155" dirty="0">
                <a:latin typeface="Arial"/>
                <a:cs typeface="Arial"/>
              </a:rPr>
              <a:t>se </a:t>
            </a:r>
            <a:r>
              <a:rPr sz="1800" spc="-70" dirty="0">
                <a:latin typeface="Arial"/>
                <a:cs typeface="Arial"/>
              </a:rPr>
              <a:t>iskoriste </a:t>
            </a:r>
            <a:r>
              <a:rPr sz="1800" spc="-145" dirty="0">
                <a:latin typeface="Arial"/>
                <a:cs typeface="Arial"/>
              </a:rPr>
              <a:t>sve  </a:t>
            </a:r>
            <a:r>
              <a:rPr sz="1800" spc="-50" dirty="0">
                <a:latin typeface="Arial"/>
                <a:cs typeface="Arial"/>
              </a:rPr>
              <a:t>prednosti </a:t>
            </a:r>
            <a:r>
              <a:rPr sz="1800" spc="-70" dirty="0">
                <a:latin typeface="Arial"/>
                <a:cs typeface="Arial"/>
              </a:rPr>
              <a:t>optičkog</a:t>
            </a:r>
            <a:r>
              <a:rPr sz="1800" spc="-220" dirty="0">
                <a:latin typeface="Arial"/>
                <a:cs typeface="Arial"/>
              </a:rPr>
              <a:t> </a:t>
            </a:r>
            <a:r>
              <a:rPr sz="1800" spc="-80" dirty="0">
                <a:latin typeface="Arial"/>
                <a:cs typeface="Arial"/>
              </a:rPr>
              <a:t>vlakna.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har char=""/>
            </a:pPr>
            <a:endParaRPr sz="2050" dirty="0">
              <a:latin typeface="Arial"/>
              <a:cs typeface="Arial"/>
            </a:endParaRPr>
          </a:p>
          <a:p>
            <a:pPr marL="354965" marR="575310" indent="-342900">
              <a:lnSpc>
                <a:spcPct val="101099"/>
              </a:lnSpc>
              <a:buFont typeface="Wingdings"/>
              <a:buChar char=""/>
              <a:tabLst>
                <a:tab pos="354965" algn="l"/>
                <a:tab pos="355600" algn="l"/>
                <a:tab pos="1454150" algn="l"/>
              </a:tabLst>
            </a:pPr>
            <a:r>
              <a:rPr sz="1800" b="1" spc="-110" dirty="0">
                <a:solidFill>
                  <a:srgbClr val="006EC0"/>
                </a:solidFill>
                <a:latin typeface="Arial"/>
                <a:cs typeface="Arial"/>
              </a:rPr>
              <a:t>Namjena:	</a:t>
            </a:r>
            <a:r>
              <a:rPr sz="1800" spc="-65" dirty="0">
                <a:latin typeface="Arial"/>
                <a:cs typeface="Arial"/>
              </a:rPr>
              <a:t>obezbijediti veliki </a:t>
            </a:r>
            <a:r>
              <a:rPr sz="1800" spc="-80" dirty="0">
                <a:latin typeface="Arial"/>
                <a:cs typeface="Arial"/>
              </a:rPr>
              <a:t>kapacitet </a:t>
            </a:r>
            <a:r>
              <a:rPr sz="1800" spc="-60" dirty="0">
                <a:latin typeface="Arial"/>
                <a:cs typeface="Arial"/>
              </a:rPr>
              <a:t>u </a:t>
            </a:r>
            <a:r>
              <a:rPr sz="1800" spc="-80" dirty="0">
                <a:latin typeface="Arial"/>
                <a:cs typeface="Arial"/>
              </a:rPr>
              <a:t>telekomunikacionim </a:t>
            </a:r>
            <a:r>
              <a:rPr sz="1800" spc="-120" dirty="0">
                <a:latin typeface="Arial"/>
                <a:cs typeface="Arial"/>
              </a:rPr>
              <a:t>mrežama,  </a:t>
            </a:r>
            <a:r>
              <a:rPr sz="1800" spc="-80" dirty="0">
                <a:latin typeface="Arial"/>
                <a:cs typeface="Arial"/>
              </a:rPr>
              <a:t>odnosno </a:t>
            </a:r>
            <a:r>
              <a:rPr sz="1800" spc="-30" dirty="0">
                <a:latin typeface="Arial"/>
                <a:cs typeface="Arial"/>
              </a:rPr>
              <a:t>infrastrukturu </a:t>
            </a:r>
            <a:r>
              <a:rPr sz="1800" spc="-180" dirty="0">
                <a:latin typeface="Arial"/>
                <a:cs typeface="Arial"/>
              </a:rPr>
              <a:t>za </a:t>
            </a:r>
            <a:r>
              <a:rPr sz="1800" spc="-80" dirty="0">
                <a:latin typeface="Arial"/>
                <a:cs typeface="Arial"/>
              </a:rPr>
              <a:t>prenos </a:t>
            </a:r>
            <a:r>
              <a:rPr sz="1800" spc="-45" dirty="0">
                <a:latin typeface="Arial"/>
                <a:cs typeface="Arial"/>
              </a:rPr>
              <a:t>različitih </a:t>
            </a:r>
            <a:r>
              <a:rPr sz="1800" spc="-80" dirty="0">
                <a:latin typeface="Arial"/>
                <a:cs typeface="Arial"/>
              </a:rPr>
              <a:t>vrsta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spc="-110" dirty="0">
                <a:latin typeface="Arial"/>
                <a:cs typeface="Arial"/>
              </a:rPr>
              <a:t>usluga</a:t>
            </a:r>
            <a:endParaRPr sz="1800" dirty="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spcBef>
                <a:spcPts val="1275"/>
              </a:spcBef>
              <a:buClr>
                <a:srgbClr val="006EC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145" dirty="0">
                <a:latin typeface="Arial"/>
                <a:cs typeface="Arial"/>
              </a:rPr>
              <a:t>U </a:t>
            </a:r>
            <a:r>
              <a:rPr sz="1800" spc="-50" dirty="0">
                <a:latin typeface="Arial"/>
                <a:cs typeface="Arial"/>
              </a:rPr>
              <a:t>poređenju </a:t>
            </a:r>
            <a:r>
              <a:rPr sz="1800" spc="-170" dirty="0">
                <a:latin typeface="Arial"/>
                <a:cs typeface="Arial"/>
              </a:rPr>
              <a:t>sa </a:t>
            </a:r>
            <a:r>
              <a:rPr sz="1800" spc="-70" dirty="0">
                <a:latin typeface="Arial"/>
                <a:cs typeface="Arial"/>
              </a:rPr>
              <a:t>bakarnim kablovima, optičke </a:t>
            </a:r>
            <a:r>
              <a:rPr sz="1800" spc="-114" dirty="0">
                <a:latin typeface="Arial"/>
                <a:cs typeface="Arial"/>
              </a:rPr>
              <a:t>mreže </a:t>
            </a:r>
            <a:r>
              <a:rPr sz="1800" spc="-70" dirty="0">
                <a:latin typeface="Arial"/>
                <a:cs typeface="Arial"/>
              </a:rPr>
              <a:t>obezbjeđuju </a:t>
            </a:r>
            <a:r>
              <a:rPr sz="1800" spc="-90" dirty="0">
                <a:latin typeface="Arial"/>
                <a:cs typeface="Arial"/>
              </a:rPr>
              <a:t>mnogo </a:t>
            </a:r>
            <a:r>
              <a:rPr sz="1800" spc="-95" dirty="0">
                <a:latin typeface="Arial"/>
                <a:cs typeface="Arial"/>
              </a:rPr>
              <a:t>veći  </a:t>
            </a:r>
            <a:r>
              <a:rPr sz="1800" spc="-70" dirty="0">
                <a:latin typeface="Arial"/>
                <a:cs typeface="Arial"/>
              </a:rPr>
              <a:t>propusni </a:t>
            </a:r>
            <a:r>
              <a:rPr sz="1800" spc="-114" dirty="0">
                <a:latin typeface="Arial"/>
                <a:cs typeface="Arial"/>
              </a:rPr>
              <a:t>opseg, </a:t>
            </a:r>
            <a:r>
              <a:rPr sz="1800" spc="-130" dirty="0">
                <a:latin typeface="Arial"/>
                <a:cs typeface="Arial"/>
              </a:rPr>
              <a:t>bez </a:t>
            </a:r>
            <a:r>
              <a:rPr sz="1800" spc="-85" dirty="0">
                <a:latin typeface="Arial"/>
                <a:cs typeface="Arial"/>
              </a:rPr>
              <a:t>elektromagnetske </a:t>
            </a:r>
            <a:r>
              <a:rPr sz="1800" spc="-55" dirty="0">
                <a:latin typeface="Arial"/>
                <a:cs typeface="Arial"/>
              </a:rPr>
              <a:t>interferencije </a:t>
            </a:r>
            <a:r>
              <a:rPr sz="1800" spc="10" dirty="0">
                <a:latin typeface="Arial"/>
                <a:cs typeface="Arial"/>
              </a:rPr>
              <a:t>i </a:t>
            </a:r>
            <a:r>
              <a:rPr sz="1800" spc="-80" dirty="0">
                <a:latin typeface="Arial"/>
                <a:cs typeface="Arial"/>
              </a:rPr>
              <a:t>neželjenih</a:t>
            </a:r>
            <a:r>
              <a:rPr sz="1800" spc="-215" dirty="0">
                <a:latin typeface="Arial"/>
                <a:cs typeface="Arial"/>
              </a:rPr>
              <a:t> </a:t>
            </a:r>
            <a:r>
              <a:rPr sz="1800" spc="-90" dirty="0">
                <a:latin typeface="Arial"/>
                <a:cs typeface="Arial"/>
              </a:rPr>
              <a:t>efekata.</a:t>
            </a:r>
            <a:endParaRPr sz="1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200"/>
              </a:spcBef>
              <a:buClr>
                <a:srgbClr val="006EC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1800" spc="-100" dirty="0">
                <a:latin typeface="Arial"/>
                <a:cs typeface="Arial"/>
              </a:rPr>
              <a:t>Vrste</a:t>
            </a:r>
            <a:r>
              <a:rPr sz="1800" spc="-85" dirty="0">
                <a:latin typeface="Arial"/>
                <a:cs typeface="Arial"/>
              </a:rPr>
              <a:t> </a:t>
            </a:r>
            <a:r>
              <a:rPr sz="1800" spc="-95" dirty="0">
                <a:latin typeface="Arial"/>
                <a:cs typeface="Arial"/>
              </a:rPr>
              <a:t>usluga:</a:t>
            </a:r>
            <a:endParaRPr sz="1800" dirty="0">
              <a:latin typeface="Arial"/>
              <a:cs typeface="Arial"/>
            </a:endParaRPr>
          </a:p>
          <a:p>
            <a:pPr marL="927100" lvl="1" indent="-170180">
              <a:lnSpc>
                <a:spcPct val="100000"/>
              </a:lnSpc>
              <a:spcBef>
                <a:spcPts val="1205"/>
              </a:spcBef>
              <a:buFont typeface="Arial"/>
              <a:buChar char="−"/>
              <a:tabLst>
                <a:tab pos="927735" algn="l"/>
              </a:tabLst>
            </a:pPr>
            <a:r>
              <a:rPr sz="1800" b="1" spc="-140" dirty="0">
                <a:solidFill>
                  <a:srgbClr val="006EC0"/>
                </a:solidFill>
                <a:latin typeface="Arial"/>
                <a:cs typeface="Arial"/>
              </a:rPr>
              <a:t>Bazirane </a:t>
            </a:r>
            <a:r>
              <a:rPr sz="1800" b="1" spc="-125" dirty="0">
                <a:solidFill>
                  <a:srgbClr val="006EC0"/>
                </a:solidFill>
                <a:latin typeface="Arial"/>
                <a:cs typeface="Arial"/>
              </a:rPr>
              <a:t>na </a:t>
            </a:r>
            <a:r>
              <a:rPr sz="1800" b="1" spc="-114" dirty="0">
                <a:solidFill>
                  <a:srgbClr val="006EC0"/>
                </a:solidFill>
                <a:latin typeface="Arial"/>
                <a:cs typeface="Arial"/>
              </a:rPr>
              <a:t>komutaciji</a:t>
            </a:r>
            <a:r>
              <a:rPr sz="1800" b="1" spc="-170" dirty="0">
                <a:solidFill>
                  <a:srgbClr val="006EC0"/>
                </a:solidFill>
                <a:latin typeface="Arial"/>
                <a:cs typeface="Arial"/>
              </a:rPr>
              <a:t> </a:t>
            </a:r>
            <a:r>
              <a:rPr sz="1800" b="1" spc="-125" dirty="0">
                <a:solidFill>
                  <a:srgbClr val="006EC0"/>
                </a:solidFill>
                <a:latin typeface="Arial"/>
                <a:cs typeface="Arial"/>
              </a:rPr>
              <a:t>kola</a:t>
            </a:r>
            <a:endParaRPr sz="1800" dirty="0">
              <a:latin typeface="Arial"/>
              <a:cs typeface="Arial"/>
            </a:endParaRPr>
          </a:p>
          <a:p>
            <a:pPr marL="1155700" marR="772795" lvl="2" indent="-228600">
              <a:lnSpc>
                <a:spcPct val="100000"/>
              </a:lnSpc>
              <a:spcBef>
                <a:spcPts val="395"/>
              </a:spcBef>
              <a:buClr>
                <a:srgbClr val="006EC0"/>
              </a:buClr>
              <a:buChar char="•"/>
              <a:tabLst>
                <a:tab pos="1155700" algn="l"/>
                <a:tab pos="1156335" algn="l"/>
              </a:tabLst>
            </a:pPr>
            <a:r>
              <a:rPr sz="1800" spc="-140" dirty="0">
                <a:latin typeface="Arial"/>
                <a:cs typeface="Arial"/>
              </a:rPr>
              <a:t>Svakoj </a:t>
            </a:r>
            <a:r>
              <a:rPr sz="1800" spc="-70" dirty="0">
                <a:latin typeface="Arial"/>
                <a:cs typeface="Arial"/>
              </a:rPr>
              <a:t>konekciji </a:t>
            </a:r>
            <a:r>
              <a:rPr sz="1800" spc="-40" dirty="0">
                <a:latin typeface="Arial"/>
                <a:cs typeface="Arial"/>
              </a:rPr>
              <a:t>je </a:t>
            </a:r>
            <a:r>
              <a:rPr sz="1800" spc="-50" dirty="0">
                <a:latin typeface="Arial"/>
                <a:cs typeface="Arial"/>
              </a:rPr>
              <a:t>tokom </a:t>
            </a:r>
            <a:r>
              <a:rPr sz="1800" spc="-45" dirty="0">
                <a:latin typeface="Arial"/>
                <a:cs typeface="Arial"/>
              </a:rPr>
              <a:t>trajanja </a:t>
            </a:r>
            <a:r>
              <a:rPr sz="1800" spc="-140" dirty="0">
                <a:latin typeface="Arial"/>
                <a:cs typeface="Arial"/>
              </a:rPr>
              <a:t>veze </a:t>
            </a:r>
            <a:r>
              <a:rPr sz="1800" spc="-40" dirty="0">
                <a:latin typeface="Arial"/>
                <a:cs typeface="Arial"/>
              </a:rPr>
              <a:t>dodijeljen </a:t>
            </a:r>
            <a:r>
              <a:rPr sz="1800" spc="-85" dirty="0">
                <a:latin typeface="Arial"/>
                <a:cs typeface="Arial"/>
              </a:rPr>
              <a:t>garantovan  </a:t>
            </a:r>
            <a:r>
              <a:rPr sz="1800" spc="-60" dirty="0">
                <a:latin typeface="Arial"/>
                <a:cs typeface="Arial"/>
              </a:rPr>
              <a:t>propusni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spc="-120" dirty="0">
                <a:latin typeface="Arial"/>
                <a:cs typeface="Arial"/>
              </a:rPr>
              <a:t>opseg</a:t>
            </a:r>
            <a:endParaRPr sz="1800" dirty="0">
              <a:latin typeface="Arial"/>
              <a:cs typeface="Arial"/>
            </a:endParaRPr>
          </a:p>
          <a:p>
            <a:pPr marL="927100" lvl="1" indent="-170180">
              <a:lnSpc>
                <a:spcPct val="100000"/>
              </a:lnSpc>
              <a:spcBef>
                <a:spcPts val="1200"/>
              </a:spcBef>
              <a:buFont typeface="Arial"/>
              <a:buChar char="−"/>
              <a:tabLst>
                <a:tab pos="927735" algn="l"/>
              </a:tabLst>
            </a:pPr>
            <a:r>
              <a:rPr sz="1800" b="1" spc="-155" dirty="0">
                <a:solidFill>
                  <a:srgbClr val="006EC0"/>
                </a:solidFill>
                <a:latin typeface="Arial"/>
                <a:cs typeface="Arial"/>
              </a:rPr>
              <a:t>Paketski</a:t>
            </a:r>
            <a:r>
              <a:rPr sz="1800" b="1" spc="-185" dirty="0">
                <a:solidFill>
                  <a:srgbClr val="006EC0"/>
                </a:solidFill>
                <a:latin typeface="Arial"/>
                <a:cs typeface="Arial"/>
              </a:rPr>
              <a:t> </a:t>
            </a:r>
            <a:r>
              <a:rPr sz="1800" b="1" spc="-120" dirty="0">
                <a:solidFill>
                  <a:srgbClr val="006EC0"/>
                </a:solidFill>
                <a:latin typeface="Arial"/>
                <a:cs typeface="Arial"/>
              </a:rPr>
              <a:t>komutirane</a:t>
            </a:r>
            <a:endParaRPr sz="1800" dirty="0">
              <a:latin typeface="Arial"/>
              <a:cs typeface="Arial"/>
            </a:endParaRPr>
          </a:p>
          <a:p>
            <a:pPr marL="1155700" lvl="2" indent="-229235">
              <a:lnSpc>
                <a:spcPct val="100000"/>
              </a:lnSpc>
              <a:spcBef>
                <a:spcPts val="409"/>
              </a:spcBef>
              <a:buClr>
                <a:srgbClr val="006EC0"/>
              </a:buClr>
              <a:buChar char="•"/>
              <a:tabLst>
                <a:tab pos="1155700" algn="l"/>
                <a:tab pos="1156335" algn="l"/>
              </a:tabLst>
            </a:pPr>
            <a:r>
              <a:rPr sz="1800" spc="-70" dirty="0">
                <a:latin typeface="Arial"/>
                <a:cs typeface="Arial"/>
              </a:rPr>
              <a:t>Strimovi </a:t>
            </a:r>
            <a:r>
              <a:rPr sz="1800" spc="-95" dirty="0">
                <a:latin typeface="Arial"/>
                <a:cs typeface="Arial"/>
              </a:rPr>
              <a:t>podataka </a:t>
            </a:r>
            <a:r>
              <a:rPr sz="1800" spc="-160" dirty="0">
                <a:latin typeface="Arial"/>
                <a:cs typeface="Arial"/>
              </a:rPr>
              <a:t>se </a:t>
            </a:r>
            <a:r>
              <a:rPr sz="1800" spc="-60" dirty="0">
                <a:latin typeface="Arial"/>
                <a:cs typeface="Arial"/>
              </a:rPr>
              <a:t>fragmentiraju u </a:t>
            </a:r>
            <a:r>
              <a:rPr sz="1800" spc="-80" dirty="0">
                <a:latin typeface="Arial"/>
                <a:cs typeface="Arial"/>
              </a:rPr>
              <a:t>manje</a:t>
            </a:r>
            <a:r>
              <a:rPr sz="1800" spc="-380" dirty="0">
                <a:latin typeface="Arial"/>
                <a:cs typeface="Arial"/>
              </a:rPr>
              <a:t> </a:t>
            </a:r>
            <a:r>
              <a:rPr sz="1800" spc="-95" dirty="0">
                <a:latin typeface="Arial"/>
                <a:cs typeface="Arial"/>
              </a:rPr>
              <a:t>pakete</a:t>
            </a:r>
            <a:endParaRPr sz="1800" dirty="0">
              <a:latin typeface="Arial"/>
              <a:cs typeface="Arial"/>
            </a:endParaRPr>
          </a:p>
          <a:p>
            <a:pPr marL="1155700" marR="643890" lvl="2" indent="-228600">
              <a:lnSpc>
                <a:spcPct val="100000"/>
              </a:lnSpc>
              <a:spcBef>
                <a:spcPts val="395"/>
              </a:spcBef>
              <a:buClr>
                <a:srgbClr val="006EC0"/>
              </a:buClr>
              <a:buChar char="•"/>
              <a:tabLst>
                <a:tab pos="1155700" algn="l"/>
                <a:tab pos="1156335" algn="l"/>
              </a:tabLst>
            </a:pPr>
            <a:r>
              <a:rPr sz="1800" spc="-125" dirty="0">
                <a:latin typeface="Arial"/>
                <a:cs typeface="Arial"/>
              </a:rPr>
              <a:t>Paketi </a:t>
            </a:r>
            <a:r>
              <a:rPr sz="1800" spc="-165" dirty="0">
                <a:latin typeface="Arial"/>
                <a:cs typeface="Arial"/>
              </a:rPr>
              <a:t>se </a:t>
            </a:r>
            <a:r>
              <a:rPr sz="1800" spc="-65" dirty="0">
                <a:latin typeface="Arial"/>
                <a:cs typeface="Arial"/>
              </a:rPr>
              <a:t>multipleksiraju </a:t>
            </a:r>
            <a:r>
              <a:rPr sz="1800" spc="-110" dirty="0">
                <a:latin typeface="Arial"/>
                <a:cs typeface="Arial"/>
              </a:rPr>
              <a:t>zajedno </a:t>
            </a:r>
            <a:r>
              <a:rPr sz="1800" spc="-180" dirty="0">
                <a:latin typeface="Arial"/>
                <a:cs typeface="Arial"/>
              </a:rPr>
              <a:t>sa </a:t>
            </a:r>
            <a:r>
              <a:rPr sz="1800" spc="-95" dirty="0">
                <a:latin typeface="Arial"/>
                <a:cs typeface="Arial"/>
              </a:rPr>
              <a:t>paketima </a:t>
            </a:r>
            <a:r>
              <a:rPr sz="1800" spc="-105" dirty="0">
                <a:latin typeface="Arial"/>
                <a:cs typeface="Arial"/>
              </a:rPr>
              <a:t>iz </a:t>
            </a:r>
            <a:r>
              <a:rPr sz="1800" spc="-70" dirty="0">
                <a:latin typeface="Arial"/>
                <a:cs typeface="Arial"/>
              </a:rPr>
              <a:t>drugih </a:t>
            </a:r>
            <a:r>
              <a:rPr sz="1800" spc="-80" dirty="0">
                <a:latin typeface="Arial"/>
                <a:cs typeface="Arial"/>
              </a:rPr>
              <a:t>strimova  </a:t>
            </a:r>
            <a:r>
              <a:rPr sz="1800" spc="-105" dirty="0">
                <a:latin typeface="Arial"/>
                <a:cs typeface="Arial"/>
              </a:rPr>
              <a:t>podataka </a:t>
            </a:r>
            <a:r>
              <a:rPr sz="1800" spc="-55" dirty="0">
                <a:latin typeface="Arial"/>
                <a:cs typeface="Arial"/>
              </a:rPr>
              <a:t>unutar</a:t>
            </a:r>
            <a:r>
              <a:rPr sz="1800" spc="-114" dirty="0">
                <a:latin typeface="Arial"/>
                <a:cs typeface="Arial"/>
              </a:rPr>
              <a:t> </a:t>
            </a:r>
            <a:r>
              <a:rPr sz="1800" spc="-125" dirty="0">
                <a:latin typeface="Arial"/>
                <a:cs typeface="Arial"/>
              </a:rPr>
              <a:t>mreže</a:t>
            </a:r>
            <a:endParaRPr sz="1800" dirty="0">
              <a:latin typeface="Arial"/>
              <a:cs typeface="Arial"/>
            </a:endParaRPr>
          </a:p>
          <a:p>
            <a:pPr marL="1155700" lvl="2" indent="-229235">
              <a:lnSpc>
                <a:spcPct val="100000"/>
              </a:lnSpc>
              <a:spcBef>
                <a:spcPts val="400"/>
              </a:spcBef>
              <a:buClr>
                <a:srgbClr val="006EC0"/>
              </a:buClr>
              <a:buChar char="•"/>
              <a:tabLst>
                <a:tab pos="1155700" algn="l"/>
                <a:tab pos="1156335" algn="l"/>
              </a:tabLst>
            </a:pPr>
            <a:r>
              <a:rPr sz="1800" spc="-105" dirty="0">
                <a:latin typeface="Arial"/>
                <a:cs typeface="Arial"/>
              </a:rPr>
              <a:t>Komutacija </a:t>
            </a:r>
            <a:r>
              <a:rPr sz="1800" spc="-165" dirty="0">
                <a:latin typeface="Arial"/>
                <a:cs typeface="Arial"/>
              </a:rPr>
              <a:t>se </a:t>
            </a:r>
            <a:r>
              <a:rPr sz="1800" spc="-85" dirty="0">
                <a:latin typeface="Arial"/>
                <a:cs typeface="Arial"/>
              </a:rPr>
              <a:t>realizuje </a:t>
            </a:r>
            <a:r>
              <a:rPr sz="1800" spc="-110" dirty="0">
                <a:latin typeface="Arial"/>
                <a:cs typeface="Arial"/>
              </a:rPr>
              <a:t>na osnovu </a:t>
            </a:r>
            <a:r>
              <a:rPr sz="1800" spc="-85" dirty="0">
                <a:latin typeface="Arial"/>
                <a:cs typeface="Arial"/>
              </a:rPr>
              <a:t>odredišta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110" dirty="0">
                <a:latin typeface="Arial"/>
                <a:cs typeface="Arial"/>
              </a:rPr>
              <a:t>paketa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2891" y="1812417"/>
            <a:ext cx="8002270" cy="1550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006EC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145" dirty="0">
                <a:solidFill>
                  <a:srgbClr val="00AFEF"/>
                </a:solidFill>
                <a:latin typeface="Arial"/>
                <a:cs typeface="Arial"/>
              </a:rPr>
              <a:t>Prva </a:t>
            </a:r>
            <a:r>
              <a:rPr sz="2000" spc="-105" dirty="0">
                <a:solidFill>
                  <a:srgbClr val="00AFEF"/>
                </a:solidFill>
                <a:latin typeface="Arial"/>
                <a:cs typeface="Arial"/>
              </a:rPr>
              <a:t>generacija </a:t>
            </a:r>
            <a:r>
              <a:rPr sz="2000" spc="-50" dirty="0">
                <a:latin typeface="Arial"/>
                <a:cs typeface="Arial"/>
              </a:rPr>
              <a:t>optičkih </a:t>
            </a:r>
            <a:r>
              <a:rPr sz="2000" spc="-135" dirty="0">
                <a:latin typeface="Arial"/>
                <a:cs typeface="Arial"/>
              </a:rPr>
              <a:t>mreža </a:t>
            </a:r>
            <a:r>
              <a:rPr sz="2000" spc="-50" dirty="0">
                <a:latin typeface="Arial"/>
                <a:cs typeface="Arial"/>
              </a:rPr>
              <a:t>je </a:t>
            </a:r>
            <a:r>
              <a:rPr sz="2000" spc="-60" dirty="0">
                <a:latin typeface="Arial"/>
                <a:cs typeface="Arial"/>
              </a:rPr>
              <a:t>u </a:t>
            </a:r>
            <a:r>
              <a:rPr sz="2000" spc="-85" dirty="0">
                <a:latin typeface="Arial"/>
                <a:cs typeface="Arial"/>
              </a:rPr>
              <a:t>svojoj </a:t>
            </a:r>
            <a:r>
              <a:rPr sz="2000" spc="-35" dirty="0">
                <a:latin typeface="Arial"/>
                <a:cs typeface="Arial"/>
              </a:rPr>
              <a:t>strukturi </a:t>
            </a:r>
            <a:r>
              <a:rPr sz="2000" spc="-85" dirty="0">
                <a:latin typeface="Arial"/>
                <a:cs typeface="Arial"/>
              </a:rPr>
              <a:t>imala</a:t>
            </a:r>
            <a:r>
              <a:rPr sz="2000" spc="8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“point-to-point"</a:t>
            </a:r>
            <a:endParaRPr sz="2000" dirty="0">
              <a:latin typeface="Arial"/>
              <a:cs typeface="Arial"/>
            </a:endParaRPr>
          </a:p>
          <a:p>
            <a:pPr marL="354965">
              <a:lnSpc>
                <a:spcPct val="100000"/>
              </a:lnSpc>
            </a:pPr>
            <a:r>
              <a:rPr sz="2000" spc="-75" dirty="0">
                <a:latin typeface="Arial"/>
                <a:cs typeface="Arial"/>
              </a:rPr>
              <a:t>optičke </a:t>
            </a:r>
            <a:r>
              <a:rPr sz="2000" spc="-85" dirty="0">
                <a:latin typeface="Arial"/>
                <a:cs typeface="Arial"/>
              </a:rPr>
              <a:t>linkove </a:t>
            </a:r>
            <a:r>
              <a:rPr sz="2000" spc="-55" dirty="0">
                <a:latin typeface="Arial"/>
                <a:cs typeface="Arial"/>
              </a:rPr>
              <a:t>koji </a:t>
            </a:r>
            <a:r>
              <a:rPr sz="2000" spc="-150" dirty="0">
                <a:latin typeface="Arial"/>
                <a:cs typeface="Arial"/>
              </a:rPr>
              <a:t>su </a:t>
            </a:r>
            <a:r>
              <a:rPr sz="2000" spc="-70" dirty="0">
                <a:latin typeface="Arial"/>
                <a:cs typeface="Arial"/>
              </a:rPr>
              <a:t>zamijenili </a:t>
            </a:r>
            <a:r>
              <a:rPr sz="2000" spc="-105" dirty="0">
                <a:latin typeface="Arial"/>
                <a:cs typeface="Arial"/>
              </a:rPr>
              <a:t>bakarne</a:t>
            </a:r>
            <a:r>
              <a:rPr sz="2000" spc="-235" dirty="0">
                <a:latin typeface="Arial"/>
                <a:cs typeface="Arial"/>
              </a:rPr>
              <a:t> </a:t>
            </a:r>
            <a:r>
              <a:rPr sz="2000" spc="-85" dirty="0">
                <a:latin typeface="Arial"/>
                <a:cs typeface="Arial"/>
              </a:rPr>
              <a:t>linkove.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Arial"/>
              <a:cs typeface="Arial"/>
            </a:endParaRPr>
          </a:p>
          <a:p>
            <a:pPr marL="354965" marR="843915" indent="-342900">
              <a:lnSpc>
                <a:spcPct val="100000"/>
              </a:lnSpc>
              <a:spcBef>
                <a:spcPts val="5"/>
              </a:spcBef>
              <a:buClr>
                <a:srgbClr val="006EC0"/>
              </a:buClr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sz="2000" spc="-130" dirty="0">
                <a:solidFill>
                  <a:srgbClr val="00AFEF"/>
                </a:solidFill>
                <a:latin typeface="Arial"/>
                <a:cs typeface="Arial"/>
              </a:rPr>
              <a:t>Druga </a:t>
            </a:r>
            <a:r>
              <a:rPr sz="2000" spc="-105" dirty="0">
                <a:solidFill>
                  <a:srgbClr val="00AFEF"/>
                </a:solidFill>
                <a:latin typeface="Arial"/>
                <a:cs typeface="Arial"/>
              </a:rPr>
              <a:t>generacija </a:t>
            </a:r>
            <a:r>
              <a:rPr sz="2000" spc="-50" dirty="0">
                <a:latin typeface="Arial"/>
                <a:cs typeface="Arial"/>
              </a:rPr>
              <a:t>optičkih </a:t>
            </a:r>
            <a:r>
              <a:rPr sz="2000" spc="-135" dirty="0">
                <a:latin typeface="Arial"/>
                <a:cs typeface="Arial"/>
              </a:rPr>
              <a:t>mreža </a:t>
            </a:r>
            <a:r>
              <a:rPr sz="2000" spc="-50" dirty="0">
                <a:latin typeface="Arial"/>
                <a:cs typeface="Arial"/>
              </a:rPr>
              <a:t>je </a:t>
            </a:r>
            <a:r>
              <a:rPr sz="2000" spc="-85" dirty="0">
                <a:latin typeface="Arial"/>
                <a:cs typeface="Arial"/>
              </a:rPr>
              <a:t>imala </a:t>
            </a:r>
            <a:r>
              <a:rPr sz="2000" spc="-60" dirty="0">
                <a:latin typeface="Arial"/>
                <a:cs typeface="Arial"/>
              </a:rPr>
              <a:t>implementirano</a:t>
            </a:r>
            <a:r>
              <a:rPr sz="2000" spc="-335" dirty="0">
                <a:latin typeface="Arial"/>
                <a:cs typeface="Arial"/>
              </a:rPr>
              <a:t> </a:t>
            </a:r>
            <a:r>
              <a:rPr sz="2000" spc="-40" dirty="0">
                <a:latin typeface="Arial"/>
                <a:cs typeface="Arial"/>
              </a:rPr>
              <a:t>rutiranje,  </a:t>
            </a:r>
            <a:r>
              <a:rPr sz="2000" spc="-70" dirty="0">
                <a:latin typeface="Arial"/>
                <a:cs typeface="Arial"/>
              </a:rPr>
              <a:t>komutaciju </a:t>
            </a:r>
            <a:r>
              <a:rPr sz="2000" spc="15" dirty="0">
                <a:latin typeface="Arial"/>
                <a:cs typeface="Arial"/>
              </a:rPr>
              <a:t>i </a:t>
            </a:r>
            <a:r>
              <a:rPr sz="2000" spc="-75" dirty="0">
                <a:latin typeface="Arial"/>
                <a:cs typeface="Arial"/>
              </a:rPr>
              <a:t>upravljanje </a:t>
            </a:r>
            <a:r>
              <a:rPr sz="2000" spc="-110" dirty="0" err="1">
                <a:latin typeface="Arial"/>
                <a:cs typeface="Arial"/>
              </a:rPr>
              <a:t>na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spc="-70" dirty="0" err="1">
                <a:solidFill>
                  <a:srgbClr val="00AFEF"/>
                </a:solidFill>
                <a:latin typeface="Arial"/>
                <a:cs typeface="Arial"/>
              </a:rPr>
              <a:t>optičkom</a:t>
            </a:r>
            <a:r>
              <a:rPr lang="en-US" sz="2000" spc="-7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000" spc="-385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00AFEF"/>
                </a:solidFill>
                <a:latin typeface="Arial"/>
                <a:cs typeface="Arial"/>
              </a:rPr>
              <a:t>nivou</a:t>
            </a:r>
            <a:r>
              <a:rPr sz="2000" spc="-70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00526" y="437515"/>
            <a:ext cx="18408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75" dirty="0"/>
              <a:t>Optičke</a:t>
            </a:r>
            <a:r>
              <a:rPr sz="2400" spc="-190" dirty="0"/>
              <a:t> </a:t>
            </a:r>
            <a:r>
              <a:rPr sz="2400" spc="-165" dirty="0"/>
              <a:t>mreže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27988" y="2514980"/>
            <a:ext cx="7472045" cy="2102485"/>
            <a:chOff x="1127988" y="2514980"/>
            <a:chExt cx="7472045" cy="2102485"/>
          </a:xfrm>
        </p:grpSpPr>
        <p:sp>
          <p:nvSpPr>
            <p:cNvPr id="3" name="object 3"/>
            <p:cNvSpPr/>
            <p:nvPr/>
          </p:nvSpPr>
          <p:spPr>
            <a:xfrm>
              <a:off x="1134338" y="2521330"/>
              <a:ext cx="7458964" cy="208927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34338" y="2521330"/>
              <a:ext cx="7459345" cy="2089785"/>
            </a:xfrm>
            <a:custGeom>
              <a:avLst/>
              <a:gdLst/>
              <a:ahLst/>
              <a:cxnLst/>
              <a:rect l="l" t="t" r="r" b="b"/>
              <a:pathLst>
                <a:path w="7459345" h="2089785">
                  <a:moveTo>
                    <a:pt x="0" y="0"/>
                  </a:moveTo>
                  <a:lnTo>
                    <a:pt x="6369583" y="0"/>
                  </a:lnTo>
                  <a:lnTo>
                    <a:pt x="7458989" y="1044575"/>
                  </a:lnTo>
                  <a:lnTo>
                    <a:pt x="6369583" y="2089277"/>
                  </a:lnTo>
                  <a:lnTo>
                    <a:pt x="0" y="2089277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57575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590545" y="589915"/>
            <a:ext cx="39693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0" dirty="0"/>
              <a:t>Evolucija </a:t>
            </a:r>
            <a:r>
              <a:rPr sz="2400" spc="-190" dirty="0"/>
              <a:t>optičkog</a:t>
            </a:r>
            <a:r>
              <a:rPr sz="2400" spc="-130" dirty="0"/>
              <a:t> </a:t>
            </a:r>
            <a:r>
              <a:rPr sz="2400" spc="-170" dirty="0"/>
              <a:t>umrežavanja</a:t>
            </a:r>
            <a:endParaRPr sz="2400"/>
          </a:p>
        </p:txBody>
      </p:sp>
      <p:sp>
        <p:nvSpPr>
          <p:cNvPr id="6" name="object 6"/>
          <p:cNvSpPr txBox="1"/>
          <p:nvPr/>
        </p:nvSpPr>
        <p:spPr>
          <a:xfrm>
            <a:off x="3846576" y="2988564"/>
            <a:ext cx="2078989" cy="339090"/>
          </a:xfrm>
          <a:prstGeom prst="rect">
            <a:avLst/>
          </a:prstGeom>
          <a:solidFill>
            <a:srgbClr val="FFFFCC"/>
          </a:solidFill>
          <a:ln w="12700">
            <a:solidFill>
              <a:srgbClr val="FF9933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185"/>
              </a:spcBef>
            </a:pPr>
            <a:r>
              <a:rPr sz="1600" spc="-70" dirty="0">
                <a:solidFill>
                  <a:srgbClr val="964607"/>
                </a:solidFill>
                <a:latin typeface="Arial"/>
                <a:cs typeface="Arial"/>
              </a:rPr>
              <a:t>Optical </a:t>
            </a:r>
            <a:r>
              <a:rPr sz="1600" spc="-55" dirty="0">
                <a:solidFill>
                  <a:srgbClr val="964607"/>
                </a:solidFill>
                <a:latin typeface="Arial"/>
                <a:cs typeface="Arial"/>
              </a:rPr>
              <a:t>burst</a:t>
            </a:r>
            <a:r>
              <a:rPr sz="1600" spc="-195" dirty="0">
                <a:solidFill>
                  <a:srgbClr val="964607"/>
                </a:solidFill>
                <a:latin typeface="Arial"/>
                <a:cs typeface="Arial"/>
              </a:rPr>
              <a:t> </a:t>
            </a:r>
            <a:r>
              <a:rPr sz="1600" spc="-65" dirty="0">
                <a:solidFill>
                  <a:srgbClr val="964607"/>
                </a:solidFill>
                <a:latin typeface="Arial"/>
                <a:cs typeface="Arial"/>
              </a:rPr>
              <a:t>switching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96636" y="2590164"/>
            <a:ext cx="2360295" cy="339090"/>
          </a:xfrm>
          <a:prstGeom prst="rect">
            <a:avLst/>
          </a:prstGeom>
          <a:solidFill>
            <a:srgbClr val="FFFFCC"/>
          </a:solidFill>
          <a:ln w="12700">
            <a:solidFill>
              <a:srgbClr val="FF9933"/>
            </a:solidFill>
          </a:ln>
        </p:spPr>
        <p:txBody>
          <a:bodyPr vert="horz" wrap="square" lIns="0" tIns="2349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185"/>
              </a:spcBef>
            </a:pPr>
            <a:r>
              <a:rPr sz="1600" spc="-75" dirty="0">
                <a:solidFill>
                  <a:srgbClr val="964607"/>
                </a:solidFill>
                <a:latin typeface="Arial"/>
                <a:cs typeface="Arial"/>
              </a:rPr>
              <a:t>Photonic </a:t>
            </a:r>
            <a:r>
              <a:rPr sz="1600" spc="-50" dirty="0">
                <a:solidFill>
                  <a:srgbClr val="964607"/>
                </a:solidFill>
                <a:latin typeface="Arial"/>
                <a:cs typeface="Arial"/>
              </a:rPr>
              <a:t>optical</a:t>
            </a:r>
            <a:r>
              <a:rPr sz="1600" spc="-130" dirty="0">
                <a:solidFill>
                  <a:srgbClr val="964607"/>
                </a:solidFill>
                <a:latin typeface="Arial"/>
                <a:cs typeface="Arial"/>
              </a:rPr>
              <a:t> </a:t>
            </a:r>
            <a:r>
              <a:rPr sz="1600" spc="-65" dirty="0">
                <a:solidFill>
                  <a:srgbClr val="964607"/>
                </a:solidFill>
                <a:latin typeface="Arial"/>
                <a:cs typeface="Arial"/>
              </a:rPr>
              <a:t>switching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19142" y="4670297"/>
            <a:ext cx="5187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20" dirty="0">
                <a:solidFill>
                  <a:srgbClr val="006EC0"/>
                </a:solidFill>
                <a:latin typeface="Arial"/>
                <a:cs typeface="Arial"/>
              </a:rPr>
              <a:t>T</a:t>
            </a:r>
            <a:r>
              <a:rPr sz="1800" spc="-10" dirty="0">
                <a:solidFill>
                  <a:srgbClr val="006EC0"/>
                </a:solidFill>
                <a:latin typeface="Arial"/>
                <a:cs typeface="Arial"/>
              </a:rPr>
              <a:t>i</a:t>
            </a:r>
            <a:r>
              <a:rPr sz="1800" dirty="0">
                <a:solidFill>
                  <a:srgbClr val="006EC0"/>
                </a:solidFill>
                <a:latin typeface="Arial"/>
                <a:cs typeface="Arial"/>
              </a:rPr>
              <a:t>m</a:t>
            </a:r>
            <a:r>
              <a:rPr sz="1800" spc="-5" dirty="0">
                <a:solidFill>
                  <a:srgbClr val="006EC0"/>
                </a:solidFill>
                <a:latin typeface="Arial"/>
                <a:cs typeface="Arial"/>
              </a:rPr>
              <a:t>e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6859" y="2225130"/>
            <a:ext cx="252095" cy="267081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864"/>
              </a:lnSpc>
            </a:pPr>
            <a:r>
              <a:rPr sz="1600" spc="-15" dirty="0">
                <a:solidFill>
                  <a:srgbClr val="006EC0"/>
                </a:solidFill>
                <a:latin typeface="Arial"/>
                <a:cs typeface="Arial"/>
              </a:rPr>
              <a:t>Switching Speed </a:t>
            </a:r>
            <a:r>
              <a:rPr sz="1600" spc="-5" dirty="0">
                <a:solidFill>
                  <a:srgbClr val="006EC0"/>
                </a:solidFill>
                <a:latin typeface="Arial"/>
                <a:cs typeface="Arial"/>
              </a:rPr>
              <a:t>-</a:t>
            </a:r>
            <a:r>
              <a:rPr sz="1600" spc="-25" dirty="0">
                <a:solidFill>
                  <a:srgbClr val="006EC0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srgbClr val="006EC0"/>
                </a:solidFill>
                <a:latin typeface="Arial"/>
                <a:cs typeface="Arial"/>
              </a:rPr>
              <a:t>technology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65440" y="4017136"/>
            <a:ext cx="2330450" cy="584835"/>
          </a:xfrm>
          <a:prstGeom prst="rect">
            <a:avLst/>
          </a:prstGeom>
          <a:solidFill>
            <a:srgbClr val="FFFFCC"/>
          </a:solidFill>
          <a:ln w="12700">
            <a:solidFill>
              <a:srgbClr val="FF9933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101600" marR="140335" indent="385445">
              <a:lnSpc>
                <a:spcPct val="100000"/>
              </a:lnSpc>
              <a:spcBef>
                <a:spcPts val="200"/>
              </a:spcBef>
            </a:pPr>
            <a:r>
              <a:rPr sz="1600" spc="-55" dirty="0">
                <a:solidFill>
                  <a:srgbClr val="964607"/>
                </a:solidFill>
                <a:latin typeface="Arial"/>
                <a:cs typeface="Arial"/>
              </a:rPr>
              <a:t>Circuit </a:t>
            </a:r>
            <a:r>
              <a:rPr sz="1600" spc="-65" dirty="0">
                <a:solidFill>
                  <a:srgbClr val="964607"/>
                </a:solidFill>
                <a:latin typeface="Arial"/>
                <a:cs typeface="Arial"/>
              </a:rPr>
              <a:t>switching  </a:t>
            </a:r>
            <a:r>
              <a:rPr sz="1600" spc="-85" dirty="0">
                <a:solidFill>
                  <a:srgbClr val="964607"/>
                </a:solidFill>
                <a:latin typeface="Arial"/>
                <a:cs typeface="Arial"/>
              </a:rPr>
              <a:t>Static </a:t>
            </a:r>
            <a:r>
              <a:rPr sz="1600" spc="-90" dirty="0">
                <a:solidFill>
                  <a:srgbClr val="964607"/>
                </a:solidFill>
                <a:latin typeface="Arial"/>
                <a:cs typeface="Arial"/>
              </a:rPr>
              <a:t>Wavelength</a:t>
            </a:r>
            <a:r>
              <a:rPr sz="1600" spc="-245" dirty="0">
                <a:solidFill>
                  <a:srgbClr val="964607"/>
                </a:solidFill>
                <a:latin typeface="Arial"/>
                <a:cs typeface="Arial"/>
              </a:rPr>
              <a:t> </a:t>
            </a:r>
            <a:r>
              <a:rPr sz="1600" spc="-40" dirty="0">
                <a:solidFill>
                  <a:srgbClr val="964607"/>
                </a:solidFill>
                <a:latin typeface="Arial"/>
                <a:cs typeface="Arial"/>
              </a:rPr>
              <a:t>routing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93239" y="3377819"/>
            <a:ext cx="2592705" cy="584835"/>
          </a:xfrm>
          <a:prstGeom prst="rect">
            <a:avLst/>
          </a:prstGeom>
          <a:solidFill>
            <a:srgbClr val="FFFFCC"/>
          </a:solidFill>
          <a:ln w="12700">
            <a:solidFill>
              <a:srgbClr val="FF9933"/>
            </a:solidFill>
          </a:ln>
        </p:spPr>
        <p:txBody>
          <a:bodyPr vert="horz" wrap="square" lIns="0" tIns="24765" rIns="0" bIns="0" rtlCol="0">
            <a:spAutoFit/>
          </a:bodyPr>
          <a:lstStyle/>
          <a:p>
            <a:pPr marL="123825" marR="115570" indent="507365">
              <a:lnSpc>
                <a:spcPct val="100000"/>
              </a:lnSpc>
              <a:spcBef>
                <a:spcPts val="195"/>
              </a:spcBef>
            </a:pPr>
            <a:r>
              <a:rPr sz="1600" spc="-55" dirty="0">
                <a:solidFill>
                  <a:srgbClr val="964607"/>
                </a:solidFill>
                <a:latin typeface="Arial"/>
                <a:cs typeface="Arial"/>
              </a:rPr>
              <a:t>Circuit </a:t>
            </a:r>
            <a:r>
              <a:rPr sz="1600" spc="-65" dirty="0">
                <a:solidFill>
                  <a:srgbClr val="964607"/>
                </a:solidFill>
                <a:latin typeface="Arial"/>
                <a:cs typeface="Arial"/>
              </a:rPr>
              <a:t>switching  </a:t>
            </a:r>
            <a:r>
              <a:rPr sz="1600" spc="-100" dirty="0">
                <a:solidFill>
                  <a:srgbClr val="964607"/>
                </a:solidFill>
                <a:latin typeface="Arial"/>
                <a:cs typeface="Arial"/>
              </a:rPr>
              <a:t>Dynamic </a:t>
            </a:r>
            <a:r>
              <a:rPr sz="1600" spc="-90" dirty="0">
                <a:solidFill>
                  <a:srgbClr val="964607"/>
                </a:solidFill>
                <a:latin typeface="Arial"/>
                <a:cs typeface="Arial"/>
              </a:rPr>
              <a:t>Wavelength</a:t>
            </a:r>
            <a:r>
              <a:rPr sz="1600" spc="-180" dirty="0">
                <a:solidFill>
                  <a:srgbClr val="964607"/>
                </a:solidFill>
                <a:latin typeface="Arial"/>
                <a:cs typeface="Arial"/>
              </a:rPr>
              <a:t> </a:t>
            </a:r>
            <a:r>
              <a:rPr sz="1600" spc="-40" dirty="0">
                <a:solidFill>
                  <a:srgbClr val="964607"/>
                </a:solidFill>
                <a:latin typeface="Arial"/>
                <a:cs typeface="Arial"/>
              </a:rPr>
              <a:t>routing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855</Words>
  <Application>Microsoft Office PowerPoint</Application>
  <PresentationFormat>Custom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Uvod u optičke  mreže</vt:lpstr>
      <vt:lpstr>Optičke mreže</vt:lpstr>
      <vt:lpstr>Optičke mreže</vt:lpstr>
      <vt:lpstr>Optičke mreže</vt:lpstr>
      <vt:lpstr>Optičke mreže</vt:lpstr>
      <vt:lpstr>Optičke mreže</vt:lpstr>
      <vt:lpstr>Evolucija optičkog umrežavanja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Optical Networks</dc:title>
  <dc:creator>Adrian J. Torregrosa Fuentes</dc:creator>
  <cp:lastModifiedBy>Branimir Bosnjak</cp:lastModifiedBy>
  <cp:revision>2</cp:revision>
  <dcterms:created xsi:type="dcterms:W3CDTF">2021-03-21T20:03:55Z</dcterms:created>
  <dcterms:modified xsi:type="dcterms:W3CDTF">2021-04-05T12:00:08Z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2018-02-22T00:00:00Z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2021-03-21T00:00:00Z</vt:filetime>
  </property>
</Properties>
</file>