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5407C-63B6-4C8F-99FC-DA0A13C39A7C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A7D33-CA9E-4D1F-A75A-AD9B27EF0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420888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STAVOVI O PODUDARNOSTI TROUGLOVA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32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2118" y="570512"/>
            <a:ext cx="8286808" cy="30003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x-none" sz="2800" b="1" dirty="0" smtClean="0">
                <a:solidFill>
                  <a:schemeClr val="tx2">
                    <a:lumMod val="50000"/>
                  </a:schemeClr>
                </a:solidFill>
              </a:rPr>
              <a:t>eorema 1.</a:t>
            </a:r>
          </a:p>
          <a:p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( I pravilo, SUS). Ako su dvije stranice i ugao zahvaćen njima u jednom trouglu jednaki sa odgovarajuće dvije stranice i uglu između njih drugog trougla, ta dva trougla su podudarna.</a:t>
            </a: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115616" y="2708920"/>
                <a:ext cx="69180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∆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𝑨𝑩𝑪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 ∆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708920"/>
                <a:ext cx="6918048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17"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Podudarnost trouglo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645024"/>
            <a:ext cx="4583588" cy="289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ounded Rectangle 1"/>
              <p:cNvSpPr/>
              <p:nvPr/>
            </p:nvSpPr>
            <p:spPr>
              <a:xfrm>
                <a:off x="428596" y="428604"/>
                <a:ext cx="8358246" cy="2857520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x-none" sz="2400" b="1" dirty="0" smtClean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endParaRPr lang="x-none" sz="2400" b="1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r>
                  <a:rPr lang="en-US" sz="2800" b="1" dirty="0" smtClean="0">
                    <a:solidFill>
                      <a:schemeClr val="tx2">
                        <a:lumMod val="50000"/>
                      </a:schemeClr>
                    </a:solidFill>
                  </a:rPr>
                  <a:t>T</a:t>
                </a:r>
                <a:r>
                  <a:rPr lang="x-none" sz="2800" b="1" dirty="0" smtClean="0">
                    <a:solidFill>
                      <a:schemeClr val="tx2">
                        <a:lumMod val="50000"/>
                      </a:schemeClr>
                    </a:solidFill>
                  </a:rPr>
                  <a:t>eorema 2.</a:t>
                </a:r>
              </a:p>
              <a:p>
                <a:r>
                  <a:rPr lang="x-none" sz="2400" b="1" dirty="0" smtClean="0">
                    <a:solidFill>
                      <a:schemeClr val="tx2">
                        <a:lumMod val="50000"/>
                      </a:schemeClr>
                    </a:solidFill>
                  </a:rPr>
                  <a:t>(II pravilo, USU). Ako su stranica i njoj nalegli uglovi jednog trougla jednaki odgovarajućoj stranici i njoj naleglim uglovima drugog  trougla, ta dva trougla su podudarna. </a:t>
                </a:r>
              </a:p>
              <a:p>
                <a:endParaRPr lang="x-none" sz="2400" b="1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endParaRPr lang="x-none" sz="2400" b="1" dirty="0" smtClean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endParaRPr lang="x-none" sz="2400" b="1" dirty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:endParaRPr lang="x-none" sz="2400" b="1" dirty="0" smtClean="0">
                  <a:solidFill>
                    <a:schemeClr val="tx2">
                      <a:lumMod val="50000"/>
                    </a:schemeClr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300323BC-BDEB-4362-8788-99AF7085DC5F}" type="mathplaceholder">
                        <a:rPr lang="en-US" sz="24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a:t>Type equation here.</a:t>
                      </a:fld>
                    </m:oMath>
                  </m:oMathPara>
                </a14:m>
                <a:endParaRPr lang="en-US" sz="2400" b="1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Rounded 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96" y="428604"/>
                <a:ext cx="8358246" cy="2857520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Podudarnost trouglo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29000"/>
            <a:ext cx="4407600" cy="278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043608" y="2420888"/>
                <a:ext cx="707362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∆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𝑨𝑩𝑪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 ∆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420888"/>
                <a:ext cx="7073629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2667" y="334057"/>
            <a:ext cx="8286808" cy="27860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x-none" sz="2800" b="1" dirty="0" smtClean="0">
                <a:solidFill>
                  <a:schemeClr val="tx2">
                    <a:lumMod val="50000"/>
                  </a:schemeClr>
                </a:solidFill>
              </a:rPr>
              <a:t>eorema 3.</a:t>
            </a:r>
          </a:p>
          <a:p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(III pravilo podudarnosti trougla, SSS). </a:t>
            </a:r>
          </a:p>
          <a:p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Ako su tri stranice jednog trougla jednake odgovarajućim stranicama drugog trougla, ta dva trougla su podudarna.</a:t>
            </a: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7" name="Picture 5" descr="Podudarnost trouglo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429000"/>
            <a:ext cx="4530080" cy="2865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27584" y="2276872"/>
                <a:ext cx="707362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∆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𝑨𝑩𝑪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 ∆</m:t>
                      </m:r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276872"/>
                <a:ext cx="7073629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5731" y="188640"/>
            <a:ext cx="8358246" cy="35004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x-none" sz="2800" b="1" dirty="0" smtClean="0">
                <a:solidFill>
                  <a:schemeClr val="tx2">
                    <a:lumMod val="50000"/>
                  </a:schemeClr>
                </a:solidFill>
              </a:rPr>
              <a:t>eorema 4.</a:t>
            </a:r>
          </a:p>
          <a:p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(IV pravilo podudarnosti trouglova, SSU).</a:t>
            </a:r>
          </a:p>
          <a:p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Ako su dvije stranice jednog trougla i ugao naspram jedne od njih jednaki sa odgovarajućim s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x-none" sz="2400" b="1" dirty="0" smtClean="0">
                <a:solidFill>
                  <a:schemeClr val="tx2">
                    <a:lumMod val="50000"/>
                  </a:schemeClr>
                </a:solidFill>
              </a:rPr>
              <a:t>ranicama i uglom u drugom trouglu, a uglovi naspram druge stranice u oba trougla su oštri, ili pravi, ili tupi, tada su ta dva trougla podudarna.</a:t>
            </a:r>
          </a:p>
          <a:p>
            <a:endParaRPr lang="x-none" sz="24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x-none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101" name="Picture 5" descr="Podudarnost trouglo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861048"/>
            <a:ext cx="4242048" cy="2789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85731" y="2809229"/>
                <a:ext cx="8496944" cy="6692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 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𝒃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∧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𝜸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𝜸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𝒔𝒖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𝒊𝒍𝒊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𝒐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š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𝒕𝒓𝒊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𝒊𝒍𝒊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𝒑𝒓𝒂𝒗𝒊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𝒊𝒍𝒊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𝒕𝒖𝒑𝒊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)⇒ ∆ 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𝑨𝑩𝑪</m:t>
                      </m:r>
                      <m:r>
                        <a:rPr lang="en-US" sz="2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 ∆</m:t>
                      </m:r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731" y="2809229"/>
                <a:ext cx="8496944" cy="669286"/>
              </a:xfrm>
              <a:prstGeom prst="rect">
                <a:avLst/>
              </a:prstGeom>
              <a:blipFill rotWithShape="0">
                <a:blip r:embed="rId3"/>
                <a:stretch>
                  <a:fillRect r="-430" b="-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Zadaci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3560" y="112474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Dokazati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težišne</a:t>
            </a:r>
            <a:r>
              <a:rPr lang="en-US" dirty="0" smtClean="0"/>
              <a:t> </a:t>
            </a:r>
            <a:r>
              <a:rPr lang="en-US" dirty="0" err="1" smtClean="0"/>
              <a:t>duži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kracima</a:t>
            </a:r>
            <a:r>
              <a:rPr lang="en-US" dirty="0" smtClean="0"/>
              <a:t> </a:t>
            </a:r>
            <a:r>
              <a:rPr lang="en-US" dirty="0" err="1" smtClean="0"/>
              <a:t>jednakokrakog</a:t>
            </a:r>
            <a:r>
              <a:rPr lang="en-US" dirty="0" smtClean="0"/>
              <a:t> </a:t>
            </a:r>
            <a:r>
              <a:rPr lang="en-US" dirty="0" err="1" smtClean="0"/>
              <a:t>trougla</a:t>
            </a:r>
            <a:r>
              <a:rPr lang="en-US" dirty="0" smtClean="0"/>
              <a:t> </a:t>
            </a:r>
            <a:r>
              <a:rPr lang="en-US" dirty="0" err="1" smtClean="0"/>
              <a:t>međusobno</a:t>
            </a:r>
            <a:r>
              <a:rPr lang="en-US" dirty="0" smtClean="0"/>
              <a:t> </a:t>
            </a:r>
            <a:r>
              <a:rPr lang="en-US" dirty="0" err="1" smtClean="0"/>
              <a:t>jednake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95536" y="2636912"/>
            <a:ext cx="2736304" cy="2808312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560" y="550512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23828" y="547658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08" y="23497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9" name="Straight Connector 8"/>
          <p:cNvCxnSpPr>
            <a:stCxn id="4" idx="2"/>
            <a:endCxn id="4" idx="5"/>
          </p:cNvCxnSpPr>
          <p:nvPr/>
        </p:nvCxnSpPr>
        <p:spPr>
          <a:xfrm flipV="1">
            <a:off x="395536" y="4041068"/>
            <a:ext cx="2052228" cy="14041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4"/>
            <a:endCxn id="4" idx="1"/>
          </p:cNvCxnSpPr>
          <p:nvPr/>
        </p:nvCxnSpPr>
        <p:spPr>
          <a:xfrm flipH="1" flipV="1">
            <a:off x="1079612" y="4041068"/>
            <a:ext cx="2052228" cy="1404156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447764" y="3796500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764" y="3796500"/>
                <a:ext cx="432048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745026" y="3651936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26" y="3651936"/>
                <a:ext cx="432048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432520" y="2267580"/>
                <a:ext cx="37444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Uočimo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trouglove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520" y="2267580"/>
                <a:ext cx="3744416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303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000680" y="3176435"/>
                <a:ext cx="235243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𝐴𝐵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zajednička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stranica</a:t>
                </a:r>
                <a:endParaRPr lang="en-US" sz="20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680" y="3176435"/>
                <a:ext cx="2352439" cy="307777"/>
              </a:xfrm>
              <a:prstGeom prst="rect">
                <a:avLst/>
              </a:prstGeom>
              <a:blipFill rotWithShape="0">
                <a:blip r:embed="rId5"/>
                <a:stretch>
                  <a:fillRect l="-3627" t="-25490" r="-6218" b="-49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856758" y="3745090"/>
                <a:ext cx="411703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𝐵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 smtClean="0"/>
                  <a:t>(</a:t>
                </a:r>
                <a:r>
                  <a:rPr lang="en-US" sz="2000" dirty="0" err="1" smtClean="0"/>
                  <a:t>težišna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duž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dijeli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naspramnu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stranicu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pola</a:t>
                </a:r>
                <a:r>
                  <a:rPr lang="en-US" sz="2000" dirty="0" smtClean="0"/>
                  <a:t>, a AC=BC)</a:t>
                </a:r>
                <a:endParaRPr lang="en-US" sz="20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758" y="3745090"/>
                <a:ext cx="4117032" cy="707886"/>
              </a:xfrm>
              <a:prstGeom prst="rect">
                <a:avLst/>
              </a:prstGeom>
              <a:blipFill rotWithShape="0">
                <a:blip r:embed="rId6"/>
                <a:stretch>
                  <a:fillRect l="-1630" t="-4310" r="-1333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905378" y="4713854"/>
                <a:ext cx="118096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=∡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378" y="4713854"/>
                <a:ext cx="1180964" cy="307777"/>
              </a:xfrm>
              <a:prstGeom prst="rect">
                <a:avLst/>
              </a:prstGeom>
              <a:blipFill rotWithShape="0">
                <a:blip r:embed="rId7"/>
                <a:stretch>
                  <a:fillRect l="-5181" r="-4663" b="-156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>
            <a:stCxn id="4" idx="2"/>
            <a:endCxn id="4" idx="1"/>
          </p:cNvCxnSpPr>
          <p:nvPr/>
        </p:nvCxnSpPr>
        <p:spPr>
          <a:xfrm flipV="1">
            <a:off x="395536" y="4041068"/>
            <a:ext cx="684076" cy="140415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4" idx="4"/>
            <a:endCxn id="4" idx="5"/>
          </p:cNvCxnSpPr>
          <p:nvPr/>
        </p:nvCxnSpPr>
        <p:spPr>
          <a:xfrm flipH="1" flipV="1">
            <a:off x="2447764" y="4041068"/>
            <a:ext cx="684076" cy="14041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Block Arc 28"/>
          <p:cNvSpPr/>
          <p:nvPr/>
        </p:nvSpPr>
        <p:spPr>
          <a:xfrm rot="2412671">
            <a:off x="483625" y="5000312"/>
            <a:ext cx="709530" cy="590026"/>
          </a:xfrm>
          <a:prstGeom prst="blockArc">
            <a:avLst>
              <a:gd name="adj1" fmla="val 10800000"/>
              <a:gd name="adj2" fmla="val 20910740"/>
              <a:gd name="adj3" fmla="val 0"/>
            </a:avLst>
          </a:prstGeom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Block Arc 33"/>
          <p:cNvSpPr/>
          <p:nvPr/>
        </p:nvSpPr>
        <p:spPr>
          <a:xfrm rot="18794526">
            <a:off x="2282295" y="4868822"/>
            <a:ext cx="709530" cy="590026"/>
          </a:xfrm>
          <a:prstGeom prst="blockArc">
            <a:avLst>
              <a:gd name="adj1" fmla="val 10800000"/>
              <a:gd name="adj2" fmla="val 20910740"/>
              <a:gd name="adj3" fmla="val 0"/>
            </a:avLst>
          </a:prstGeom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3779912" y="5874458"/>
                <a:ext cx="496855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Na </a:t>
                </a:r>
                <a:r>
                  <a:rPr lang="en-US" sz="2000" b="1" dirty="0" err="1" smtClean="0"/>
                  <a:t>osnovu</a:t>
                </a:r>
                <a:r>
                  <a:rPr lang="en-US" sz="2000" b="1" dirty="0" smtClean="0"/>
                  <a:t> </a:t>
                </a:r>
                <a:r>
                  <a:rPr lang="en-US" sz="2000" b="1" dirty="0" err="1" smtClean="0"/>
                  <a:t>stava</a:t>
                </a:r>
                <a:r>
                  <a:rPr lang="en-US" sz="2000" b="1" dirty="0" smtClean="0"/>
                  <a:t> SUS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∆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  <m:sSub>
                      <m:sSubPr>
                        <m:ctrlP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e>
                      <m:sub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 ∆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sSub>
                      <m:sSubPr>
                        <m:ctrlP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𝑩</m:t>
                    </m:r>
                  </m:oMath>
                </a14:m>
                <a:endParaRPr lang="en-US" sz="2000" b="1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5874458"/>
                <a:ext cx="4968552" cy="400110"/>
              </a:xfrm>
              <a:prstGeom prst="rect">
                <a:avLst/>
              </a:prstGeom>
              <a:blipFill rotWithShape="0">
                <a:blip r:embed="rId8"/>
                <a:stretch>
                  <a:fillRect l="-122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51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29" grpId="0" animBg="1"/>
      <p:bldP spid="34" grpId="0" animBg="1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9955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2. </a:t>
            </a:r>
            <a:r>
              <a:rPr lang="en-US" sz="2000" dirty="0" err="1" smtClean="0"/>
              <a:t>Dokazati</a:t>
            </a:r>
            <a:r>
              <a:rPr lang="en-US" sz="2000" dirty="0" smtClean="0"/>
              <a:t> da je </a:t>
            </a:r>
            <a:r>
              <a:rPr lang="en-US" sz="2000" dirty="0" err="1" smtClean="0"/>
              <a:t>svaka</a:t>
            </a:r>
            <a:r>
              <a:rPr lang="en-US" sz="2000" dirty="0" smtClean="0"/>
              <a:t> </a:t>
            </a:r>
            <a:r>
              <a:rPr lang="en-US" sz="2000" dirty="0" err="1" smtClean="0"/>
              <a:t>tačka</a:t>
            </a:r>
            <a:r>
              <a:rPr lang="en-US" sz="2000" dirty="0" smtClean="0"/>
              <a:t> </a:t>
            </a:r>
            <a:r>
              <a:rPr lang="en-US" sz="2000" dirty="0" err="1" smtClean="0"/>
              <a:t>simetrale</a:t>
            </a:r>
            <a:r>
              <a:rPr lang="en-US" sz="2000" dirty="0" smtClean="0"/>
              <a:t> </a:t>
            </a:r>
            <a:r>
              <a:rPr lang="en-US" sz="2000" dirty="0" err="1" smtClean="0"/>
              <a:t>neke</a:t>
            </a:r>
            <a:r>
              <a:rPr lang="en-US" sz="2000" dirty="0" smtClean="0"/>
              <a:t> </a:t>
            </a:r>
            <a:r>
              <a:rPr lang="en-US" sz="2000" dirty="0" err="1" smtClean="0"/>
              <a:t>duži</a:t>
            </a:r>
            <a:r>
              <a:rPr lang="en-US" sz="2000" dirty="0" smtClean="0"/>
              <a:t> </a:t>
            </a:r>
            <a:r>
              <a:rPr lang="en-US" sz="2000" dirty="0" err="1" smtClean="0"/>
              <a:t>jednako</a:t>
            </a:r>
            <a:r>
              <a:rPr lang="en-US" sz="2000" dirty="0" smtClean="0"/>
              <a:t> </a:t>
            </a:r>
            <a:r>
              <a:rPr lang="en-US" sz="2000" dirty="0" err="1" smtClean="0"/>
              <a:t>udaljena</a:t>
            </a:r>
            <a:r>
              <a:rPr lang="en-US" sz="2000" dirty="0" smtClean="0"/>
              <a:t> od </a:t>
            </a:r>
            <a:r>
              <a:rPr lang="en-US" sz="2000" dirty="0" err="1" smtClean="0"/>
              <a:t>krajeva</a:t>
            </a:r>
            <a:r>
              <a:rPr lang="en-US" sz="2000" dirty="0" smtClean="0"/>
              <a:t> </a:t>
            </a:r>
            <a:r>
              <a:rPr lang="en-US" sz="2000" dirty="0" err="1" smtClean="0"/>
              <a:t>te</a:t>
            </a:r>
            <a:r>
              <a:rPr lang="en-US" sz="2000" dirty="0" smtClean="0"/>
              <a:t> </a:t>
            </a:r>
            <a:r>
              <a:rPr lang="en-US" sz="2000" dirty="0" err="1" smtClean="0"/>
              <a:t>duži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483768" y="2924944"/>
            <a:ext cx="33843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03748" y="29466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96136" y="29466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cxnSp>
        <p:nvCxnSpPr>
          <p:cNvPr id="8" name="Straight Connector 7"/>
          <p:cNvCxnSpPr>
            <a:stCxn id="2" idx="2"/>
          </p:cNvCxnSpPr>
          <p:nvPr/>
        </p:nvCxnSpPr>
        <p:spPr>
          <a:xfrm>
            <a:off x="4139952" y="1007438"/>
            <a:ext cx="36004" cy="246046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75956" y="33992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</a:t>
            </a:r>
            <a:endParaRPr lang="en-US" i="1" dirty="0"/>
          </a:p>
        </p:txBody>
      </p:sp>
      <p:sp>
        <p:nvSpPr>
          <p:cNvPr id="11" name="Oval 10"/>
          <p:cNvSpPr/>
          <p:nvPr/>
        </p:nvSpPr>
        <p:spPr>
          <a:xfrm flipH="1">
            <a:off x="4094230" y="1268760"/>
            <a:ext cx="81725" cy="108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157954" y="100743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endParaRPr lang="en-US" dirty="0"/>
          </a:p>
        </p:txBody>
      </p:sp>
      <p:cxnSp>
        <p:nvCxnSpPr>
          <p:cNvPr id="14" name="Straight Connector 13"/>
          <p:cNvCxnSpPr>
            <a:endCxn id="5" idx="0"/>
          </p:cNvCxnSpPr>
          <p:nvPr/>
        </p:nvCxnSpPr>
        <p:spPr>
          <a:xfrm flipH="1">
            <a:off x="2483768" y="1376770"/>
            <a:ext cx="1674186" cy="156989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57954" y="1376770"/>
            <a:ext cx="1710190" cy="154817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349813" y="3830916"/>
                <a:ext cx="429419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Uočimo </a:t>
                </a:r>
                <a:r>
                  <a:rPr lang="en-US" sz="2000" dirty="0" err="1" smtClean="0"/>
                  <a:t>trouglove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𝐴𝑀𝑆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𝐵𝑆𝑀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13" y="3830916"/>
                <a:ext cx="4294193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1418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/>
          <p:cNvSpPr/>
          <p:nvPr/>
        </p:nvSpPr>
        <p:spPr>
          <a:xfrm flipH="1">
            <a:off x="4135092" y="2838654"/>
            <a:ext cx="81725" cy="108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75956" y="2568207"/>
            <a:ext cx="360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65115" y="4550116"/>
            <a:ext cx="3677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SM=SM </a:t>
            </a:r>
            <a:r>
              <a:rPr lang="en-US" sz="2000" dirty="0" err="1" smtClean="0"/>
              <a:t>zajednička</a:t>
            </a:r>
            <a:r>
              <a:rPr lang="en-US" sz="2000" dirty="0" smtClean="0"/>
              <a:t> </a:t>
            </a:r>
            <a:r>
              <a:rPr lang="en-US" sz="2000" dirty="0" err="1" smtClean="0"/>
              <a:t>stratnica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179512" y="5209925"/>
                <a:ext cx="307399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𝐴𝑀𝑆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𝐵𝑀𝑆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=90°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209925"/>
                <a:ext cx="3073996" cy="400110"/>
              </a:xfrm>
              <a:prstGeom prst="rect">
                <a:avLst/>
              </a:prstGeom>
              <a:blipFill rotWithShape="0">
                <a:blip r:embed="rId3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377532" y="5905839"/>
            <a:ext cx="4266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AM=BM (</a:t>
            </a:r>
            <a:r>
              <a:rPr lang="en-US" sz="2000" dirty="0" err="1" smtClean="0"/>
              <a:t>prava</a:t>
            </a:r>
            <a:r>
              <a:rPr lang="en-US" sz="2000" dirty="0" smtClean="0"/>
              <a:t> s je </a:t>
            </a:r>
            <a:r>
              <a:rPr lang="en-US" sz="2000" dirty="0" err="1" smtClean="0"/>
              <a:t>simetrala</a:t>
            </a:r>
            <a:r>
              <a:rPr lang="en-US" sz="2000" dirty="0" smtClean="0"/>
              <a:t> </a:t>
            </a:r>
            <a:r>
              <a:rPr lang="en-US" sz="2000" dirty="0" err="1" smtClean="0"/>
              <a:t>duži</a:t>
            </a:r>
            <a:r>
              <a:rPr lang="en-US" sz="2000" dirty="0" smtClean="0"/>
              <a:t> AB)</a:t>
            </a:r>
            <a:endParaRPr lang="en-US" sz="2000" dirty="0"/>
          </a:p>
        </p:txBody>
      </p:sp>
      <p:sp>
        <p:nvSpPr>
          <p:cNvPr id="33" name="Right Arrow 32"/>
          <p:cNvSpPr/>
          <p:nvPr/>
        </p:nvSpPr>
        <p:spPr>
          <a:xfrm>
            <a:off x="4517994" y="5002662"/>
            <a:ext cx="702078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5724128" y="4750171"/>
                <a:ext cx="2376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𝐴𝑀𝑆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≅ ∆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𝐵𝑆𝑀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4750171"/>
                <a:ext cx="2376264" cy="40011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506276" y="4633329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976156" y="5642230"/>
            <a:ext cx="261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Odavde</a:t>
            </a:r>
            <a:r>
              <a:rPr lang="en-US" dirty="0" smtClean="0"/>
              <a:t> je AS=BS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dokazati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444208" y="184376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dokazati</a:t>
            </a:r>
            <a:r>
              <a:rPr lang="en-US" dirty="0" smtClean="0"/>
              <a:t> da je AS=BS.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7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 animBg="1"/>
      <p:bldP spid="12" grpId="0"/>
      <p:bldP spid="17" grpId="0"/>
      <p:bldP spid="19" grpId="0" animBg="1"/>
      <p:bldP spid="21" grpId="0"/>
      <p:bldP spid="30" grpId="0"/>
      <p:bldP spid="31" grpId="0"/>
      <p:bldP spid="32" grpId="0"/>
      <p:bldP spid="33" grpId="0" animBg="1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299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Korisnik</cp:lastModifiedBy>
  <cp:revision>12</cp:revision>
  <dcterms:created xsi:type="dcterms:W3CDTF">2011-04-24T17:12:44Z</dcterms:created>
  <dcterms:modified xsi:type="dcterms:W3CDTF">2021-06-09T08:37:00Z</dcterms:modified>
</cp:coreProperties>
</file>