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24"/>
  </p:notesMasterIdLst>
  <p:handoutMasterIdLst>
    <p:handoutMasterId r:id="rId25"/>
  </p:handoutMasterIdLst>
  <p:sldIdLst>
    <p:sldId id="257" r:id="rId5"/>
    <p:sldId id="272" r:id="rId6"/>
    <p:sldId id="273" r:id="rId7"/>
    <p:sldId id="274" r:id="rId8"/>
    <p:sldId id="268" r:id="rId9"/>
    <p:sldId id="275" r:id="rId10"/>
    <p:sldId id="276" r:id="rId11"/>
    <p:sldId id="278" r:id="rId12"/>
    <p:sldId id="283" r:id="rId13"/>
    <p:sldId id="284" r:id="rId14"/>
    <p:sldId id="285" r:id="rId15"/>
    <p:sldId id="281" r:id="rId16"/>
    <p:sldId id="288" r:id="rId17"/>
    <p:sldId id="282" r:id="rId18"/>
    <p:sldId id="287" r:id="rId19"/>
    <p:sldId id="277" r:id="rId20"/>
    <p:sldId id="289" r:id="rId21"/>
    <p:sldId id="290" r:id="rId22"/>
    <p:sldId id="291" r:id="rId2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696" y="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9/17/2018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9/17/2018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224" y="4464028"/>
            <a:ext cx="9141619" cy="1641490"/>
          </a:xfrm>
        </p:spPr>
        <p:txBody>
          <a:bodyPr wrap="none" anchor="t">
            <a:normAutofit/>
          </a:bodyPr>
          <a:lstStyle>
            <a:lvl1pPr algn="r">
              <a:defRPr sz="9597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223" y="3694376"/>
            <a:ext cx="9141619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199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1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367161"/>
            <a:ext cx="10512862" cy="819355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569" y="987426"/>
            <a:ext cx="10512862" cy="337973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5186516"/>
            <a:ext cx="10511274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7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5"/>
            <a:ext cx="10512862" cy="3534344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4489399"/>
            <a:ext cx="10511274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35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365125"/>
            <a:ext cx="9300329" cy="2992904"/>
          </a:xfrm>
        </p:spPr>
        <p:txBody>
          <a:bodyPr anchor="ctr"/>
          <a:lstStyle>
            <a:lvl1pPr>
              <a:defRPr sz="4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365557"/>
            <a:ext cx="8750020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982" y="4501729"/>
            <a:ext cx="10509686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0755" y="786824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5094" y="274320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717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2326968"/>
            <a:ext cx="10512862" cy="2511835"/>
          </a:xfrm>
        </p:spPr>
        <p:txBody>
          <a:bodyPr anchor="b">
            <a:normAutofit/>
          </a:bodyPr>
          <a:lstStyle>
            <a:lvl1pPr>
              <a:defRPr sz="5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4850581"/>
            <a:ext cx="10511274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27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6934" y="188595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445" y="257175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6800" y="1885950"/>
            <a:ext cx="2935476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6249" y="257175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6997" y="1885950"/>
            <a:ext cx="2931349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399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6997" y="257175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99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1738" y="4297503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1738" y="2256354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1738" y="4873766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7808" y="4297503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7807" y="2256354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6454" y="4873765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2290" y="4297503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2289" y="2256354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2165" y="4873763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50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2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134E4-2C80-483F-8E1A-F247F49D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84" y="228600"/>
            <a:ext cx="10684266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3EBF7-2506-42D3-A024-DE3CA676B07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12588" y="1600200"/>
            <a:ext cx="5180251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90BE7-7926-4A1B-8B10-7204CA400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986" y="1600200"/>
            <a:ext cx="5180251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87013-E234-4947-8119-6820E9514D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441" y="6248400"/>
            <a:ext cx="2844059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0633E-F155-4825-9A25-B18BFDFBF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515" y="6248400"/>
            <a:ext cx="3859795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8A115-64C4-4325-942F-6C57C68F4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325" y="6248400"/>
            <a:ext cx="2844059" cy="457200"/>
          </a:xfrm>
        </p:spPr>
        <p:txBody>
          <a:bodyPr/>
          <a:lstStyle>
            <a:lvl1pPr>
              <a:defRPr/>
            </a:lvl1pPr>
          </a:lstStyle>
          <a:p>
            <a:fld id="{33DA3DCD-C062-4C26-9821-177EB34B68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570734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5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309" y="4464028"/>
            <a:ext cx="9141619" cy="1641490"/>
          </a:xfrm>
        </p:spPr>
        <p:txBody>
          <a:bodyPr wrap="none" anchor="t">
            <a:normAutofit/>
          </a:bodyPr>
          <a:lstStyle>
            <a:lvl1pPr algn="l">
              <a:defRPr sz="9597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309" y="3693675"/>
            <a:ext cx="9141619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199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5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709" y="1825625"/>
            <a:ext cx="502390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8194" y="1825625"/>
            <a:ext cx="503264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6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09" y="1681163"/>
            <a:ext cx="5023907" cy="823912"/>
          </a:xfrm>
        </p:spPr>
        <p:txBody>
          <a:bodyPr anchor="b"/>
          <a:lstStyle>
            <a:lvl1pPr marL="0" indent="0">
              <a:buNone/>
              <a:defRPr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09" y="2505075"/>
            <a:ext cx="502390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8194" y="1681163"/>
            <a:ext cx="5034237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8194" y="2505075"/>
            <a:ext cx="50342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5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5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09" y="2057400"/>
            <a:ext cx="3651074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0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09" y="2057400"/>
            <a:ext cx="3651074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1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08" y="1825625"/>
            <a:ext cx="102311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DFD029-FB74-4578-B929-F66AA97659CA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75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3D584-20CE-45A2-9AF2-5CFC7DD6F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custGeom>
            <a:avLst/>
            <a:gdLst>
              <a:gd name="connsiteX0" fmla="*/ 915980 w 12192000"/>
              <a:gd name="connsiteY0" fmla="*/ 643467 h 6858000"/>
              <a:gd name="connsiteX1" fmla="*/ 810509 w 12192000"/>
              <a:gd name="connsiteY1" fmla="*/ 748938 h 6858000"/>
              <a:gd name="connsiteX2" fmla="*/ 810509 w 12192000"/>
              <a:gd name="connsiteY2" fmla="*/ 5738739 h 6858000"/>
              <a:gd name="connsiteX3" fmla="*/ 915980 w 12192000"/>
              <a:gd name="connsiteY3" fmla="*/ 5844210 h 6858000"/>
              <a:gd name="connsiteX4" fmla="*/ 11269845 w 12192000"/>
              <a:gd name="connsiteY4" fmla="*/ 5844210 h 6858000"/>
              <a:gd name="connsiteX5" fmla="*/ 11375316 w 12192000"/>
              <a:gd name="connsiteY5" fmla="*/ 5738739 h 6858000"/>
              <a:gd name="connsiteX6" fmla="*/ 11375316 w 12192000"/>
              <a:gd name="connsiteY6" fmla="*/ 748938 h 6858000"/>
              <a:gd name="connsiteX7" fmla="*/ 11269845 w 12192000"/>
              <a:gd name="connsiteY7" fmla="*/ 64346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915980" y="643467"/>
                </a:moveTo>
                <a:cubicBezTo>
                  <a:pt x="857730" y="643467"/>
                  <a:pt x="810509" y="690688"/>
                  <a:pt x="810509" y="748938"/>
                </a:cubicBezTo>
                <a:lnTo>
                  <a:pt x="810509" y="5738739"/>
                </a:lnTo>
                <a:cubicBezTo>
                  <a:pt x="810509" y="5796989"/>
                  <a:pt x="857730" y="5844210"/>
                  <a:pt x="915980" y="5844210"/>
                </a:cubicBezTo>
                <a:lnTo>
                  <a:pt x="11269845" y="5844210"/>
                </a:lnTo>
                <a:cubicBezTo>
                  <a:pt x="11328095" y="5844210"/>
                  <a:pt x="11375316" y="5796989"/>
                  <a:pt x="11375316" y="5738739"/>
                </a:cubicBezTo>
                <a:lnTo>
                  <a:pt x="11375316" y="748938"/>
                </a:lnTo>
                <a:cubicBezTo>
                  <a:pt x="11375316" y="690688"/>
                  <a:pt x="11328095" y="643467"/>
                  <a:pt x="11269845" y="64346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3084946"/>
            <a:ext cx="9141618" cy="1838766"/>
          </a:xfrm>
        </p:spPr>
        <p:txBody>
          <a:bodyPr>
            <a:normAutofit/>
          </a:bodyPr>
          <a:lstStyle/>
          <a:p>
            <a:pPr algn="ctr"/>
            <a:r>
              <a:rPr lang="sr-Latn-ME" sz="5300" dirty="0">
                <a:solidFill>
                  <a:schemeClr val="tx1">
                    <a:lumMod val="95000"/>
                  </a:schemeClr>
                </a:solidFill>
              </a:rPr>
              <a:t>Jedinice spoljne memorija računara</a:t>
            </a:r>
            <a:endParaRPr lang="en-US" sz="53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3603" y="1426030"/>
            <a:ext cx="9141618" cy="1324200"/>
          </a:xfrm>
        </p:spPr>
        <p:txBody>
          <a:bodyPr>
            <a:normAutofit/>
          </a:bodyPr>
          <a:lstStyle/>
          <a:p>
            <a:pPr algn="ctr"/>
            <a:r>
              <a:rPr lang="sr-Latn-ME" sz="2000">
                <a:solidFill>
                  <a:schemeClr val="tx1">
                    <a:lumMod val="95000"/>
                  </a:schemeClr>
                </a:solidFill>
              </a:rPr>
              <a:t>Informatika</a:t>
            </a:r>
            <a:endParaRPr lang="en-US" sz="200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B5BCCE-687A-4BBC-9E35-559C03CAD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37121" y="2882077"/>
            <a:ext cx="514583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04247D94-65EC-4C34-A6D2-158A42FA0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297" y="5913433"/>
            <a:ext cx="10562056" cy="579695"/>
          </a:xfrm>
          <a:prstGeom prst="roundRect">
            <a:avLst>
              <a:gd name="adj" fmla="val 27721"/>
            </a:avLst>
          </a:prstGeom>
          <a:gradFill>
            <a:gsLst>
              <a:gs pos="0">
                <a:srgbClr val="1D6987">
                  <a:alpha val="30000"/>
                </a:srgbClr>
              </a:gs>
              <a:gs pos="100000">
                <a:srgbClr val="F2F2F2">
                  <a:alpha val="0"/>
                </a:srgbClr>
              </a:gs>
            </a:gsLst>
            <a:lin ang="5400000" scaled="0"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E8D46019-930C-4894-9CE4-6662D49FA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7981" y="1115786"/>
            <a:ext cx="3472947" cy="4626428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sr-Latn-CS" altLang="en-US" sz="4000" b="1">
                <a:solidFill>
                  <a:schemeClr val="tx1">
                    <a:lumMod val="95000"/>
                  </a:schemeClr>
                </a:solidFill>
              </a:rPr>
              <a:t>CD - uređaji</a:t>
            </a:r>
            <a:endParaRPr lang="en-US" altLang="en-US" sz="4000" b="1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083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5" name="Rectangle 3">
            <a:extLst>
              <a:ext uri="{FF2B5EF4-FFF2-40B4-BE49-F238E27FC236}">
                <a16:creationId xmlns:a16="http://schemas.microsoft.com/office/drawing/2014/main" id="{5F39267B-C93E-42DE-98A1-60455316A6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95240" y="1115786"/>
            <a:ext cx="6499761" cy="4626428"/>
          </a:xfrm>
        </p:spPr>
        <p:txBody>
          <a:bodyPr anchor="ctr">
            <a:normAutofit/>
          </a:bodyPr>
          <a:lstStyle/>
          <a:p>
            <a:pPr>
              <a:spcBef>
                <a:spcPct val="50000"/>
              </a:spcBef>
            </a:pPr>
            <a:r>
              <a:rPr lang="en-AU" altLang="en-US" sz="3200" b="1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CD </a:t>
            </a:r>
            <a:r>
              <a:rPr lang="en-AU" altLang="en-US" sz="3200" b="1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čitač</a:t>
            </a:r>
            <a:r>
              <a:rPr lang="en-AU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sr-Latn-CS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je u</a:t>
            </a:r>
            <a:r>
              <a:rPr lang="en-AU" altLang="en-US" sz="32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ređaj</a:t>
            </a:r>
            <a:r>
              <a:rPr lang="en-AU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AU" altLang="en-US" sz="32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koji</a:t>
            </a:r>
            <a:r>
              <a:rPr lang="en-AU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sr-Latn-CS" altLang="en-US" sz="3200" u="sng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samo </a:t>
            </a:r>
            <a:r>
              <a:rPr lang="en-AU" altLang="en-US" sz="3200" u="sng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čita</a:t>
            </a:r>
            <a:r>
              <a:rPr lang="en-AU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AU" altLang="en-US" sz="32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podatke</a:t>
            </a:r>
            <a:r>
              <a:rPr lang="en-AU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AU" altLang="en-US" sz="32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sa</a:t>
            </a:r>
            <a:r>
              <a:rPr lang="en-AU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CD</a:t>
            </a:r>
            <a:r>
              <a:rPr lang="sr-Latn-CS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-a</a:t>
            </a:r>
            <a:r>
              <a:rPr lang="en-AU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sr-Latn-CS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(</a:t>
            </a:r>
            <a:r>
              <a:rPr lang="en-AU" altLang="en-US" sz="32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ima</a:t>
            </a:r>
            <a:r>
              <a:rPr lang="en-AU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AU" altLang="en-US" sz="32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samo</a:t>
            </a:r>
            <a:r>
              <a:rPr lang="en-AU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AU" altLang="en-US" sz="32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glavu</a:t>
            </a:r>
            <a:r>
              <a:rPr lang="en-AU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za </a:t>
            </a:r>
            <a:r>
              <a:rPr lang="en-AU" altLang="en-US" sz="32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čitanje</a:t>
            </a:r>
            <a:r>
              <a:rPr lang="sr-Latn-CS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)</a:t>
            </a:r>
            <a:r>
              <a:rPr lang="en-AU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. </a:t>
            </a:r>
            <a:endParaRPr lang="sr-Latn-CS" altLang="en-US" sz="32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AU" altLang="en-US" sz="3200" b="1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CD </a:t>
            </a:r>
            <a:r>
              <a:rPr lang="en-AU" altLang="en-US" sz="3200" b="1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rezač</a:t>
            </a:r>
            <a:r>
              <a:rPr lang="en-AU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(</a:t>
            </a:r>
            <a:r>
              <a:rPr lang="en-AU" altLang="en-US" sz="32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pisač</a:t>
            </a:r>
            <a:r>
              <a:rPr lang="en-AU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, recorder)</a:t>
            </a:r>
            <a:r>
              <a:rPr lang="sr-Latn-CS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je</a:t>
            </a:r>
            <a:r>
              <a:rPr lang="en-AU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sr-Latn-CS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u</a:t>
            </a:r>
            <a:r>
              <a:rPr lang="en-AU" altLang="en-US" sz="32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ređaj</a:t>
            </a:r>
            <a:r>
              <a:rPr lang="en-AU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AU" altLang="en-US" sz="32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koji</a:t>
            </a:r>
            <a:r>
              <a:rPr lang="en-AU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AU" altLang="en-US" sz="32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vrši</a:t>
            </a:r>
            <a:r>
              <a:rPr lang="en-AU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AU" altLang="en-US" sz="32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upis</a:t>
            </a:r>
            <a:r>
              <a:rPr lang="en-AU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AU" altLang="en-US" sz="32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podataka</a:t>
            </a:r>
            <a:r>
              <a:rPr lang="en-AU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AU" altLang="en-US" sz="32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na</a:t>
            </a:r>
            <a:r>
              <a:rPr lang="en-AU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AU" altLang="en-US" sz="32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prazan</a:t>
            </a:r>
            <a:r>
              <a:rPr lang="en-AU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CD</a:t>
            </a:r>
            <a:r>
              <a:rPr lang="sr-Latn-CS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.</a:t>
            </a:r>
            <a:r>
              <a:rPr lang="en-AU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On </a:t>
            </a:r>
            <a:r>
              <a:rPr lang="en-AU" altLang="en-US" sz="32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takođe</a:t>
            </a:r>
            <a:r>
              <a:rPr lang="en-AU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AU" altLang="en-US" sz="32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služi</a:t>
            </a:r>
            <a:r>
              <a:rPr lang="en-AU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AU" altLang="en-US" sz="32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i</a:t>
            </a:r>
            <a:r>
              <a:rPr lang="en-AU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AU" altLang="en-US" sz="32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kao</a:t>
            </a:r>
            <a:r>
              <a:rPr lang="en-AU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AU" altLang="en-US" sz="32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čitač</a:t>
            </a:r>
            <a:r>
              <a:rPr lang="en-AU" altLang="en-US" sz="32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.</a:t>
            </a:r>
            <a:endParaRPr lang="en-US" altLang="en-US" sz="32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4B132E1F-D515-4FBD-8906-A8A29FC70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7981" y="365125"/>
            <a:ext cx="10512862" cy="1325563"/>
          </a:xfrm>
        </p:spPr>
        <p:txBody>
          <a:bodyPr>
            <a:normAutofit/>
          </a:bodyPr>
          <a:lstStyle/>
          <a:p>
            <a:r>
              <a:rPr lang="sr-Latn-CS" altLang="en-US" b="1">
                <a:latin typeface="Verdana" panose="020B0604030504040204" pitchFamily="34" charset="0"/>
              </a:rPr>
              <a:t>DVD – </a:t>
            </a:r>
            <a:r>
              <a:rPr lang="sr-Latn-CS" altLang="en-US" b="1"/>
              <a:t>Digitalni</a:t>
            </a:r>
            <a:r>
              <a:rPr lang="sr-Latn-CS" altLang="en-US" b="1">
                <a:latin typeface="Verdana" panose="020B0604030504040204" pitchFamily="34" charset="0"/>
              </a:rPr>
              <a:t> video disk</a:t>
            </a:r>
            <a:endParaRPr lang="en-US" altLang="en-US" b="1">
              <a:latin typeface="Verdana" panose="020B0604030504040204" pitchFamily="34" charset="0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0E5F351-3B5F-440B-B909-BB7808314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1804" y="1825624"/>
            <a:ext cx="7299054" cy="4915743"/>
          </a:xfrm>
        </p:spPr>
        <p:txBody>
          <a:bodyPr>
            <a:normAutofit lnSpcReduction="10000"/>
          </a:bodyPr>
          <a:lstStyle/>
          <a:p>
            <a:r>
              <a:rPr lang="en-AU" alt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DVD </a:t>
            </a:r>
            <a:r>
              <a:rPr lang="en-AU" alt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je </a:t>
            </a:r>
            <a:r>
              <a:rPr lang="en-AU" altLang="en-US" sz="24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opti</a:t>
            </a:r>
            <a:r>
              <a:rPr lang="sr-Latn-CS" alt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čki disk na kome se čuvaju:</a:t>
            </a:r>
            <a:r>
              <a:rPr lang="sr-Latn-CS" alt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</a:p>
          <a:p>
            <a:pPr lvl="1"/>
            <a:r>
              <a:rPr lang="sr-Latn-CS" alt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video zapisi (zvuk i slika) tj. filmovi</a:t>
            </a:r>
            <a:r>
              <a:rPr lang="sr-Latn-CS" alt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– DVD Video </a:t>
            </a:r>
          </a:p>
          <a:p>
            <a:pPr lvl="1"/>
            <a:r>
              <a:rPr lang="sr-Latn-CS" alt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zvuk visokog kvaliteta – </a:t>
            </a:r>
            <a:r>
              <a:rPr lang="sr-Latn-CS" alt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DVD Audio</a:t>
            </a:r>
            <a:r>
              <a:rPr lang="sr-Latn-CS" alt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</a:p>
          <a:p>
            <a:pPr lvl="1"/>
            <a:r>
              <a:rPr lang="sr-Latn-CS" alt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podaci za računar – </a:t>
            </a:r>
            <a:r>
              <a:rPr lang="sr-Latn-CS" alt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DVD Data</a:t>
            </a:r>
            <a:r>
              <a:rPr lang="sr-Latn-CS" alt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.</a:t>
            </a:r>
          </a:p>
          <a:p>
            <a:r>
              <a:rPr lang="sr-Latn-CS" alt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Postoje jednostrani (srebrni) i dvostrani (zlatni) DV diskovi.</a:t>
            </a:r>
          </a:p>
          <a:p>
            <a:r>
              <a:rPr lang="sr-Latn-CS" alt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Obje ove vrste DVD mogu biti </a:t>
            </a:r>
            <a:r>
              <a:rPr lang="sr-Latn-CS" alt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jednoslojne</a:t>
            </a:r>
            <a:r>
              <a:rPr lang="sr-Latn-CS" alt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ili </a:t>
            </a:r>
            <a:r>
              <a:rPr lang="sr-Latn-CS" alt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dvoslojne</a:t>
            </a:r>
            <a:r>
              <a:rPr lang="sr-Latn-CS" alt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.</a:t>
            </a:r>
          </a:p>
          <a:p>
            <a:r>
              <a:rPr lang="en-AU" altLang="en-US" sz="24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Kapacitet</a:t>
            </a:r>
            <a:r>
              <a:rPr lang="en-AU" alt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sr-Latn-CS" alt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iznosi</a:t>
            </a:r>
            <a:r>
              <a:rPr lang="en-AU" alt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AU" alt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4,7 GB</a:t>
            </a:r>
            <a:r>
              <a:rPr lang="sr-Latn-CS" alt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sr-Latn-CS" alt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(kod jednostranih jednoslojnih)</a:t>
            </a:r>
            <a:r>
              <a:rPr lang="en-AU" alt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. </a:t>
            </a:r>
            <a:endParaRPr lang="sr-Latn-CS" altLang="en-US" sz="2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r>
              <a:rPr lang="sr-Latn-CS" alt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Kod dvostranih dvoslojnih je </a:t>
            </a:r>
            <a:r>
              <a:rPr lang="sr-Latn-CS" alt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17 GB</a:t>
            </a:r>
            <a:r>
              <a:rPr lang="sr-Latn-CS" alt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. Postoje i druge kombinacije.</a:t>
            </a:r>
          </a:p>
          <a:p>
            <a:r>
              <a:rPr lang="en-AU" altLang="en-US" sz="24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Brzina</a:t>
            </a:r>
            <a:r>
              <a:rPr lang="en-AU" alt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sr-Latn-CS" alt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pristupa podacima:</a:t>
            </a:r>
            <a:r>
              <a:rPr lang="en-AU" alt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min </a:t>
            </a:r>
            <a:r>
              <a:rPr lang="en-AU" alt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1,3 MB/s</a:t>
            </a:r>
            <a:endParaRPr lang="sr-Latn-CS" altLang="en-US" sz="2400" b="1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  <p:pic>
        <p:nvPicPr>
          <p:cNvPr id="4" name="Picture 15" descr="dvdr">
            <a:extLst>
              <a:ext uri="{FF2B5EF4-FFF2-40B4-BE49-F238E27FC236}">
                <a16:creationId xmlns:a16="http://schemas.microsoft.com/office/drawing/2014/main" id="{82EE3B85-4EF5-4D0C-BA82-72C0A764C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0858" y="1924505"/>
            <a:ext cx="3353803" cy="3328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A208831C-F291-43A4-9D97-D5A6A8326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7981" y="365125"/>
            <a:ext cx="10512862" cy="1325563"/>
          </a:xfrm>
        </p:spPr>
        <p:txBody>
          <a:bodyPr>
            <a:normAutofit/>
          </a:bodyPr>
          <a:lstStyle/>
          <a:p>
            <a:r>
              <a:rPr lang="sr-Latn-CS" altLang="en-US" dirty="0"/>
              <a:t>Vrste DV diskova</a:t>
            </a:r>
            <a:endParaRPr lang="en-US" altLang="en-US" dirty="0"/>
          </a:p>
        </p:txBody>
      </p:sp>
      <p:pic>
        <p:nvPicPr>
          <p:cNvPr id="4" name="Picture 14" descr="DVD+RW">
            <a:extLst>
              <a:ext uri="{FF2B5EF4-FFF2-40B4-BE49-F238E27FC236}">
                <a16:creationId xmlns:a16="http://schemas.microsoft.com/office/drawing/2014/main" id="{F850B097-1E9E-4236-B079-3F51B11C5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" r="-3" b="-3"/>
          <a:stretch/>
        </p:blipFill>
        <p:spPr>
          <a:xfrm>
            <a:off x="955819" y="1924505"/>
            <a:ext cx="3353802" cy="3398611"/>
          </a:xfrm>
          <a:prstGeom prst="rect">
            <a:avLst/>
          </a:prstGeom>
        </p:spPr>
      </p:pic>
      <p:sp>
        <p:nvSpPr>
          <p:cNvPr id="140291" name="Rectangle 3">
            <a:extLst>
              <a:ext uri="{FF2B5EF4-FFF2-40B4-BE49-F238E27FC236}">
                <a16:creationId xmlns:a16="http://schemas.microsoft.com/office/drawing/2014/main" id="{7BBE6AE3-D3C8-4A46-85C7-D00818938A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99349" y="1825625"/>
            <a:ext cx="6551494" cy="4351338"/>
          </a:xfrm>
        </p:spPr>
        <p:txBody>
          <a:bodyPr>
            <a:normAutofit/>
          </a:bodyPr>
          <a:lstStyle/>
          <a:p>
            <a:r>
              <a:rPr lang="en-US" altLang="en-US" sz="2600" b="1"/>
              <a:t>DVD-ROM</a:t>
            </a:r>
            <a:r>
              <a:rPr lang="en-US" altLang="en-US" sz="2600"/>
              <a:t> (</a:t>
            </a:r>
            <a:r>
              <a:rPr lang="sr-Latn-CS" altLang="en-US" sz="2600"/>
              <a:t>samo se čita, sadržaj unosi proizvođač</a:t>
            </a:r>
            <a:r>
              <a:rPr lang="en-US" altLang="en-US" sz="2600"/>
              <a:t>)</a:t>
            </a:r>
            <a:endParaRPr lang="sr-Latn-CS" altLang="en-US" sz="2600"/>
          </a:p>
          <a:p>
            <a:r>
              <a:rPr lang="en-US" altLang="en-US" sz="2600" b="1"/>
              <a:t>DVD-R/RW</a:t>
            </a:r>
            <a:r>
              <a:rPr lang="en-US" altLang="en-US" sz="2600"/>
              <a:t> (R</a:t>
            </a:r>
            <a:r>
              <a:rPr lang="sr-Latn-CS" altLang="en-US" sz="2600"/>
              <a:t> </a:t>
            </a:r>
            <a:r>
              <a:rPr lang="en-US" altLang="en-US" sz="2600"/>
              <a:t>=</a:t>
            </a:r>
            <a:r>
              <a:rPr lang="sr-Latn-CS" altLang="en-US" sz="2600"/>
              <a:t> podaci se nanose</a:t>
            </a:r>
            <a:r>
              <a:rPr lang="en-US" altLang="en-US" sz="2600"/>
              <a:t> </a:t>
            </a:r>
            <a:r>
              <a:rPr lang="sr-Latn-CS" altLang="en-US" sz="2600"/>
              <a:t>jednom</a:t>
            </a:r>
            <a:r>
              <a:rPr lang="en-US" altLang="en-US" sz="2600"/>
              <a:t>, </a:t>
            </a:r>
            <a:br>
              <a:rPr lang="sr-Latn-CS" altLang="en-US" sz="2600"/>
            </a:br>
            <a:r>
              <a:rPr lang="en-US" altLang="en-US" sz="2600"/>
              <a:t>RW = </a:t>
            </a:r>
            <a:r>
              <a:rPr lang="sr-Latn-CS" altLang="en-US" sz="2600"/>
              <a:t>podaci je mogu upisivati i brisati više puta</a:t>
            </a:r>
            <a:r>
              <a:rPr lang="en-US" altLang="en-US" sz="2600"/>
              <a:t>)</a:t>
            </a:r>
            <a:r>
              <a:rPr lang="sr-Latn-CS" altLang="en-US" sz="2600"/>
              <a:t>. Za narezivanje podataka postoji poseban program.</a:t>
            </a:r>
          </a:p>
          <a:p>
            <a:r>
              <a:rPr lang="en-US" altLang="en-US" sz="2600" b="1"/>
              <a:t>DVD-RAM</a:t>
            </a:r>
            <a:r>
              <a:rPr lang="en-US" altLang="en-US" sz="2600"/>
              <a:t> (</a:t>
            </a:r>
            <a:r>
              <a:rPr lang="sr-Latn-CS" altLang="en-US" sz="2600"/>
              <a:t>nije potreban poseban program za nerezivanje, već se disku pristupa slobodno i podaci se unose na njega prostim snimanjem</a:t>
            </a:r>
            <a:r>
              <a:rPr lang="en-US" altLang="en-US" sz="2600"/>
              <a:t>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6D97B-02A5-42DF-AE8A-78D2E3479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365125"/>
            <a:ext cx="10512862" cy="1325563"/>
          </a:xfrm>
        </p:spPr>
        <p:txBody>
          <a:bodyPr>
            <a:normAutofit/>
          </a:bodyPr>
          <a:lstStyle/>
          <a:p>
            <a:r>
              <a:rPr lang="en-US" dirty="0"/>
              <a:t>Blu-ray Disc</a:t>
            </a:r>
          </a:p>
        </p:txBody>
      </p:sp>
      <p:pic>
        <p:nvPicPr>
          <p:cNvPr id="1026" name="Picture 2" descr="Image result for blue ray">
            <a:extLst>
              <a:ext uri="{FF2B5EF4-FFF2-40B4-BE49-F238E27FC236}">
                <a16:creationId xmlns:a16="http://schemas.microsoft.com/office/drawing/2014/main" id="{037FB3F4-E417-40FE-9789-585DE6A61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" r="9"/>
          <a:stretch/>
        </p:blipFill>
        <p:spPr bwMode="auto">
          <a:xfrm>
            <a:off x="955819" y="1924505"/>
            <a:ext cx="3353802" cy="339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AA9B1-6670-4F11-9BF2-784468690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349" y="1825625"/>
            <a:ext cx="6551494" cy="4351338"/>
          </a:xfrm>
        </p:spPr>
        <p:txBody>
          <a:bodyPr>
            <a:normAutofit/>
          </a:bodyPr>
          <a:lstStyle/>
          <a:p>
            <a:r>
              <a:rPr lang="en-US" sz="2600" err="1"/>
              <a:t>Baziran</a:t>
            </a:r>
            <a:r>
              <a:rPr lang="en-US" sz="2600"/>
              <a:t> </a:t>
            </a:r>
            <a:r>
              <a:rPr lang="en-US" sz="2600" err="1"/>
              <a:t>na</a:t>
            </a:r>
            <a:r>
              <a:rPr lang="en-US" sz="2600"/>
              <a:t> </a:t>
            </a:r>
            <a:r>
              <a:rPr lang="en-US" sz="2600" err="1"/>
              <a:t>plavo-violetnom</a:t>
            </a:r>
            <a:r>
              <a:rPr lang="en-US" sz="2600"/>
              <a:t> </a:t>
            </a:r>
            <a:r>
              <a:rPr lang="en-US" sz="2600" err="1"/>
              <a:t>laseru</a:t>
            </a:r>
            <a:r>
              <a:rPr lang="en-US" sz="2600"/>
              <a:t> </a:t>
            </a:r>
            <a:r>
              <a:rPr lang="en-US" sz="2600" err="1"/>
              <a:t>koji</a:t>
            </a:r>
            <a:r>
              <a:rPr lang="en-US" sz="2600"/>
              <a:t> </a:t>
            </a:r>
            <a:r>
              <a:rPr lang="en-US" sz="2600" err="1"/>
              <a:t>ima</a:t>
            </a:r>
            <a:r>
              <a:rPr lang="en-US" sz="2600"/>
              <a:t> </a:t>
            </a:r>
            <a:r>
              <a:rPr lang="en-US" sz="2600" err="1"/>
              <a:t>uži</a:t>
            </a:r>
            <a:r>
              <a:rPr lang="en-US" sz="2600"/>
              <a:t> </a:t>
            </a:r>
            <a:r>
              <a:rPr lang="en-US" sz="2600" err="1"/>
              <a:t>snop</a:t>
            </a:r>
            <a:r>
              <a:rPr lang="en-US" sz="2600"/>
              <a:t> od </a:t>
            </a:r>
            <a:r>
              <a:rPr lang="en-US" sz="2600" err="1"/>
              <a:t>crvenih</a:t>
            </a:r>
            <a:r>
              <a:rPr lang="en-US" sz="2600"/>
              <a:t> </a:t>
            </a:r>
            <a:r>
              <a:rPr lang="en-US" sz="2600" err="1"/>
              <a:t>lasera</a:t>
            </a:r>
            <a:r>
              <a:rPr lang="en-US" sz="2600"/>
              <a:t> </a:t>
            </a:r>
            <a:r>
              <a:rPr lang="en-US" sz="2600" err="1"/>
              <a:t>koji</a:t>
            </a:r>
            <a:r>
              <a:rPr lang="en-US" sz="2600"/>
              <a:t> se </a:t>
            </a:r>
            <a:r>
              <a:rPr lang="en-US" sz="2600" err="1"/>
              <a:t>koriste</a:t>
            </a:r>
            <a:r>
              <a:rPr lang="en-US" sz="2600"/>
              <a:t> za DVD format, </a:t>
            </a:r>
            <a:r>
              <a:rPr lang="en-US" sz="2600" err="1"/>
              <a:t>što</a:t>
            </a:r>
            <a:r>
              <a:rPr lang="en-US" sz="2600"/>
              <a:t> </a:t>
            </a:r>
            <a:r>
              <a:rPr lang="en-US" sz="2600" err="1"/>
              <a:t>omogućava</a:t>
            </a:r>
            <a:r>
              <a:rPr lang="en-US" sz="2600"/>
              <a:t> do pet puta </a:t>
            </a:r>
            <a:r>
              <a:rPr lang="en-US" sz="2600" err="1"/>
              <a:t>veći</a:t>
            </a:r>
            <a:r>
              <a:rPr lang="en-US" sz="2600"/>
              <a:t> </a:t>
            </a:r>
            <a:r>
              <a:rPr lang="en-US" sz="2600" err="1"/>
              <a:t>kapacitet</a:t>
            </a:r>
            <a:r>
              <a:rPr lang="en-US" sz="2600"/>
              <a:t> u </a:t>
            </a:r>
            <a:r>
              <a:rPr lang="en-US" sz="2600" err="1"/>
              <a:t>odnosu</a:t>
            </a:r>
            <a:r>
              <a:rPr lang="en-US" sz="2600"/>
              <a:t> </a:t>
            </a:r>
            <a:r>
              <a:rPr lang="en-US" sz="2600" err="1"/>
              <a:t>na</a:t>
            </a:r>
            <a:r>
              <a:rPr lang="en-US" sz="2600"/>
              <a:t> DVD disk </a:t>
            </a:r>
            <a:r>
              <a:rPr lang="en-US" sz="2600" err="1"/>
              <a:t>iste</a:t>
            </a:r>
            <a:r>
              <a:rPr lang="en-US" sz="2600"/>
              <a:t> </a:t>
            </a:r>
            <a:r>
              <a:rPr lang="en-US" sz="2600" err="1"/>
              <a:t>veličine</a:t>
            </a:r>
            <a:r>
              <a:rPr lang="en-US" sz="2600"/>
              <a:t>.</a:t>
            </a:r>
          </a:p>
          <a:p>
            <a:r>
              <a:rPr lang="en-US" sz="2600" err="1"/>
              <a:t>Drugačiji</a:t>
            </a:r>
            <a:r>
              <a:rPr lang="en-US" sz="2600"/>
              <a:t> </a:t>
            </a:r>
            <a:r>
              <a:rPr lang="en-US" sz="2600" err="1"/>
              <a:t>materijali</a:t>
            </a:r>
            <a:r>
              <a:rPr lang="en-US" sz="2600"/>
              <a:t> - </a:t>
            </a:r>
            <a:r>
              <a:rPr lang="en-US" sz="2600" err="1"/>
              <a:t>Radi</a:t>
            </a:r>
            <a:r>
              <a:rPr lang="en-US" sz="2600"/>
              <a:t> </a:t>
            </a:r>
            <a:r>
              <a:rPr lang="en-US" sz="2600" err="1"/>
              <a:t>veće</a:t>
            </a:r>
            <a:r>
              <a:rPr lang="en-US" sz="2600"/>
              <a:t> </a:t>
            </a:r>
            <a:r>
              <a:rPr lang="en-US" sz="2600" err="1"/>
              <a:t>pouzdanosti</a:t>
            </a:r>
            <a:r>
              <a:rPr lang="en-US" sz="2600"/>
              <a:t>, Blu-ray </a:t>
            </a:r>
            <a:r>
              <a:rPr lang="en-US" sz="2600" err="1"/>
              <a:t>diskovi</a:t>
            </a:r>
            <a:r>
              <a:rPr lang="en-US" sz="2600"/>
              <a:t> </a:t>
            </a:r>
            <a:r>
              <a:rPr lang="en-US" sz="2600" err="1"/>
              <a:t>sačinjeni</a:t>
            </a:r>
            <a:r>
              <a:rPr lang="en-US" sz="2600"/>
              <a:t> </a:t>
            </a:r>
            <a:r>
              <a:rPr lang="en-US" sz="2600" err="1"/>
              <a:t>su</a:t>
            </a:r>
            <a:r>
              <a:rPr lang="en-US" sz="2600"/>
              <a:t> od </a:t>
            </a:r>
            <a:r>
              <a:rPr lang="en-US" sz="2600" err="1"/>
              <a:t>plastike</a:t>
            </a:r>
            <a:r>
              <a:rPr lang="en-US" sz="2600"/>
              <a:t> </a:t>
            </a:r>
            <a:r>
              <a:rPr lang="en-US" sz="2600" err="1"/>
              <a:t>koja</a:t>
            </a:r>
            <a:r>
              <a:rPr lang="en-US" sz="2600"/>
              <a:t> je </a:t>
            </a:r>
            <a:r>
              <a:rPr lang="en-US" sz="2600" err="1"/>
              <a:t>čvršća</a:t>
            </a:r>
            <a:r>
              <a:rPr lang="en-US" sz="2600"/>
              <a:t> </a:t>
            </a:r>
            <a:r>
              <a:rPr lang="en-US" sz="2600" err="1"/>
              <a:t>i</a:t>
            </a:r>
            <a:r>
              <a:rPr lang="en-US" sz="2600"/>
              <a:t> </a:t>
            </a:r>
            <a:r>
              <a:rPr lang="en-US" sz="2600" err="1"/>
              <a:t>otpornija</a:t>
            </a:r>
            <a:r>
              <a:rPr lang="en-US" sz="2600"/>
              <a:t> </a:t>
            </a:r>
            <a:r>
              <a:rPr lang="en-US" sz="2600" err="1"/>
              <a:t>na</a:t>
            </a:r>
            <a:r>
              <a:rPr lang="en-US" sz="2600"/>
              <a:t> </a:t>
            </a:r>
            <a:r>
              <a:rPr lang="en-US" sz="2600" err="1"/>
              <a:t>grebanje</a:t>
            </a:r>
            <a:r>
              <a:rPr lang="en-US" sz="2600"/>
              <a:t>.</a:t>
            </a:r>
          </a:p>
          <a:p>
            <a:r>
              <a:rPr lang="en-US" sz="2600"/>
              <a:t>Disk </a:t>
            </a:r>
            <a:r>
              <a:rPr lang="en-US" sz="2600" err="1"/>
              <a:t>precnika</a:t>
            </a:r>
            <a:r>
              <a:rPr lang="en-US" sz="2600"/>
              <a:t> 12 cm.</a:t>
            </a:r>
          </a:p>
          <a:p>
            <a:r>
              <a:rPr lang="en-US" sz="2600"/>
              <a:t> </a:t>
            </a:r>
            <a:r>
              <a:rPr lang="en-US" sz="2600" err="1"/>
              <a:t>Kapacitet</a:t>
            </a:r>
            <a:r>
              <a:rPr lang="en-US" sz="2600"/>
              <a:t> s </a:t>
            </a:r>
            <a:r>
              <a:rPr lang="en-US" sz="2600" err="1"/>
              <a:t>jednim</a:t>
            </a:r>
            <a:r>
              <a:rPr lang="en-US" sz="2600"/>
              <a:t> </a:t>
            </a:r>
            <a:r>
              <a:rPr lang="en-US" sz="2600" err="1"/>
              <a:t>slojem</a:t>
            </a:r>
            <a:r>
              <a:rPr lang="en-US" sz="2600"/>
              <a:t> do 27 GB, a s </a:t>
            </a:r>
            <a:r>
              <a:rPr lang="en-US" sz="2600" err="1"/>
              <a:t>dva</a:t>
            </a:r>
            <a:r>
              <a:rPr lang="en-US" sz="2600"/>
              <a:t> </a:t>
            </a:r>
            <a:r>
              <a:rPr lang="en-US" sz="2600" err="1"/>
              <a:t>sloja</a:t>
            </a:r>
            <a:r>
              <a:rPr lang="en-US" sz="2600"/>
              <a:t> do 54 GB </a:t>
            </a:r>
            <a:r>
              <a:rPr lang="en-US" sz="2600" err="1"/>
              <a:t>podataka</a:t>
            </a:r>
            <a:r>
              <a:rPr lang="en-US" sz="2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800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AA8937AF-D8EC-4C1B-8433-7778DF8564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7981" y="1115786"/>
            <a:ext cx="3472947" cy="4626428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sr-Latn-CS" altLang="en-US" sz="4000" b="1">
                <a:solidFill>
                  <a:schemeClr val="tx1">
                    <a:lumMod val="95000"/>
                  </a:schemeClr>
                </a:solidFill>
              </a:rPr>
              <a:t>DVD player i recorder</a:t>
            </a:r>
            <a:endParaRPr lang="en-US" altLang="en-US" sz="4000" b="1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083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D9E90240-792E-4D4E-98BA-A0535307B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95240" y="1115786"/>
            <a:ext cx="6067709" cy="4626428"/>
          </a:xfrm>
        </p:spPr>
        <p:txBody>
          <a:bodyPr anchor="ctr">
            <a:normAutofit/>
          </a:bodyPr>
          <a:lstStyle/>
          <a:p>
            <a:r>
              <a:rPr lang="sr-Latn-CS" altLang="en-US" sz="2800" b="1" dirty="0">
                <a:solidFill>
                  <a:schemeClr val="tx1">
                    <a:lumMod val="95000"/>
                  </a:schemeClr>
                </a:solidFill>
              </a:rPr>
              <a:t>DVD player</a:t>
            </a:r>
            <a:r>
              <a:rPr lang="sr-Latn-CS" altLang="en-US" sz="2800" dirty="0">
                <a:solidFill>
                  <a:schemeClr val="tx1">
                    <a:lumMod val="95000"/>
                  </a:schemeClr>
                </a:solidFill>
              </a:rPr>
              <a:t> – čitač, može samo da čita sa diska</a:t>
            </a:r>
          </a:p>
          <a:p>
            <a:r>
              <a:rPr lang="sr-Latn-CS" altLang="en-US" sz="2800" b="1" dirty="0">
                <a:solidFill>
                  <a:schemeClr val="tx1">
                    <a:lumMod val="95000"/>
                  </a:schemeClr>
                </a:solidFill>
              </a:rPr>
              <a:t>DVD recorder</a:t>
            </a:r>
            <a:r>
              <a:rPr lang="sr-Latn-CS" altLang="en-US" sz="2800" dirty="0">
                <a:solidFill>
                  <a:schemeClr val="tx1">
                    <a:lumMod val="95000"/>
                  </a:schemeClr>
                </a:solidFill>
              </a:rPr>
              <a:t> – rezač, upisuje i čita podatke sa diska</a:t>
            </a:r>
            <a:endParaRPr lang="en-US" altLang="en-US" sz="28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sr-Latn-CS" altLang="en-US" sz="2800" dirty="0">
                <a:solidFill>
                  <a:schemeClr val="tx1">
                    <a:lumMod val="95000"/>
                  </a:schemeClr>
                </a:solidFill>
              </a:rPr>
              <a:t>Svaki </a:t>
            </a:r>
            <a:r>
              <a:rPr lang="en-AU" altLang="en-US" sz="2800" dirty="0">
                <a:solidFill>
                  <a:schemeClr val="tx1">
                    <a:lumMod val="95000"/>
                  </a:schemeClr>
                </a:solidFill>
              </a:rPr>
              <a:t>DVD </a:t>
            </a:r>
            <a:r>
              <a:rPr lang="en-AU" altLang="en-US" sz="2800" dirty="0" err="1">
                <a:solidFill>
                  <a:schemeClr val="tx1">
                    <a:lumMod val="95000"/>
                  </a:schemeClr>
                </a:solidFill>
              </a:rPr>
              <a:t>uređaj</a:t>
            </a:r>
            <a:r>
              <a:rPr lang="en-AU" altLang="en-US" sz="28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AU" altLang="en-US" sz="2800" u="sng" dirty="0" err="1">
                <a:solidFill>
                  <a:schemeClr val="tx1">
                    <a:lumMod val="95000"/>
                  </a:schemeClr>
                </a:solidFill>
              </a:rPr>
              <a:t>može</a:t>
            </a:r>
            <a:r>
              <a:rPr lang="en-AU" altLang="en-US" sz="28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AU" altLang="en-US" sz="2800" dirty="0" err="1">
                <a:solidFill>
                  <a:schemeClr val="tx1">
                    <a:lumMod val="95000"/>
                  </a:schemeClr>
                </a:solidFill>
              </a:rPr>
              <a:t>čitati</a:t>
            </a:r>
            <a:r>
              <a:rPr lang="en-AU" altLang="en-US" sz="28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AU" altLang="en-US" sz="2800" b="1" dirty="0">
                <a:solidFill>
                  <a:schemeClr val="tx1">
                    <a:lumMod val="95000"/>
                  </a:schemeClr>
                </a:solidFill>
              </a:rPr>
              <a:t>CD</a:t>
            </a:r>
            <a:r>
              <a:rPr lang="en-AU" altLang="en-US" sz="2800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AU" altLang="en-US" sz="2800" dirty="0" err="1">
                <a:solidFill>
                  <a:schemeClr val="tx1">
                    <a:lumMod val="95000"/>
                  </a:schemeClr>
                </a:solidFill>
              </a:rPr>
              <a:t>dok</a:t>
            </a:r>
            <a:r>
              <a:rPr lang="en-AU" altLang="en-US" sz="2800" dirty="0">
                <a:solidFill>
                  <a:schemeClr val="tx1">
                    <a:lumMod val="95000"/>
                  </a:schemeClr>
                </a:solidFill>
              </a:rPr>
              <a:t> CD ROM </a:t>
            </a:r>
            <a:r>
              <a:rPr lang="en-AU" altLang="en-US" sz="2800" dirty="0" err="1">
                <a:solidFill>
                  <a:schemeClr val="tx1">
                    <a:lumMod val="95000"/>
                  </a:schemeClr>
                </a:solidFill>
              </a:rPr>
              <a:t>čitač</a:t>
            </a:r>
            <a:r>
              <a:rPr lang="en-AU" altLang="en-US" sz="28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AU" altLang="en-US" sz="2800" u="sng" dirty="0">
                <a:solidFill>
                  <a:schemeClr val="tx1">
                    <a:lumMod val="95000"/>
                  </a:schemeClr>
                </a:solidFill>
              </a:rPr>
              <a:t>ne</a:t>
            </a:r>
            <a:r>
              <a:rPr lang="sr-Latn-CS" altLang="en-US" sz="2800" u="sng" dirty="0">
                <a:solidFill>
                  <a:schemeClr val="tx1">
                    <a:lumMod val="95000"/>
                  </a:schemeClr>
                </a:solidFill>
              </a:rPr>
              <a:t> može</a:t>
            </a:r>
            <a:r>
              <a:rPr lang="en-AU" altLang="en-US" sz="28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r-Latn-CS" altLang="en-US" sz="2800" dirty="0">
                <a:solidFill>
                  <a:schemeClr val="tx1">
                    <a:lumMod val="95000"/>
                  </a:schemeClr>
                </a:solidFill>
              </a:rPr>
              <a:t>da </a:t>
            </a:r>
            <a:r>
              <a:rPr lang="en-AU" altLang="en-US" sz="2800" dirty="0" err="1">
                <a:solidFill>
                  <a:schemeClr val="tx1">
                    <a:lumMod val="95000"/>
                  </a:schemeClr>
                </a:solidFill>
              </a:rPr>
              <a:t>čita</a:t>
            </a:r>
            <a:r>
              <a:rPr lang="en-AU" altLang="en-US" sz="2800" dirty="0">
                <a:solidFill>
                  <a:schemeClr val="tx1">
                    <a:lumMod val="95000"/>
                  </a:schemeClr>
                </a:solidFill>
              </a:rPr>
              <a:t> DVD.</a:t>
            </a:r>
            <a:endParaRPr lang="en-US" altLang="en-US" sz="2800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8C260CDA-92CA-4BEB-A7BD-1D811CDC9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CS" altLang="en-US">
                <a:latin typeface="PosterBodoni BT" pitchFamily="18" charset="0"/>
              </a:rPr>
              <a:t>DVD uređaji</a:t>
            </a:r>
            <a:endParaRPr lang="en-US" altLang="en-US">
              <a:latin typeface="PosterBodoni BT" pitchFamily="18" charset="0"/>
            </a:endParaRPr>
          </a:p>
        </p:txBody>
      </p:sp>
      <p:pic>
        <p:nvPicPr>
          <p:cNvPr id="185347" name="Picture 3" descr="dvd">
            <a:extLst>
              <a:ext uri="{FF2B5EF4-FFF2-40B4-BE49-F238E27FC236}">
                <a16:creationId xmlns:a16="http://schemas.microsoft.com/office/drawing/2014/main" id="{04BB4354-B604-47D0-8338-04B2A23170C5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6" y="2178050"/>
            <a:ext cx="4384675" cy="3289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48" name="Picture 4" descr="dvd1">
            <a:extLst>
              <a:ext uri="{FF2B5EF4-FFF2-40B4-BE49-F238E27FC236}">
                <a16:creationId xmlns:a16="http://schemas.microsoft.com/office/drawing/2014/main" id="{2013291A-28ED-4F35-9BFA-1A83E41B5BC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5388" y="2181225"/>
            <a:ext cx="3935413" cy="3322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349" name="Text Box 5">
            <a:extLst>
              <a:ext uri="{FF2B5EF4-FFF2-40B4-BE49-F238E27FC236}">
                <a16:creationId xmlns:a16="http://schemas.microsoft.com/office/drawing/2014/main" id="{D0341273-7CD0-4142-92A9-C1F0CD8D2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5" y="4789488"/>
            <a:ext cx="1668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altLang="en-US" b="1">
                <a:solidFill>
                  <a:srgbClr val="333399"/>
                </a:solidFill>
              </a:rPr>
              <a:t>DVD player</a:t>
            </a:r>
            <a:endParaRPr lang="en-US" altLang="en-US" b="1">
              <a:solidFill>
                <a:srgbClr val="333399"/>
              </a:solidFill>
            </a:endParaRPr>
          </a:p>
        </p:txBody>
      </p:sp>
      <p:sp>
        <p:nvSpPr>
          <p:cNvPr id="185350" name="Text Box 6">
            <a:extLst>
              <a:ext uri="{FF2B5EF4-FFF2-40B4-BE49-F238E27FC236}">
                <a16:creationId xmlns:a16="http://schemas.microsoft.com/office/drawing/2014/main" id="{308D2174-4DFA-4498-9A66-B8819807E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88" y="4867276"/>
            <a:ext cx="1668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altLang="en-US" b="1">
                <a:solidFill>
                  <a:srgbClr val="333399"/>
                </a:solidFill>
              </a:rPr>
              <a:t>DVD recorder</a:t>
            </a:r>
            <a:endParaRPr lang="en-US" altLang="en-US" b="1">
              <a:solidFill>
                <a:srgbClr val="3333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3BE6-11B6-4024-9DAA-2763C502A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SSD – Solid State Disc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4E697-1DB5-48DC-87A5-62B9130B7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1825625"/>
            <a:ext cx="1051286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SSD </a:t>
            </a:r>
            <a:r>
              <a:rPr lang="en-US" dirty="0" err="1"/>
              <a:t>diskovi</a:t>
            </a:r>
            <a:r>
              <a:rPr lang="en-US" dirty="0"/>
              <a:t> </a:t>
            </a:r>
            <a:r>
              <a:rPr lang="en-US" dirty="0" err="1"/>
              <a:t>nemaju</a:t>
            </a:r>
            <a:r>
              <a:rPr lang="en-US" dirty="0"/>
              <a:t> </a:t>
            </a:r>
            <a:r>
              <a:rPr lang="en-US" dirty="0" err="1"/>
              <a:t>pokretnih</a:t>
            </a:r>
            <a:r>
              <a:rPr lang="en-US" dirty="0"/>
              <a:t> d</a:t>
            </a:r>
            <a:r>
              <a:rPr lang="sr-Latn-ME" dirty="0"/>
              <a:t>j</a:t>
            </a:r>
            <a:r>
              <a:rPr lang="en-US" dirty="0" err="1"/>
              <a:t>elova</a:t>
            </a:r>
            <a:r>
              <a:rPr lang="sr-Latn-ME" dirty="0"/>
              <a:t>, već se sastoje od memorijskih modula na kojima se upisuju podaci.</a:t>
            </a:r>
          </a:p>
          <a:p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prednosti</a:t>
            </a:r>
            <a:r>
              <a:rPr lang="en-US" dirty="0"/>
              <a:t> SSD </a:t>
            </a:r>
            <a:r>
              <a:rPr lang="en-US" dirty="0" err="1"/>
              <a:t>diskova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en-US" dirty="0" err="1"/>
              <a:t>čitanja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pisanja</a:t>
            </a:r>
            <a:r>
              <a:rPr lang="en-US" dirty="0"/>
              <a:t> (200-450 MB/s)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otporni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tumbanje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udarce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mala </a:t>
            </a:r>
            <a:r>
              <a:rPr lang="en-US" dirty="0" err="1"/>
              <a:t>potrošnja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 (</a:t>
            </a:r>
            <a:r>
              <a:rPr lang="en-US" dirty="0" err="1"/>
              <a:t>pogodno</a:t>
            </a:r>
            <a:r>
              <a:rPr lang="en-US" dirty="0"/>
              <a:t> za </a:t>
            </a:r>
            <a:r>
              <a:rPr lang="en-US" dirty="0" err="1"/>
              <a:t>laptopove</a:t>
            </a:r>
            <a:r>
              <a:rPr lang="en-US" dirty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male </a:t>
            </a:r>
            <a:r>
              <a:rPr lang="en-US" dirty="0" err="1"/>
              <a:t>dimenzije</a:t>
            </a:r>
            <a:r>
              <a:rPr lang="en-US" dirty="0"/>
              <a:t>.</a:t>
            </a:r>
          </a:p>
          <a:p>
            <a:r>
              <a:rPr lang="en-US" dirty="0" err="1"/>
              <a:t>Glavne</a:t>
            </a:r>
            <a:r>
              <a:rPr lang="en-US" dirty="0"/>
              <a:t> mane SSD </a:t>
            </a:r>
            <a:r>
              <a:rPr lang="en-US" dirty="0" err="1"/>
              <a:t>diskova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teški</a:t>
            </a:r>
            <a:r>
              <a:rPr lang="en-US" dirty="0"/>
              <a:t> </a:t>
            </a:r>
            <a:r>
              <a:rPr lang="en-US" dirty="0" err="1"/>
              <a:t>kvarovi</a:t>
            </a:r>
            <a:r>
              <a:rPr lang="en-US" dirty="0"/>
              <a:t>  (mala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spasavanja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skupi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(120 GB je </a:t>
            </a:r>
            <a:r>
              <a:rPr lang="en-US" dirty="0" err="1"/>
              <a:t>oko</a:t>
            </a:r>
            <a:r>
              <a:rPr lang="en-US" dirty="0"/>
              <a:t> 100€)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kratkotrajnost</a:t>
            </a:r>
            <a:r>
              <a:rPr lang="en-US" dirty="0"/>
              <a:t> </a:t>
            </a:r>
            <a:r>
              <a:rPr lang="en-US" dirty="0" err="1"/>
              <a:t>zapisa</a:t>
            </a:r>
            <a:r>
              <a:rPr lang="en-US" dirty="0"/>
              <a:t> (</a:t>
            </a:r>
            <a:r>
              <a:rPr lang="en-US" dirty="0" err="1"/>
              <a:t>realno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7 </a:t>
            </a:r>
            <a:r>
              <a:rPr lang="en-US" dirty="0" err="1"/>
              <a:t>godina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pic>
        <p:nvPicPr>
          <p:cNvPr id="5" name="Picture 4" descr="A close up of electronics&#10;&#10;Description generated with very high confidence">
            <a:extLst>
              <a:ext uri="{FF2B5EF4-FFF2-40B4-BE49-F238E27FC236}">
                <a16:creationId xmlns:a16="http://schemas.microsoft.com/office/drawing/2014/main" id="{AF35BBC9-2FDB-4E1F-9BE7-D362DF8E1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00" y="3425867"/>
            <a:ext cx="28575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12588" y="894"/>
            <a:ext cx="10512862" cy="119348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defTabSz="1218895">
              <a:spcBef>
                <a:spcPct val="0"/>
              </a:spcBef>
              <a:defRPr/>
            </a:pPr>
            <a:r>
              <a:rPr lang="sr-Latn-ME" altLang="sr-Latn-RS" sz="4799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HDD VS SSD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89" y="1092809"/>
            <a:ext cx="4217692" cy="2467493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55" y="993351"/>
            <a:ext cx="3919046" cy="586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1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1BF1C-7F9A-41D1-87C6-490A2235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365125"/>
            <a:ext cx="10512862" cy="1325563"/>
          </a:xfrm>
        </p:spPr>
        <p:txBody>
          <a:bodyPr>
            <a:normAutofit/>
          </a:bodyPr>
          <a:lstStyle/>
          <a:p>
            <a:r>
              <a:rPr lang="sr-Latn-ME" dirty="0"/>
              <a:t>Flash memorija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A00B3-1B86-4DB4-9685-6BE2E54FD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708" y="1825625"/>
            <a:ext cx="6356830" cy="4351338"/>
          </a:xfrm>
        </p:spPr>
        <p:txBody>
          <a:bodyPr>
            <a:normAutofit/>
          </a:bodyPr>
          <a:lstStyle/>
          <a:p>
            <a:r>
              <a:rPr lang="en-US" sz="26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Fleš (flash) disk se sastoji od memorijskih modula (flash memorija) čiji se sadržaj ne briše kada ostanu bez napajanja strujom</a:t>
            </a:r>
            <a:endParaRPr lang="sr-Latn-ME" sz="260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r>
              <a:rPr lang="en-US" sz="26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USB flash uređaj se sastoji od male štampane</a:t>
            </a:r>
            <a:r>
              <a:rPr lang="sr-Latn-ME" sz="26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26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ploče, na kojoj se nalazi flash memorija, zatvorene u neko plastično ili metalno kućište. USB flash uređaj je jedino aktivan kada je uključen u USB port koji obezbjeđuje i napajanje strujom.</a:t>
            </a:r>
          </a:p>
        </p:txBody>
      </p:sp>
      <p:pic>
        <p:nvPicPr>
          <p:cNvPr id="5" name="Picture 4" descr="A close up of a black keyboard&#10;&#10;Description generated with high confidence">
            <a:extLst>
              <a:ext uri="{FF2B5EF4-FFF2-40B4-BE49-F238E27FC236}">
                <a16:creationId xmlns:a16="http://schemas.microsoft.com/office/drawing/2014/main" id="{394C26BB-085C-4146-AF68-D188D97A9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58" y="1924505"/>
            <a:ext cx="3353803" cy="335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8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E307A-AFA3-40BC-B4D9-E7F113F7B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860" y="2708920"/>
            <a:ext cx="10231135" cy="95530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r-Latn-ME" sz="7200" dirty="0"/>
              <a:t>HVALA NA PAŽNJI</a:t>
            </a:r>
            <a:endParaRPr lang="en-US" sz="7200" dirty="0"/>
          </a:p>
        </p:txBody>
      </p:sp>
      <p:pic>
        <p:nvPicPr>
          <p:cNvPr id="5" name="Graphic 4" descr="Grinning Face with No Fill">
            <a:extLst>
              <a:ext uri="{FF2B5EF4-FFF2-40B4-BE49-F238E27FC236}">
                <a16:creationId xmlns:a16="http://schemas.microsoft.com/office/drawing/2014/main" id="{1BCD74B4-3836-442A-A321-DCCD2C053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4292" y="3421923"/>
            <a:ext cx="2905472" cy="290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A079BE1-ED93-4445-AD4A-0D6710970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457199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F6C79BF-A4E0-4CC8-952B-C736485CA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7"/>
            <a:ext cx="12188825" cy="2285999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6C07C-0238-4E26-8E67-1CB3EB5D9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99" y="4824690"/>
            <a:ext cx="3723168" cy="1395140"/>
          </a:xfrm>
        </p:spPr>
        <p:txBody>
          <a:bodyPr anchor="ctr">
            <a:normAutofit/>
          </a:bodyPr>
          <a:lstStyle/>
          <a:p>
            <a:pPr algn="r"/>
            <a:r>
              <a:rPr lang="sr-Latn-ME" sz="3200" dirty="0">
                <a:solidFill>
                  <a:schemeClr val="tx1"/>
                </a:solidFill>
              </a:rPr>
              <a:t>Jedinice spoljne memorije računara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1" name="Picture 20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5E9DD0F8-EFBF-4CD6-A8C3-B829F3725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471" y="643467"/>
            <a:ext cx="4797881" cy="35984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FE56B-DF25-4B03-A1A8-617E689D9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082" y="4824689"/>
            <a:ext cx="6892442" cy="1425504"/>
          </a:xfrm>
        </p:spPr>
        <p:txBody>
          <a:bodyPr anchor="ctr">
            <a:normAutofit/>
          </a:bodyPr>
          <a:lstStyle/>
          <a:p>
            <a:r>
              <a:rPr lang="en-US" sz="20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Jedinice</a:t>
            </a:r>
            <a:r>
              <a:rPr lang="en-US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20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spoljne</a:t>
            </a:r>
            <a:r>
              <a:rPr lang="en-US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20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memorije</a:t>
            </a:r>
            <a:r>
              <a:rPr lang="en-US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se </a:t>
            </a:r>
            <a:r>
              <a:rPr lang="en-US" sz="20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koriste</a:t>
            </a:r>
            <a:r>
              <a:rPr lang="en-US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za </a:t>
            </a:r>
            <a:r>
              <a:rPr lang="en-US" sz="20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čuvanje</a:t>
            </a:r>
            <a:r>
              <a:rPr lang="en-US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20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programa</a:t>
            </a:r>
            <a:r>
              <a:rPr lang="en-US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20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i</a:t>
            </a:r>
            <a:r>
              <a:rPr lang="en-US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20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podataka</a:t>
            </a:r>
            <a:r>
              <a:rPr lang="en-US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20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kad</a:t>
            </a:r>
            <a:r>
              <a:rPr lang="en-US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20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računar</a:t>
            </a:r>
            <a:r>
              <a:rPr lang="en-US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20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nije</a:t>
            </a:r>
            <a:r>
              <a:rPr lang="en-US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20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uključen</a:t>
            </a:r>
            <a:r>
              <a:rPr lang="en-US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20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ili</a:t>
            </a:r>
            <a:r>
              <a:rPr lang="en-US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20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kada</a:t>
            </a:r>
            <a:r>
              <a:rPr lang="en-US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se </a:t>
            </a:r>
            <a:r>
              <a:rPr lang="en-US" sz="20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oni</a:t>
            </a:r>
            <a:r>
              <a:rPr lang="en-US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20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trenutno</a:t>
            </a:r>
            <a:r>
              <a:rPr lang="en-US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ne </a:t>
            </a:r>
            <a:r>
              <a:rPr lang="en-US" sz="20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koriste</a:t>
            </a:r>
            <a:r>
              <a:rPr lang="en-US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. </a:t>
            </a:r>
            <a:endParaRPr lang="sr-Latn-ME" sz="2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endParaRPr lang="en-US" sz="16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179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1786-45BB-4FB2-A13D-F2560229F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365125"/>
            <a:ext cx="10512862" cy="1325563"/>
          </a:xfrm>
        </p:spPr>
        <p:txBody>
          <a:bodyPr>
            <a:normAutofit/>
          </a:bodyPr>
          <a:lstStyle/>
          <a:p>
            <a:r>
              <a:rPr lang="sr-Latn-CS" altLang="en-US">
                <a:latin typeface="Futura Md BT" pitchFamily="34" charset="0"/>
              </a:rPr>
              <a:t>Floppy disk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ECB75-FED4-430A-A7FA-3AB998891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708" y="1825625"/>
            <a:ext cx="6356830" cy="4351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Latn-ME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  <a:latin typeface="Times New Roman" pitchFamily="18" charset="0"/>
                <a:cs typeface="Times New Roman" pitchFamily="18" charset="0"/>
              </a:rPr>
              <a:t>isketa je okrugla savitljiva ploča premazana magnetnim materijalom i</a:t>
            </a:r>
            <a:r>
              <a:rPr lang="sr-Latn-ME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  <a:latin typeface="Times New Roman" pitchFamily="18" charset="0"/>
                <a:cs typeface="Times New Roman" pitchFamily="18" charset="0"/>
              </a:rPr>
              <a:t>ugrađena u plastično zaštitno kućište.</a:t>
            </a:r>
            <a:r>
              <a:rPr lang="sr-Latn-ME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sr-Latn-ME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vi-VN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  <a:latin typeface="Times New Roman" pitchFamily="18" charset="0"/>
                <a:cs typeface="Times New Roman" pitchFamily="18" charset="0"/>
              </a:rPr>
              <a:t>Kada se stavi u disketnu jedinicu, disketa se okreće, dok se s njene gornje i donje strane nalaze upisno-čitajuće glave. </a:t>
            </a:r>
            <a:endParaRPr lang="sr-Latn-ME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  <p:pic>
        <p:nvPicPr>
          <p:cNvPr id="9" name="Picture 8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13EC48EC-5D8D-4BD4-AC40-04F34768A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58" y="1924505"/>
            <a:ext cx="3353803" cy="253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8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1786-45BB-4FB2-A13D-F2560229F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sr-Latn-CS" altLang="en-US" sz="5400">
                <a:latin typeface="Futura Md BT" pitchFamily="34" charset="0"/>
              </a:rPr>
              <a:t>Floppy disk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ECB75-FED4-430A-A7FA-3AB998891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04" y="1825625"/>
            <a:ext cx="7056785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Kružnica iznad koje se nalazi glava naziva se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staza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Kružnica je pod</a:t>
            </a:r>
            <a:r>
              <a:rPr lang="sr-Latn-ME" sz="28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eljena na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sektore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dužine 512 bajta. </a:t>
            </a:r>
            <a:endParaRPr lang="sr-Latn-ME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Da bi se pristupilo podatku, upisno-čitajuća glava mora da se pomeri nad odgovarajuću stazu, kao i da se disketa okrene tako da sektor u kome se podatak nalazi dođe ispod glave. </a:t>
            </a:r>
            <a:endParaRPr lang="sr-Latn-ME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Da bi se upisale staze i sektori, pr</a:t>
            </a:r>
            <a:r>
              <a:rPr lang="sr-Latn-ME" sz="2800" dirty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e prve upotrebe disketa se mora formatirati.</a:t>
            </a:r>
            <a:r>
              <a:rPr lang="sr-Latn-ME" sz="2800" dirty="0">
                <a:latin typeface="Times New Roman" pitchFamily="18" charset="0"/>
                <a:cs typeface="Times New Roman" pitchFamily="18" charset="0"/>
              </a:rPr>
              <a:t> Male memorije, najviše do 2MB, i zbog toga su istisnute iz upotrebe.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A picture containing device, fan&#10;&#10;Description generated with very high confidence">
            <a:extLst>
              <a:ext uri="{FF2B5EF4-FFF2-40B4-BE49-F238E27FC236}">
                <a16:creationId xmlns:a16="http://schemas.microsoft.com/office/drawing/2014/main" id="{5B42576E-4481-47CA-AFCE-36663423A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237" y="1988840"/>
            <a:ext cx="43180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Hard disk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93812" y="1825625"/>
            <a:ext cx="7128793" cy="4351338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sr-Latn-ME" sz="2800" dirty="0">
                <a:latin typeface="Times New Roman" pitchFamily="18" charset="0"/>
                <a:cs typeface="Times New Roman" pitchFamily="18" charset="0"/>
              </a:rPr>
              <a:t>Hard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disk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sadrži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metalne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ploče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naslagane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jedna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drugu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zajedničku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osovinu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unutar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kućišta</a:t>
            </a:r>
            <a:r>
              <a:rPr lang="sr-Latn-ME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40000"/>
              </a:spcBef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Hard disk ima elektromagnetne glave za čitanje i pisanje za svaku stranu svake ploče. Sve glave su međusobno spojene i pričvršćene za ručicu za pozicioniranje unutar kućišta. Metalne ploče pod</a:t>
            </a:r>
            <a:r>
              <a:rPr lang="sr-Latn-ME" sz="2800" dirty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eljene su na staze i sektore.</a:t>
            </a:r>
            <a:endParaRPr lang="en-US" dirty="0"/>
          </a:p>
        </p:txBody>
      </p:sp>
      <p:pic>
        <p:nvPicPr>
          <p:cNvPr id="3" name="Picture 2" descr="A close up of electronics&#10;&#10;Description generated with high confidence">
            <a:extLst>
              <a:ext uri="{FF2B5EF4-FFF2-40B4-BE49-F238E27FC236}">
                <a16:creationId xmlns:a16="http://schemas.microsoft.com/office/drawing/2014/main" id="{0A496602-096D-4928-A13F-F22CE795D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1986756"/>
            <a:ext cx="418147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Hard disk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93812" y="1825625"/>
            <a:ext cx="7128793" cy="4351338"/>
          </a:xfrm>
        </p:spPr>
        <p:txBody>
          <a:bodyPr/>
          <a:lstStyle/>
          <a:p>
            <a:pPr>
              <a:buNone/>
            </a:pPr>
            <a:r>
              <a:rPr lang="sr-Latn-ME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Karakteristike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hard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diska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sr-Latn-ME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vr</a:t>
            </a:r>
            <a:r>
              <a:rPr lang="sr-Latn-ME" sz="2800" dirty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pristupa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vr</a:t>
            </a:r>
            <a:r>
              <a:rPr lang="sr-Latn-ME" sz="2800" dirty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traženja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vr</a:t>
            </a:r>
            <a:r>
              <a:rPr lang="sr-Latn-ME" sz="2800" dirty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čekanja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sr-Latn-ME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brzina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prenosa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podataka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brzina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čitanja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upisivanja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podataka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odnosno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količina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podataka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kojima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računar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može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pristupi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jedinici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vremena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jednoj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sekundi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sr-Latn-ME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kapacitet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hard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diska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3" name="Picture 2" descr="A close up of electronics&#10;&#10;Description generated with high confidence">
            <a:extLst>
              <a:ext uri="{FF2B5EF4-FFF2-40B4-BE49-F238E27FC236}">
                <a16:creationId xmlns:a16="http://schemas.microsoft.com/office/drawing/2014/main" id="{0A496602-096D-4928-A13F-F22CE795D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1986756"/>
            <a:ext cx="418147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2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72256-B838-4E7A-8D5B-3BF928341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365125"/>
            <a:ext cx="7418043" cy="1325563"/>
          </a:xfrm>
        </p:spPr>
        <p:txBody>
          <a:bodyPr>
            <a:normAutofit/>
          </a:bodyPr>
          <a:lstStyle/>
          <a:p>
            <a:r>
              <a:rPr lang="sr-Latn-ME" dirty="0"/>
              <a:t>Optičke memorije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3181F-2402-4143-9AB0-B99842A8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708" y="1825625"/>
            <a:ext cx="7136315" cy="4351338"/>
          </a:xfrm>
        </p:spPr>
        <p:txBody>
          <a:bodyPr>
            <a:normAutofit/>
          </a:bodyPr>
          <a:lstStyle/>
          <a:p>
            <a:r>
              <a:rPr lang="sr-Latn-CS" altLang="en-US" sz="2600" dirty="0">
                <a:latin typeface="Tahoma" panose="020B0604030504040204" pitchFamily="34" charset="0"/>
              </a:rPr>
              <a:t>Optičke memorije su diskovi od </a:t>
            </a:r>
            <a:r>
              <a:rPr lang="sr-Latn-CS" altLang="en-US" sz="2600" b="1" dirty="0">
                <a:latin typeface="Tahoma" panose="020B0604030504040204" pitchFamily="34" charset="0"/>
              </a:rPr>
              <a:t>specijalne plastike </a:t>
            </a:r>
            <a:r>
              <a:rPr lang="en-US" altLang="en-US" sz="2600" dirty="0">
                <a:latin typeface="Tahoma" panose="020B0604030504040204" pitchFamily="34" charset="0"/>
              </a:rPr>
              <a:t>– </a:t>
            </a:r>
            <a:r>
              <a:rPr lang="en-US" altLang="en-US" sz="2600" b="1" dirty="0" err="1">
                <a:latin typeface="Tahoma" panose="020B0604030504040204" pitchFamily="34" charset="0"/>
              </a:rPr>
              <a:t>polikarbonata</a:t>
            </a:r>
            <a:r>
              <a:rPr lang="sr-Latn-CS" altLang="en-US" sz="2600" dirty="0">
                <a:latin typeface="Tahoma" panose="020B0604030504040204" pitchFamily="34" charset="0"/>
              </a:rPr>
              <a:t>, premazani tankim slojem srebrne boje. </a:t>
            </a:r>
          </a:p>
          <a:p>
            <a:r>
              <a:rPr lang="sr-Latn-CS" altLang="en-US" sz="2600" dirty="0">
                <a:latin typeface="Tahoma" panose="020B0604030504040204" pitchFamily="34" charset="0"/>
              </a:rPr>
              <a:t>Pri upisu podataka na disk, laserski zrak CD-rezača gravira sitne rupice na površinskom sloju boje na disku. Putanja ovih rupica ima oblik spirale, koja kreće od centra i ide ka periferiji diska</a:t>
            </a:r>
            <a:r>
              <a:rPr lang="en-US" altLang="en-US" sz="2600" dirty="0">
                <a:latin typeface="Tahoma" panose="020B0604030504040204" pitchFamily="34" charset="0"/>
              </a:rPr>
              <a:t> </a:t>
            </a:r>
            <a:endParaRPr lang="sr-Latn-CS" altLang="en-US" sz="2600" dirty="0">
              <a:latin typeface="Tahoma" panose="020B0604030504040204" pitchFamily="34" charset="0"/>
            </a:endParaRPr>
          </a:p>
          <a:p>
            <a:r>
              <a:rPr lang="sr-Latn-CS" altLang="en-US" sz="2600" dirty="0">
                <a:latin typeface="Tahoma" panose="020B0604030504040204" pitchFamily="34" charset="0"/>
              </a:rPr>
              <a:t>Ovo su jeftini nosači podataka (medijumi), podesni su za prenos podataka sa jednog računara na drugi</a:t>
            </a:r>
          </a:p>
          <a:p>
            <a:endParaRPr lang="en-US" sz="2600" dirty="0"/>
          </a:p>
        </p:txBody>
      </p:sp>
      <p:pic>
        <p:nvPicPr>
          <p:cNvPr id="5" name="Picture 7" descr="cdrom-veliki">
            <a:extLst>
              <a:ext uri="{FF2B5EF4-FFF2-40B4-BE49-F238E27FC236}">
                <a16:creationId xmlns:a16="http://schemas.microsoft.com/office/drawing/2014/main" id="{BA3607AA-073F-4096-9259-37E7ACBF8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" r="3" b="1769"/>
          <a:stretch/>
        </p:blipFill>
        <p:spPr>
          <a:xfrm>
            <a:off x="8771192" y="640082"/>
            <a:ext cx="2777719" cy="27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5" descr="cdsec">
            <a:extLst>
              <a:ext uri="{FF2B5EF4-FFF2-40B4-BE49-F238E27FC236}">
                <a16:creationId xmlns:a16="http://schemas.microsoft.com/office/drawing/2014/main" id="{64850C5C-C2D4-4A55-B3F8-8A9BF3DD86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546"/>
          <a:stretch/>
        </p:blipFill>
        <p:spPr>
          <a:xfrm>
            <a:off x="8771192" y="3511293"/>
            <a:ext cx="2777719" cy="270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23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Rectangle 8">
            <a:extLst>
              <a:ext uri="{FF2B5EF4-FFF2-40B4-BE49-F238E27FC236}">
                <a16:creationId xmlns:a16="http://schemas.microsoft.com/office/drawing/2014/main" id="{412B33F2-970E-4DF0-A4A6-53D558D76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 dirty="0" err="1"/>
              <a:t>Kompakt</a:t>
            </a:r>
            <a:r>
              <a:rPr lang="en-AU" altLang="en-US" dirty="0"/>
              <a:t> </a:t>
            </a:r>
            <a:r>
              <a:rPr lang="en-AU" altLang="en-US" dirty="0" err="1"/>
              <a:t>diskovi</a:t>
            </a:r>
            <a:r>
              <a:rPr lang="en-AU" altLang="en-US" dirty="0"/>
              <a:t> (CD)</a:t>
            </a:r>
            <a:endParaRPr lang="en-US" altLang="en-US" dirty="0"/>
          </a:p>
        </p:txBody>
      </p:sp>
      <p:sp>
        <p:nvSpPr>
          <p:cNvPr id="50185" name="Rectangle 9">
            <a:extLst>
              <a:ext uri="{FF2B5EF4-FFF2-40B4-BE49-F238E27FC236}">
                <a16:creationId xmlns:a16="http://schemas.microsoft.com/office/drawing/2014/main" id="{AE45D1EA-8B12-4846-BB01-A49D349B3E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r-Latn-CS" altLang="en-US" sz="2200" dirty="0">
                <a:latin typeface="Tahoma" panose="020B0604030504040204" pitchFamily="34" charset="0"/>
              </a:rPr>
              <a:t>	</a:t>
            </a:r>
            <a:r>
              <a:rPr lang="en-AU" altLang="en-US" sz="2500" dirty="0">
                <a:latin typeface="Tahoma" panose="020B0604030504040204" pitchFamily="34" charset="0"/>
              </a:rPr>
              <a:t>CD </a:t>
            </a:r>
            <a:r>
              <a:rPr lang="en-AU" altLang="en-US" sz="2500" dirty="0" err="1">
                <a:latin typeface="Tahoma" panose="020B0604030504040204" pitchFamily="34" charset="0"/>
              </a:rPr>
              <a:t>može</a:t>
            </a:r>
            <a:r>
              <a:rPr lang="en-AU" altLang="en-US" sz="2500" dirty="0">
                <a:latin typeface="Tahoma" panose="020B0604030504040204" pitchFamily="34" charset="0"/>
              </a:rPr>
              <a:t> </a:t>
            </a:r>
            <a:r>
              <a:rPr lang="en-AU" altLang="en-US" sz="2500" dirty="0" err="1">
                <a:latin typeface="Tahoma" panose="020B0604030504040204" pitchFamily="34" charset="0"/>
              </a:rPr>
              <a:t>biti</a:t>
            </a:r>
            <a:r>
              <a:rPr lang="en-AU" altLang="en-US" sz="2500" dirty="0">
                <a:latin typeface="Tahoma" panose="020B0604030504040204" pitchFamily="34" charset="0"/>
              </a:rPr>
              <a:t>:  </a:t>
            </a:r>
          </a:p>
          <a:p>
            <a:pPr>
              <a:lnSpc>
                <a:spcPct val="90000"/>
              </a:lnSpc>
            </a:pPr>
            <a:r>
              <a:rPr lang="en-AU" altLang="en-US" sz="2500" b="1" dirty="0">
                <a:solidFill>
                  <a:schemeClr val="tx1"/>
                </a:solidFill>
                <a:latin typeface="Tahoma" panose="020B0604030504040204" pitchFamily="34" charset="0"/>
              </a:rPr>
              <a:t>Audio CD</a:t>
            </a:r>
            <a:r>
              <a:rPr lang="en-AU" altLang="en-US" sz="25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AU" altLang="en-US" sz="2500" dirty="0">
                <a:latin typeface="Tahoma" panose="020B0604030504040204" pitchFamily="34" charset="0"/>
              </a:rPr>
              <a:t>– </a:t>
            </a:r>
            <a:r>
              <a:rPr lang="sr-Latn-CS" altLang="en-US" sz="2500" dirty="0">
                <a:latin typeface="Tahoma" panose="020B0604030504040204" pitchFamily="34" charset="0"/>
              </a:rPr>
              <a:t>nosač zvuka (muzike)</a:t>
            </a:r>
            <a:r>
              <a:rPr lang="en-AU" altLang="en-US" sz="2500" dirty="0">
                <a:latin typeface="Tahoma" panose="020B060403050404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AU" altLang="en-US" sz="2500" b="1" dirty="0" err="1">
                <a:solidFill>
                  <a:schemeClr val="tx1"/>
                </a:solidFill>
                <a:latin typeface="Tahoma" panose="020B0604030504040204" pitchFamily="34" charset="0"/>
              </a:rPr>
              <a:t>Digitalni</a:t>
            </a:r>
            <a:r>
              <a:rPr lang="en-AU" altLang="en-US" sz="2500" b="1" dirty="0">
                <a:solidFill>
                  <a:schemeClr val="tx1"/>
                </a:solidFill>
                <a:latin typeface="Tahoma" panose="020B0604030504040204" pitchFamily="34" charset="0"/>
              </a:rPr>
              <a:t> CD</a:t>
            </a:r>
            <a:r>
              <a:rPr lang="en-AU" altLang="en-US" sz="25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AU" altLang="en-US" sz="2500" dirty="0">
                <a:latin typeface="Tahoma" panose="020B0604030504040204" pitchFamily="34" charset="0"/>
              </a:rPr>
              <a:t>– </a:t>
            </a:r>
            <a:r>
              <a:rPr lang="sr-Latn-CS" altLang="en-US" sz="2500" dirty="0">
                <a:latin typeface="Tahoma" panose="020B0604030504040204" pitchFamily="34" charset="0"/>
              </a:rPr>
              <a:t>nosač podataka i programa za računar</a:t>
            </a:r>
            <a:r>
              <a:rPr lang="en-AU" altLang="en-US" sz="2500" dirty="0">
                <a:latin typeface="Tahoma" panose="020B0604030504040204" pitchFamily="34" charset="0"/>
              </a:rPr>
              <a:t>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r-Latn-CS" altLang="en-US" sz="2500" dirty="0">
                <a:latin typeface="Tahoma" panose="020B0604030504040204" pitchFamily="34" charset="0"/>
              </a:rPr>
              <a:t>	</a:t>
            </a:r>
            <a:r>
              <a:rPr lang="en-AU" altLang="en-US" sz="2500" u="sng" dirty="0" err="1">
                <a:latin typeface="Tahoma" panose="020B0604030504040204" pitchFamily="34" charset="0"/>
              </a:rPr>
              <a:t>Vrste</a:t>
            </a:r>
            <a:r>
              <a:rPr lang="en-AU" altLang="en-US" sz="2500" u="sng" dirty="0">
                <a:latin typeface="Tahoma" panose="020B0604030504040204" pitchFamily="34" charset="0"/>
              </a:rPr>
              <a:t> </a:t>
            </a:r>
            <a:r>
              <a:rPr lang="sr-Latn-CS" altLang="en-US" sz="2500" u="sng" dirty="0">
                <a:latin typeface="Tahoma" panose="020B0604030504040204" pitchFamily="34" charset="0"/>
              </a:rPr>
              <a:t>digitalnih CD</a:t>
            </a:r>
            <a:r>
              <a:rPr lang="en-AU" altLang="en-US" sz="2500" dirty="0">
                <a:latin typeface="Tahoma" panose="020B060403050404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sr-Latn-CS" altLang="en-US" sz="2500" b="1" dirty="0">
                <a:latin typeface="Tahoma" panose="020B0604030504040204" pitchFamily="34" charset="0"/>
              </a:rPr>
              <a:t>C</a:t>
            </a:r>
            <a:r>
              <a:rPr lang="en-AU" altLang="en-US" sz="2500" b="1" dirty="0">
                <a:latin typeface="Tahoma" panose="020B0604030504040204" pitchFamily="34" charset="0"/>
              </a:rPr>
              <a:t>D-ROM</a:t>
            </a:r>
            <a:r>
              <a:rPr lang="sr-Latn-CS" altLang="en-US" sz="2500" b="1" dirty="0">
                <a:latin typeface="Tahoma" panose="020B0604030504040204" pitchFamily="34" charset="0"/>
              </a:rPr>
              <a:t> </a:t>
            </a:r>
            <a:r>
              <a:rPr lang="en-AU" altLang="en-US" sz="2500" dirty="0">
                <a:latin typeface="Tahoma" panose="020B0604030504040204" pitchFamily="34" charset="0"/>
              </a:rPr>
              <a:t>je disk </a:t>
            </a:r>
            <a:r>
              <a:rPr lang="en-AU" altLang="en-US" sz="2500" dirty="0" err="1">
                <a:latin typeface="Tahoma" panose="020B0604030504040204" pitchFamily="34" charset="0"/>
              </a:rPr>
              <a:t>na</a:t>
            </a:r>
            <a:r>
              <a:rPr lang="en-AU" altLang="en-US" sz="2500" dirty="0">
                <a:latin typeface="Tahoma" panose="020B0604030504040204" pitchFamily="34" charset="0"/>
              </a:rPr>
              <a:t> </a:t>
            </a:r>
            <a:r>
              <a:rPr lang="en-AU" altLang="en-US" sz="2500" dirty="0" err="1">
                <a:latin typeface="Tahoma" panose="020B0604030504040204" pitchFamily="34" charset="0"/>
              </a:rPr>
              <a:t>koji</a:t>
            </a:r>
            <a:r>
              <a:rPr lang="en-AU" altLang="en-US" sz="2500" dirty="0">
                <a:latin typeface="Tahoma" panose="020B0604030504040204" pitchFamily="34" charset="0"/>
              </a:rPr>
              <a:t> </a:t>
            </a:r>
            <a:r>
              <a:rPr lang="en-AU" altLang="en-US" sz="2500" dirty="0" err="1">
                <a:latin typeface="Tahoma" panose="020B0604030504040204" pitchFamily="34" charset="0"/>
              </a:rPr>
              <a:t>su</a:t>
            </a:r>
            <a:r>
              <a:rPr lang="en-AU" altLang="en-US" sz="2500" dirty="0">
                <a:latin typeface="Tahoma" panose="020B0604030504040204" pitchFamily="34" charset="0"/>
              </a:rPr>
              <a:t> </a:t>
            </a:r>
            <a:r>
              <a:rPr lang="en-AU" altLang="en-US" sz="2500" dirty="0" err="1">
                <a:latin typeface="Tahoma" panose="020B0604030504040204" pitchFamily="34" charset="0"/>
              </a:rPr>
              <a:t>podaci</a:t>
            </a:r>
            <a:r>
              <a:rPr lang="en-AU" altLang="en-US" sz="2500" dirty="0">
                <a:latin typeface="Tahoma" panose="020B0604030504040204" pitchFamily="34" charset="0"/>
              </a:rPr>
              <a:t> </a:t>
            </a:r>
            <a:r>
              <a:rPr lang="en-AU" altLang="en-US" sz="2500" dirty="0" err="1">
                <a:latin typeface="Tahoma" panose="020B0604030504040204" pitchFamily="34" charset="0"/>
              </a:rPr>
              <a:t>upisani</a:t>
            </a:r>
            <a:r>
              <a:rPr lang="en-AU" altLang="en-US" sz="2500" dirty="0">
                <a:latin typeface="Tahoma" panose="020B0604030504040204" pitchFamily="34" charset="0"/>
              </a:rPr>
              <a:t> </a:t>
            </a:r>
            <a:r>
              <a:rPr lang="en-AU" altLang="en-US" sz="2500" dirty="0" err="1">
                <a:latin typeface="Tahoma" panose="020B0604030504040204" pitchFamily="34" charset="0"/>
              </a:rPr>
              <a:t>fabri</a:t>
            </a:r>
            <a:r>
              <a:rPr lang="sr-Latn-CS" altLang="en-US" sz="2500" dirty="0">
                <a:latin typeface="Tahoma" panose="020B0604030504040204" pitchFamily="34" charset="0"/>
              </a:rPr>
              <a:t>č</a:t>
            </a:r>
            <a:r>
              <a:rPr lang="en-AU" altLang="en-US" sz="2500" dirty="0" err="1">
                <a:latin typeface="Tahoma" panose="020B0604030504040204" pitchFamily="34" charset="0"/>
              </a:rPr>
              <a:t>kim</a:t>
            </a:r>
            <a:r>
              <a:rPr lang="en-AU" altLang="en-US" sz="2500" dirty="0">
                <a:latin typeface="Tahoma" panose="020B0604030504040204" pitchFamily="34" charset="0"/>
              </a:rPr>
              <a:t> </a:t>
            </a:r>
            <a:r>
              <a:rPr lang="en-AU" altLang="en-US" sz="2500" dirty="0" err="1">
                <a:latin typeface="Tahoma" panose="020B0604030504040204" pitchFamily="34" charset="0"/>
              </a:rPr>
              <a:t>putem</a:t>
            </a:r>
            <a:r>
              <a:rPr lang="en-AU" altLang="en-US" sz="2500" dirty="0">
                <a:latin typeface="Tahoma" panose="020B0604030504040204" pitchFamily="34" charset="0"/>
              </a:rPr>
              <a:t>. </a:t>
            </a:r>
            <a:r>
              <a:rPr lang="en-AU" altLang="en-US" sz="2500" dirty="0" err="1">
                <a:latin typeface="Tahoma" panose="020B0604030504040204" pitchFamily="34" charset="0"/>
              </a:rPr>
              <a:t>Ti</a:t>
            </a:r>
            <a:r>
              <a:rPr lang="en-AU" altLang="en-US" sz="2500" dirty="0">
                <a:latin typeface="Tahoma" panose="020B0604030504040204" pitchFamily="34" charset="0"/>
              </a:rPr>
              <a:t> </a:t>
            </a:r>
            <a:r>
              <a:rPr lang="en-AU" altLang="en-US" sz="2500" dirty="0" err="1">
                <a:latin typeface="Tahoma" panose="020B0604030504040204" pitchFamily="34" charset="0"/>
              </a:rPr>
              <a:t>podaci</a:t>
            </a:r>
            <a:r>
              <a:rPr lang="en-AU" altLang="en-US" sz="2500" dirty="0">
                <a:latin typeface="Tahoma" panose="020B0604030504040204" pitchFamily="34" charset="0"/>
              </a:rPr>
              <a:t> se </a:t>
            </a:r>
            <a:r>
              <a:rPr lang="en-AU" altLang="en-US" sz="2500" dirty="0" err="1">
                <a:latin typeface="Tahoma" panose="020B0604030504040204" pitchFamily="34" charset="0"/>
              </a:rPr>
              <a:t>mogu</a:t>
            </a:r>
            <a:r>
              <a:rPr lang="en-AU" altLang="en-US" sz="2500" dirty="0">
                <a:latin typeface="Tahoma" panose="020B0604030504040204" pitchFamily="34" charset="0"/>
              </a:rPr>
              <a:t> </a:t>
            </a:r>
            <a:r>
              <a:rPr lang="en-AU" altLang="en-US" sz="2500" u="sng" dirty="0" err="1">
                <a:latin typeface="Tahoma" panose="020B0604030504040204" pitchFamily="34" charset="0"/>
              </a:rPr>
              <a:t>samo</a:t>
            </a:r>
            <a:r>
              <a:rPr lang="en-AU" altLang="en-US" sz="2500" u="sng" dirty="0">
                <a:latin typeface="Tahoma" panose="020B0604030504040204" pitchFamily="34" charset="0"/>
              </a:rPr>
              <a:t> </a:t>
            </a:r>
            <a:r>
              <a:rPr lang="en-AU" altLang="en-US" sz="2500" u="sng" dirty="0" err="1">
                <a:latin typeface="Tahoma" panose="020B0604030504040204" pitchFamily="34" charset="0"/>
              </a:rPr>
              <a:t>čitati</a:t>
            </a:r>
            <a:r>
              <a:rPr lang="en-AU" altLang="en-US" sz="2500" dirty="0">
                <a:latin typeface="Tahoma" panose="020B0604030504040204" pitchFamily="34" charset="0"/>
              </a:rPr>
              <a:t>, a ne </a:t>
            </a:r>
            <a:r>
              <a:rPr lang="en-AU" altLang="en-US" sz="2500" dirty="0" err="1">
                <a:latin typeface="Tahoma" panose="020B0604030504040204" pitchFamily="34" charset="0"/>
              </a:rPr>
              <a:t>mogu</a:t>
            </a:r>
            <a:r>
              <a:rPr lang="en-AU" altLang="en-US" sz="2500" dirty="0">
                <a:latin typeface="Tahoma" panose="020B0604030504040204" pitchFamily="34" charset="0"/>
              </a:rPr>
              <a:t> se </a:t>
            </a:r>
            <a:r>
              <a:rPr lang="en-AU" altLang="en-US" sz="2500" dirty="0" err="1">
                <a:latin typeface="Tahoma" panose="020B0604030504040204" pitchFamily="34" charset="0"/>
              </a:rPr>
              <a:t>brisati</a:t>
            </a:r>
            <a:r>
              <a:rPr lang="en-AU" altLang="en-US" sz="2500" dirty="0">
                <a:latin typeface="Tahoma" panose="020B0604030504040204" pitchFamily="34" charset="0"/>
              </a:rPr>
              <a:t> </a:t>
            </a:r>
            <a:r>
              <a:rPr lang="en-AU" altLang="en-US" sz="2500" dirty="0" err="1">
                <a:latin typeface="Tahoma" panose="020B0604030504040204" pitchFamily="34" charset="0"/>
              </a:rPr>
              <a:t>ni</a:t>
            </a:r>
            <a:r>
              <a:rPr lang="en-AU" altLang="en-US" sz="2500" dirty="0">
                <a:latin typeface="Tahoma" panose="020B0604030504040204" pitchFamily="34" charset="0"/>
              </a:rPr>
              <a:t> m</a:t>
            </a:r>
            <a:r>
              <a:rPr lang="sr-Latn-ME" altLang="en-US" sz="2500" dirty="0">
                <a:latin typeface="Tahoma" panose="020B0604030504040204" pitchFamily="34" charset="0"/>
              </a:rPr>
              <a:t>ij</a:t>
            </a:r>
            <a:r>
              <a:rPr lang="en-AU" altLang="en-US" sz="2500" dirty="0" err="1">
                <a:latin typeface="Tahoma" panose="020B0604030504040204" pitchFamily="34" charset="0"/>
              </a:rPr>
              <a:t>enjati</a:t>
            </a:r>
            <a:r>
              <a:rPr lang="en-AU" altLang="en-US" sz="2500" dirty="0">
                <a:latin typeface="Tahoma" panose="020B0604030504040204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AU" altLang="en-US" sz="2500" b="1" dirty="0">
                <a:latin typeface="Tahoma" panose="020B0604030504040204" pitchFamily="34" charset="0"/>
              </a:rPr>
              <a:t>CD-R</a:t>
            </a:r>
            <a:r>
              <a:rPr lang="en-AU" altLang="en-US" sz="2500" dirty="0">
                <a:latin typeface="Tahoma" panose="020B0604030504040204" pitchFamily="34" charset="0"/>
              </a:rPr>
              <a:t> (</a:t>
            </a:r>
            <a:r>
              <a:rPr lang="en-AU" altLang="en-US" sz="2500" dirty="0" err="1">
                <a:latin typeface="Tahoma" panose="020B0604030504040204" pitchFamily="34" charset="0"/>
              </a:rPr>
              <a:t>Recordible</a:t>
            </a:r>
            <a:r>
              <a:rPr lang="en-AU" altLang="en-US" sz="2500" dirty="0">
                <a:latin typeface="Tahoma" panose="020B0604030504040204" pitchFamily="34" charset="0"/>
              </a:rPr>
              <a:t>) - je </a:t>
            </a:r>
            <a:r>
              <a:rPr lang="en-AU" altLang="en-US" sz="2500" dirty="0" err="1">
                <a:latin typeface="Tahoma" panose="020B0604030504040204" pitchFamily="34" charset="0"/>
              </a:rPr>
              <a:t>prazan</a:t>
            </a:r>
            <a:r>
              <a:rPr lang="en-AU" altLang="en-US" sz="2500" dirty="0">
                <a:latin typeface="Tahoma" panose="020B0604030504040204" pitchFamily="34" charset="0"/>
              </a:rPr>
              <a:t> disk </a:t>
            </a:r>
            <a:r>
              <a:rPr lang="en-AU" altLang="en-US" sz="2500" dirty="0" err="1">
                <a:latin typeface="Tahoma" panose="020B0604030504040204" pitchFamily="34" charset="0"/>
              </a:rPr>
              <a:t>na</a:t>
            </a:r>
            <a:r>
              <a:rPr lang="en-AU" altLang="en-US" sz="2500" dirty="0">
                <a:latin typeface="Tahoma" panose="020B0604030504040204" pitchFamily="34" charset="0"/>
              </a:rPr>
              <a:t> </a:t>
            </a:r>
            <a:r>
              <a:rPr lang="en-AU" altLang="en-US" sz="2500" dirty="0" err="1">
                <a:latin typeface="Tahoma" panose="020B0604030504040204" pitchFamily="34" charset="0"/>
              </a:rPr>
              <a:t>koji</a:t>
            </a:r>
            <a:r>
              <a:rPr lang="en-AU" altLang="en-US" sz="2500" dirty="0">
                <a:latin typeface="Tahoma" panose="020B0604030504040204" pitchFamily="34" charset="0"/>
              </a:rPr>
              <a:t> </a:t>
            </a:r>
            <a:r>
              <a:rPr lang="en-AU" altLang="en-US" sz="2500" dirty="0" err="1">
                <a:latin typeface="Tahoma" panose="020B0604030504040204" pitchFamily="34" charset="0"/>
              </a:rPr>
              <a:t>rezač</a:t>
            </a:r>
            <a:r>
              <a:rPr lang="en-AU" altLang="en-US" sz="2500" dirty="0">
                <a:latin typeface="Tahoma" panose="020B0604030504040204" pitchFamily="34" charset="0"/>
              </a:rPr>
              <a:t> </a:t>
            </a:r>
            <a:r>
              <a:rPr lang="en-AU" altLang="en-US" sz="2500" dirty="0" err="1">
                <a:latin typeface="Tahoma" panose="020B0604030504040204" pitchFamily="34" charset="0"/>
              </a:rPr>
              <a:t>može</a:t>
            </a:r>
            <a:r>
              <a:rPr lang="en-AU" altLang="en-US" sz="2500" dirty="0">
                <a:latin typeface="Tahoma" panose="020B0604030504040204" pitchFamily="34" charset="0"/>
              </a:rPr>
              <a:t> da </a:t>
            </a:r>
            <a:r>
              <a:rPr lang="en-AU" altLang="en-US" sz="2500" dirty="0" err="1">
                <a:latin typeface="Tahoma" panose="020B0604030504040204" pitchFamily="34" charset="0"/>
              </a:rPr>
              <a:t>upisuje</a:t>
            </a:r>
            <a:r>
              <a:rPr lang="en-AU" altLang="en-US" sz="2500" dirty="0">
                <a:latin typeface="Tahoma" panose="020B0604030504040204" pitchFamily="34" charset="0"/>
              </a:rPr>
              <a:t> </a:t>
            </a:r>
            <a:r>
              <a:rPr lang="en-AU" altLang="en-US" sz="2500" dirty="0" err="1">
                <a:latin typeface="Tahoma" panose="020B0604030504040204" pitchFamily="34" charset="0"/>
              </a:rPr>
              <a:t>podatke</a:t>
            </a:r>
            <a:r>
              <a:rPr lang="en-AU" altLang="en-US" sz="2500" dirty="0">
                <a:latin typeface="Tahoma" panose="020B0604030504040204" pitchFamily="34" charset="0"/>
              </a:rPr>
              <a:t> (</a:t>
            </a:r>
            <a:r>
              <a:rPr lang="en-AU" altLang="en-US" sz="2500" dirty="0" err="1">
                <a:latin typeface="Tahoma" panose="020B0604030504040204" pitchFamily="34" charset="0"/>
              </a:rPr>
              <a:t>jedanput</a:t>
            </a:r>
            <a:r>
              <a:rPr lang="en-AU" altLang="en-US" sz="2500" dirty="0">
                <a:latin typeface="Tahoma" panose="020B060403050404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AU" altLang="en-US" sz="2500" b="1" dirty="0">
                <a:latin typeface="Tahoma" panose="020B0604030504040204" pitchFamily="34" charset="0"/>
              </a:rPr>
              <a:t>CD-RW</a:t>
            </a:r>
            <a:r>
              <a:rPr lang="en-AU" altLang="en-US" sz="2500" dirty="0">
                <a:latin typeface="Tahoma" panose="020B0604030504040204" pitchFamily="34" charset="0"/>
              </a:rPr>
              <a:t> (</a:t>
            </a:r>
            <a:r>
              <a:rPr lang="en-AU" altLang="en-US" sz="2500" dirty="0" err="1">
                <a:latin typeface="Tahoma" panose="020B0604030504040204" pitchFamily="34" charset="0"/>
              </a:rPr>
              <a:t>ReWriteble</a:t>
            </a:r>
            <a:r>
              <a:rPr lang="en-AU" altLang="en-US" sz="2500" dirty="0">
                <a:latin typeface="Tahoma" panose="020B0604030504040204" pitchFamily="34" charset="0"/>
              </a:rPr>
              <a:t>) – je </a:t>
            </a:r>
            <a:r>
              <a:rPr lang="en-AU" altLang="en-US" sz="2500" dirty="0" err="1">
                <a:latin typeface="Tahoma" panose="020B0604030504040204" pitchFamily="34" charset="0"/>
              </a:rPr>
              <a:t>vrsta</a:t>
            </a:r>
            <a:r>
              <a:rPr lang="en-AU" altLang="en-US" sz="2500" dirty="0">
                <a:latin typeface="Tahoma" panose="020B0604030504040204" pitchFamily="34" charset="0"/>
              </a:rPr>
              <a:t> </a:t>
            </a:r>
            <a:r>
              <a:rPr lang="en-AU" altLang="en-US" sz="2500" dirty="0" err="1">
                <a:latin typeface="Tahoma" panose="020B0604030504040204" pitchFamily="34" charset="0"/>
              </a:rPr>
              <a:t>diska</a:t>
            </a:r>
            <a:r>
              <a:rPr lang="en-AU" altLang="en-US" sz="2500" dirty="0">
                <a:latin typeface="Tahoma" panose="020B0604030504040204" pitchFamily="34" charset="0"/>
              </a:rPr>
              <a:t> </a:t>
            </a:r>
            <a:r>
              <a:rPr lang="en-AU" altLang="en-US" sz="2500" dirty="0" err="1">
                <a:latin typeface="Tahoma" panose="020B0604030504040204" pitchFamily="34" charset="0"/>
              </a:rPr>
              <a:t>na</a:t>
            </a:r>
            <a:r>
              <a:rPr lang="en-AU" altLang="en-US" sz="2500" dirty="0">
                <a:latin typeface="Tahoma" panose="020B0604030504040204" pitchFamily="34" charset="0"/>
              </a:rPr>
              <a:t> </a:t>
            </a:r>
            <a:r>
              <a:rPr lang="en-AU" altLang="en-US" sz="2500" dirty="0" err="1">
                <a:latin typeface="Tahoma" panose="020B0604030504040204" pitchFamily="34" charset="0"/>
              </a:rPr>
              <a:t>koji</a:t>
            </a:r>
            <a:r>
              <a:rPr lang="en-AU" altLang="en-US" sz="2500" dirty="0">
                <a:latin typeface="Tahoma" panose="020B0604030504040204" pitchFamily="34" charset="0"/>
              </a:rPr>
              <a:t> se </a:t>
            </a:r>
            <a:r>
              <a:rPr lang="en-AU" altLang="en-US" sz="2500" dirty="0" err="1">
                <a:latin typeface="Tahoma" panose="020B0604030504040204" pitchFamily="34" charset="0"/>
              </a:rPr>
              <a:t>podaci</a:t>
            </a:r>
            <a:r>
              <a:rPr lang="en-AU" altLang="en-US" sz="2500" dirty="0">
                <a:latin typeface="Tahoma" panose="020B0604030504040204" pitchFamily="34" charset="0"/>
              </a:rPr>
              <a:t> </a:t>
            </a:r>
            <a:r>
              <a:rPr lang="en-AU" altLang="en-US" sz="2500" dirty="0" err="1">
                <a:latin typeface="Tahoma" panose="020B0604030504040204" pitchFamily="34" charset="0"/>
              </a:rPr>
              <a:t>mogu</a:t>
            </a:r>
            <a:r>
              <a:rPr lang="en-AU" altLang="en-US" sz="2500" dirty="0">
                <a:latin typeface="Tahoma" panose="020B0604030504040204" pitchFamily="34" charset="0"/>
              </a:rPr>
              <a:t> </a:t>
            </a:r>
            <a:r>
              <a:rPr lang="en-AU" altLang="en-US" sz="2500" dirty="0" err="1">
                <a:latin typeface="Tahoma" panose="020B0604030504040204" pitchFamily="34" charset="0"/>
              </a:rPr>
              <a:t>upisati</a:t>
            </a:r>
            <a:r>
              <a:rPr lang="en-AU" altLang="en-US" sz="2500" dirty="0">
                <a:latin typeface="Tahoma" panose="020B0604030504040204" pitchFamily="34" charset="0"/>
              </a:rPr>
              <a:t>,  </a:t>
            </a:r>
            <a:r>
              <a:rPr lang="en-AU" altLang="en-US" sz="2500" dirty="0" err="1">
                <a:latin typeface="Tahoma" panose="020B0604030504040204" pitchFamily="34" charset="0"/>
              </a:rPr>
              <a:t>brisati</a:t>
            </a:r>
            <a:r>
              <a:rPr lang="en-AU" altLang="en-US" sz="2500" dirty="0">
                <a:latin typeface="Tahoma" panose="020B0604030504040204" pitchFamily="34" charset="0"/>
              </a:rPr>
              <a:t> </a:t>
            </a:r>
            <a:r>
              <a:rPr lang="en-AU" altLang="en-US" sz="2500" dirty="0" err="1">
                <a:latin typeface="Tahoma" panose="020B0604030504040204" pitchFamily="34" charset="0"/>
              </a:rPr>
              <a:t>i</a:t>
            </a:r>
            <a:r>
              <a:rPr lang="en-AU" altLang="en-US" sz="2500" dirty="0">
                <a:latin typeface="Tahoma" panose="020B0604030504040204" pitchFamily="34" charset="0"/>
              </a:rPr>
              <a:t> </a:t>
            </a:r>
            <a:r>
              <a:rPr lang="en-AU" altLang="en-US" sz="2500" dirty="0" err="1">
                <a:latin typeface="Tahoma" panose="020B0604030504040204" pitchFamily="34" charset="0"/>
              </a:rPr>
              <a:t>ponovo</a:t>
            </a:r>
            <a:r>
              <a:rPr lang="en-AU" altLang="en-US" sz="2500" dirty="0">
                <a:latin typeface="Tahoma" panose="020B0604030504040204" pitchFamily="34" charset="0"/>
              </a:rPr>
              <a:t> </a:t>
            </a:r>
            <a:r>
              <a:rPr lang="en-AU" altLang="en-US" sz="2500" dirty="0" err="1">
                <a:latin typeface="Tahoma" panose="020B0604030504040204" pitchFamily="34" charset="0"/>
              </a:rPr>
              <a:t>upisivati</a:t>
            </a:r>
            <a:r>
              <a:rPr lang="en-AU" altLang="en-US" sz="2500" dirty="0">
                <a:latin typeface="Tahoma" panose="020B0604030504040204" pitchFamily="34" charset="0"/>
              </a:rPr>
              <a:t> </a:t>
            </a:r>
            <a:r>
              <a:rPr lang="en-AU" altLang="en-US" sz="2500" dirty="0" err="1">
                <a:latin typeface="Tahoma" panose="020B0604030504040204" pitchFamily="34" charset="0"/>
              </a:rPr>
              <a:t>više</a:t>
            </a:r>
            <a:r>
              <a:rPr lang="en-AU" altLang="en-US" sz="2500" dirty="0">
                <a:latin typeface="Tahoma" panose="020B0604030504040204" pitchFamily="34" charset="0"/>
              </a:rPr>
              <a:t> puta.</a:t>
            </a:r>
            <a:endParaRPr lang="en-US" altLang="en-US" sz="25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B5C32711-39F8-4BCC-B21F-889F58400C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7981" y="365125"/>
            <a:ext cx="10512862" cy="1325563"/>
          </a:xfrm>
        </p:spPr>
        <p:txBody>
          <a:bodyPr>
            <a:normAutofit/>
          </a:bodyPr>
          <a:lstStyle/>
          <a:p>
            <a:r>
              <a:rPr lang="sr-Latn-CS" altLang="en-US"/>
              <a:t>Osobine Compact Diska</a:t>
            </a:r>
            <a:endParaRPr lang="en-US" altLang="en-US"/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B5094A28-1A7F-4E20-AC86-704E24A8B1D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7981" y="1825625"/>
            <a:ext cx="7082877" cy="4351338"/>
          </a:xfrm>
        </p:spPr>
        <p:txBody>
          <a:bodyPr>
            <a:normAutofit/>
          </a:bodyPr>
          <a:lstStyle/>
          <a:p>
            <a:r>
              <a:rPr lang="sr-Latn-CS" altLang="en-US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Format CD-a</a:t>
            </a:r>
            <a:r>
              <a:rPr lang="sr-Latn-CS" altLang="en-US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: prečnik diska je 12 cm ili 8 cm (mini disk)</a:t>
            </a:r>
          </a:p>
          <a:p>
            <a:r>
              <a:rPr lang="sr-Latn-CS" altLang="en-US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Kapacitet: </a:t>
            </a:r>
            <a:r>
              <a:rPr lang="sr-Latn-CS" altLang="en-US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650-700 MB</a:t>
            </a:r>
            <a:endParaRPr lang="en-US" alt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r>
              <a:rPr lang="en-US" altLang="en-US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Kapacitet</a:t>
            </a:r>
            <a:r>
              <a:rPr lang="en-US" altLang="en-US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mini CD-a: </a:t>
            </a:r>
            <a:r>
              <a:rPr lang="en-US" altLang="en-US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185 MB</a:t>
            </a:r>
            <a:endParaRPr lang="sr-Latn-CS" alt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r>
              <a:rPr lang="sr-Latn-CS" altLang="en-US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Brzina pristupa podacima</a:t>
            </a:r>
            <a:r>
              <a:rPr lang="sr-Latn-CS" altLang="en-US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:  150 KB/s</a:t>
            </a:r>
          </a:p>
          <a:p>
            <a:r>
              <a:rPr lang="sr-Latn-CS" altLang="en-US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Pogodan je za čuvanje: </a:t>
            </a:r>
            <a:r>
              <a:rPr lang="sr-Latn-CS" altLang="en-US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softvera, velikih baza podataka, multi-medijalnih aplikacija, muzike u MP3 formatu</a:t>
            </a:r>
          </a:p>
          <a:p>
            <a:endParaRPr lang="sr-Latn-CS" alt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endParaRPr lang="en-US" alt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  <p:pic>
        <p:nvPicPr>
          <p:cNvPr id="142341" name="Picture 5" descr="big &amp; mini cd">
            <a:extLst>
              <a:ext uri="{FF2B5EF4-FFF2-40B4-BE49-F238E27FC236}">
                <a16:creationId xmlns:a16="http://schemas.microsoft.com/office/drawing/2014/main" id="{F5521DB3-BA0B-4A1D-B863-FCA98172D2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58" y="1924505"/>
            <a:ext cx="3353803" cy="26477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4873beb7-5857-4685-be1f-d57550cc96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839</Words>
  <Application>Microsoft Office PowerPoint</Application>
  <PresentationFormat>Custom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Corbel</vt:lpstr>
      <vt:lpstr>Futura Md BT</vt:lpstr>
      <vt:lpstr>PosterBodoni BT</vt:lpstr>
      <vt:lpstr>Tahoma</vt:lpstr>
      <vt:lpstr>Times New Roman</vt:lpstr>
      <vt:lpstr>Verdana</vt:lpstr>
      <vt:lpstr>Wingdings</vt:lpstr>
      <vt:lpstr>Depth</vt:lpstr>
      <vt:lpstr>Jedinice spoljne memorija računara</vt:lpstr>
      <vt:lpstr>Jedinice spoljne memorije računara</vt:lpstr>
      <vt:lpstr>Floppy disk</vt:lpstr>
      <vt:lpstr>Floppy disk</vt:lpstr>
      <vt:lpstr>Hard disk</vt:lpstr>
      <vt:lpstr>Hard disk</vt:lpstr>
      <vt:lpstr>Optičke memorije</vt:lpstr>
      <vt:lpstr>Kompakt diskovi (CD)</vt:lpstr>
      <vt:lpstr>Osobine Compact Diska</vt:lpstr>
      <vt:lpstr>CD - uređaji</vt:lpstr>
      <vt:lpstr>DVD – Digitalni video disk</vt:lpstr>
      <vt:lpstr>Vrste DV diskova</vt:lpstr>
      <vt:lpstr>Blu-ray Disc</vt:lpstr>
      <vt:lpstr>DVD player i recorder</vt:lpstr>
      <vt:lpstr>DVD uređaji</vt:lpstr>
      <vt:lpstr>SSD – Solid State Disc</vt:lpstr>
      <vt:lpstr>PowerPoint Presentation</vt:lpstr>
      <vt:lpstr>Flash memorija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Jedinice spoljne memorija računara</dc:title>
  <dc:creator>marija z</dc:creator>
  <cp:lastModifiedBy>marija z</cp:lastModifiedBy>
  <cp:revision>1</cp:revision>
  <dcterms:created xsi:type="dcterms:W3CDTF">2018-09-17T14:59:39Z</dcterms:created>
  <dcterms:modified xsi:type="dcterms:W3CDTF">2018-09-17T15:01:32Z</dcterms:modified>
</cp:coreProperties>
</file>