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D498E48F-8C43-4CD0-AF11-3DBBD9033013}" type="datetimeFigureOut">
              <a:rPr lang="en-US" smtClean="0"/>
              <a:t>10/3/2020</a:t>
            </a:fld>
            <a:endParaRPr lang="en-US"/>
          </a:p>
        </p:txBody>
      </p:sp>
      <p:sp>
        <p:nvSpPr>
          <p:cNvPr id="17" name="Slide Number Placeholder 16"/>
          <p:cNvSpPr>
            <a:spLocks noGrp="1"/>
          </p:cNvSpPr>
          <p:nvPr>
            <p:ph type="sldNum" sz="quarter" idx="11"/>
          </p:nvPr>
        </p:nvSpPr>
        <p:spPr/>
        <p:txBody>
          <a:bodyPr/>
          <a:lstStyle/>
          <a:p>
            <a:fld id="{19D13C41-E40F-43E3-A6D5-FD73104412F4}"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98E48F-8C43-4CD0-AF11-3DBBD9033013}"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13C41-E40F-43E3-A6D5-FD73104412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98E48F-8C43-4CD0-AF11-3DBBD9033013}" type="datetimeFigureOut">
              <a:rPr lang="en-US" smtClean="0"/>
              <a:t>10/3/2020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13C41-E40F-43E3-A6D5-FD73104412F4}"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D498E48F-8C43-4CD0-AF11-3DBBD9033013}" type="datetimeFigureOut">
              <a:rPr lang="en-US" smtClean="0"/>
              <a:t>10/3/2020</a:t>
            </a:fld>
            <a:endParaRPr lang="en-US"/>
          </a:p>
        </p:txBody>
      </p:sp>
      <p:sp>
        <p:nvSpPr>
          <p:cNvPr id="12" name="Slide Number Placeholder 11"/>
          <p:cNvSpPr>
            <a:spLocks noGrp="1"/>
          </p:cNvSpPr>
          <p:nvPr>
            <p:ph type="sldNum" sz="quarter" idx="15"/>
          </p:nvPr>
        </p:nvSpPr>
        <p:spPr/>
        <p:txBody>
          <a:bodyPr/>
          <a:lstStyle/>
          <a:p>
            <a:fld id="{19D13C41-E40F-43E3-A6D5-FD73104412F4}"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D498E48F-8C43-4CD0-AF11-3DBBD9033013}" type="datetimeFigureOut">
              <a:rPr lang="en-US" smtClean="0"/>
              <a:t>10/3/2020</a:t>
            </a:fld>
            <a:endParaRPr lang="en-US"/>
          </a:p>
        </p:txBody>
      </p:sp>
      <p:sp>
        <p:nvSpPr>
          <p:cNvPr id="14" name="Slide Number Placeholder 13"/>
          <p:cNvSpPr>
            <a:spLocks noGrp="1"/>
          </p:cNvSpPr>
          <p:nvPr>
            <p:ph type="sldNum" sz="quarter" idx="11"/>
          </p:nvPr>
        </p:nvSpPr>
        <p:spPr/>
        <p:txBody>
          <a:bodyPr/>
          <a:lstStyle/>
          <a:p>
            <a:fld id="{19D13C41-E40F-43E3-A6D5-FD73104412F4}"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D498E48F-8C43-4CD0-AF11-3DBBD9033013}" type="datetimeFigureOut">
              <a:rPr lang="en-US" smtClean="0"/>
              <a:t>10/3/2020</a:t>
            </a:fld>
            <a:endParaRPr lang="en-US"/>
          </a:p>
        </p:txBody>
      </p:sp>
      <p:sp>
        <p:nvSpPr>
          <p:cNvPr id="12" name="Slide Number Placeholder 11"/>
          <p:cNvSpPr>
            <a:spLocks noGrp="1"/>
          </p:cNvSpPr>
          <p:nvPr>
            <p:ph type="sldNum" sz="quarter" idx="16"/>
          </p:nvPr>
        </p:nvSpPr>
        <p:spPr/>
        <p:txBody>
          <a:bodyPr/>
          <a:lstStyle/>
          <a:p>
            <a:fld id="{19D13C41-E40F-43E3-A6D5-FD73104412F4}"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D498E48F-8C43-4CD0-AF11-3DBBD9033013}" type="datetimeFigureOut">
              <a:rPr lang="en-US" smtClean="0"/>
              <a:t>10/3/2020</a:t>
            </a:fld>
            <a:endParaRPr lang="en-US"/>
          </a:p>
        </p:txBody>
      </p:sp>
      <p:sp>
        <p:nvSpPr>
          <p:cNvPr id="12" name="Slide Number Placeholder 11"/>
          <p:cNvSpPr>
            <a:spLocks noGrp="1"/>
          </p:cNvSpPr>
          <p:nvPr>
            <p:ph type="sldNum" sz="quarter" idx="17"/>
          </p:nvPr>
        </p:nvSpPr>
        <p:spPr/>
        <p:txBody>
          <a:bodyPr/>
          <a:lstStyle/>
          <a:p>
            <a:fld id="{19D13C41-E40F-43E3-A6D5-FD73104412F4}"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D498E48F-8C43-4CD0-AF11-3DBBD9033013}" type="datetimeFigureOut">
              <a:rPr lang="en-US" smtClean="0"/>
              <a:t>10/3/2020</a:t>
            </a:fld>
            <a:endParaRPr lang="en-US"/>
          </a:p>
        </p:txBody>
      </p:sp>
      <p:sp>
        <p:nvSpPr>
          <p:cNvPr id="16" name="Slide Number Placeholder 15"/>
          <p:cNvSpPr>
            <a:spLocks noGrp="1"/>
          </p:cNvSpPr>
          <p:nvPr>
            <p:ph type="sldNum" sz="quarter" idx="11"/>
          </p:nvPr>
        </p:nvSpPr>
        <p:spPr/>
        <p:txBody>
          <a:bodyPr/>
          <a:lstStyle/>
          <a:p>
            <a:fld id="{19D13C41-E40F-43E3-A6D5-FD73104412F4}"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D498E48F-8C43-4CD0-AF11-3DBBD9033013}" type="datetimeFigureOut">
              <a:rPr lang="en-US" smtClean="0"/>
              <a:t>10/3/2020</a:t>
            </a:fld>
            <a:endParaRPr lang="en-US"/>
          </a:p>
        </p:txBody>
      </p:sp>
      <p:sp>
        <p:nvSpPr>
          <p:cNvPr id="8" name="Slide Number Placeholder 7"/>
          <p:cNvSpPr>
            <a:spLocks noGrp="1"/>
          </p:cNvSpPr>
          <p:nvPr>
            <p:ph type="sldNum" sz="quarter" idx="11"/>
          </p:nvPr>
        </p:nvSpPr>
        <p:spPr/>
        <p:txBody>
          <a:bodyPr/>
          <a:lstStyle/>
          <a:p>
            <a:fld id="{19D13C41-E40F-43E3-A6D5-FD73104412F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D498E48F-8C43-4CD0-AF11-3DBBD9033013}" type="datetimeFigureOut">
              <a:rPr lang="en-US" smtClean="0"/>
              <a:t>10/3/2020</a:t>
            </a:fld>
            <a:endParaRPr lang="en-US"/>
          </a:p>
        </p:txBody>
      </p:sp>
      <p:sp>
        <p:nvSpPr>
          <p:cNvPr id="19" name="Slide Number Placeholder 18"/>
          <p:cNvSpPr>
            <a:spLocks noGrp="1"/>
          </p:cNvSpPr>
          <p:nvPr>
            <p:ph type="sldNum" sz="quarter" idx="16"/>
          </p:nvPr>
        </p:nvSpPr>
        <p:spPr/>
        <p:txBody>
          <a:bodyPr/>
          <a:lstStyle/>
          <a:p>
            <a:fld id="{19D13C41-E40F-43E3-A6D5-FD73104412F4}"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D498E48F-8C43-4CD0-AF11-3DBBD9033013}" type="datetimeFigureOut">
              <a:rPr lang="en-US" smtClean="0"/>
              <a:t>10/3/2020</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19D13C41-E40F-43E3-A6D5-FD73104412F4}"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D498E48F-8C43-4CD0-AF11-3DBBD9033013}" type="datetimeFigureOut">
              <a:rPr lang="en-US" smtClean="0"/>
              <a:t>10/3/2020</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19D13C41-E40F-43E3-A6D5-FD73104412F4}"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67744" y="2780928"/>
            <a:ext cx="4114800" cy="1368152"/>
          </a:xfrm>
        </p:spPr>
        <p:txBody>
          <a:bodyPr>
            <a:normAutofit/>
          </a:bodyPr>
          <a:lstStyle/>
          <a:p>
            <a:r>
              <a:rPr lang="en-US" sz="3600" dirty="0" err="1" smtClean="0"/>
              <a:t>klasicizam</a:t>
            </a:r>
            <a:endParaRPr lang="en-US" sz="36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188640"/>
            <a:ext cx="3339455" cy="2222256"/>
          </a:xfrm>
          <a:prstGeom prst="rect">
            <a:avLst/>
          </a:prstGeom>
        </p:spPr>
      </p:pic>
    </p:spTree>
    <p:extLst>
      <p:ext uri="{BB962C8B-B14F-4D97-AF65-F5344CB8AC3E}">
        <p14:creationId xmlns:p14="http://schemas.microsoft.com/office/powerpoint/2010/main" val="108547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sr-Latn-ME" dirty="0" smtClean="0"/>
              <a:t>Oduševljen  Tartifom i njegovom pobožnošću, Orgon, tipičan </a:t>
            </a:r>
            <a:r>
              <a:rPr lang="sr-Latn-ME" dirty="0"/>
              <a:t>predstavnik francuskog </a:t>
            </a:r>
            <a:r>
              <a:rPr lang="sr-Latn-ME" dirty="0" smtClean="0"/>
              <a:t>društva-imućnog građanina,  prima ga u kuću i ako se tome protivi čitava porodica. Pruža mu lagodan život, što ovaj koristi. Zahvaljujući svojoj ženi Elmiri, Orgon će shvatiti kako je nasmaren i koliko je zla nanio svojoj porodici. Bio je spreman da uda svoju ćerku za njega  a sina je  izbacio iz kuće. Orgonova pobožnost nije ljubav prema Bogu, već strah od njega. </a:t>
            </a:r>
          </a:p>
          <a:p>
            <a:r>
              <a:rPr lang="sr-Latn-ME" dirty="0" smtClean="0"/>
              <a:t>Koliko je je ova komedija uticajna dokazuje i činjenica da se i danas u književnoj terminologiji Tartif sinonim za licemjera.</a:t>
            </a:r>
          </a:p>
          <a:p>
            <a:endParaRPr lang="sr-Latn-ME" dirty="0" smtClean="0"/>
          </a:p>
          <a:p>
            <a:endParaRPr lang="en-US" dirty="0"/>
          </a:p>
        </p:txBody>
      </p:sp>
    </p:spTree>
    <p:extLst>
      <p:ext uri="{BB962C8B-B14F-4D97-AF65-F5344CB8AC3E}">
        <p14:creationId xmlns:p14="http://schemas.microsoft.com/office/powerpoint/2010/main" val="738564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sr-Latn-ME" dirty="0" smtClean="0"/>
              <a:t>„Pošto je zadatak komedije da ispravlja ljude zabavljajući ih, mislio sam da je, na dužnosti na kojoj se nalazim, najbolje što mogu da učinim da napadnem smiješnim slikama poroke svoga vijeka</a:t>
            </a:r>
            <a:r>
              <a:rPr lang="sr-Cyrl-ME" dirty="0" smtClean="0"/>
              <a:t>;</a:t>
            </a:r>
            <a:r>
              <a:rPr lang="sr-Latn-ME" dirty="0" smtClean="0"/>
              <a:t> i kako je licemjerstvo svakako jedan od najrasprostranjenijih, nanjeugodnijih i najopasnijih poroka, mislio sam Gospodaru da ću učiniti ne malu uslugu  svim poštenim ljudima Vašega kraljevstva ako napišem komediju koja bi udarila na licemjer</a:t>
            </a:r>
            <a:r>
              <a:rPr lang="en-US" dirty="0" smtClean="0"/>
              <a:t>e</a:t>
            </a:r>
            <a:r>
              <a:rPr lang="sr-Latn-ME" dirty="0" smtClean="0"/>
              <a:t> i iznijela na pravo vidjelo sva dobr</a:t>
            </a:r>
            <a:r>
              <a:rPr lang="en-US" dirty="0" smtClean="0"/>
              <a:t>o</a:t>
            </a:r>
            <a:r>
              <a:rPr lang="sr-Latn-ME" dirty="0" smtClean="0"/>
              <a:t> proučena pretvaranja tih pretjerano čestitih ljudi , sva prikrivena nevalja</a:t>
            </a:r>
            <a:r>
              <a:rPr lang="en-US" dirty="0" smtClean="0"/>
              <a:t>l</a:t>
            </a:r>
            <a:r>
              <a:rPr lang="sr-Latn-ME" dirty="0" smtClean="0"/>
              <a:t>stva tih falsifikatora pobožno</a:t>
            </a:r>
            <a:r>
              <a:rPr lang="en-US" dirty="0" smtClean="0"/>
              <a:t>s</a:t>
            </a:r>
            <a:r>
              <a:rPr lang="sr-Latn-ME" dirty="0" smtClean="0"/>
              <a:t>ti, koji hoće da prevare ljude lažnom revnošću i sofističkim milosrđem.“</a:t>
            </a:r>
            <a:endParaRPr lang="en-US" dirty="0" smtClean="0"/>
          </a:p>
          <a:p>
            <a:r>
              <a:rPr lang="sr-Latn-ME" dirty="0" smtClean="0"/>
              <a:t>(</a:t>
            </a:r>
            <a:r>
              <a:rPr lang="en-US" i="1" dirty="0" err="1" smtClean="0"/>
              <a:t>Odlomak</a:t>
            </a:r>
            <a:r>
              <a:rPr lang="en-US" i="1" dirty="0" smtClean="0"/>
              <a:t> </a:t>
            </a:r>
            <a:r>
              <a:rPr lang="en-US" i="1" dirty="0" err="1" smtClean="0"/>
              <a:t>iz</a:t>
            </a:r>
            <a:r>
              <a:rPr lang="en-US" i="1" dirty="0" smtClean="0"/>
              <a:t> </a:t>
            </a:r>
            <a:r>
              <a:rPr lang="en-US" i="1" dirty="0" err="1" smtClean="0"/>
              <a:t>Molijerove</a:t>
            </a:r>
            <a:r>
              <a:rPr lang="en-US" i="1" dirty="0" smtClean="0"/>
              <a:t> </a:t>
            </a:r>
            <a:r>
              <a:rPr lang="en-US" i="1" dirty="0" err="1" smtClean="0"/>
              <a:t>molbe</a:t>
            </a:r>
            <a:r>
              <a:rPr lang="en-US" i="1" dirty="0" smtClean="0"/>
              <a:t> </a:t>
            </a:r>
            <a:r>
              <a:rPr lang="en-US" i="1" dirty="0" err="1" smtClean="0"/>
              <a:t>kralju</a:t>
            </a:r>
            <a:r>
              <a:rPr lang="en-US" i="1" dirty="0" smtClean="0"/>
              <a:t> </a:t>
            </a:r>
            <a:r>
              <a:rPr lang="en-US" i="1" dirty="0" err="1" smtClean="0"/>
              <a:t>povodom</a:t>
            </a:r>
            <a:r>
              <a:rPr lang="en-US" i="1" dirty="0" smtClean="0"/>
              <a:t> </a:t>
            </a:r>
            <a:r>
              <a:rPr lang="en-US" i="1" dirty="0" err="1" smtClean="0"/>
              <a:t>komedije</a:t>
            </a:r>
            <a:r>
              <a:rPr lang="en-US" i="1" dirty="0" smtClean="0"/>
              <a:t> </a:t>
            </a:r>
            <a:r>
              <a:rPr lang="en-US" i="1" dirty="0" err="1"/>
              <a:t>T</a:t>
            </a:r>
            <a:r>
              <a:rPr lang="en-US" i="1" dirty="0" err="1" smtClean="0"/>
              <a:t>artif</a:t>
            </a:r>
            <a:r>
              <a:rPr lang="en-US" i="1" dirty="0" smtClean="0"/>
              <a:t> </a:t>
            </a:r>
            <a:r>
              <a:rPr lang="en-US" i="1" dirty="0" err="1" smtClean="0"/>
              <a:t>koja</a:t>
            </a:r>
            <a:r>
              <a:rPr lang="en-US" i="1" dirty="0" smtClean="0"/>
              <a:t> 1664. </a:t>
            </a:r>
            <a:r>
              <a:rPr lang="en-US" i="1" dirty="0" err="1" smtClean="0"/>
              <a:t>godine</a:t>
            </a:r>
            <a:r>
              <a:rPr lang="en-US" i="1" dirty="0" smtClean="0"/>
              <a:t> </a:t>
            </a:r>
            <a:r>
              <a:rPr lang="en-US" i="1" dirty="0" err="1" smtClean="0"/>
              <a:t>jo</a:t>
            </a:r>
            <a:r>
              <a:rPr lang="sr-Latn-ME" i="1" dirty="0" smtClean="0"/>
              <a:t>š nije bila javno prikazana</a:t>
            </a:r>
            <a:r>
              <a:rPr lang="sr-Latn-ME" dirty="0" smtClean="0"/>
              <a:t>)</a:t>
            </a:r>
            <a:endParaRPr lang="en-US" dirty="0"/>
          </a:p>
        </p:txBody>
      </p:sp>
    </p:spTree>
    <p:extLst>
      <p:ext uri="{BB962C8B-B14F-4D97-AF65-F5344CB8AC3E}">
        <p14:creationId xmlns:p14="http://schemas.microsoft.com/office/powerpoint/2010/main" val="404721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20824"/>
            <a:ext cx="8229600" cy="4576528"/>
          </a:xfrm>
        </p:spPr>
        <p:txBody>
          <a:bodyPr>
            <a:normAutofit lnSpcReduction="10000"/>
          </a:bodyPr>
          <a:lstStyle/>
          <a:p>
            <a:pPr lvl="1"/>
            <a:r>
              <a:rPr lang="sr-Latn-ME" sz="2400" dirty="0"/>
              <a:t>umjetničko stvaranje-nemoguće bez nadahnuća tvorca</a:t>
            </a:r>
          </a:p>
          <a:p>
            <a:pPr lvl="1"/>
            <a:r>
              <a:rPr lang="sr-Latn-ME" sz="2400" dirty="0"/>
              <a:t>razum-ograničava pretjerivanje</a:t>
            </a:r>
          </a:p>
          <a:p>
            <a:pPr lvl="1"/>
            <a:r>
              <a:rPr lang="sr-Latn-ME" sz="2400" dirty="0"/>
              <a:t>stil-istinit, prirodan, jasan</a:t>
            </a:r>
          </a:p>
          <a:p>
            <a:pPr lvl="1"/>
            <a:r>
              <a:rPr lang="sr-Latn-ME" sz="2400" dirty="0"/>
              <a:t>priroda-ravnoteža između umjetnosti i stvarnosti.</a:t>
            </a:r>
          </a:p>
          <a:p>
            <a:pPr lvl="1"/>
            <a:r>
              <a:rPr lang="sr-Latn-ME" sz="2400" dirty="0"/>
              <a:t>entuzijazam</a:t>
            </a:r>
          </a:p>
          <a:p>
            <a:pPr lvl="1"/>
            <a:r>
              <a:rPr lang="sr-Latn-ME" sz="2400" dirty="0"/>
              <a:t>lijepo i korisno</a:t>
            </a:r>
          </a:p>
          <a:p>
            <a:pPr lvl="1"/>
            <a:r>
              <a:rPr lang="sr-Latn-ME" sz="2400" dirty="0"/>
              <a:t>kult pravila-kontrola nadahnuća i stvaralačke energije</a:t>
            </a:r>
          </a:p>
          <a:p>
            <a:pPr lvl="1"/>
            <a:r>
              <a:rPr lang="sr-Latn-ME" sz="2400" dirty="0"/>
              <a:t>kult antike</a:t>
            </a:r>
          </a:p>
          <a:p>
            <a:pPr lvl="1"/>
            <a:r>
              <a:rPr lang="sr-Latn-ME" sz="2400" dirty="0"/>
              <a:t>obavezna podjela u rodove i stroga granica između njih</a:t>
            </a:r>
          </a:p>
          <a:p>
            <a:endParaRPr lang="en-US" dirty="0"/>
          </a:p>
        </p:txBody>
      </p:sp>
      <p:sp>
        <p:nvSpPr>
          <p:cNvPr id="3" name="Title 2"/>
          <p:cNvSpPr>
            <a:spLocks noGrp="1"/>
          </p:cNvSpPr>
          <p:nvPr>
            <p:ph type="title"/>
          </p:nvPr>
        </p:nvSpPr>
        <p:spPr/>
        <p:txBody>
          <a:bodyPr/>
          <a:lstStyle/>
          <a:p>
            <a:r>
              <a:rPr lang="sr-Latn-ME" dirty="0" smtClean="0"/>
              <a:t>ODLIKE POETIKE KLASICIZMA</a:t>
            </a:r>
            <a:endParaRPr lang="en-US" dirty="0"/>
          </a:p>
        </p:txBody>
      </p:sp>
    </p:spTree>
    <p:extLst>
      <p:ext uri="{BB962C8B-B14F-4D97-AF65-F5344CB8AC3E}">
        <p14:creationId xmlns:p14="http://schemas.microsoft.com/office/powerpoint/2010/main" val="3952067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51520" y="1412776"/>
            <a:ext cx="8229600" cy="5184576"/>
          </a:xfrm>
        </p:spPr>
        <p:txBody>
          <a:bodyPr>
            <a:normAutofit/>
          </a:bodyPr>
          <a:lstStyle/>
          <a:p>
            <a:r>
              <a:rPr lang="en-US" sz="2400" dirty="0" err="1" smtClean="0"/>
              <a:t>Klasicizam</a:t>
            </a:r>
            <a:r>
              <a:rPr lang="en-US" sz="2400" dirty="0" smtClean="0"/>
              <a:t> </a:t>
            </a:r>
            <a:r>
              <a:rPr lang="sr-Latn-ME" sz="2400" dirty="0" smtClean="0"/>
              <a:t>( od latinskog classicus-uzoran, savršen)-književni pravac koji se počeo formirati još u toku renesanse, a koji je svoj puni procvat dostigao u Francuskoj tokom XVII v.</a:t>
            </a:r>
          </a:p>
          <a:p>
            <a:r>
              <a:rPr lang="sr-Latn-ME" sz="2400" dirty="0" smtClean="0"/>
              <a:t>Najistaknutiji predstavnici klasicizma u književnosti su:</a:t>
            </a:r>
          </a:p>
          <a:p>
            <a:r>
              <a:rPr lang="sr-Latn-ME" sz="2400" dirty="0" smtClean="0"/>
              <a:t>Pjer Kornej, Rene Dekart, Blez Paskal, Žan Batist Poklen Molijer, Žan de la Fonten, Žan Rasin, Žan de la Barijer.</a:t>
            </a:r>
          </a:p>
          <a:p>
            <a:r>
              <a:rPr lang="sr-Latn-ME" sz="2400" dirty="0" smtClean="0"/>
              <a:t>Glavne karakteristkie klasicizma su:</a:t>
            </a:r>
          </a:p>
          <a:p>
            <a:r>
              <a:rPr lang="en-US" sz="2400" dirty="0"/>
              <a:t>j</a:t>
            </a:r>
            <a:r>
              <a:rPr lang="sr-Latn-ME" sz="2400" dirty="0" smtClean="0"/>
              <a:t>ednostavnost, umjerenost, oslanjanje na razum.</a:t>
            </a:r>
          </a:p>
          <a:p>
            <a:r>
              <a:rPr lang="sr-Latn-ME" sz="2400" dirty="0" smtClean="0"/>
              <a:t> </a:t>
            </a:r>
          </a:p>
          <a:p>
            <a:r>
              <a:rPr lang="sr-Latn-ME" sz="2400" dirty="0" smtClean="0"/>
              <a:t>                                       „Učite se da mislite pa onda pišite“</a:t>
            </a:r>
          </a:p>
          <a:p>
            <a:r>
              <a:rPr lang="sr-Latn-ME" sz="2400" dirty="0" smtClean="0"/>
              <a:t>                                   Nikola Baolo</a:t>
            </a:r>
            <a:endParaRPr lang="en-US" sz="2400" dirty="0"/>
          </a:p>
        </p:txBody>
      </p:sp>
    </p:spTree>
    <p:extLst>
      <p:ext uri="{BB962C8B-B14F-4D97-AF65-F5344CB8AC3E}">
        <p14:creationId xmlns:p14="http://schemas.microsoft.com/office/powerpoint/2010/main" val="3014112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10000"/>
          </a:bodyPr>
          <a:lstStyle/>
          <a:p>
            <a:r>
              <a:rPr lang="sr-Latn-ME" sz="2400" dirty="0" smtClean="0"/>
              <a:t>Klasicizam je nastao kao reakcija na književnost baroka, ovaj pravac je suprostavljanje baroknom pretjerivanju i raskošnosti.</a:t>
            </a:r>
          </a:p>
          <a:p>
            <a:endParaRPr lang="sr-Latn-ME" sz="2400" dirty="0" smtClean="0"/>
          </a:p>
          <a:p>
            <a:r>
              <a:rPr lang="sr-Latn-ME" sz="2400" dirty="0" smtClean="0"/>
              <a:t>Pojmovi </a:t>
            </a:r>
          </a:p>
          <a:p>
            <a:r>
              <a:rPr lang="sr-Latn-ME" sz="2400" dirty="0" smtClean="0"/>
              <a:t>Klasično</a:t>
            </a:r>
            <a:r>
              <a:rPr lang="en-US" sz="2400" dirty="0" smtClean="0"/>
              <a:t>-</a:t>
            </a:r>
            <a:r>
              <a:rPr lang="sr-Latn-ME" sz="2400" dirty="0" smtClean="0"/>
              <a:t>pisci koji stv</a:t>
            </a:r>
            <a:r>
              <a:rPr lang="en-US" sz="2400" dirty="0" smtClean="0"/>
              <a:t>a</a:t>
            </a:r>
            <a:r>
              <a:rPr lang="sr-Latn-ME" sz="2400" dirty="0" smtClean="0"/>
              <a:t>raju po uzoru na antičke pisce, književna prošlost, suprotno od mod</a:t>
            </a:r>
            <a:r>
              <a:rPr lang="en-US" sz="2400" dirty="0" smtClean="0"/>
              <a:t>e</a:t>
            </a:r>
            <a:r>
              <a:rPr lang="sr-Latn-ME" sz="2400" dirty="0" smtClean="0"/>
              <a:t>rnog.</a:t>
            </a:r>
          </a:p>
          <a:p>
            <a:r>
              <a:rPr lang="sr-Latn-ME" sz="2400" dirty="0" smtClean="0"/>
              <a:t>Klasik-pisac koji je svojim dejlom zazl</a:t>
            </a:r>
            <a:r>
              <a:rPr lang="en-US" sz="2400" dirty="0" smtClean="0"/>
              <a:t>u</a:t>
            </a:r>
            <a:r>
              <a:rPr lang="sr-Latn-ME" sz="2400" dirty="0" smtClean="0"/>
              <a:t>žio da bude uzor mlađim umjetnicima</a:t>
            </a:r>
          </a:p>
          <a:p>
            <a:endParaRPr lang="sr-Latn-ME" sz="2400" dirty="0"/>
          </a:p>
          <a:p>
            <a:r>
              <a:rPr lang="sr-Latn-ME" sz="2400" dirty="0" smtClean="0"/>
              <a:t>Klasika/klasičan-odnosi se na sklad, umjerenost</a:t>
            </a:r>
            <a:r>
              <a:rPr lang="en-US" sz="2400" dirty="0" smtClean="0"/>
              <a:t>,</a:t>
            </a:r>
            <a:r>
              <a:rPr lang="sr-Latn-ME" sz="2400" dirty="0" smtClean="0"/>
              <a:t> čist oblik u književnosti.</a:t>
            </a:r>
            <a:endParaRPr lang="sr-Latn-ME" sz="2400" dirty="0"/>
          </a:p>
          <a:p>
            <a:endParaRPr lang="sr-Latn-ME" sz="2400"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p:txBody>
      </p:sp>
    </p:spTree>
    <p:extLst>
      <p:ext uri="{BB962C8B-B14F-4D97-AF65-F5344CB8AC3E}">
        <p14:creationId xmlns:p14="http://schemas.microsoft.com/office/powerpoint/2010/main" val="1215764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sr-Latn-ME" sz="2400" dirty="0" smtClean="0"/>
              <a:t>Književnost je za teoretičare i pisce klasicizma,</a:t>
            </a:r>
            <a:r>
              <a:rPr lang="en-US" sz="2400" dirty="0" smtClean="0"/>
              <a:t> </a:t>
            </a:r>
            <a:r>
              <a:rPr lang="sr-Latn-ME" sz="2400" dirty="0" smtClean="0"/>
              <a:t>sistem pravila koji zahtijeva disciplinu i red.</a:t>
            </a:r>
          </a:p>
          <a:p>
            <a:r>
              <a:rPr lang="sr-Latn-ME" sz="2400" dirty="0" smtClean="0"/>
              <a:t>U umjetnosti treba prikazati samo ono što je lijepo, izbjegavati ružno.</a:t>
            </a:r>
          </a:p>
          <a:p>
            <a:r>
              <a:rPr lang="sr-Latn-ME" sz="2400" dirty="0" smtClean="0"/>
              <a:t>Kl</a:t>
            </a:r>
            <a:r>
              <a:rPr lang="en-US" sz="2400" dirty="0" smtClean="0"/>
              <a:t>a</a:t>
            </a:r>
            <a:r>
              <a:rPr lang="sr-Latn-ME" sz="2400" dirty="0" smtClean="0"/>
              <a:t>sicisti su izgradili svoju teoriju književnih vrsta i stilova.</a:t>
            </a:r>
          </a:p>
          <a:p>
            <a:r>
              <a:rPr lang="sr-Latn-ME" sz="2400" dirty="0" smtClean="0"/>
              <a:t>Najznačajnije književne vrste su: epopeja, tragedija i komedija</a:t>
            </a:r>
            <a:r>
              <a:rPr lang="sr-Latn-ME" dirty="0" smtClean="0"/>
              <a:t>.</a:t>
            </a:r>
            <a:endParaRPr lang="en-US" dirty="0"/>
          </a:p>
        </p:txBody>
      </p:sp>
    </p:spTree>
    <p:extLst>
      <p:ext uri="{BB962C8B-B14F-4D97-AF65-F5344CB8AC3E}">
        <p14:creationId xmlns:p14="http://schemas.microsoft.com/office/powerpoint/2010/main" val="462411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sr-Latn-ME" sz="2400" dirty="0" smtClean="0"/>
              <a:t>Epopeja i tragedija pripadaju visokom stilu (njihovi junaci su kraljevi i heroji, radnja je uzvišena, izraz otmen)</a:t>
            </a:r>
          </a:p>
          <a:p>
            <a:r>
              <a:rPr lang="sr-Latn-ME" sz="2400" dirty="0" smtClean="0"/>
              <a:t>Komedija je pripadala niskom stilu,  obično građanstvo, seljaci.</a:t>
            </a:r>
          </a:p>
          <a:p>
            <a:r>
              <a:rPr lang="sr-Latn-ME" sz="2400" dirty="0" smtClean="0"/>
              <a:t>Srednjem stilu pripadaju  elegije, satire i didaktički spisi.</a:t>
            </a:r>
          </a:p>
          <a:p>
            <a:r>
              <a:rPr lang="sr-Latn-ME" sz="2400" dirty="0" smtClean="0"/>
              <a:t>Dramska radnja mora prikazati događaje koji se dešavaju u jednom vremenu, na jednom mjestu i u uzočno-posledičnoj logičnosti-jedinstvo radnje. Dakle</a:t>
            </a:r>
            <a:r>
              <a:rPr lang="en-US" sz="2400" dirty="0"/>
              <a:t>,</a:t>
            </a:r>
            <a:r>
              <a:rPr lang="sr-Latn-ME" sz="2400" dirty="0" smtClean="0"/>
              <a:t> poštuje se teorija</a:t>
            </a:r>
            <a:r>
              <a:rPr lang="en-US" sz="2400" dirty="0" smtClean="0"/>
              <a:t> </a:t>
            </a:r>
            <a:r>
              <a:rPr lang="sr-Latn-ME" sz="2400" dirty="0" smtClean="0"/>
              <a:t>jedinstv</a:t>
            </a:r>
            <a:r>
              <a:rPr lang="en-US" sz="2400" dirty="0" smtClean="0"/>
              <a:t>a </a:t>
            </a:r>
            <a:r>
              <a:rPr lang="sr-Latn-ME" sz="2400" dirty="0" smtClean="0"/>
              <a:t> u drami.</a:t>
            </a:r>
          </a:p>
          <a:p>
            <a:endParaRPr lang="en-US" sz="2400" dirty="0"/>
          </a:p>
        </p:txBody>
      </p:sp>
    </p:spTree>
    <p:extLst>
      <p:ext uri="{BB962C8B-B14F-4D97-AF65-F5344CB8AC3E}">
        <p14:creationId xmlns:p14="http://schemas.microsoft.com/office/powerpoint/2010/main" val="1571376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772816"/>
            <a:ext cx="8229600" cy="4824536"/>
          </a:xfrm>
        </p:spPr>
        <p:txBody>
          <a:bodyPr>
            <a:noAutofit/>
          </a:bodyPr>
          <a:lstStyle/>
          <a:p>
            <a:r>
              <a:rPr lang="sr-Latn-ME" dirty="0" smtClean="0"/>
              <a:t>Molijer je rođen u Parizu. Otac mu je bio dvorski dekorate</a:t>
            </a:r>
            <a:r>
              <a:rPr lang="en-US" dirty="0" smtClean="0"/>
              <a:t>r, </a:t>
            </a:r>
            <a:r>
              <a:rPr lang="sr-Latn-ME" dirty="0" smtClean="0"/>
              <a:t> što m</a:t>
            </a:r>
            <a:r>
              <a:rPr lang="en-US" dirty="0" smtClean="0"/>
              <a:t>u je</a:t>
            </a:r>
            <a:r>
              <a:rPr lang="sr-Latn-ME" dirty="0" smtClean="0"/>
              <a:t> omogućilo da se školuje i stekne visoko obrazovanje. Na Orleanskom univerzitetu završava prava, međutim prevagnula je ljubav prema pozorištu kome se i posvećuje. Trinaest godina proveo je u p</a:t>
            </a:r>
            <a:r>
              <a:rPr lang="en-US" dirty="0" smtClean="0"/>
              <a:t>u</a:t>
            </a:r>
            <a:r>
              <a:rPr lang="sr-Latn-ME" dirty="0" smtClean="0"/>
              <a:t>tujućim pozorištima.</a:t>
            </a:r>
          </a:p>
          <a:p>
            <a:r>
              <a:rPr lang="sr-Latn-ME" dirty="0" smtClean="0"/>
              <a:t>Molijer je imao naklonost Luja  XIV, u dvorskom pozorištu radio je do kraja svog života. </a:t>
            </a:r>
          </a:p>
          <a:p>
            <a:r>
              <a:rPr lang="sr-Latn-ME" dirty="0" smtClean="0"/>
              <a:t>Molijerov književni opus sastoji se od trideset komediografskih djela., među kojima su</a:t>
            </a:r>
            <a:r>
              <a:rPr lang="sr-Cyrl-ME" dirty="0" smtClean="0"/>
              <a:t>:</a:t>
            </a:r>
            <a:endParaRPr lang="sr-Latn-ME" dirty="0" smtClean="0"/>
          </a:p>
          <a:p>
            <a:r>
              <a:rPr lang="sr-Latn-ME" dirty="0" smtClean="0"/>
              <a:t>-</a:t>
            </a:r>
            <a:r>
              <a:rPr lang="sr-Latn-ME" i="1" dirty="0" smtClean="0"/>
              <a:t>Smiješne precioze</a:t>
            </a:r>
          </a:p>
          <a:p>
            <a:r>
              <a:rPr lang="sr-Latn-ME" i="1" dirty="0" smtClean="0"/>
              <a:t>-Škola za žene</a:t>
            </a:r>
          </a:p>
          <a:p>
            <a:r>
              <a:rPr lang="sr-Latn-ME" i="1" dirty="0" smtClean="0"/>
              <a:t>-Tart</a:t>
            </a:r>
            <a:r>
              <a:rPr lang="en-US" i="1" dirty="0" smtClean="0"/>
              <a:t>if</a:t>
            </a:r>
            <a:endParaRPr lang="sr-Latn-ME" i="1" dirty="0" smtClean="0"/>
          </a:p>
          <a:p>
            <a:r>
              <a:rPr lang="sr-Latn-ME" i="1" dirty="0" smtClean="0"/>
              <a:t>-Tvrdica</a:t>
            </a:r>
          </a:p>
          <a:p>
            <a:r>
              <a:rPr lang="sr-Latn-ME" i="1" dirty="0" smtClean="0"/>
              <a:t>-Uobraženi bolesnik...</a:t>
            </a:r>
          </a:p>
          <a:p>
            <a:endParaRPr lang="sr-Latn-ME" i="1" dirty="0" smtClean="0"/>
          </a:p>
          <a:p>
            <a:r>
              <a:rPr lang="sr-Latn-ME" dirty="0" smtClean="0"/>
              <a:t> </a:t>
            </a:r>
            <a:endParaRPr lang="en-US" dirty="0"/>
          </a:p>
        </p:txBody>
      </p:sp>
      <p:sp>
        <p:nvSpPr>
          <p:cNvPr id="3" name="Title 2"/>
          <p:cNvSpPr>
            <a:spLocks noGrp="1"/>
          </p:cNvSpPr>
          <p:nvPr>
            <p:ph type="title"/>
          </p:nvPr>
        </p:nvSpPr>
        <p:spPr/>
        <p:txBody>
          <a:bodyPr/>
          <a:lstStyle/>
          <a:p>
            <a:r>
              <a:rPr lang="sr-Latn-ME" dirty="0" smtClean="0"/>
              <a:t>Žan batist poklen - Molijer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1687" y="4509120"/>
            <a:ext cx="2619375" cy="1743075"/>
          </a:xfrm>
          <a:prstGeom prst="rect">
            <a:avLst/>
          </a:prstGeom>
        </p:spPr>
      </p:pic>
    </p:spTree>
    <p:extLst>
      <p:ext uri="{BB962C8B-B14F-4D97-AF65-F5344CB8AC3E}">
        <p14:creationId xmlns:p14="http://schemas.microsoft.com/office/powerpoint/2010/main" val="2408332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sr-Latn-ME" sz="2800" dirty="0" smtClean="0"/>
              <a:t>Mnogobrojni prevodi Molijerovih komedija čine vjerodostojnim često mišljenje da je on najpopularniji komediograf svih vremena.</a:t>
            </a:r>
          </a:p>
          <a:p>
            <a:r>
              <a:rPr lang="sr-Latn-ME" sz="2800" dirty="0" smtClean="0"/>
              <a:t>Molijerove komedije imaju uvijek u središtu zanimanja pretjerivanje likova u nečemu. Lik vremenom izgleda kao da gubi razum zbog svog pre</a:t>
            </a:r>
            <a:r>
              <a:rPr lang="en-US" sz="2800" dirty="0" smtClean="0"/>
              <a:t>d</a:t>
            </a:r>
            <a:r>
              <a:rPr lang="sr-Latn-ME" sz="2800" dirty="0" smtClean="0"/>
              <a:t>meta opsjednutosti.</a:t>
            </a:r>
          </a:p>
          <a:p>
            <a:r>
              <a:rPr lang="sr-Latn-ME" sz="2800" dirty="0" smtClean="0"/>
              <a:t>Molijer na sjajan način prikazuje lju</a:t>
            </a:r>
            <a:r>
              <a:rPr lang="en-US" sz="2800" dirty="0" smtClean="0"/>
              <a:t>ds</a:t>
            </a:r>
            <a:r>
              <a:rPr lang="sr-Latn-ME" sz="2800" dirty="0" smtClean="0"/>
              <a:t>ke slabosti i mane</a:t>
            </a:r>
            <a:r>
              <a:rPr lang="en-US" sz="2800" dirty="0" smtClean="0"/>
              <a:t>.</a:t>
            </a:r>
            <a:endParaRPr lang="en-US" sz="2800" dirty="0"/>
          </a:p>
        </p:txBody>
      </p:sp>
    </p:spTree>
    <p:extLst>
      <p:ext uri="{BB962C8B-B14F-4D97-AF65-F5344CB8AC3E}">
        <p14:creationId xmlns:p14="http://schemas.microsoft.com/office/powerpoint/2010/main" val="4289588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sr-Latn-ME" dirty="0" smtClean="0"/>
              <a:t>Poznavanje zakonitosti drame  i izuzetna vještina u oblikovanju likova</a:t>
            </a:r>
            <a:r>
              <a:rPr lang="en-US" dirty="0" smtClean="0"/>
              <a:t> </a:t>
            </a:r>
            <a:r>
              <a:rPr lang="sr-Latn-ME" dirty="0" smtClean="0"/>
              <a:t> su jedan od razloga zašto je  Molijer  najpopularniji francuski pisac.</a:t>
            </a:r>
            <a:endParaRPr lang="en-US" dirty="0" smtClean="0"/>
          </a:p>
          <a:p>
            <a:r>
              <a:rPr lang="sr-Latn-ME" dirty="0" smtClean="0"/>
              <a:t> Njegovim stopama krenulo je gotovo čitavo dramsko stvaralaštvo. Prevodili su ga i oponašali  pisci evropskih književnosti.</a:t>
            </a:r>
          </a:p>
          <a:p>
            <a:endParaRPr lang="en-US" dirty="0"/>
          </a:p>
        </p:txBody>
      </p:sp>
    </p:spTree>
    <p:extLst>
      <p:ext uri="{BB962C8B-B14F-4D97-AF65-F5344CB8AC3E}">
        <p14:creationId xmlns:p14="http://schemas.microsoft.com/office/powerpoint/2010/main" val="106052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sr-Latn-ME" dirty="0" smtClean="0"/>
              <a:t>Tartif se bavi uvijek aktuelnom temom –</a:t>
            </a:r>
            <a:r>
              <a:rPr lang="en-US" dirty="0" smtClean="0"/>
              <a:t> </a:t>
            </a:r>
            <a:r>
              <a:rPr lang="sr-Latn-ME" dirty="0" smtClean="0"/>
              <a:t>licemjerjem</a:t>
            </a:r>
          </a:p>
          <a:p>
            <a:r>
              <a:rPr lang="sr-Latn-ME" dirty="0" smtClean="0"/>
              <a:t>Prvi put je izvedena u Versaju 1664. godine</a:t>
            </a:r>
          </a:p>
          <a:p>
            <a:r>
              <a:rPr lang="sr-Latn-ME" dirty="0" smtClean="0"/>
              <a:t>Pored podrške koju je imao od kralja Luja XIV, komedija „Tartif“ je bila zabranjena. Nakon pet godina Molijer napisao konačnu verziju koja je  jedina i sačuvana.</a:t>
            </a:r>
            <a:endParaRPr lang="en-US" dirty="0" smtClean="0"/>
          </a:p>
          <a:p>
            <a:r>
              <a:rPr lang="en-US" dirty="0" err="1" smtClean="0"/>
              <a:t>Tartif</a:t>
            </a:r>
            <a:r>
              <a:rPr lang="en-US" dirty="0" smtClean="0"/>
              <a:t> je  </a:t>
            </a:r>
            <a:r>
              <a:rPr lang="en-US" dirty="0" err="1" smtClean="0"/>
              <a:t>jedno</a:t>
            </a:r>
            <a:r>
              <a:rPr lang="en-US" dirty="0" smtClean="0"/>
              <a:t> od </a:t>
            </a:r>
            <a:r>
              <a:rPr lang="en-US" dirty="0" err="1" smtClean="0"/>
              <a:t>njegovih</a:t>
            </a:r>
            <a:r>
              <a:rPr lang="en-US" dirty="0" smtClean="0"/>
              <a:t> </a:t>
            </a:r>
            <a:r>
              <a:rPr lang="en-US" dirty="0" err="1" smtClean="0"/>
              <a:t>najzan</a:t>
            </a:r>
            <a:r>
              <a:rPr lang="sr-Latn-ME" dirty="0" smtClean="0"/>
              <a:t>č</a:t>
            </a:r>
            <a:r>
              <a:rPr lang="en-US" dirty="0" err="1" smtClean="0"/>
              <a:t>ajnih</a:t>
            </a:r>
            <a:r>
              <a:rPr lang="en-US" dirty="0" smtClean="0"/>
              <a:t> </a:t>
            </a:r>
            <a:r>
              <a:rPr lang="en-US" dirty="0" err="1" smtClean="0"/>
              <a:t>djela</a:t>
            </a:r>
            <a:r>
              <a:rPr lang="sr-Latn-ME" dirty="0"/>
              <a:t>.</a:t>
            </a:r>
            <a:r>
              <a:rPr lang="en-US" dirty="0" smtClean="0"/>
              <a:t> U </a:t>
            </a:r>
            <a:r>
              <a:rPr lang="en-US" dirty="0" err="1" smtClean="0"/>
              <a:t>ovoj</a:t>
            </a:r>
            <a:r>
              <a:rPr lang="en-US" dirty="0" smtClean="0"/>
              <a:t> </a:t>
            </a:r>
            <a:r>
              <a:rPr lang="en-US" dirty="0" err="1" smtClean="0"/>
              <a:t>komediji</a:t>
            </a:r>
            <a:r>
              <a:rPr lang="en-US" dirty="0" smtClean="0"/>
              <a:t> u pet </a:t>
            </a:r>
            <a:r>
              <a:rPr lang="sr-Latn-ME" dirty="0" smtClean="0"/>
              <a:t>č</a:t>
            </a:r>
            <a:r>
              <a:rPr lang="en-US" dirty="0" err="1" smtClean="0"/>
              <a:t>inova</a:t>
            </a:r>
            <a:r>
              <a:rPr lang="en-US" dirty="0" smtClean="0"/>
              <a:t> </a:t>
            </a:r>
            <a:r>
              <a:rPr lang="en-US" dirty="0" err="1" smtClean="0"/>
              <a:t>Molijer</a:t>
            </a:r>
            <a:r>
              <a:rPr lang="en-US" dirty="0" smtClean="0"/>
              <a:t> </a:t>
            </a:r>
            <a:r>
              <a:rPr lang="en-US" dirty="0" err="1" smtClean="0"/>
              <a:t>kritikuje</a:t>
            </a:r>
            <a:r>
              <a:rPr lang="en-US" dirty="0" smtClean="0"/>
              <a:t> </a:t>
            </a:r>
            <a:r>
              <a:rPr lang="en-US" dirty="0" err="1" smtClean="0"/>
              <a:t>religiozno</a:t>
            </a:r>
            <a:r>
              <a:rPr lang="en-US" dirty="0" smtClean="0"/>
              <a:t> </a:t>
            </a:r>
            <a:r>
              <a:rPr lang="en-US" dirty="0" err="1" smtClean="0"/>
              <a:t>licemjerje</a:t>
            </a:r>
            <a:r>
              <a:rPr lang="en-US" dirty="0" smtClean="0"/>
              <a:t>. </a:t>
            </a:r>
            <a:r>
              <a:rPr lang="en-US" dirty="0" err="1" smtClean="0"/>
              <a:t>Upravo</a:t>
            </a:r>
            <a:r>
              <a:rPr lang="en-US" dirty="0" smtClean="0"/>
              <a:t> </a:t>
            </a:r>
            <a:r>
              <a:rPr lang="en-US" dirty="0" err="1"/>
              <a:t>z</a:t>
            </a:r>
            <a:r>
              <a:rPr lang="en-US" dirty="0" err="1" smtClean="0"/>
              <a:t>bog</a:t>
            </a:r>
            <a:r>
              <a:rPr lang="en-US" dirty="0" smtClean="0"/>
              <a:t> toga je i </a:t>
            </a:r>
            <a:r>
              <a:rPr lang="en-US" dirty="0" err="1" smtClean="0"/>
              <a:t>bila</a:t>
            </a:r>
            <a:r>
              <a:rPr lang="en-US" dirty="0" smtClean="0"/>
              <a:t> </a:t>
            </a:r>
            <a:r>
              <a:rPr lang="en-US" dirty="0" err="1" smtClean="0"/>
              <a:t>dugo</a:t>
            </a:r>
            <a:r>
              <a:rPr lang="en-US" dirty="0" smtClean="0"/>
              <a:t> </a:t>
            </a:r>
            <a:r>
              <a:rPr lang="en-US" dirty="0" err="1" smtClean="0"/>
              <a:t>godina</a:t>
            </a:r>
            <a:r>
              <a:rPr lang="en-US" dirty="0" smtClean="0"/>
              <a:t> </a:t>
            </a:r>
            <a:r>
              <a:rPr lang="en-US" dirty="0" err="1" smtClean="0"/>
              <a:t>zabranjena</a:t>
            </a:r>
            <a:r>
              <a:rPr lang="en-US" dirty="0" smtClean="0"/>
              <a:t>.</a:t>
            </a:r>
          </a:p>
          <a:p>
            <a:endParaRPr lang="en-US" dirty="0"/>
          </a:p>
        </p:txBody>
      </p:sp>
      <p:sp>
        <p:nvSpPr>
          <p:cNvPr id="3" name="Title 2"/>
          <p:cNvSpPr>
            <a:spLocks noGrp="1"/>
          </p:cNvSpPr>
          <p:nvPr>
            <p:ph type="title"/>
          </p:nvPr>
        </p:nvSpPr>
        <p:spPr>
          <a:xfrm>
            <a:off x="2514600" y="975360"/>
            <a:ext cx="4217640" cy="941472"/>
          </a:xfrm>
        </p:spPr>
        <p:txBody>
          <a:bodyPr>
            <a:normAutofit fontScale="90000"/>
          </a:bodyPr>
          <a:lstStyle/>
          <a:p>
            <a:r>
              <a:rPr lang="sr-Latn-ME" dirty="0" smtClean="0"/>
              <a:t/>
            </a:r>
            <a:br>
              <a:rPr lang="sr-Latn-ME" dirty="0" smtClean="0"/>
            </a:br>
            <a:r>
              <a:rPr lang="sr-Latn-ME" dirty="0" smtClean="0"/>
              <a:t>Tartif</a:t>
            </a:r>
            <a:br>
              <a:rPr lang="sr-Latn-ME" dirty="0" smtClean="0"/>
            </a:br>
            <a:r>
              <a:rPr lang="sr-Latn-ME" dirty="0" smtClean="0"/>
              <a:t/>
            </a:r>
            <a:br>
              <a:rPr lang="sr-Latn-ME" dirty="0" smtClean="0"/>
            </a:br>
            <a:r>
              <a:rPr lang="sr-Latn-ME" dirty="0" smtClean="0"/>
              <a:t>Žan </a:t>
            </a:r>
            <a:r>
              <a:rPr lang="sr-Latn-ME" dirty="0"/>
              <a:t>Batist Poklen - Molijer </a:t>
            </a:r>
            <a:br>
              <a:rPr lang="sr-Latn-ME"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4869160"/>
            <a:ext cx="6192688" cy="1988840"/>
          </a:xfrm>
          <a:prstGeom prst="rect">
            <a:avLst/>
          </a:prstGeom>
        </p:spPr>
      </p:pic>
    </p:spTree>
    <p:extLst>
      <p:ext uri="{BB962C8B-B14F-4D97-AF65-F5344CB8AC3E}">
        <p14:creationId xmlns:p14="http://schemas.microsoft.com/office/powerpoint/2010/main" val="931324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220</TotalTime>
  <Words>841</Words>
  <Application>Microsoft Office PowerPoint</Application>
  <PresentationFormat>On-screen Show (4:3)</PresentationFormat>
  <Paragraphs>107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Constantia</vt:lpstr>
      <vt:lpstr>Garamond</vt:lpstr>
      <vt:lpstr>Tahoma</vt:lpstr>
      <vt:lpstr>Tunga</vt:lpstr>
      <vt:lpstr>BlackTie</vt:lpstr>
      <vt:lpstr>klasicizam</vt:lpstr>
      <vt:lpstr>PowerPoint Presentation</vt:lpstr>
      <vt:lpstr>PowerPoint Presentation</vt:lpstr>
      <vt:lpstr>PowerPoint Presentation</vt:lpstr>
      <vt:lpstr>PowerPoint Presentation</vt:lpstr>
      <vt:lpstr>Žan batist poklen - Molijer </vt:lpstr>
      <vt:lpstr>PowerPoint Presentation</vt:lpstr>
      <vt:lpstr>PowerPoint Presentation</vt:lpstr>
      <vt:lpstr> Tartif  Žan Batist Poklen - Molijer  </vt:lpstr>
      <vt:lpstr>PowerPoint Presentation</vt:lpstr>
      <vt:lpstr>PowerPoint Presentation</vt:lpstr>
      <vt:lpstr>ODLIKE POETIKE KLASICIZMA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Klasicizam</dc:title>
  <dc:creator>Korisnik</dc:creator>
  <cp:lastModifiedBy>Natasa</cp:lastModifiedBy>
  <cp:revision>24</cp:revision>
  <dcterms:created xsi:type="dcterms:W3CDTF">2020-08-16T13:40:36Z</dcterms:created>
  <dcterms:modified xsi:type="dcterms:W3CDTF">2020-10-03T12:44:00Z</dcterms:modified>
</cp:coreProperties>
</file>