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DAF1D-CC6D-4703-B3AA-131E25A5CD8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3BA2B-9258-4E2B-A478-41BA7700B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7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3BA2B-9258-4E2B-A478-41BA7700B0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1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6798B4F0-F93B-4427-9AED-609D303DC9F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1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7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798B4F0-F93B-4427-9AED-609D303DC9F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0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798B4F0-F93B-4427-9AED-609D303DC9F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66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798B4F0-F93B-4427-9AED-609D303DC9F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38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5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83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65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798B4F0-F93B-4427-9AED-609D303DC9F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3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5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798B4F0-F93B-4427-9AED-609D303DC9F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3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0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8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1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0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8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B4F0-F93B-4427-9AED-609D303DC9F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0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8B4F0-F93B-4427-9AED-609D303DC9F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D7F36-EB42-4192-9E13-D44BC42E3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28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employee-engagement/leveraging-design-thinking-for-enhancing-employee-engagement-15993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ucciagray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tvensters.com/2017/01/09/wat-is-het-enige-schilderij-met-zijn-eigen-emoji/omg-emoji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Future forms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0"/>
            <a:ext cx="7315200" cy="2158999"/>
          </a:xfrm>
        </p:spPr>
        <p:txBody>
          <a:bodyPr/>
          <a:lstStyle/>
          <a:p>
            <a:r>
              <a:rPr lang="en-US" dirty="0"/>
              <a:t>Explanation and </a:t>
            </a:r>
            <a:r>
              <a:rPr lang="en-US" dirty="0" smtClean="0"/>
              <a:t>examples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English teachers (IV)grade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2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377940" cy="14386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Future Perfect</a:t>
            </a:r>
            <a:br>
              <a:rPr lang="en-US" dirty="0"/>
            </a:br>
            <a:r>
              <a:rPr lang="en-US" dirty="0"/>
              <a:t>will have + Past Participle (V-</a:t>
            </a:r>
            <a:r>
              <a:rPr lang="en-US" dirty="0" err="1"/>
              <a:t>ed</a:t>
            </a:r>
            <a:r>
              <a:rPr lang="en-US" dirty="0"/>
              <a:t>/3</a:t>
            </a:r>
            <a:r>
              <a:rPr lang="en-US" baseline="30000" dirty="0"/>
              <a:t>rd</a:t>
            </a:r>
            <a:r>
              <a:rPr lang="en-US" dirty="0"/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752600"/>
            <a:ext cx="7213600" cy="47670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</a:rPr>
              <a:t>* An event that is expected or planned to happen      before a time of reference in the future (will be completed  before some other point in the future-by, before, when etc.)</a:t>
            </a:r>
          </a:p>
          <a:p>
            <a:pPr marL="0" indent="0">
              <a:buNone/>
            </a:pPr>
            <a:r>
              <a:rPr lang="en-US" dirty="0"/>
              <a:t> - You will have finished your report by this time next week.</a:t>
            </a:r>
          </a:p>
          <a:p>
            <a:pPr marL="0" indent="0">
              <a:buNone/>
            </a:pPr>
            <a:r>
              <a:rPr lang="en-US" dirty="0"/>
              <a:t> - Will you have eaten when I pick you up?</a:t>
            </a:r>
          </a:p>
          <a:p>
            <a:pPr marL="0" indent="0">
              <a:buNone/>
            </a:pPr>
            <a:r>
              <a:rPr lang="en-US" dirty="0"/>
              <a:t> - We will have recovered from Coronavirus by the end of May.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25BD7-0A5C-4840-BC83-83C239D87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09590"/>
            <a:ext cx="48768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248400" cy="133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Future Perfect Continuous   </a:t>
            </a:r>
            <a:r>
              <a:rPr lang="en-US" dirty="0" smtClean="0"/>
              <a:t>will/won’t have </a:t>
            </a:r>
            <a:r>
              <a:rPr lang="en-US" dirty="0"/>
              <a:t>been + V-</a:t>
            </a:r>
            <a:r>
              <a:rPr lang="en-US" dirty="0" err="1"/>
              <a:t>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086099"/>
            <a:ext cx="7366000" cy="33147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</a:rPr>
              <a:t>*events or actions that are currently unfinished but will be finished  at some particular future time *</a:t>
            </a:r>
          </a:p>
          <a:p>
            <a:pPr marL="0" indent="0">
              <a:buNone/>
            </a:pPr>
            <a:r>
              <a:rPr lang="en-US" dirty="0"/>
              <a:t> -I will have been waiting here for three hours by six o’clock.</a:t>
            </a:r>
          </a:p>
          <a:p>
            <a:pPr marL="0" indent="0">
              <a:buNone/>
            </a:pPr>
            <a:r>
              <a:rPr lang="en-US" dirty="0"/>
              <a:t> - By 2021, I will have been living in London for 16 years.</a:t>
            </a:r>
          </a:p>
          <a:p>
            <a:pPr marL="0" indent="0">
              <a:buNone/>
            </a:pPr>
            <a:r>
              <a:rPr lang="en-US" dirty="0"/>
              <a:t> - When I finish this course, I will have been learning English  for twenty years.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9D63F-6098-4743-9785-C5DA2EB2D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295400"/>
            <a:ext cx="2790825" cy="1638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7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553200" cy="652272"/>
          </a:xfrm>
        </p:spPr>
        <p:txBody>
          <a:bodyPr/>
          <a:lstStyle/>
          <a:p>
            <a:pPr algn="ctr"/>
            <a:r>
              <a:rPr lang="en-US" dirty="0"/>
              <a:t>Exercises: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990600"/>
            <a:ext cx="8381999" cy="5562600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/>
              <a:t>Put verbs in brackets in correct future tense (future continuous or future perfect):</a:t>
            </a:r>
          </a:p>
          <a:p>
            <a:pPr marL="0" indent="0">
              <a:buNone/>
            </a:pPr>
            <a:r>
              <a:rPr lang="en-US" sz="4800" dirty="0"/>
              <a:t>1. 1. This time tomorrow, Maria _________   on a beach in Majorca. (sunbathe)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2. Wake me up by nine o'clock - I  ____________  long enough by then. (sleep)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3. Look, I can give you a lift to the station - I _______________   that way anyway. (drive)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4. It's strange that when we get to Sydney, we______________    half way round the world. (fly)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5. Don't phone me between 7 and 8. We_____________    dinner then. (have)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6. Phone me after 8 o'clock. We    dinner by then._____________ (finish)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7. Tomorrow afternoon we're going to play tennis from 3 o'clock until 4.30. So at 4 o'clock, we_______    tennis. (play)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8. Do you think you____________    the same job in ten years' time? (still/do)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9. By the time you get home I_____________    the house from top to bottom. (clean)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10. Tom is on holiday and he is spending his money very quickly. If he continues like this, he_______    all his money (spend</a:t>
            </a:r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624ACA-75F6-4D1A-89FF-95783D542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010400" y="1219200"/>
            <a:ext cx="2023532" cy="113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9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814ED-D60B-45FF-B134-B5D932AB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3FC01E-7884-42FB-86A4-8FB96A030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7514" y="113790"/>
            <a:ext cx="9106486" cy="6744210"/>
          </a:xfrm>
        </p:spPr>
      </p:pic>
    </p:spTree>
    <p:extLst>
      <p:ext uri="{BB962C8B-B14F-4D97-AF65-F5344CB8AC3E}">
        <p14:creationId xmlns:p14="http://schemas.microsoft.com/office/powerpoint/2010/main" val="196561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2000">
        <p15:prstTrans prst="origami"/>
      </p:transition>
    </mc:Choice>
    <mc:Fallback xmlns=""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04800"/>
            <a:ext cx="7635240" cy="127229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 express different future activities we use: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4671D-1EB6-425D-8C22-710D75D50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77093"/>
            <a:ext cx="8551332" cy="486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5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0"/>
    </mc:Choice>
    <mc:Fallback xmlns="">
      <p:transition spd="slow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1700" y="533401"/>
            <a:ext cx="6377940" cy="990600"/>
          </a:xfrm>
        </p:spPr>
        <p:txBody>
          <a:bodyPr/>
          <a:lstStyle/>
          <a:p>
            <a:r>
              <a:rPr lang="en-US" dirty="0"/>
              <a:t>Will/won’t + infinitive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2533"/>
            <a:ext cx="7366000" cy="33104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*</a:t>
            </a:r>
            <a:r>
              <a:rPr lang="en-US" dirty="0"/>
              <a:t>  </a:t>
            </a:r>
            <a:r>
              <a:rPr lang="en-US" b="1" dirty="0">
                <a:solidFill>
                  <a:srgbClr val="FFFF00"/>
                </a:solidFill>
              </a:rPr>
              <a:t>predictions based on opinion (weak evidence</a:t>
            </a:r>
            <a:r>
              <a:rPr lang="en-US" dirty="0"/>
              <a:t>) </a:t>
            </a:r>
            <a:r>
              <a:rPr lang="en-US" dirty="0">
                <a:solidFill>
                  <a:srgbClr val="FFFF00"/>
                </a:solidFill>
              </a:rPr>
              <a:t>*</a:t>
            </a:r>
          </a:p>
          <a:p>
            <a:pPr marL="0" indent="0">
              <a:buNone/>
            </a:pPr>
            <a:r>
              <a:rPr lang="en-US" dirty="0"/>
              <a:t>     -It will probably rain tomorrow.</a:t>
            </a:r>
          </a:p>
          <a:p>
            <a:pPr marL="0" indent="0">
              <a:buNone/>
            </a:pPr>
            <a:r>
              <a:rPr lang="en-US" dirty="0"/>
              <a:t>     -I think we will use flying cars in 2050.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*  </a:t>
            </a:r>
            <a:r>
              <a:rPr lang="en-US" b="1" dirty="0">
                <a:solidFill>
                  <a:srgbClr val="FFFF00"/>
                </a:solidFill>
              </a:rPr>
              <a:t>sudden or spontaneous decisions *</a:t>
            </a:r>
          </a:p>
          <a:p>
            <a:pPr>
              <a:buFontTx/>
              <a:buChar char="-"/>
            </a:pPr>
            <a:r>
              <a:rPr lang="en-US" dirty="0"/>
              <a:t>The bell is ringing. I’ll open the door.</a:t>
            </a:r>
          </a:p>
          <a:p>
            <a:pPr>
              <a:buFontTx/>
              <a:buChar char="-"/>
            </a:pPr>
            <a:r>
              <a:rPr lang="en-US" dirty="0"/>
              <a:t>Oh! I like those shoes… I’ll buy them.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*</a:t>
            </a:r>
            <a:r>
              <a:rPr lang="en-US" dirty="0"/>
              <a:t>  </a:t>
            </a:r>
            <a:r>
              <a:rPr lang="en-US" b="1" dirty="0">
                <a:solidFill>
                  <a:srgbClr val="FFFF00"/>
                </a:solidFill>
              </a:rPr>
              <a:t>promise *</a:t>
            </a:r>
          </a:p>
          <a:p>
            <a:pPr>
              <a:buFontTx/>
              <a:buChar char="-"/>
            </a:pPr>
            <a:r>
              <a:rPr lang="en-US" dirty="0"/>
              <a:t>Tell me the secret! Don’t worry! I won’t tell anyone!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 *  offers *</a:t>
            </a:r>
          </a:p>
          <a:p>
            <a:pPr marL="0" indent="0">
              <a:buNone/>
            </a:pPr>
            <a:r>
              <a:rPr lang="en-US" dirty="0"/>
              <a:t>-    I am going to the supermarket. Shall I buy some milk?</a:t>
            </a:r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1861A-B48B-4292-85AE-AE71767C4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953000"/>
            <a:ext cx="42799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9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/>
    </mc:Choice>
    <mc:Fallback xmlns="">
      <p:transition spd="slow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338328"/>
            <a:ext cx="3962401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Be (am, is, are) + going to + inf.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 * predictions based on the fact (strong evidence) *</a:t>
            </a:r>
          </a:p>
          <a:p>
            <a:pPr>
              <a:buFontTx/>
              <a:buChar char="-"/>
            </a:pPr>
            <a:r>
              <a:rPr lang="en-US" dirty="0"/>
              <a:t>Look at those black clouds! It’s going to rain!</a:t>
            </a:r>
          </a:p>
          <a:p>
            <a:pPr>
              <a:buFontTx/>
              <a:buChar char="-"/>
            </a:pPr>
            <a:r>
              <a:rPr lang="en-US" dirty="0"/>
              <a:t>The floor is wet! You’re going to fall! Be careful!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</a:rPr>
              <a:t>* plan or intention *</a:t>
            </a:r>
          </a:p>
          <a:p>
            <a:pPr marL="0" indent="0">
              <a:buNone/>
            </a:pPr>
            <a:r>
              <a:rPr lang="en-US" dirty="0"/>
              <a:t>  - I am going to visit my grandparents at the weekend.</a:t>
            </a:r>
          </a:p>
          <a:p>
            <a:pPr marL="0" indent="0">
              <a:buNone/>
            </a:pPr>
            <a:r>
              <a:rPr lang="en-US" dirty="0"/>
              <a:t>  - They are going to watch football match on Sunday.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F3D96-2AE3-4DB6-81D1-185140563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3832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3272192" flipV="1">
            <a:off x="6040733" y="1030551"/>
            <a:ext cx="2667000" cy="1297454"/>
          </a:xfrm>
        </p:spPr>
        <p:txBody>
          <a:bodyPr>
            <a:normAutofit fontScale="90000"/>
          </a:bodyPr>
          <a:lstStyle/>
          <a:p>
            <a:r>
              <a:rPr lang="en-US" dirty="0"/>
              <a:t>Am, is are + V-</a:t>
            </a:r>
            <a:r>
              <a:rPr lang="en-US" dirty="0" err="1"/>
              <a:t>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2870352"/>
            <a:ext cx="6400800" cy="30150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*Arranged </a:t>
            </a:r>
            <a:r>
              <a:rPr lang="en-US" b="1" dirty="0">
                <a:solidFill>
                  <a:srgbClr val="FFFF00"/>
                </a:solidFill>
              </a:rPr>
              <a:t>future activities *</a:t>
            </a:r>
          </a:p>
          <a:p>
            <a:pPr marL="0" indent="0">
              <a:buNone/>
            </a:pPr>
            <a:r>
              <a:rPr lang="en-US" dirty="0"/>
              <a:t>  - I am flying to London on Friday. </a:t>
            </a:r>
          </a:p>
          <a:p>
            <a:pPr marL="0" indent="0">
              <a:buNone/>
            </a:pPr>
            <a:r>
              <a:rPr lang="en-US" dirty="0"/>
              <a:t>    ( I’ve bought the tickets)</a:t>
            </a:r>
          </a:p>
          <a:p>
            <a:pPr marL="0" indent="0">
              <a:buNone/>
            </a:pPr>
            <a:r>
              <a:rPr lang="en-US" dirty="0"/>
              <a:t>  - He is meeting his friends tonight.</a:t>
            </a:r>
          </a:p>
          <a:p>
            <a:pPr marL="0" indent="0">
              <a:buNone/>
            </a:pPr>
            <a:r>
              <a:rPr lang="en-US" dirty="0"/>
              <a:t>    (they have already arranged to see each other)</a:t>
            </a:r>
          </a:p>
          <a:p>
            <a:pPr marL="0" indent="0">
              <a:buNone/>
            </a:pPr>
            <a:r>
              <a:rPr lang="en-US" dirty="0"/>
              <a:t>  - She is seeing her dentist tomorrow at  10 o’clock.</a:t>
            </a:r>
          </a:p>
          <a:p>
            <a:pPr marL="0" indent="0">
              <a:buNone/>
            </a:pPr>
            <a:r>
              <a:rPr lang="en-US" dirty="0"/>
              <a:t>    (she’s already made an appointment)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B126A-27A5-48A2-95AC-55FDD96FE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0027"/>
            <a:ext cx="5514975" cy="224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</a:t>
            </a:r>
            <a:r>
              <a:rPr lang="en-US" dirty="0" smtClean="0"/>
              <a:t>V/V-s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819400"/>
            <a:ext cx="6451600" cy="3382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</a:rPr>
              <a:t>* Scheduled future event *</a:t>
            </a:r>
          </a:p>
          <a:p>
            <a:pPr marL="0" indent="0">
              <a:buNone/>
            </a:pPr>
            <a:r>
              <a:rPr lang="en-US" dirty="0"/>
              <a:t>  - We have a lesson next Monday.</a:t>
            </a:r>
          </a:p>
          <a:p>
            <a:pPr marL="0" indent="0">
              <a:buNone/>
            </a:pPr>
            <a:r>
              <a:rPr lang="en-US" dirty="0"/>
              <a:t>  - The train arrives at 6.30 in the morning.</a:t>
            </a:r>
          </a:p>
          <a:p>
            <a:pPr marL="0" indent="0">
              <a:buNone/>
            </a:pPr>
            <a:r>
              <a:rPr lang="en-US" dirty="0"/>
              <a:t>  -The holidays start next week.</a:t>
            </a:r>
          </a:p>
          <a:p>
            <a:pPr marL="0" indent="0">
              <a:buNone/>
            </a:pPr>
            <a:r>
              <a:rPr lang="en-US" dirty="0"/>
              <a:t>  - It’s my birthday tomorrow.</a:t>
            </a:r>
          </a:p>
          <a:p>
            <a:pPr marL="0" indent="0" algn="just">
              <a:buNone/>
            </a:pPr>
            <a:r>
              <a:rPr lang="en-US" dirty="0"/>
              <a:t>* </a:t>
            </a:r>
            <a:r>
              <a:rPr lang="en-US" b="1" dirty="0">
                <a:solidFill>
                  <a:srgbClr val="FFFF00"/>
                </a:solidFill>
              </a:rPr>
              <a:t>The activities are usually scheduled by someone else and they are usually public events.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3D1D5-0E5E-4AFF-A6D1-B28F0558B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8327"/>
            <a:ext cx="3429000" cy="22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5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E129A3-568A-4A2C-9B2B-E3EF1213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5867400" cy="1252728"/>
          </a:xfrm>
        </p:spPr>
        <p:txBody>
          <a:bodyPr/>
          <a:lstStyle/>
          <a:p>
            <a:r>
              <a:rPr lang="en-US" sz="7200" dirty="0" smtClean="0">
                <a:solidFill>
                  <a:schemeClr val="accent1"/>
                </a:solidFill>
                <a:latin typeface="Bauhaus 93" panose="04030905020B02020C02" pitchFamily="82" charset="0"/>
              </a:rPr>
              <a:t>!</a:t>
            </a:r>
            <a:r>
              <a:rPr lang="en-US" dirty="0" smtClean="0"/>
              <a:t>All </a:t>
            </a:r>
            <a:r>
              <a:rPr lang="en-US" dirty="0"/>
              <a:t>in one place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2AADEC-B8D8-4F07-9E66-D15CC2B76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1214" y="2193925"/>
            <a:ext cx="5421572" cy="4070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37DDCC-C147-47F4-9C09-7BE24C558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775" y="110063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F1D843-31F5-4050-9B94-4A9290E2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BUT- there is more….</a:t>
            </a:r>
            <a:br>
              <a:rPr lang="en-US" dirty="0"/>
            </a:br>
            <a:r>
              <a:rPr lang="en-US" dirty="0"/>
              <a:t> What’ s this now?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99EAD1-4F03-42B3-AE5D-53382B8BA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86000"/>
            <a:ext cx="7408333" cy="3831696"/>
          </a:xfrm>
        </p:spPr>
        <p:txBody>
          <a:bodyPr/>
          <a:lstStyle/>
          <a:p>
            <a:r>
              <a:rPr lang="en-US" dirty="0"/>
              <a:t>Future Continuous tense</a:t>
            </a:r>
          </a:p>
          <a:p>
            <a:r>
              <a:rPr lang="en-US" dirty="0"/>
              <a:t>Future Perfect tense</a:t>
            </a:r>
          </a:p>
          <a:p>
            <a:r>
              <a:rPr lang="en-US" dirty="0"/>
              <a:t>Future Perfect Continuous tense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39B18-C658-4323-9920-77DFC1441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362200" y="3848099"/>
            <a:ext cx="3810000" cy="23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1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764373"/>
            <a:ext cx="7559040" cy="12930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Future  Continuous </a:t>
            </a:r>
            <a:br>
              <a:rPr lang="en-US" dirty="0"/>
            </a:br>
            <a:r>
              <a:rPr lang="en-US" dirty="0"/>
              <a:t>will be + V-</a:t>
            </a:r>
            <a:r>
              <a:rPr lang="en-US" dirty="0" err="1"/>
              <a:t>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3702" y="2057401"/>
            <a:ext cx="7955280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>
                <a:solidFill>
                  <a:srgbClr val="FFFF00"/>
                </a:solidFill>
              </a:rPr>
              <a:t>* actions will be ongoing at some time in the future *</a:t>
            </a:r>
          </a:p>
          <a:p>
            <a:pPr marL="0" indent="0">
              <a:buNone/>
            </a:pPr>
            <a:r>
              <a:rPr lang="en-US" dirty="0"/>
              <a:t>   (tomorrow morning, in one year, next Monday)</a:t>
            </a:r>
          </a:p>
          <a:p>
            <a:pPr marL="0" indent="0">
              <a:buNone/>
            </a:pPr>
            <a:r>
              <a:rPr lang="en-US" dirty="0"/>
              <a:t> - What will you be doing tomorrow at 8 pm?</a:t>
            </a:r>
          </a:p>
          <a:p>
            <a:pPr marL="0" indent="0">
              <a:buNone/>
            </a:pPr>
            <a:r>
              <a:rPr lang="en-US" dirty="0"/>
              <a:t> - I will be watching a film.</a:t>
            </a:r>
          </a:p>
          <a:p>
            <a:pPr marL="0" indent="0">
              <a:buNone/>
            </a:pPr>
            <a:r>
              <a:rPr lang="en-US" dirty="0"/>
              <a:t> - He will be attending a webinar next Monday.</a:t>
            </a:r>
          </a:p>
          <a:p>
            <a:pPr marL="0" indent="0">
              <a:buNone/>
            </a:pPr>
            <a:r>
              <a:rPr lang="en-US" dirty="0"/>
              <a:t> - They will be  playing football at 10 am tomorrow.</a:t>
            </a:r>
          </a:p>
          <a:p>
            <a:pPr marL="0" indent="0">
              <a:buNone/>
            </a:pPr>
            <a:r>
              <a:rPr lang="en-US" dirty="0"/>
              <a:t> - He will be enjoying the holidays in December.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Note: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T</a:t>
            </a:r>
            <a:r>
              <a:rPr lang="en-US" b="1" dirty="0" smtClean="0">
                <a:solidFill>
                  <a:srgbClr val="FFFF00"/>
                </a:solidFill>
              </a:rPr>
              <a:t>his </a:t>
            </a:r>
            <a:r>
              <a:rPr lang="en-US" b="1" dirty="0">
                <a:solidFill>
                  <a:srgbClr val="FFFF00"/>
                </a:solidFill>
              </a:rPr>
              <a:t>action always takes places in specific time </a:t>
            </a:r>
            <a:r>
              <a:rPr lang="en-US" b="1" dirty="0" smtClean="0">
                <a:solidFill>
                  <a:srgbClr val="FFFF00"/>
                </a:solidFill>
              </a:rPr>
              <a:t>interval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220</TotalTime>
  <Words>820</Words>
  <Application>Microsoft Office PowerPoint</Application>
  <PresentationFormat>On-screen Show (4:3)</PresentationFormat>
  <Paragraphs>89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Bauhaus 93</vt:lpstr>
      <vt:lpstr>Calibri</vt:lpstr>
      <vt:lpstr>Century Gothic</vt:lpstr>
      <vt:lpstr>Vapor Trail</vt:lpstr>
      <vt:lpstr>Future forms</vt:lpstr>
      <vt:lpstr>To express different future activities we use:</vt:lpstr>
      <vt:lpstr>Will/won’t + infinitive</vt:lpstr>
      <vt:lpstr>Be (am, is, are) + going to + inf.</vt:lpstr>
      <vt:lpstr>Am, is are + V-ing </vt:lpstr>
      <vt:lpstr>                                 V/V-s</vt:lpstr>
      <vt:lpstr>!All in one place</vt:lpstr>
      <vt:lpstr>      BUT- there is more….  What’ s this now?</vt:lpstr>
      <vt:lpstr>Future  Continuous  will be + V-ing</vt:lpstr>
      <vt:lpstr>Future Perfect will have + Past Participle (V-ed/3rd)</vt:lpstr>
      <vt:lpstr>Future Perfect Continuous   will/won’t have been + V-ing</vt:lpstr>
      <vt:lpstr>Exercises: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forms</dc:title>
  <dc:creator>Lazar</dc:creator>
  <cp:lastModifiedBy>Windows User</cp:lastModifiedBy>
  <cp:revision>29</cp:revision>
  <dcterms:created xsi:type="dcterms:W3CDTF">2020-03-21T17:42:48Z</dcterms:created>
  <dcterms:modified xsi:type="dcterms:W3CDTF">2020-10-09T19:26:32Z</dcterms:modified>
</cp:coreProperties>
</file>