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2F8-D2E2-4118-A5BD-482DD73AA56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2F8-D2E2-4118-A5BD-482DD73AA56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6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2F8-D2E2-4118-A5BD-482DD73AA56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5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2F8-D2E2-4118-A5BD-482DD73AA56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8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2F8-D2E2-4118-A5BD-482DD73AA56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2F8-D2E2-4118-A5BD-482DD73AA56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1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2F8-D2E2-4118-A5BD-482DD73AA56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1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2F8-D2E2-4118-A5BD-482DD73AA56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2F8-D2E2-4118-A5BD-482DD73AA56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9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2F8-D2E2-4118-A5BD-482DD73AA56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9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D2F8-D2E2-4118-A5BD-482DD73AA56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2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BD2F8-D2E2-4118-A5BD-482DD73AA56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1AD77-750F-4C09-A0A1-C4D2AEA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1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b="1" i="1" dirty="0"/>
              <a:t>Protokol mrežnog sloja X.25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24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1"/>
            <a:ext cx="7239000" cy="289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0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sr-Latn-BA" b="1" i="1" dirty="0"/>
              <a:t>Protokol fizičkog sloja</a:t>
            </a:r>
            <a:r>
              <a:rPr lang="sr-Latn-BA" dirty="0"/>
              <a:t>, nazvan X.21, specificira mehanički i električni interfejs između računara korisnika (DTE) i mreže (DCE</a:t>
            </a:r>
            <a:r>
              <a:rPr lang="sr-Latn-BA" dirty="0" smtClean="0"/>
              <a:t>).</a:t>
            </a:r>
          </a:p>
          <a:p>
            <a:pPr algn="just"/>
            <a:endParaRPr lang="en-US" dirty="0"/>
          </a:p>
          <a:p>
            <a:pPr algn="just"/>
            <a:r>
              <a:rPr lang="sr-Latn-BA" b="1" i="1" dirty="0"/>
              <a:t>Standard sloja veze podataka</a:t>
            </a:r>
            <a:r>
              <a:rPr lang="sr-Latn-BA" dirty="0"/>
              <a:t> ima brojne varijante koje su projektovane da se bave uspostavljanjem, kontrolom i raskidanjem logičke (virtuelne )veze između korisnika i mreže kao i greškama nastalim tokom prenosa na liniji između korisnika i mreže</a:t>
            </a:r>
            <a:r>
              <a:rPr lang="sr-Latn-BA" dirty="0" smtClean="0"/>
              <a:t>.</a:t>
            </a:r>
          </a:p>
          <a:p>
            <a:pPr algn="just"/>
            <a:endParaRPr lang="sr-Latn-BA" dirty="0" smtClean="0"/>
          </a:p>
          <a:p>
            <a:pPr algn="just"/>
            <a:r>
              <a:rPr lang="sr-Latn-BA" dirty="0"/>
              <a:t>U X.25 mrežama se kao </a:t>
            </a:r>
            <a:r>
              <a:rPr lang="sr-Latn-BA" dirty="0" smtClean="0"/>
              <a:t>protokol </a:t>
            </a:r>
            <a:r>
              <a:rPr lang="sr-Latn-BA" dirty="0"/>
              <a:t>sloja veze podataka koristi HDLC protokol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3810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6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sr-Latn-BA" b="1" i="1" dirty="0"/>
              <a:t>Protokol paketskog sloja</a:t>
            </a:r>
            <a:r>
              <a:rPr lang="sr-Latn-BA" dirty="0"/>
              <a:t> se bavi adresovanjem, kontrolom protoka (flow control), potvrđivanjem isporuke, prekidima i sl</a:t>
            </a:r>
            <a:r>
              <a:rPr lang="sr-Latn-BA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sr-Latn-BA" dirty="0"/>
              <a:t>U osnovi, ovaj sloj omogućava korisniku da uspostavi virtuelne linije i da onda šalje pakete do najviše 128 bajtova po paketu.</a:t>
            </a:r>
            <a:endParaRPr lang="en-US" dirty="0"/>
          </a:p>
          <a:p>
            <a:pPr algn="just"/>
            <a:r>
              <a:rPr lang="sr-Latn-BA" dirty="0"/>
              <a:t> 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3810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8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BA" dirty="0"/>
              <a:t>U DTE uređaju </a:t>
            </a:r>
            <a:r>
              <a:rPr lang="sr-Latn-BA" dirty="0" smtClean="0"/>
              <a:t>(koderu izvora) formiraju </a:t>
            </a:r>
            <a:r>
              <a:rPr lang="sr-Latn-BA" dirty="0"/>
              <a:t>se paketi podataka i upravljački paketi koji se preko i</a:t>
            </a:r>
            <a:r>
              <a:rPr lang="sr-Latn-BA" dirty="0" smtClean="0"/>
              <a:t>nterfejsa </a:t>
            </a:r>
            <a:r>
              <a:rPr lang="sr-Latn-BA" dirty="0"/>
              <a:t>sloja veze podataka, prenose u DCE uređaj (linijski koder).</a:t>
            </a:r>
            <a:endParaRPr lang="en-US" dirty="0"/>
          </a:p>
          <a:p>
            <a:pPr algn="just"/>
            <a:r>
              <a:rPr lang="sr-Latn-BA" dirty="0"/>
              <a:t>U linijskom koderu svaki paket unosi se u po jedan ram sloja veze podataka. </a:t>
            </a:r>
            <a:endParaRPr lang="sr-Latn-BA" dirty="0" smtClean="0"/>
          </a:p>
          <a:p>
            <a:pPr algn="just"/>
            <a:r>
              <a:rPr lang="sr-Latn-BA" dirty="0" smtClean="0"/>
              <a:t>Ovi </a:t>
            </a:r>
            <a:r>
              <a:rPr lang="sr-Latn-BA" dirty="0"/>
              <a:t>paketi se pouzdano i po redosljedu isporučuju.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9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BA" dirty="0"/>
              <a:t>Paketski sloj obavlja i poslove vezane za multipleksiranje i to je v eoma važna usluga koju pruža X.25</a:t>
            </a:r>
            <a:r>
              <a:rPr lang="sr-Latn-BA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sr-Latn-BA" dirty="0"/>
              <a:t>Moguće je da se preko jedne fizičke DTE-DCE linije multipleksiranjem ostvari do 4095 simultanih dupleksnih virtuelnih linija sa drugim DTE uređajima. 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sr-Latn-BA" i="1" dirty="0"/>
              <a:t>X.25 standard je razvijen prije OSI referentnog modela i zato se ne uklapa u potpunosti u OSI model.</a:t>
            </a:r>
            <a:endParaRPr lang="en-US" dirty="0"/>
          </a:p>
          <a:p>
            <a:pPr algn="just"/>
            <a:r>
              <a:rPr lang="sr-Latn-BA" dirty="0"/>
              <a:t>Obično se tri prva sloja OSI modela izjednačavaju sa tri sloja X.25 standarda, što međutim nije potpuno tačno.</a:t>
            </a:r>
            <a:endParaRPr lang="en-US" dirty="0"/>
          </a:p>
          <a:p>
            <a:pPr algn="just"/>
            <a:r>
              <a:rPr lang="sr-Latn-BA" dirty="0"/>
              <a:t>Slojevi 1 i 2 u OSI referentnom modelu u potpunosti odgovaraju slojevima 1 i 2 standarda X.25, ali vidi se da paketski sloj obavlja i neke poslove od kraja do kraja mreže, što više odgovara transportnom protokolu</a:t>
            </a:r>
            <a:r>
              <a:rPr lang="sr-Latn-BA" dirty="0" smtClean="0"/>
              <a:t>.</a:t>
            </a:r>
          </a:p>
          <a:p>
            <a:pPr algn="just"/>
            <a:r>
              <a:rPr lang="sr-Latn-BA" dirty="0" smtClean="0"/>
              <a:t>s </a:t>
            </a:r>
            <a:r>
              <a:rPr lang="sr-Latn-BA" dirty="0"/>
              <a:t>druge strane, paketski sloj ne obavlja sve funkcije transportnog protokola da bi ga u potpunosti izjednačili sa transportnim slojem OSI modela.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19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Frame relay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visoko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djelotvorni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WAN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protokol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endParaRPr lang="hr-HR" altLang="en-US" dirty="0" smtClean="0">
              <a:solidFill>
                <a:schemeClr val="tx2"/>
              </a:solidFill>
            </a:endParaRPr>
          </a:p>
          <a:p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koristi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fizički</a:t>
            </a:r>
            <a:r>
              <a:rPr lang="sr-Latn-BA" altLang="en-US" dirty="0" smtClean="0">
                <a:solidFill>
                  <a:schemeClr val="tx2"/>
                </a:solidFill>
                <a:cs typeface="Times New Roman" pitchFamily="18" charset="0"/>
              </a:rPr>
              <a:t> sloj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sloj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sr-Latn-BA" altLang="en-US" dirty="0" smtClean="0">
                <a:solidFill>
                  <a:schemeClr val="tx2"/>
                </a:solidFill>
                <a:cs typeface="Times New Roman" pitchFamily="18" charset="0"/>
              </a:rPr>
              <a:t>veze podataka </a:t>
            </a:r>
            <a:r>
              <a:rPr lang="hr-HR" altLang="en-US" dirty="0" smtClean="0">
                <a:solidFill>
                  <a:schemeClr val="tx2"/>
                </a:solidFill>
              </a:rPr>
              <a:t>OSI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referentno</a:t>
            </a:r>
            <a:r>
              <a:rPr lang="hr-HR" altLang="en-US" dirty="0" smtClean="0">
                <a:solidFill>
                  <a:schemeClr val="tx2"/>
                </a:solidFill>
              </a:rPr>
              <a:t>g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model</a:t>
            </a:r>
            <a:r>
              <a:rPr lang="hr-HR" altLang="en-US" dirty="0" smtClean="0">
                <a:solidFill>
                  <a:schemeClr val="tx2"/>
                </a:solidFill>
              </a:rPr>
              <a:t>a</a:t>
            </a:r>
          </a:p>
          <a:p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najdjelotvorniji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način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prenosa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podataka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na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veliku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daljinu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po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mrežama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dobro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zaštićenim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od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greš</a:t>
            </a:r>
            <a:r>
              <a:rPr lang="sr-Latn-BA" altLang="en-US" dirty="0" smtClean="0">
                <a:solidFill>
                  <a:schemeClr val="tx2"/>
                </a:solidFill>
                <a:cs typeface="Times New Roman" pitchFamily="18" charset="0"/>
              </a:rPr>
              <a:t>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k</a:t>
            </a:r>
            <a:r>
              <a:rPr lang="sr-Latn-BA" altLang="en-US" dirty="0" smtClean="0">
                <a:solidFill>
                  <a:schemeClr val="tx2"/>
                </a:solidFill>
                <a:cs typeface="Times New Roman" pitchFamily="18" charset="0"/>
              </a:rPr>
              <a:t>a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endParaRPr lang="hr-HR" altLang="en-US" dirty="0" smtClean="0">
              <a:solidFill>
                <a:schemeClr val="tx2"/>
              </a:solidFill>
            </a:endParaRPr>
          </a:p>
          <a:p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širok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opseg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brzina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rada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, </a:t>
            </a:r>
            <a:r>
              <a:rPr lang="en-GB" altLang="en-US" sz="2800" dirty="0" err="1" smtClean="0">
                <a:solidFill>
                  <a:schemeClr val="tx2"/>
                </a:solidFill>
                <a:cs typeface="Times New Roman" pitchFamily="18" charset="0"/>
              </a:rPr>
              <a:t>tipične</a:t>
            </a:r>
            <a:r>
              <a:rPr lang="en-GB" altLang="en-US" sz="28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2800" dirty="0" err="1" smtClean="0">
                <a:solidFill>
                  <a:schemeClr val="tx2"/>
                </a:solidFill>
                <a:cs typeface="Times New Roman" pitchFamily="18" charset="0"/>
              </a:rPr>
              <a:t>su</a:t>
            </a:r>
            <a:r>
              <a:rPr lang="en-GB" altLang="en-US" sz="28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2800" dirty="0" err="1" smtClean="0">
                <a:solidFill>
                  <a:schemeClr val="tx2"/>
                </a:solidFill>
                <a:cs typeface="Times New Roman" pitchFamily="18" charset="0"/>
              </a:rPr>
              <a:t>brzine</a:t>
            </a:r>
            <a:r>
              <a:rPr lang="en-GB" altLang="en-US" sz="2800" dirty="0" smtClean="0">
                <a:solidFill>
                  <a:schemeClr val="tx2"/>
                </a:solidFill>
                <a:cs typeface="Times New Roman" pitchFamily="18" charset="0"/>
              </a:rPr>
              <a:t> od 56kbps do 2Mbps</a:t>
            </a:r>
            <a:endParaRPr lang="hr-HR" altLang="en-US" sz="28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50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6084" y="5105400"/>
            <a:ext cx="54102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altLang="en-US" dirty="0" smtClean="0">
                <a:solidFill>
                  <a:schemeClr val="tx2"/>
                </a:solidFill>
              </a:rPr>
              <a:t>DCE – Data Circuit Equipment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altLang="en-US" dirty="0" smtClean="0">
                <a:solidFill>
                  <a:schemeClr val="tx2"/>
                </a:solidFill>
              </a:rPr>
              <a:t>		mrežna oprema: mrežni komutator</a:t>
            </a:r>
          </a:p>
          <a:p>
            <a:pPr>
              <a:lnSpc>
                <a:spcPct val="90000"/>
              </a:lnSpc>
            </a:pPr>
            <a:r>
              <a:rPr lang="hr-HR" altLang="en-US" dirty="0" smtClean="0">
                <a:solidFill>
                  <a:schemeClr val="tx2"/>
                </a:solidFill>
              </a:rPr>
              <a:t>DTE – Data Terminal Equipment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altLang="en-US" dirty="0" smtClean="0">
                <a:solidFill>
                  <a:schemeClr val="tx2"/>
                </a:solidFill>
              </a:rPr>
              <a:t>		uređaji: routeri, mostovi, terminali, PC</a:t>
            </a:r>
            <a:endParaRPr lang="en-GB" alt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495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Komponente: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81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b="1" dirty="0" smtClean="0"/>
              <a:t>Tehnologija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Paket</a:t>
            </a:r>
            <a:r>
              <a:rPr lang="sr-Latn-BA" altLang="en-US" dirty="0" smtClean="0">
                <a:solidFill>
                  <a:schemeClr val="tx2"/>
                </a:solidFill>
                <a:cs typeface="Times New Roman" pitchFamily="18" charset="0"/>
              </a:rPr>
              <a:t>ski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komutiran</a:t>
            </a:r>
            <a:r>
              <a:rPr lang="hr-HR" altLang="en-US" dirty="0" smtClean="0">
                <a:solidFill>
                  <a:schemeClr val="tx2"/>
                </a:solidFill>
              </a:rPr>
              <a:t>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tehnologij</a:t>
            </a:r>
            <a:r>
              <a:rPr lang="hr-HR" altLang="en-US" dirty="0" smtClean="0">
                <a:solidFill>
                  <a:schemeClr val="tx2"/>
                </a:solidFill>
              </a:rPr>
              <a:t>a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endParaRPr lang="hr-HR" altLang="en-US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hr-HR" altLang="en-US" dirty="0" smtClean="0">
                <a:solidFill>
                  <a:schemeClr val="tx2"/>
                </a:solidFill>
              </a:rPr>
              <a:t>			</a:t>
            </a:r>
            <a:r>
              <a:rPr lang="hr-HR" altLang="en-US" sz="2800" dirty="0" smtClean="0">
                <a:solidFill>
                  <a:schemeClr val="tx2"/>
                </a:solidFill>
                <a:sym typeface="Wingdings" pitchFamily="2" charset="2"/>
              </a:rPr>
              <a:t>paketi promjenjive dužine</a:t>
            </a:r>
          </a:p>
          <a:p>
            <a:pPr algn="just">
              <a:buFont typeface="Wingdings" pitchFamily="2" charset="2"/>
              <a:buNone/>
            </a:pPr>
            <a:r>
              <a:rPr lang="hr-HR" altLang="en-US" sz="2800" dirty="0" smtClean="0">
                <a:solidFill>
                  <a:schemeClr val="tx2"/>
                </a:solidFill>
                <a:sym typeface="Wingdings" pitchFamily="2" charset="2"/>
              </a:rPr>
              <a:t>			statističko multipleksiranje</a:t>
            </a:r>
            <a:endParaRPr lang="hr-HR" altLang="en-US" sz="2800" dirty="0" smtClean="0">
              <a:solidFill>
                <a:schemeClr val="tx2"/>
              </a:solidFill>
            </a:endParaRPr>
          </a:p>
          <a:p>
            <a:pPr algn="just"/>
            <a:r>
              <a:rPr lang="hr-HR" altLang="en-US" dirty="0" smtClean="0">
                <a:solidFill>
                  <a:schemeClr val="tx2"/>
                </a:solidFill>
              </a:rPr>
              <a:t>t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ehnika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i="1" dirty="0" err="1" smtClean="0">
                <a:solidFill>
                  <a:schemeClr val="tx2"/>
                </a:solidFill>
                <a:cs typeface="Times New Roman" pitchFamily="18" charset="0"/>
              </a:rPr>
              <a:t>statističkog</a:t>
            </a:r>
            <a:r>
              <a:rPr lang="en-GB" altLang="en-US" i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i="1" dirty="0" err="1" smtClean="0">
                <a:solidFill>
                  <a:schemeClr val="tx2"/>
                </a:solidFill>
                <a:cs typeface="Times New Roman" pitchFamily="18" charset="0"/>
              </a:rPr>
              <a:t>multipleksiranja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djeluje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tako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da se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zavisno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od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opterećenja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raspoloživih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kanala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određuju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put</a:t>
            </a:r>
            <a:r>
              <a:rPr lang="sr-Latn-BA" altLang="en-US" dirty="0" smtClean="0">
                <a:solidFill>
                  <a:schemeClr val="tx2"/>
                </a:solidFill>
                <a:cs typeface="Times New Roman" pitchFamily="18" charset="0"/>
              </a:rPr>
              <a:t>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vi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pr</a:t>
            </a:r>
            <a:r>
              <a:rPr lang="sr-Latn-BA" altLang="en-US" dirty="0" smtClean="0">
                <a:solidFill>
                  <a:schemeClr val="tx2"/>
                </a:solidFill>
                <a:cs typeface="Times New Roman" pitchFamily="18" charset="0"/>
              </a:rPr>
              <a:t>e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nosa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okvira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podataka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na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taj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način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se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povećava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propusna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moć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mreže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85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b="1" dirty="0" smtClean="0"/>
              <a:t>Virtuelne veze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vez</a:t>
            </a:r>
            <a:r>
              <a:rPr lang="hr-HR" altLang="en-US" dirty="0" smtClean="0">
                <a:solidFill>
                  <a:schemeClr val="tx2"/>
                </a:solidFill>
              </a:rPr>
              <a:t>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između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dva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DTE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uređaja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ostvaren</a:t>
            </a:r>
            <a:r>
              <a:rPr lang="hr-HR" altLang="en-US" dirty="0" smtClean="0">
                <a:solidFill>
                  <a:schemeClr val="tx2"/>
                </a:solidFill>
              </a:rPr>
              <a:t>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preko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paket</a:t>
            </a:r>
            <a:r>
              <a:rPr lang="sr-Latn-BA" altLang="en-US" dirty="0" smtClean="0">
                <a:solidFill>
                  <a:schemeClr val="tx2"/>
                </a:solidFill>
                <a:cs typeface="Times New Roman" pitchFamily="18" charset="0"/>
              </a:rPr>
              <a:t>ski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komutirane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meže</a:t>
            </a:r>
            <a:r>
              <a:rPr lang="en-GB" altLang="en-US" dirty="0" smtClean="0"/>
              <a:t> </a:t>
            </a:r>
            <a:endParaRPr lang="hr-HR" altLang="en-US" dirty="0" smtClean="0"/>
          </a:p>
          <a:p>
            <a:r>
              <a:rPr lang="hr-HR" altLang="en-US" dirty="0" smtClean="0">
                <a:solidFill>
                  <a:schemeClr val="tx2"/>
                </a:solidFill>
              </a:rPr>
              <a:t>j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edinstveno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određene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identifikator</a:t>
            </a:r>
            <a:r>
              <a:rPr lang="hr-HR" altLang="en-US" dirty="0" smtClean="0">
                <a:solidFill>
                  <a:schemeClr val="tx2"/>
                </a:solidFill>
              </a:rPr>
              <a:t>om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veze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– DLCI</a:t>
            </a:r>
            <a:endParaRPr lang="hr-HR" altLang="en-US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r-HR" altLang="en-US" dirty="0" smtClean="0">
                <a:solidFill>
                  <a:schemeClr val="tx2"/>
                </a:solidFill>
              </a:rPr>
              <a:t>		</a:t>
            </a:r>
            <a:r>
              <a:rPr lang="hr-HR" altLang="en-US" sz="2800" dirty="0" smtClean="0">
                <a:solidFill>
                  <a:schemeClr val="tx2"/>
                </a:solidFill>
              </a:rPr>
              <a:t>(Data-Link Connection Identifier)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hr-HR" altLang="en-US" dirty="0" smtClean="0">
              <a:solidFill>
                <a:schemeClr val="tx2"/>
              </a:solidFill>
            </a:endParaRPr>
          </a:p>
          <a:p>
            <a:r>
              <a:rPr lang="hr-HR" altLang="en-US" dirty="0" smtClean="0">
                <a:solidFill>
                  <a:schemeClr val="tx2"/>
                </a:solidFill>
              </a:rPr>
              <a:t>u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spostavljaju</a:t>
            </a:r>
            <a:r>
              <a:rPr lang="hr-HR" altLang="en-US" dirty="0" smtClean="0">
                <a:solidFill>
                  <a:schemeClr val="tx2"/>
                </a:solidFill>
              </a:rPr>
              <a:t> se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programski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tako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da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mreža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može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vršiti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prenos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po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različitim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kanalima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endParaRPr lang="hr-HR" altLang="en-US" dirty="0" smtClean="0">
              <a:solidFill>
                <a:schemeClr val="tx2"/>
              </a:solidFill>
            </a:endParaRPr>
          </a:p>
          <a:p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omogućena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je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istovremena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razmjena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podataka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sa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više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različitih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odredišta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endParaRPr lang="hr-HR" altLang="en-US" dirty="0" smtClean="0">
              <a:solidFill>
                <a:schemeClr val="tx2"/>
              </a:solidFill>
            </a:endParaRPr>
          </a:p>
          <a:p>
            <a:r>
              <a:rPr lang="hr-HR" altLang="en-US" dirty="0" smtClean="0">
                <a:solidFill>
                  <a:schemeClr val="tx2"/>
                </a:solidFill>
              </a:rPr>
              <a:t>PVC (Permanent Virtual Circuit) – stalne virtualne veze</a:t>
            </a:r>
          </a:p>
          <a:p>
            <a:r>
              <a:rPr lang="hr-HR" altLang="en-US" dirty="0" smtClean="0">
                <a:solidFill>
                  <a:schemeClr val="tx2"/>
                </a:solidFill>
              </a:rPr>
              <a:t>SVC (Switch Virtual Circuit) – komutirane virtualne veze</a:t>
            </a:r>
          </a:p>
          <a:p>
            <a:pPr>
              <a:buFont typeface="Wingdings" pitchFamily="2" charset="2"/>
              <a:buNone/>
            </a:pPr>
            <a:endParaRPr lang="en-GB" alt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3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Definisati</a:t>
            </a:r>
            <a:r>
              <a:rPr lang="en-US" dirty="0" smtClean="0"/>
              <a:t> </a:t>
            </a:r>
            <a:r>
              <a:rPr lang="en-US" dirty="0" err="1" smtClean="0"/>
              <a:t>podsisteme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sr-Latn-BA" dirty="0" smtClean="0"/>
              <a:t>čunarske mreže.</a:t>
            </a:r>
          </a:p>
          <a:p>
            <a:r>
              <a:rPr lang="sr-Latn-BA" dirty="0" smtClean="0"/>
              <a:t>Definisati i objasniti paketsku komutaciju.</a:t>
            </a:r>
          </a:p>
          <a:p>
            <a:r>
              <a:rPr lang="sr-Latn-BA" dirty="0" smtClean="0"/>
              <a:t>Navesti funkcije mrežnog sloja.</a:t>
            </a:r>
          </a:p>
        </p:txBody>
      </p:sp>
    </p:spTree>
    <p:extLst>
      <p:ext uri="{BB962C8B-B14F-4D97-AF65-F5344CB8AC3E}">
        <p14:creationId xmlns:p14="http://schemas.microsoft.com/office/powerpoint/2010/main" val="4200035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i="1" dirty="0" smtClean="0">
                <a:latin typeface="Times New Roman" pitchFamily="18" charset="0"/>
              </a:rPr>
              <a:t>Komutirane virtuelne veze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Komunikacija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se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sastoji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sr-Latn-BA" altLang="en-US" sz="3600" dirty="0">
                <a:solidFill>
                  <a:schemeClr val="tx2"/>
                </a:solidFill>
                <a:cs typeface="Times New Roman" pitchFamily="18" charset="0"/>
              </a:rPr>
              <a:t>iz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4 </a:t>
            </a:r>
            <a:r>
              <a:rPr lang="sr-Latn-BA" altLang="en-US" sz="3600" dirty="0">
                <a:solidFill>
                  <a:schemeClr val="tx2"/>
                </a:solidFill>
                <a:cs typeface="Times New Roman" pitchFamily="18" charset="0"/>
              </a:rPr>
              <a:t>etape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: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hr-HR" altLang="en-US" b="1" dirty="0">
                <a:solidFill>
                  <a:schemeClr val="tx2"/>
                </a:solidFill>
              </a:rPr>
              <a:t>	</a:t>
            </a:r>
            <a:r>
              <a:rPr lang="en-GB" altLang="en-US" b="1" u="sng" dirty="0">
                <a:solidFill>
                  <a:schemeClr val="tx2"/>
                </a:solidFill>
              </a:rPr>
              <a:t>Call setup</a:t>
            </a:r>
            <a:r>
              <a:rPr lang="en-GB" altLang="en-US" dirty="0">
                <a:solidFill>
                  <a:schemeClr val="tx2"/>
                </a:solidFill>
              </a:rPr>
              <a:t> – </a:t>
            </a:r>
            <a:r>
              <a:rPr lang="en-GB" altLang="en-US" dirty="0" err="1">
                <a:solidFill>
                  <a:schemeClr val="tx2"/>
                </a:solidFill>
              </a:rPr>
              <a:t>uspostavljanje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virtu</a:t>
            </a:r>
            <a:r>
              <a:rPr lang="sr-Latn-BA" altLang="en-US" dirty="0">
                <a:solidFill>
                  <a:schemeClr val="tx2"/>
                </a:solidFill>
              </a:rPr>
              <a:t>e</a:t>
            </a:r>
            <a:r>
              <a:rPr lang="en-GB" altLang="en-US" dirty="0" err="1">
                <a:solidFill>
                  <a:schemeClr val="tx2"/>
                </a:solidFill>
              </a:rPr>
              <a:t>lne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veze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između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dva</a:t>
            </a:r>
            <a:r>
              <a:rPr lang="en-GB" altLang="en-US" dirty="0">
                <a:solidFill>
                  <a:schemeClr val="tx2"/>
                </a:solidFill>
              </a:rPr>
              <a:t> DTE </a:t>
            </a:r>
            <a:r>
              <a:rPr lang="en-GB" altLang="en-US" dirty="0" err="1">
                <a:solidFill>
                  <a:schemeClr val="tx2"/>
                </a:solidFill>
              </a:rPr>
              <a:t>uređaja</a:t>
            </a:r>
            <a:endParaRPr lang="en-GB" altLang="en-US" dirty="0">
              <a:solidFill>
                <a:schemeClr val="tx2"/>
              </a:solidFill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hr-HR" altLang="en-US" b="1" dirty="0">
                <a:solidFill>
                  <a:schemeClr val="tx2"/>
                </a:solidFill>
              </a:rPr>
              <a:t>	</a:t>
            </a:r>
            <a:r>
              <a:rPr lang="en-GB" altLang="en-US" b="1" u="sng" dirty="0">
                <a:solidFill>
                  <a:schemeClr val="tx2"/>
                </a:solidFill>
              </a:rPr>
              <a:t>Data transfer</a:t>
            </a:r>
            <a:r>
              <a:rPr lang="en-GB" altLang="en-US" dirty="0">
                <a:solidFill>
                  <a:schemeClr val="tx2"/>
                </a:solidFill>
              </a:rPr>
              <a:t> – </a:t>
            </a:r>
            <a:r>
              <a:rPr lang="en-GB" altLang="en-US" dirty="0" err="1">
                <a:solidFill>
                  <a:schemeClr val="tx2"/>
                </a:solidFill>
              </a:rPr>
              <a:t>razmjena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podataka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između</a:t>
            </a:r>
            <a:r>
              <a:rPr lang="en-GB" altLang="en-US" dirty="0">
                <a:solidFill>
                  <a:schemeClr val="tx2"/>
                </a:solidFill>
              </a:rPr>
              <a:t> DTE </a:t>
            </a:r>
            <a:r>
              <a:rPr lang="en-GB" altLang="en-US" dirty="0" err="1">
                <a:solidFill>
                  <a:schemeClr val="tx2"/>
                </a:solidFill>
              </a:rPr>
              <a:t>uređaja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preko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virtu</a:t>
            </a:r>
            <a:r>
              <a:rPr lang="sr-Latn-BA" altLang="en-US" dirty="0">
                <a:solidFill>
                  <a:schemeClr val="tx2"/>
                </a:solidFill>
              </a:rPr>
              <a:t>e</a:t>
            </a:r>
            <a:r>
              <a:rPr lang="en-GB" altLang="en-US" dirty="0" err="1">
                <a:solidFill>
                  <a:schemeClr val="tx2"/>
                </a:solidFill>
              </a:rPr>
              <a:t>lne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veze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hr-HR" altLang="en-US" b="1" dirty="0">
                <a:solidFill>
                  <a:schemeClr val="tx2"/>
                </a:solidFill>
              </a:rPr>
              <a:t>	</a:t>
            </a:r>
            <a:r>
              <a:rPr lang="en-GB" altLang="en-US" b="1" u="sng" dirty="0">
                <a:solidFill>
                  <a:schemeClr val="tx2"/>
                </a:solidFill>
              </a:rPr>
              <a:t>Idle</a:t>
            </a:r>
            <a:r>
              <a:rPr lang="hr-HR" altLang="en-US" b="1" dirty="0">
                <a:solidFill>
                  <a:schemeClr val="tx2"/>
                </a:solidFill>
              </a:rPr>
              <a:t> </a:t>
            </a:r>
            <a:r>
              <a:rPr lang="en-GB" altLang="en-US" dirty="0">
                <a:solidFill>
                  <a:schemeClr val="tx2"/>
                </a:solidFill>
              </a:rPr>
              <a:t>– </a:t>
            </a:r>
            <a:r>
              <a:rPr lang="en-GB" altLang="en-US" dirty="0" err="1">
                <a:solidFill>
                  <a:schemeClr val="tx2"/>
                </a:solidFill>
              </a:rPr>
              <a:t>veza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između</a:t>
            </a:r>
            <a:r>
              <a:rPr lang="en-GB" altLang="en-US" dirty="0">
                <a:solidFill>
                  <a:schemeClr val="tx2"/>
                </a:solidFill>
              </a:rPr>
              <a:t> DTE </a:t>
            </a:r>
            <a:r>
              <a:rPr lang="en-GB" altLang="en-US" dirty="0" err="1">
                <a:solidFill>
                  <a:schemeClr val="tx2"/>
                </a:solidFill>
              </a:rPr>
              <a:t>uređaja</a:t>
            </a:r>
            <a:r>
              <a:rPr lang="en-GB" altLang="en-US" dirty="0">
                <a:solidFill>
                  <a:schemeClr val="tx2"/>
                </a:solidFill>
              </a:rPr>
              <a:t> je </a:t>
            </a:r>
            <a:r>
              <a:rPr lang="en-GB" altLang="en-US" dirty="0" err="1">
                <a:solidFill>
                  <a:schemeClr val="tx2"/>
                </a:solidFill>
              </a:rPr>
              <a:t>još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uvijek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aktivna</a:t>
            </a:r>
            <a:r>
              <a:rPr lang="en-GB" altLang="en-US" dirty="0">
                <a:solidFill>
                  <a:schemeClr val="tx2"/>
                </a:solidFill>
              </a:rPr>
              <a:t>, </a:t>
            </a:r>
            <a:r>
              <a:rPr lang="en-GB" altLang="en-US" dirty="0" err="1">
                <a:solidFill>
                  <a:schemeClr val="tx2"/>
                </a:solidFill>
              </a:rPr>
              <a:t>ali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nema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pr</a:t>
            </a:r>
            <a:r>
              <a:rPr lang="sr-Latn-BA" altLang="en-US" dirty="0">
                <a:solidFill>
                  <a:schemeClr val="tx2"/>
                </a:solidFill>
              </a:rPr>
              <a:t>e</a:t>
            </a:r>
            <a:r>
              <a:rPr lang="en-GB" altLang="en-US" dirty="0" err="1">
                <a:solidFill>
                  <a:schemeClr val="tx2"/>
                </a:solidFill>
              </a:rPr>
              <a:t>nosa</a:t>
            </a:r>
            <a:r>
              <a:rPr lang="hr-HR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  <a:cs typeface="Times New Roman" pitchFamily="18" charset="0"/>
              </a:rPr>
              <a:t>podataka</a:t>
            </a:r>
            <a:r>
              <a:rPr lang="en-GB" altLang="en-US" dirty="0">
                <a:solidFill>
                  <a:schemeClr val="tx2"/>
                </a:solidFill>
                <a:cs typeface="Times New Roman" pitchFamily="18" charset="0"/>
              </a:rPr>
              <a:t>, </a:t>
            </a:r>
            <a:r>
              <a:rPr lang="en-GB" altLang="en-US" dirty="0" err="1">
                <a:solidFill>
                  <a:schemeClr val="tx2"/>
                </a:solidFill>
                <a:cs typeface="Times New Roman" pitchFamily="18" charset="0"/>
              </a:rPr>
              <a:t>nakon</a:t>
            </a:r>
            <a:r>
              <a:rPr lang="en-GB" alt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>
                <a:solidFill>
                  <a:schemeClr val="tx2"/>
                </a:solidFill>
                <a:cs typeface="Times New Roman" pitchFamily="18" charset="0"/>
              </a:rPr>
              <a:t>određenog</a:t>
            </a:r>
            <a:r>
              <a:rPr lang="en-GB" alt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>
                <a:solidFill>
                  <a:schemeClr val="tx2"/>
                </a:solidFill>
                <a:cs typeface="Times New Roman" pitchFamily="18" charset="0"/>
              </a:rPr>
              <a:t>trajanja</a:t>
            </a:r>
            <a:r>
              <a:rPr lang="en-GB" alt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>
                <a:solidFill>
                  <a:schemeClr val="tx2"/>
                </a:solidFill>
                <a:cs typeface="Times New Roman" pitchFamily="18" charset="0"/>
              </a:rPr>
              <a:t>ovog</a:t>
            </a:r>
            <a:r>
              <a:rPr lang="en-GB" alt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>
                <a:solidFill>
                  <a:schemeClr val="tx2"/>
                </a:solidFill>
                <a:cs typeface="Times New Roman" pitchFamily="18" charset="0"/>
              </a:rPr>
              <a:t>stanja</a:t>
            </a:r>
            <a:r>
              <a:rPr lang="en-GB" alt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>
                <a:solidFill>
                  <a:schemeClr val="tx2"/>
                </a:solidFill>
                <a:cs typeface="Times New Roman" pitchFamily="18" charset="0"/>
              </a:rPr>
              <a:t>veza</a:t>
            </a:r>
            <a:r>
              <a:rPr lang="en-GB" altLang="en-US" dirty="0">
                <a:solidFill>
                  <a:schemeClr val="tx2"/>
                </a:solidFill>
                <a:cs typeface="Times New Roman" pitchFamily="18" charset="0"/>
              </a:rPr>
              <a:t> se </a:t>
            </a:r>
            <a:r>
              <a:rPr lang="en-GB" altLang="en-US" dirty="0" err="1">
                <a:solidFill>
                  <a:schemeClr val="tx2"/>
                </a:solidFill>
                <a:cs typeface="Times New Roman" pitchFamily="18" charset="0"/>
              </a:rPr>
              <a:t>prekida</a:t>
            </a:r>
            <a:endParaRPr lang="en-GB" altLang="en-US" dirty="0">
              <a:solidFill>
                <a:schemeClr val="tx2"/>
              </a:solidFill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hr-HR" altLang="en-US" b="1" dirty="0">
                <a:solidFill>
                  <a:schemeClr val="tx2"/>
                </a:solidFill>
              </a:rPr>
              <a:t>	</a:t>
            </a:r>
            <a:r>
              <a:rPr lang="en-GB" altLang="en-US" b="1" u="sng" dirty="0">
                <a:solidFill>
                  <a:schemeClr val="tx2"/>
                </a:solidFill>
              </a:rPr>
              <a:t>Call termination</a:t>
            </a:r>
            <a:r>
              <a:rPr lang="en-GB" altLang="en-US" dirty="0">
                <a:solidFill>
                  <a:schemeClr val="tx2"/>
                </a:solidFill>
              </a:rPr>
              <a:t> – </a:t>
            </a:r>
            <a:r>
              <a:rPr lang="en-GB" altLang="en-US" dirty="0" err="1">
                <a:solidFill>
                  <a:schemeClr val="tx2"/>
                </a:solidFill>
              </a:rPr>
              <a:t>virtu</a:t>
            </a:r>
            <a:r>
              <a:rPr lang="sr-Latn-BA" altLang="en-US" dirty="0">
                <a:solidFill>
                  <a:schemeClr val="tx2"/>
                </a:solidFill>
              </a:rPr>
              <a:t>e</a:t>
            </a:r>
            <a:r>
              <a:rPr lang="en-GB" altLang="en-US" dirty="0" err="1">
                <a:solidFill>
                  <a:schemeClr val="tx2"/>
                </a:solidFill>
              </a:rPr>
              <a:t>lna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veza</a:t>
            </a:r>
            <a:r>
              <a:rPr lang="en-GB" altLang="en-US" dirty="0">
                <a:solidFill>
                  <a:schemeClr val="tx2"/>
                </a:solidFill>
              </a:rPr>
              <a:t> </a:t>
            </a:r>
            <a:r>
              <a:rPr lang="en-GB" altLang="en-US" dirty="0" err="1">
                <a:solidFill>
                  <a:schemeClr val="tx2"/>
                </a:solidFill>
              </a:rPr>
              <a:t>između</a:t>
            </a:r>
            <a:r>
              <a:rPr lang="en-GB" altLang="en-US" dirty="0">
                <a:solidFill>
                  <a:schemeClr val="tx2"/>
                </a:solidFill>
              </a:rPr>
              <a:t> DTE </a:t>
            </a:r>
            <a:r>
              <a:rPr lang="en-GB" altLang="en-US" dirty="0" err="1">
                <a:solidFill>
                  <a:schemeClr val="tx2"/>
                </a:solidFill>
              </a:rPr>
              <a:t>uređaja</a:t>
            </a:r>
            <a:r>
              <a:rPr lang="en-GB" altLang="en-US" dirty="0">
                <a:solidFill>
                  <a:schemeClr val="tx2"/>
                </a:solidFill>
              </a:rPr>
              <a:t> je </a:t>
            </a:r>
            <a:r>
              <a:rPr lang="en-GB" altLang="en-US" dirty="0" err="1">
                <a:solidFill>
                  <a:schemeClr val="tx2"/>
                </a:solidFill>
              </a:rPr>
              <a:t>prekinuta</a:t>
            </a:r>
            <a:endParaRPr lang="hr-HR" altLang="en-US" dirty="0">
              <a:solidFill>
                <a:schemeClr val="tx2"/>
              </a:solidFill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altLang="en-US" dirty="0">
              <a:solidFill>
                <a:schemeClr val="tx2"/>
              </a:solidFill>
            </a:endParaRP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hr-HR" altLang="en-US" sz="3600" dirty="0">
                <a:solidFill>
                  <a:schemeClr val="tx2"/>
                </a:solidFill>
              </a:rPr>
              <a:t>u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slučaju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prekida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veze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DTE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uređaji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moraju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ponovo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uspostaviti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vezu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ako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još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uvijek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ima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podataka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za</a:t>
            </a:r>
            <a:r>
              <a:rPr lang="en-GB" altLang="en-US" sz="3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sz="3600" dirty="0" err="1">
                <a:solidFill>
                  <a:schemeClr val="tx2"/>
                </a:solidFill>
                <a:cs typeface="Times New Roman" pitchFamily="18" charset="0"/>
              </a:rPr>
              <a:t>prenos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2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en-US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Stalne virtuelne veze</a:t>
            </a:r>
            <a:r>
              <a:rPr lang="en-GB" altLang="en-US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altLang="en-US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Komunikacija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se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sastoji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sr-Latn-BA" altLang="en-US" dirty="0" smtClean="0">
                <a:solidFill>
                  <a:schemeClr val="tx2"/>
                </a:solidFill>
                <a:cs typeface="Times New Roman" pitchFamily="18" charset="0"/>
              </a:rPr>
              <a:t>iz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hr-HR" altLang="en-US" dirty="0" smtClean="0">
                <a:solidFill>
                  <a:schemeClr val="tx2"/>
                </a:solidFill>
              </a:rPr>
              <a:t>2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sr-Latn-BA" altLang="en-US" dirty="0" smtClean="0">
                <a:solidFill>
                  <a:schemeClr val="tx2"/>
                </a:solidFill>
                <a:cs typeface="Times New Roman" pitchFamily="18" charset="0"/>
              </a:rPr>
              <a:t>etape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:</a:t>
            </a:r>
          </a:p>
          <a:p>
            <a:pPr algn="just">
              <a:buClr>
                <a:schemeClr val="accent2"/>
              </a:buClr>
              <a:buSzPct val="80000"/>
              <a:buNone/>
            </a:pPr>
            <a:r>
              <a:rPr lang="hr-HR" altLang="en-US" b="1" dirty="0" smtClean="0">
                <a:solidFill>
                  <a:schemeClr val="tx2"/>
                </a:solidFill>
              </a:rPr>
              <a:t>	</a:t>
            </a:r>
            <a:r>
              <a:rPr lang="en-GB" altLang="en-US" b="1" u="sng" dirty="0" smtClean="0">
                <a:solidFill>
                  <a:schemeClr val="tx2"/>
                </a:solidFill>
              </a:rPr>
              <a:t>Data transfer</a:t>
            </a:r>
            <a:r>
              <a:rPr lang="en-GB" altLang="en-US" dirty="0" smtClean="0">
                <a:solidFill>
                  <a:schemeClr val="tx2"/>
                </a:solidFill>
              </a:rPr>
              <a:t> – </a:t>
            </a:r>
            <a:r>
              <a:rPr lang="en-GB" altLang="en-US" dirty="0" err="1" smtClean="0">
                <a:solidFill>
                  <a:schemeClr val="tx2"/>
                </a:solidFill>
              </a:rPr>
              <a:t>razmjena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</a:rPr>
              <a:t>podataka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</a:rPr>
              <a:t>između</a:t>
            </a:r>
            <a:r>
              <a:rPr lang="en-GB" altLang="en-US" dirty="0" smtClean="0">
                <a:solidFill>
                  <a:schemeClr val="tx2"/>
                </a:solidFill>
              </a:rPr>
              <a:t> DTE </a:t>
            </a:r>
            <a:r>
              <a:rPr lang="en-GB" altLang="en-US" dirty="0" err="1" smtClean="0">
                <a:solidFill>
                  <a:schemeClr val="tx2"/>
                </a:solidFill>
              </a:rPr>
              <a:t>uređaja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</a:rPr>
              <a:t>preko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</a:rPr>
              <a:t>virtu</a:t>
            </a:r>
            <a:r>
              <a:rPr lang="sr-Latn-BA" altLang="en-US" dirty="0" smtClean="0">
                <a:solidFill>
                  <a:schemeClr val="tx2"/>
                </a:solidFill>
              </a:rPr>
              <a:t>e</a:t>
            </a:r>
            <a:r>
              <a:rPr lang="en-GB" altLang="en-US" dirty="0" err="1" smtClean="0">
                <a:solidFill>
                  <a:schemeClr val="tx2"/>
                </a:solidFill>
              </a:rPr>
              <a:t>lne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</a:rPr>
              <a:t>veze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</a:p>
          <a:p>
            <a:pPr algn="just">
              <a:buClr>
                <a:schemeClr val="accent2"/>
              </a:buClr>
              <a:buSzPct val="80000"/>
              <a:buNone/>
            </a:pPr>
            <a:r>
              <a:rPr lang="hr-HR" altLang="en-US" b="1" dirty="0" smtClean="0">
                <a:solidFill>
                  <a:schemeClr val="tx2"/>
                </a:solidFill>
              </a:rPr>
              <a:t>	</a:t>
            </a:r>
            <a:r>
              <a:rPr lang="en-GB" altLang="en-US" b="1" u="sng" dirty="0" smtClean="0">
                <a:solidFill>
                  <a:schemeClr val="tx2"/>
                </a:solidFill>
              </a:rPr>
              <a:t>Idle</a:t>
            </a:r>
            <a:r>
              <a:rPr lang="hr-HR" altLang="en-US" b="1" dirty="0" smtClean="0">
                <a:solidFill>
                  <a:schemeClr val="tx2"/>
                </a:solidFill>
              </a:rPr>
              <a:t> </a:t>
            </a:r>
            <a:r>
              <a:rPr lang="en-GB" altLang="en-US" dirty="0" smtClean="0">
                <a:solidFill>
                  <a:schemeClr val="tx2"/>
                </a:solidFill>
              </a:rPr>
              <a:t>– </a:t>
            </a:r>
            <a:r>
              <a:rPr lang="en-GB" altLang="en-US" dirty="0" err="1" smtClean="0">
                <a:solidFill>
                  <a:schemeClr val="tx2"/>
                </a:solidFill>
              </a:rPr>
              <a:t>veza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</a:rPr>
              <a:t>između</a:t>
            </a:r>
            <a:r>
              <a:rPr lang="en-GB" altLang="en-US" dirty="0" smtClean="0">
                <a:solidFill>
                  <a:schemeClr val="tx2"/>
                </a:solidFill>
              </a:rPr>
              <a:t> DTE </a:t>
            </a:r>
            <a:r>
              <a:rPr lang="en-GB" altLang="en-US" dirty="0" err="1" smtClean="0">
                <a:solidFill>
                  <a:schemeClr val="tx2"/>
                </a:solidFill>
              </a:rPr>
              <a:t>uređaja</a:t>
            </a:r>
            <a:r>
              <a:rPr lang="en-GB" altLang="en-US" dirty="0" smtClean="0">
                <a:solidFill>
                  <a:schemeClr val="tx2"/>
                </a:solidFill>
              </a:rPr>
              <a:t> je </a:t>
            </a:r>
            <a:r>
              <a:rPr lang="en-GB" altLang="en-US" dirty="0" err="1" smtClean="0">
                <a:solidFill>
                  <a:schemeClr val="tx2"/>
                </a:solidFill>
              </a:rPr>
              <a:t>aktivna</a:t>
            </a:r>
            <a:r>
              <a:rPr lang="en-GB" altLang="en-US" dirty="0" smtClean="0">
                <a:solidFill>
                  <a:schemeClr val="tx2"/>
                </a:solidFill>
              </a:rPr>
              <a:t>, </a:t>
            </a:r>
            <a:r>
              <a:rPr lang="en-GB" altLang="en-US" dirty="0" err="1" smtClean="0">
                <a:solidFill>
                  <a:schemeClr val="tx2"/>
                </a:solidFill>
              </a:rPr>
              <a:t>ali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</a:rPr>
              <a:t>nema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</a:rPr>
              <a:t>prenosa</a:t>
            </a:r>
            <a:r>
              <a:rPr lang="hr-HR" altLang="en-US" dirty="0" smtClean="0">
                <a:solidFill>
                  <a:schemeClr val="tx2"/>
                </a:solidFill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podataka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,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veza</a:t>
            </a:r>
            <a:r>
              <a:rPr lang="hr-HR" altLang="en-US" dirty="0" smtClean="0">
                <a:solidFill>
                  <a:schemeClr val="tx2"/>
                </a:solidFill>
              </a:rPr>
              <a:t> 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se ne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prekida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ni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pod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kojim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okolnostima</a:t>
            </a:r>
            <a:endParaRPr lang="en-GB" altLang="en-US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SzPct val="80000"/>
              <a:buNone/>
            </a:pPr>
            <a:endParaRPr lang="en-GB" altLang="en-US" dirty="0" smtClean="0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Prenos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podataka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između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DTE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uređaja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može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započeti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čim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su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spremni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jer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je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veza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stalno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aktivna</a:t>
            </a:r>
            <a:endParaRPr lang="hr-HR" altLang="en-US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47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534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295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489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Frame Relay vs. X.25</a:t>
            </a:r>
            <a:r>
              <a:rPr lang="en-GB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GB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hr-HR" altLang="en-US" dirty="0" smtClean="0">
                <a:solidFill>
                  <a:schemeClr val="tx2"/>
                </a:solidFill>
              </a:rPr>
              <a:t>povezivanje slično X.25 protokolu, ali brže i efikasnije</a:t>
            </a: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X.25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garant</a:t>
            </a:r>
            <a:r>
              <a:rPr lang="sr-Latn-BA" altLang="en-US" dirty="0" smtClean="0">
                <a:solidFill>
                  <a:schemeClr val="tx2"/>
                </a:solidFill>
                <a:cs typeface="Times New Roman" pitchFamily="18" charset="0"/>
              </a:rPr>
              <a:t>uje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integritet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podataka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i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ima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kontrolu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protoka</a:t>
            </a: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endParaRPr lang="hr-HR" altLang="en-US" dirty="0" smtClean="0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Frame Relay bez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garancije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po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pitanju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integriteta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altLang="en-US" dirty="0" err="1" smtClean="0">
                <a:solidFill>
                  <a:schemeClr val="tx2"/>
                </a:solidFill>
                <a:cs typeface="Times New Roman" pitchFamily="18" charset="0"/>
              </a:rPr>
              <a:t>podataka</a:t>
            </a:r>
            <a:r>
              <a:rPr lang="en-GB" alt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hr-HR" altLang="en-US" dirty="0" smtClean="0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hr-HR" altLang="en-US" dirty="0" smtClean="0">
                <a:solidFill>
                  <a:schemeClr val="tx2"/>
                </a:solidFill>
              </a:rPr>
              <a:t>poboljšanja tehnologije smanjila linijske greške</a:t>
            </a:r>
          </a:p>
          <a:p>
            <a:pPr>
              <a:buClr>
                <a:schemeClr val="accent2"/>
              </a:buClr>
              <a:buSzPct val="80000"/>
              <a:buNone/>
            </a:pPr>
            <a:r>
              <a:rPr lang="hr-HR" altLang="en-US" dirty="0" smtClean="0">
                <a:solidFill>
                  <a:schemeClr val="tx2"/>
                </a:solidFill>
              </a:rPr>
              <a:t>		</a:t>
            </a:r>
            <a:r>
              <a:rPr lang="hr-HR" altLang="en-US" dirty="0" smtClean="0">
                <a:solidFill>
                  <a:schemeClr val="tx2"/>
                </a:solidFill>
                <a:sym typeface="Wingdings" pitchFamily="2" charset="2"/>
              </a:rPr>
              <a:t>nepotrebna korekcija grešaka između čvorova mreže</a:t>
            </a:r>
            <a:endParaRPr lang="hr-HR" altLang="en-US" dirty="0" smtClean="0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hr-HR" altLang="en-US" dirty="0" smtClean="0">
                <a:solidFill>
                  <a:schemeClr val="tx2"/>
                </a:solidFill>
              </a:rPr>
              <a:t>Frame Relay uređaj šalje podatke čim je adresa pročitana</a:t>
            </a:r>
          </a:p>
          <a:p>
            <a:pPr>
              <a:buClr>
                <a:schemeClr val="accent2"/>
              </a:buClr>
              <a:buSzPct val="80000"/>
              <a:buNone/>
            </a:pPr>
            <a:r>
              <a:rPr lang="hr-HR" altLang="en-US" dirty="0" smtClean="0">
                <a:solidFill>
                  <a:schemeClr val="tx2"/>
                </a:solidFill>
              </a:rPr>
              <a:t>		</a:t>
            </a:r>
            <a:r>
              <a:rPr lang="hr-HR" altLang="en-US" dirty="0" smtClean="0">
                <a:solidFill>
                  <a:schemeClr val="tx2"/>
                </a:solidFill>
                <a:sym typeface="Wingdings" pitchFamily="2" charset="2"/>
              </a:rPr>
              <a:t>značajna ušteda vremena</a:t>
            </a:r>
            <a:endParaRPr lang="hr-HR" alt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0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sr-Latn-BA" dirty="0"/>
              <a:t>Na osnovu komunikacionog modela znamo da se u slučaju komunikacije između dvije stanice, </a:t>
            </a:r>
            <a:r>
              <a:rPr lang="sr-Latn-BA" dirty="0" smtClean="0"/>
              <a:t> na </a:t>
            </a:r>
            <a:r>
              <a:rPr lang="sr-Latn-BA" dirty="0"/>
              <a:t>otpremnoj strani obavljaju dvije konverzije: </a:t>
            </a:r>
            <a:endParaRPr lang="en-US" dirty="0"/>
          </a:p>
          <a:p>
            <a:pPr lvl="1" algn="just"/>
            <a:r>
              <a:rPr lang="sr-Latn-BA" dirty="0"/>
              <a:t>konverzija korisnikove informacije u signal podatak (</a:t>
            </a:r>
            <a:r>
              <a:rPr lang="sr-Latn-BA" b="1" i="1" dirty="0"/>
              <a:t>koder izvora</a:t>
            </a:r>
            <a:r>
              <a:rPr lang="sr-Latn-BA" dirty="0"/>
              <a:t>) i </a:t>
            </a:r>
            <a:endParaRPr lang="en-US" dirty="0"/>
          </a:p>
          <a:p>
            <a:pPr lvl="1" algn="just"/>
            <a:r>
              <a:rPr lang="sr-Latn-BA" dirty="0"/>
              <a:t>na izlasku na liniju, signal podataka se konvertuje u signal pogodan za prenos kroz dati fizički medijum (</a:t>
            </a:r>
            <a:r>
              <a:rPr lang="sr-Latn-BA" b="1" i="1" dirty="0"/>
              <a:t>linijski koder</a:t>
            </a:r>
            <a:r>
              <a:rPr lang="sr-Latn-BA" dirty="0"/>
              <a:t>). </a:t>
            </a:r>
            <a:endParaRPr lang="en-US" dirty="0"/>
          </a:p>
          <a:p>
            <a:pPr algn="just"/>
            <a:r>
              <a:rPr lang="sr-Latn-BA" dirty="0"/>
              <a:t>Na prijemnoj strani obavlja se inverzna funkcija u linijskom dekoderu i dekoderu izvora.</a:t>
            </a:r>
            <a:endParaRPr lang="en-US" dirty="0"/>
          </a:p>
          <a:p>
            <a:pPr algn="just"/>
            <a:r>
              <a:rPr lang="sr-Latn-BA" dirty="0" smtClean="0"/>
              <a:t>Koder </a:t>
            </a:r>
            <a:r>
              <a:rPr lang="sr-Latn-BA" dirty="0"/>
              <a:t>i dekoder izvora se često označavaju kao DTE (Data Terminal Equipment) uređaji, dok se linijski koder i dekoder nazivaju DCE (Data Cuircuit-terminating Equipment</a:t>
            </a:r>
            <a:r>
              <a:rPr lang="sr-Latn-BA" dirty="0" smtClean="0"/>
              <a:t>).</a:t>
            </a:r>
          </a:p>
          <a:p>
            <a:pPr algn="just"/>
            <a:endParaRPr lang="en-US" dirty="0"/>
          </a:p>
          <a:p>
            <a:pPr algn="just"/>
            <a:r>
              <a:rPr lang="sr-Latn-BA" dirty="0"/>
              <a:t>Dakle, na svakom kraju linije postoji po jedan DTE i DCE uređaj.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63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524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Komunikacija između stanice i mreže (krajnjeg čvora) odvija se preko protokola tri sloja: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6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sr-Latn-BA" dirty="0"/>
              <a:t>Protokoli </a:t>
            </a:r>
            <a:r>
              <a:rPr lang="sr-Latn-BA" i="1" dirty="0"/>
              <a:t>fizičkog sloja</a:t>
            </a:r>
            <a:r>
              <a:rPr lang="sr-Latn-BA" dirty="0"/>
              <a:t> i </a:t>
            </a:r>
            <a:r>
              <a:rPr lang="sr-Latn-BA" i="1" dirty="0"/>
              <a:t>sloja veze podataka</a:t>
            </a:r>
            <a:r>
              <a:rPr lang="sr-Latn-BA" dirty="0"/>
              <a:t> regulišu kretanje podataka između </a:t>
            </a:r>
            <a:r>
              <a:rPr lang="sr-Latn-BA" dirty="0" smtClean="0"/>
              <a:t>radne stanice </a:t>
            </a:r>
            <a:r>
              <a:rPr lang="sr-Latn-BA" dirty="0"/>
              <a:t>i mreže.</a:t>
            </a:r>
            <a:endParaRPr lang="en-US" dirty="0"/>
          </a:p>
          <a:p>
            <a:pPr lvl="0" algn="just"/>
            <a:r>
              <a:rPr lang="sr-Latn-BA" dirty="0"/>
              <a:t>Osnovni zadatak </a:t>
            </a:r>
            <a:r>
              <a:rPr lang="sr-Latn-BA" i="1" dirty="0"/>
              <a:t>sloja mreže</a:t>
            </a:r>
            <a:r>
              <a:rPr lang="sr-Latn-BA" dirty="0"/>
              <a:t> je da obezbijedi prenos između </a:t>
            </a:r>
            <a:r>
              <a:rPr lang="sr-Latn-BA" dirty="0" smtClean="0"/>
              <a:t>radnih stanica.</a:t>
            </a:r>
          </a:p>
          <a:p>
            <a:pPr lvl="0" algn="just"/>
            <a:endParaRPr lang="en-US" dirty="0"/>
          </a:p>
          <a:p>
            <a:pPr algn="just"/>
            <a:r>
              <a:rPr lang="sr-Latn-BA" dirty="0"/>
              <a:t>Ova usluga može se obaviti kao:</a:t>
            </a:r>
            <a:endParaRPr lang="en-US" dirty="0"/>
          </a:p>
          <a:p>
            <a:pPr lvl="0" algn="just"/>
            <a:r>
              <a:rPr lang="sr-Latn-BA" b="1" i="1" dirty="0"/>
              <a:t>Konekciono orijentisana usluga </a:t>
            </a:r>
            <a:r>
              <a:rPr lang="sr-Latn-BA" dirty="0"/>
              <a:t>(prenos preko virtuelnih linija) </a:t>
            </a:r>
            <a:endParaRPr lang="en-US" dirty="0"/>
          </a:p>
          <a:p>
            <a:pPr lvl="0" algn="just"/>
            <a:r>
              <a:rPr lang="sr-Latn-BA" b="1" i="1" dirty="0"/>
              <a:t>Beskonekciona usluga </a:t>
            </a:r>
            <a:r>
              <a:rPr lang="sr-Latn-BA" dirty="0"/>
              <a:t>(datagramska usluga)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5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X.25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sr-Latn-BA" dirty="0"/>
              <a:t>Da bi se specificirao DTE-DCE interfejs mnoge starije javne mreže (posebno u Evropi) koriste standard </a:t>
            </a:r>
            <a:r>
              <a:rPr lang="sr-Latn-BA" dirty="0" smtClean="0"/>
              <a:t> X.25</a:t>
            </a:r>
            <a:r>
              <a:rPr lang="sr-Latn-BA" dirty="0"/>
              <a:t>.</a:t>
            </a:r>
            <a:endParaRPr lang="en-US" dirty="0"/>
          </a:p>
          <a:p>
            <a:pPr algn="just"/>
            <a:endParaRPr lang="sr-Latn-BA" b="1" i="1" dirty="0" smtClean="0"/>
          </a:p>
          <a:p>
            <a:pPr algn="just"/>
            <a:r>
              <a:rPr lang="sr-Latn-BA" b="1" i="1" dirty="0" smtClean="0"/>
              <a:t>X.25.je </a:t>
            </a:r>
            <a:r>
              <a:rPr lang="sr-Latn-BA" b="1" i="1" dirty="0"/>
              <a:t>i danas najpoznatiji i najšire korišćeni protokolski standard za sinhroni prenos podataka sa komutacijom paketa</a:t>
            </a:r>
            <a:r>
              <a:rPr lang="sr-Latn-BA" b="1" i="1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sr-Latn-BA" dirty="0"/>
              <a:t>Razvio ga je CCITT 1976. da bi stvorio interfejs između paketski komutiranih mreža i njihovih korisnika, a kasnije je napravljeno nekoliko revizija, pa se govori o ITU-T X.25 preporukama.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9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BA" dirty="0" smtClean="0"/>
              <a:t>X.25 </a:t>
            </a:r>
            <a:r>
              <a:rPr lang="sr-Latn-BA" dirty="0"/>
              <a:t>mreža može da </a:t>
            </a:r>
            <a:r>
              <a:rPr lang="sr-Latn-BA" dirty="0" smtClean="0"/>
              <a:t>bude</a:t>
            </a:r>
          </a:p>
          <a:p>
            <a:pPr lvl="1" algn="just"/>
            <a:r>
              <a:rPr lang="sr-Latn-BA" dirty="0" smtClean="0"/>
              <a:t> </a:t>
            </a:r>
            <a:r>
              <a:rPr lang="sr-Latn-BA" b="1" i="1" dirty="0" smtClean="0"/>
              <a:t>javna </a:t>
            </a:r>
            <a:r>
              <a:rPr lang="sr-Latn-BA" dirty="0" smtClean="0"/>
              <a:t>(</a:t>
            </a:r>
            <a:r>
              <a:rPr lang="sr-Latn-BA" dirty="0"/>
              <a:t>pruža usluge svim potencijalnim korisnicima</a:t>
            </a:r>
            <a:r>
              <a:rPr lang="sr-Latn-BA" dirty="0" smtClean="0"/>
              <a:t>) </a:t>
            </a:r>
            <a:r>
              <a:rPr lang="sr-Latn-BA" dirty="0"/>
              <a:t>ili </a:t>
            </a:r>
            <a:endParaRPr lang="sr-Latn-BA" dirty="0" smtClean="0"/>
          </a:p>
          <a:p>
            <a:pPr lvl="1" algn="just"/>
            <a:r>
              <a:rPr lang="sr-Latn-BA" b="1" i="1" dirty="0" smtClean="0"/>
              <a:t>privatna</a:t>
            </a:r>
            <a:r>
              <a:rPr lang="sr-Latn-BA" i="1" dirty="0" smtClean="0"/>
              <a:t> </a:t>
            </a:r>
            <a:r>
              <a:rPr lang="sr-Latn-BA" dirty="0"/>
              <a:t>(koristi se za potrebe jednog ili više korisnika koji razmjenjuju informacije unutar svog zatvorenog sistema).</a:t>
            </a:r>
            <a:endParaRPr lang="en-US" dirty="0"/>
          </a:p>
          <a:p>
            <a:pPr algn="just"/>
            <a:r>
              <a:rPr lang="sr-Latn-BA" dirty="0"/>
              <a:t> </a:t>
            </a:r>
            <a:r>
              <a:rPr lang="sr-Latn-BA" dirty="0" smtClean="0"/>
              <a:t>Većina </a:t>
            </a:r>
            <a:r>
              <a:rPr lang="sr-Latn-BA" dirty="0"/>
              <a:t>X.25 mreža radi brzinom do </a:t>
            </a:r>
            <a:r>
              <a:rPr lang="sr-Latn-BA" i="1" dirty="0" smtClean="0"/>
              <a:t>100 </a:t>
            </a:r>
            <a:r>
              <a:rPr lang="sr-Latn-BA" i="1" dirty="0"/>
              <a:t>kbps</a:t>
            </a:r>
            <a:r>
              <a:rPr lang="sr-Latn-BA" dirty="0"/>
              <a:t>, što ih za mnoge vrste prenosa čine </a:t>
            </a:r>
            <a:r>
              <a:rPr lang="sr-Latn-BA" dirty="0" smtClean="0"/>
              <a:t>zastarjelim</a:t>
            </a:r>
            <a:r>
              <a:rPr lang="sr-Latn-BA" dirty="0"/>
              <a:t>, ali su one još uvijek veoma rasprostranjene.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7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BA" dirty="0"/>
              <a:t>Standard X.25 je </a:t>
            </a:r>
            <a:r>
              <a:rPr lang="sr-Latn-BA" b="1" i="1" dirty="0"/>
              <a:t>konekciono</a:t>
            </a:r>
            <a:r>
              <a:rPr lang="sr-Latn-BA" dirty="0"/>
              <a:t> orijentisan i podržava i </a:t>
            </a:r>
            <a:r>
              <a:rPr lang="sr-Latn-BA" b="1" i="1" dirty="0"/>
              <a:t>virtuelno</a:t>
            </a:r>
            <a:r>
              <a:rPr lang="sr-Latn-BA" dirty="0"/>
              <a:t> komutirane linije.</a:t>
            </a:r>
            <a:endParaRPr lang="en-US" dirty="0"/>
          </a:p>
          <a:p>
            <a:pPr algn="just"/>
            <a:r>
              <a:rPr lang="sr-Latn-BA" dirty="0"/>
              <a:t>Obuhvata tri sloja </a:t>
            </a:r>
            <a:endParaRPr lang="en-US" dirty="0"/>
          </a:p>
          <a:p>
            <a:pPr lvl="1" algn="just"/>
            <a:r>
              <a:rPr lang="sr-Latn-BA" b="1" i="1" dirty="0"/>
              <a:t>Fizički sloj</a:t>
            </a:r>
            <a:endParaRPr lang="en-US" dirty="0"/>
          </a:p>
          <a:p>
            <a:pPr lvl="1" algn="just"/>
            <a:r>
              <a:rPr lang="sr-Latn-BA" b="1" i="1" dirty="0"/>
              <a:t>Sloj veze podataka</a:t>
            </a:r>
            <a:endParaRPr lang="en-US" dirty="0"/>
          </a:p>
          <a:p>
            <a:pPr lvl="1" algn="just"/>
            <a:r>
              <a:rPr lang="sr-Latn-BA" b="1" i="1" dirty="0"/>
              <a:t>Mrežni sloj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83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778</Words>
  <Application>Microsoft Office PowerPoint</Application>
  <PresentationFormat>On-screen Show (4:3)</PresentationFormat>
  <Paragraphs>97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Protokol mrežnog sloja X.25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X.25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Frame relay</vt:lpstr>
      <vt:lpstr>PowerPoint Presentation</vt:lpstr>
      <vt:lpstr>Tehnologija</vt:lpstr>
      <vt:lpstr>Virtuelne veze</vt:lpstr>
      <vt:lpstr>Komutirane virtuelne veze</vt:lpstr>
      <vt:lpstr>Stalne virtuelne veze </vt:lpstr>
      <vt:lpstr>PowerPoint Presentation</vt:lpstr>
      <vt:lpstr>PowerPoint Presentation</vt:lpstr>
      <vt:lpstr>Frame Relay vs. X.25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Protokol mrežnog sloja X.25</dc:title>
  <dc:creator>Ratka</dc:creator>
  <cp:lastModifiedBy>Ratka</cp:lastModifiedBy>
  <cp:revision>8</cp:revision>
  <dcterms:created xsi:type="dcterms:W3CDTF">2017-11-22T09:28:37Z</dcterms:created>
  <dcterms:modified xsi:type="dcterms:W3CDTF">2017-11-22T11:02:57Z</dcterms:modified>
</cp:coreProperties>
</file>