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81" d="100"/>
          <a:sy n="81" d="100"/>
        </p:scale>
        <p:origin x="-258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60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7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1760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19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1265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07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27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5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7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97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6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22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78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0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39F6E-05DA-4CF4-8785-E7BA15A4B219}" type="datetimeFigureOut">
              <a:rPr lang="en-US" smtClean="0"/>
              <a:t>28.11.2021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EF848CB-95C1-4EC4-A93E-0798BABB8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14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835DD73-1528-4EC7-A6FF-A2A497E978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907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467885-F8B4-4927-9813-EAAD22ADC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0563" y="1678665"/>
            <a:ext cx="3887839" cy="2372168"/>
          </a:xfrm>
        </p:spPr>
        <p:txBody>
          <a:bodyPr>
            <a:normAutofit/>
          </a:bodyPr>
          <a:lstStyle/>
          <a:p>
            <a:r>
              <a:rPr lang="sr-Latn-ME" dirty="0"/>
              <a:t>„Tuga“ </a:t>
            </a:r>
            <a:br>
              <a:rPr lang="sr-Latn-ME" dirty="0"/>
            </a:br>
            <a:r>
              <a:rPr lang="sr-Latn-ME" dirty="0"/>
              <a:t> 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6122FF6-D11F-4D66-8D8A-E9C613F0A3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80563" y="4050833"/>
            <a:ext cx="3893440" cy="1096899"/>
          </a:xfrm>
        </p:spPr>
        <p:txBody>
          <a:bodyPr>
            <a:normAutofit/>
          </a:bodyPr>
          <a:lstStyle/>
          <a:p>
            <a:r>
              <a:rPr lang="sr-Latn-ME" b="1">
                <a:latin typeface="Calibri" panose="020F0502020204030204" pitchFamily="34" charset="0"/>
                <a:cs typeface="Calibri" panose="020F0502020204030204" pitchFamily="34" charset="0"/>
              </a:rPr>
              <a:t>Anton Pavlovč Čehov </a:t>
            </a:r>
            <a:endParaRPr lang="en-US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45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FA5537F-DE8C-492A-B965-DE72033EF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90600"/>
            <a:ext cx="8596668" cy="4826000"/>
          </a:xfrm>
        </p:spPr>
        <p:txBody>
          <a:bodyPr/>
          <a:lstStyle/>
          <a:p>
            <a:r>
              <a:rPr lang="sr-Latn-ME" sz="2400" dirty="0">
                <a:latin typeface="Calibri" panose="020F0502020204030204" pitchFamily="34" charset="0"/>
                <a:cs typeface="Calibri" panose="020F0502020204030204" pitchFamily="34" charset="0"/>
              </a:rPr>
              <a:t>Tuga nije pripovijetka sa razvijenom  i zanimljivom pričom (fabulom).</a:t>
            </a:r>
          </a:p>
          <a:p>
            <a:r>
              <a:rPr lang="sr-Latn-ME" sz="2400" dirty="0">
                <a:latin typeface="Calibri" panose="020F0502020204030204" pitchFamily="34" charset="0"/>
                <a:cs typeface="Calibri" panose="020F0502020204030204" pitchFamily="34" charset="0"/>
              </a:rPr>
              <a:t>U njoj se skoro ništa ne događa: vožnja u sumrak i </a:t>
            </a:r>
            <a:r>
              <a:rPr lang="sr-Latn-ME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ih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ME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nekoliko </a:t>
            </a:r>
            <a:r>
              <a:rPr lang="sr-Latn-ME" sz="2400" dirty="0">
                <a:latin typeface="Calibri" panose="020F0502020204030204" pitchFamily="34" charset="0"/>
                <a:cs typeface="Calibri" panose="020F0502020204030204" pitchFamily="34" charset="0"/>
              </a:rPr>
              <a:t>susreta ne unose dinamiku zbivanja.</a:t>
            </a:r>
          </a:p>
          <a:p>
            <a:r>
              <a:rPr lang="sr-Latn-ME" sz="2400" dirty="0">
                <a:latin typeface="Calibri" panose="020F0502020204030204" pitchFamily="34" charset="0"/>
                <a:cs typeface="Calibri" panose="020F0502020204030204" pitchFamily="34" charset="0"/>
              </a:rPr>
              <a:t>Čehov u svojim pripovijetkama i novelama ne obrađuje krupne događaje.</a:t>
            </a:r>
          </a:p>
          <a:p>
            <a:r>
              <a:rPr lang="sr-Latn-ME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Tema novele nije događaj nego osjećanje duboke tuge</a:t>
            </a:r>
            <a:r>
              <a:rPr lang="sr-Latn-ME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sr-Latn-ME" sz="2400" dirty="0">
                <a:latin typeface="Calibri" panose="020F0502020204030204" pitchFamily="34" charset="0"/>
                <a:cs typeface="Calibri" panose="020F0502020204030204" pitchFamily="34" charset="0"/>
              </a:rPr>
              <a:t>Ovo nije priča o Joninom kočijaškom poslu i nekom doživljaju u njemu, nego je priča o dubokoj tugi o kojoj niko ne želi da čuje.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030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CED44BD-E149-4393-B7F7-350A7F03C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65199"/>
            <a:ext cx="8596668" cy="5076163"/>
          </a:xfrm>
        </p:spPr>
        <p:txBody>
          <a:bodyPr/>
          <a:lstStyle/>
          <a:p>
            <a:r>
              <a:rPr lang="sr-Latn-ME" sz="2800" dirty="0"/>
              <a:t>Oblici kazivanja</a:t>
            </a:r>
          </a:p>
          <a:p>
            <a:endParaRPr lang="sr-Latn-ME" dirty="0"/>
          </a:p>
          <a:p>
            <a:r>
              <a:rPr lang="sr-Latn-ME" sz="2400" dirty="0"/>
              <a:t>U noveli Tuga primijenjeno je nekoliko oblika kazivanja:</a:t>
            </a:r>
          </a:p>
          <a:p>
            <a:r>
              <a:rPr lang="sr-Latn-ME" sz="2400" dirty="0"/>
              <a:t>naracija (ili pripovijedanje)  u trećem licu,</a:t>
            </a:r>
          </a:p>
          <a:p>
            <a:r>
              <a:rPr lang="sr-Latn-ME" sz="2400" dirty="0"/>
              <a:t>dijalog,</a:t>
            </a:r>
          </a:p>
          <a:p>
            <a:r>
              <a:rPr lang="sr-Latn-ME" sz="2400" dirty="0"/>
              <a:t>monolog,</a:t>
            </a:r>
          </a:p>
          <a:p>
            <a:r>
              <a:rPr lang="sr-Latn-ME" sz="2400" dirty="0"/>
              <a:t>indirektni unutrašnji  monolog ili opis psihološkog stanja.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44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281D1B2-2D66-45D2-A69E-A00628A0C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39801"/>
            <a:ext cx="8596668" cy="5101562"/>
          </a:xfrm>
        </p:spPr>
        <p:txBody>
          <a:bodyPr>
            <a:normAutofit/>
          </a:bodyPr>
          <a:lstStyle/>
          <a:p>
            <a:r>
              <a:rPr lang="sr-Latn-ME" sz="2400" dirty="0"/>
              <a:t>Ljudski svijet </a:t>
            </a:r>
            <a:r>
              <a:rPr lang="sr-Latn-ME" dirty="0"/>
              <a:t>(dalek, hladan, grub- čak i neprijateljski raspoložen)</a:t>
            </a:r>
          </a:p>
          <a:p>
            <a:endParaRPr lang="sr-Latn-ME" dirty="0"/>
          </a:p>
          <a:p>
            <a:r>
              <a:rPr lang="sr-Latn-ME" sz="2000" dirty="0"/>
              <a:t>U noveli </a:t>
            </a:r>
            <a:r>
              <a:rPr lang="sr-Latn-ME" sz="2000" i="1" dirty="0"/>
              <a:t>Tuga</a:t>
            </a:r>
            <a:r>
              <a:rPr lang="sr-Latn-ME" sz="2000" dirty="0"/>
              <a:t> opisan je osobeni ljudski svijet.</a:t>
            </a:r>
          </a:p>
          <a:p>
            <a:r>
              <a:rPr lang="sr-Latn-ME" sz="2000" dirty="0"/>
              <a:t>Kao u narodnim bajkama, junaci nemaju svoja imena nego se oslovljavaju po nekom spoljašnjem obilježju ili zanimanju: vojno lice, uniforma, dugonja, </a:t>
            </a:r>
            <a:r>
              <a:rPr lang="sr-Latn-ME" sz="2000"/>
              <a:t>grbavkom </a:t>
            </a:r>
            <a:r>
              <a:rPr lang="sr-Latn-ME" sz="2000" smtClean="0"/>
              <a:t>, </a:t>
            </a:r>
            <a:r>
              <a:rPr lang="sr-Latn-ME" sz="2000" dirty="0"/>
              <a:t>kočijaš.</a:t>
            </a:r>
          </a:p>
          <a:p>
            <a:r>
              <a:rPr lang="sr-Latn-ME" sz="2000" dirty="0"/>
              <a:t>Ovakav postupak se može objasniti na više načina:</a:t>
            </a:r>
          </a:p>
          <a:p>
            <a:r>
              <a:rPr lang="sr-Latn-ME" sz="2000" dirty="0"/>
              <a:t>1. Oni su dio ogromne mase u pokretu;</a:t>
            </a:r>
          </a:p>
          <a:p>
            <a:r>
              <a:rPr lang="sr-Latn-ME" sz="2000" dirty="0"/>
              <a:t>2. Oni su ono što pokazuju postupcima, ponašanjem i govorenjem;</a:t>
            </a:r>
          </a:p>
          <a:p>
            <a:r>
              <a:rPr lang="sr-Latn-ME" sz="2000" dirty="0"/>
              <a:t>3. Predočeni su onako kako ih vidi i doživljava starac Jona.</a:t>
            </a:r>
          </a:p>
        </p:txBody>
      </p:sp>
    </p:spTree>
    <p:extLst>
      <p:ext uri="{BB962C8B-B14F-4D97-AF65-F5344CB8AC3E}">
        <p14:creationId xmlns:p14="http://schemas.microsoft.com/office/powerpoint/2010/main" val="1002661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F4D93D4-362F-422D-B248-9259A4401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76301"/>
            <a:ext cx="8596668" cy="5165062"/>
          </a:xfrm>
        </p:spPr>
        <p:txBody>
          <a:bodyPr/>
          <a:lstStyle/>
          <a:p>
            <a:r>
              <a:rPr lang="sr-Latn-ME" sz="2400"/>
              <a:t>Pitanje iskazano na početku priče (moto: „</a:t>
            </a:r>
            <a:r>
              <a:rPr lang="sr-Latn-ME" sz="2400">
                <a:solidFill>
                  <a:srgbClr val="C00000"/>
                </a:solidFill>
              </a:rPr>
              <a:t>Kome da izrečem pečal svoju“?) </a:t>
            </a:r>
            <a:r>
              <a:rPr lang="sr-Latn-ME" sz="2400"/>
              <a:t>sadrži srž Čehovljeve novele, temu njenu: traganje za osobom kojoj se može povjeriti svoja tuga, odnosno traganje za ljudskom dušom koja je otvorena za tuđu muku i bol.</a:t>
            </a:r>
          </a:p>
          <a:p>
            <a:r>
              <a:rPr lang="sr-Latn-ME" sz="2400"/>
              <a:t>U noveli je predočen sukob čovjekove urođene potrebe da pripada zajednici i izvitoperene zajednice koja je dehumanizovana.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450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E80B86A7-A1EC-475B-9166-88902B033A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="" xmlns:a16="http://schemas.microsoft.com/office/drawing/2014/main" id="{C2C29CB1-9F74-4879-A6AF-AEA67B6F1F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F44CC7D-1076-43FD-AF6B-187B9EBD8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1022889"/>
            <a:ext cx="8596668" cy="5018474"/>
          </a:xfrm>
        </p:spPr>
        <p:txBody>
          <a:bodyPr>
            <a:normAutofit/>
          </a:bodyPr>
          <a:lstStyle/>
          <a:p>
            <a:r>
              <a:rPr lang="sr-Latn-ME" sz="2400" dirty="0"/>
              <a:t>Jona Potapov (akter, junak novele)</a:t>
            </a:r>
          </a:p>
          <a:p>
            <a:r>
              <a:rPr lang="sr-Latn-ME" sz="2400" dirty="0"/>
              <a:t>snijeg</a:t>
            </a:r>
          </a:p>
          <a:p>
            <a:r>
              <a:rPr lang="sr-Latn-ME" sz="2400" dirty="0"/>
              <a:t>Njegovo konjče (dopunski motiv)</a:t>
            </a:r>
          </a:p>
          <a:p>
            <a:endParaRPr lang="sr-Latn-ME" sz="2400" dirty="0"/>
          </a:p>
          <a:p>
            <a:r>
              <a:rPr lang="sr-Latn-ME" sz="2400" b="1" dirty="0"/>
              <a:t>Razgovor sa kobilicom</a:t>
            </a:r>
          </a:p>
          <a:p>
            <a:pPr marL="0" indent="0">
              <a:buNone/>
            </a:pPr>
            <a:r>
              <a:rPr lang="sr-Latn-ME" sz="2400" dirty="0"/>
              <a:t> Poenta nije u Joninoj ispovijesti kobilici, nego u njegovoj neutoljenoj potrebi za razgovorom kada već vidi  „da mu je uzalud ljudima govoriti o njoj“ i gluvoći ljudi za njegovu bol.</a:t>
            </a:r>
            <a:endParaRPr lang="en-US" sz="2400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="" xmlns:a16="http://schemas.microsoft.com/office/drawing/2014/main" id="{7E2C7115-5336-410C-AD71-0F0952A2E5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77097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603AE127-802C-459A-A612-DB85B67F0D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6BE1D9-D368-4861-8F73-66E20A68D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sr-Latn-ME" dirty="0"/>
              <a:t>Anton Pavlovič Čehov (1860-1904)</a:t>
            </a:r>
            <a:endParaRPr lang="en-US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="" xmlns:a16="http://schemas.microsoft.com/office/drawing/2014/main" id="{9323D83D-50D6-4040-A58B-FCEA340F88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1A1FE6BB-DFB2-4080-9B5E-076EF5DDE67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17C240-9D61-47EA-A73E-CB55D3624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sr-Latn-ME" dirty="0"/>
              <a:t>Ruski pisac novela,</a:t>
            </a:r>
            <a:r>
              <a:rPr lang="en-US" dirty="0"/>
              <a:t> </a:t>
            </a:r>
            <a:r>
              <a:rPr lang="sr-Latn-ME" dirty="0"/>
              <a:t>pripovijedaka, drama.</a:t>
            </a:r>
          </a:p>
          <a:p>
            <a:r>
              <a:rPr lang="sr-Latn-ME" dirty="0"/>
              <a:t>Završio medicinu i radio kao ljekar;</a:t>
            </a:r>
          </a:p>
          <a:p>
            <a:r>
              <a:rPr lang="sr-Latn-ME" dirty="0"/>
              <a:t>Obolio od tuberkuloze;</a:t>
            </a:r>
          </a:p>
          <a:p>
            <a:r>
              <a:rPr lang="sr-Latn-ME" dirty="0"/>
              <a:t>Objavljivao je humorističku prozu u kojoj izvrgava ruglu: glupost, osionost, laž, duhovnu zaostalost;</a:t>
            </a:r>
          </a:p>
          <a:p>
            <a:endParaRPr lang="sr-Latn-ME" dirty="0"/>
          </a:p>
          <a:p>
            <a:pPr marL="0" indent="0">
              <a:buNone/>
            </a:pPr>
            <a:r>
              <a:rPr lang="sr-Latn-ME" dirty="0"/>
              <a:t>Vodio se devizama:</a:t>
            </a:r>
          </a:p>
          <a:p>
            <a:r>
              <a:rPr lang="sr-Latn-ME" dirty="0"/>
              <a:t>„Kratkoća je sestra talenta“</a:t>
            </a:r>
          </a:p>
          <a:p>
            <a:r>
              <a:rPr lang="sr-Latn-ME" dirty="0"/>
              <a:t>„Pisati treba tako da riječima bude tijesno, a</a:t>
            </a:r>
            <a:r>
              <a:rPr lang="en-US" dirty="0"/>
              <a:t> </a:t>
            </a:r>
            <a:r>
              <a:rPr lang="sr-Latn-ME" dirty="0"/>
              <a:t>mislima široko.“</a:t>
            </a:r>
            <a:endParaRPr lang="en-US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="" xmlns:a16="http://schemas.microsoft.com/office/drawing/2014/main" id="{F10FD715-4DCE-4779-B634-EC78315EA2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733716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398</Words>
  <Application>Microsoft Office PowerPoint</Application>
  <PresentationFormat>Custom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„Tuga“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Anton Pavlovič Čehov (1860-1904)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„Tuga“</dc:title>
  <dc:creator>Marija Babovic</dc:creator>
  <cp:lastModifiedBy>Korisnik</cp:lastModifiedBy>
  <cp:revision>4</cp:revision>
  <dcterms:created xsi:type="dcterms:W3CDTF">2021-11-07T14:03:37Z</dcterms:created>
  <dcterms:modified xsi:type="dcterms:W3CDTF">2021-11-28T11:39:07Z</dcterms:modified>
</cp:coreProperties>
</file>