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5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5BC0F8F-4EAE-46A8-8CD8-44854210B71D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CCDC71D-0212-4892-AFD9-A1E99FB51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Past Continuous and</a:t>
            </a:r>
            <a:br>
              <a:rPr lang="en-US" dirty="0"/>
            </a:br>
            <a:r>
              <a:rPr lang="en-US" dirty="0"/>
              <a:t>Past Simple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Wh</a:t>
            </a:r>
            <a:r>
              <a:rPr lang="en-US" i="1" dirty="0"/>
              <a:t>-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b="1" dirty="0">
                <a:solidFill>
                  <a:srgbClr val="FF0000"/>
                </a:solidFill>
              </a:rPr>
              <a:t>did</a:t>
            </a:r>
            <a:r>
              <a:rPr lang="en-US" dirty="0"/>
              <a:t> I/</a:t>
            </a:r>
            <a:r>
              <a:rPr lang="en-US" b="1" dirty="0"/>
              <a:t>you</a:t>
            </a:r>
            <a:r>
              <a:rPr lang="en-US" dirty="0"/>
              <a:t>/he/she/it/we/they </a:t>
            </a:r>
            <a:r>
              <a:rPr lang="en-US" b="1" dirty="0">
                <a:solidFill>
                  <a:srgbClr val="FF0000"/>
                </a:solidFill>
              </a:rPr>
              <a:t>play</a:t>
            </a:r>
            <a:r>
              <a:rPr lang="en-US" dirty="0" smtClean="0"/>
              <a:t>?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  We play</a:t>
            </a:r>
            <a:r>
              <a:rPr lang="sr-Latn-RS" dirty="0" smtClean="0">
                <a:solidFill>
                  <a:srgbClr val="FF0000"/>
                </a:solidFill>
              </a:rPr>
              <a:t>ed</a:t>
            </a:r>
            <a:r>
              <a:rPr lang="sr-Latn-RS" dirty="0" smtClean="0"/>
              <a:t> football yesterday.</a:t>
            </a:r>
          </a:p>
          <a:p>
            <a:pPr>
              <a:buNone/>
            </a:pPr>
            <a:endParaRPr lang="sr-Latn-RS" dirty="0" smtClean="0"/>
          </a:p>
          <a:p>
            <a:r>
              <a:rPr lang="en-US" dirty="0" err="1" smtClean="0"/>
              <a:t>Wh</a:t>
            </a:r>
            <a:r>
              <a:rPr lang="sr-Latn-RS" dirty="0" smtClean="0"/>
              <a:t>en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I/</a:t>
            </a:r>
            <a:r>
              <a:rPr lang="en-US" b="1" dirty="0" smtClean="0"/>
              <a:t>you</a:t>
            </a:r>
            <a:r>
              <a:rPr lang="en-US" dirty="0" smtClean="0"/>
              <a:t>/he/she/it/we/they </a:t>
            </a:r>
            <a:r>
              <a:rPr lang="sr-Latn-RS" b="1" dirty="0" smtClean="0">
                <a:solidFill>
                  <a:srgbClr val="FF0000"/>
                </a:solidFill>
              </a:rPr>
              <a:t>come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sr-Latn-RS" dirty="0" smtClean="0"/>
              <a:t>    </a:t>
            </a:r>
            <a:r>
              <a:rPr lang="en-US" dirty="0" smtClean="0"/>
              <a:t>W</a:t>
            </a:r>
            <a:r>
              <a:rPr lang="sr-Latn-RS" dirty="0" smtClean="0"/>
              <a:t>e </a:t>
            </a:r>
            <a:r>
              <a:rPr lang="sr-Latn-RS" dirty="0" smtClean="0">
                <a:solidFill>
                  <a:srgbClr val="FF0000"/>
                </a:solidFill>
              </a:rPr>
              <a:t>came</a:t>
            </a:r>
            <a:r>
              <a:rPr lang="sr-Latn-RS" dirty="0" smtClean="0"/>
              <a:t> two days ago.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SPELLING RULES – PAST SIMPLE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Regular verbs</a:t>
            </a:r>
          </a:p>
          <a:p>
            <a:pPr>
              <a:buNone/>
            </a:pPr>
            <a:r>
              <a:rPr lang="en-US" dirty="0"/>
              <a:t>• general rule: </a:t>
            </a:r>
            <a:r>
              <a:rPr lang="en-US" dirty="0" err="1"/>
              <a:t>infi</a:t>
            </a:r>
            <a:r>
              <a:rPr lang="en-US" dirty="0"/>
              <a:t> </a:t>
            </a:r>
            <a:r>
              <a:rPr lang="en-US" dirty="0" err="1"/>
              <a:t>nitive</a:t>
            </a:r>
            <a:r>
              <a:rPr lang="en-US" dirty="0"/>
              <a:t> + </a:t>
            </a:r>
            <a:r>
              <a:rPr lang="en-US" i="1" dirty="0"/>
              <a:t>-</a:t>
            </a:r>
            <a:r>
              <a:rPr lang="en-US" i="1" dirty="0" err="1"/>
              <a:t>ed</a:t>
            </a:r>
            <a:r>
              <a:rPr lang="en-US" i="1" dirty="0"/>
              <a:t>, e.g. help – helped</a:t>
            </a:r>
          </a:p>
          <a:p>
            <a:pPr>
              <a:buNone/>
            </a:pPr>
            <a:r>
              <a:rPr lang="en-US" dirty="0"/>
              <a:t>• verbs ending in </a:t>
            </a:r>
            <a:r>
              <a:rPr lang="en-US" i="1" dirty="0"/>
              <a:t>-e: + -d, e.g. love – loved</a:t>
            </a:r>
          </a:p>
          <a:p>
            <a:pPr>
              <a:buNone/>
            </a:pPr>
            <a:r>
              <a:rPr lang="en-US" dirty="0"/>
              <a:t>• verbs ending in a consonant + </a:t>
            </a:r>
            <a:r>
              <a:rPr lang="en-US" i="1" dirty="0"/>
              <a:t>y: -</a:t>
            </a:r>
            <a:r>
              <a:rPr lang="en-US" i="1" dirty="0" err="1"/>
              <a:t>ied</a:t>
            </a:r>
            <a:r>
              <a:rPr lang="en-US" i="1" dirty="0"/>
              <a:t>, e.g. try – tried</a:t>
            </a:r>
          </a:p>
          <a:p>
            <a:pPr>
              <a:buNone/>
            </a:pPr>
            <a:r>
              <a:rPr lang="en-US" dirty="0"/>
              <a:t>• verbs ending in one vowel + one consonant: double </a:t>
            </a:r>
            <a:r>
              <a:rPr lang="en-US" dirty="0" smtClean="0"/>
              <a:t>the</a:t>
            </a:r>
            <a:r>
              <a:rPr lang="sr-Latn-RS" dirty="0" smtClean="0"/>
              <a:t> </a:t>
            </a:r>
            <a:r>
              <a:rPr lang="en-US" dirty="0" smtClean="0"/>
              <a:t>consonant </a:t>
            </a:r>
            <a:r>
              <a:rPr lang="en-US" dirty="0"/>
              <a:t>+ </a:t>
            </a:r>
            <a:r>
              <a:rPr lang="en-US" i="1" dirty="0"/>
              <a:t>-</a:t>
            </a:r>
            <a:r>
              <a:rPr lang="en-US" i="1" dirty="0" err="1"/>
              <a:t>ed</a:t>
            </a:r>
            <a:r>
              <a:rPr lang="en-US" i="1" dirty="0"/>
              <a:t>, e.g. stop – stopped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Choose the correct options.</a:t>
            </a:r>
          </a:p>
          <a:p>
            <a:pPr algn="just"/>
            <a:r>
              <a:rPr lang="en-US" sz="2400" dirty="0" smtClean="0"/>
              <a:t>1</a:t>
            </a:r>
            <a:r>
              <a:rPr lang="sr-Latn-RS" sz="2400" dirty="0" smtClean="0"/>
              <a:t>. </a:t>
            </a:r>
            <a:r>
              <a:rPr lang="en-US" sz="2400" dirty="0" smtClean="0"/>
              <a:t> </a:t>
            </a:r>
            <a:r>
              <a:rPr lang="en-US" sz="2400" dirty="0"/>
              <a:t>I </a:t>
            </a:r>
            <a:r>
              <a:rPr lang="en-US" sz="2400" i="1" dirty="0"/>
              <a:t>lay / was lying on the beach when suddenly it started /</a:t>
            </a:r>
          </a:p>
          <a:p>
            <a:pPr algn="just"/>
            <a:r>
              <a:rPr lang="en-US" sz="2400" i="1" dirty="0"/>
              <a:t>was starting raining.</a:t>
            </a:r>
          </a:p>
          <a:p>
            <a:pPr algn="just"/>
            <a:r>
              <a:rPr lang="en-US" sz="2400" dirty="0" smtClean="0"/>
              <a:t>2</a:t>
            </a:r>
            <a:r>
              <a:rPr lang="sr-Latn-RS" sz="2400" dirty="0" smtClean="0"/>
              <a:t>. </a:t>
            </a:r>
            <a:r>
              <a:rPr lang="en-US" sz="2400" dirty="0" smtClean="0"/>
              <a:t> </a:t>
            </a:r>
            <a:r>
              <a:rPr lang="en-US" sz="2400" dirty="0"/>
              <a:t>What </a:t>
            </a:r>
            <a:r>
              <a:rPr lang="en-US" sz="2400" i="1" dirty="0"/>
              <a:t>did you do / were you doing when I called /</a:t>
            </a:r>
          </a:p>
          <a:p>
            <a:pPr algn="just"/>
            <a:r>
              <a:rPr lang="en-US" sz="2400" i="1" dirty="0"/>
              <a:t>was calling you at four o’clock this afternoon?</a:t>
            </a:r>
          </a:p>
          <a:p>
            <a:pPr algn="just"/>
            <a:r>
              <a:rPr lang="en-US" sz="2400" dirty="0" smtClean="0"/>
              <a:t>3</a:t>
            </a:r>
            <a:r>
              <a:rPr lang="sr-Latn-RS" sz="2400" dirty="0" smtClean="0"/>
              <a:t>. 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en-US" sz="2400" dirty="0" smtClean="0"/>
              <a:t>first </a:t>
            </a:r>
            <a:r>
              <a:rPr lang="en-US" sz="2400" dirty="0"/>
              <a:t>time I </a:t>
            </a:r>
            <a:r>
              <a:rPr lang="en-US" sz="2400" i="1" dirty="0"/>
              <a:t>was seeing / saw my boyfriend, he</a:t>
            </a:r>
          </a:p>
          <a:p>
            <a:pPr algn="just"/>
            <a:r>
              <a:rPr lang="en-US" sz="2400" i="1" dirty="0"/>
              <a:t>danced / was dancing at a party.</a:t>
            </a:r>
          </a:p>
          <a:p>
            <a:pPr algn="just"/>
            <a:r>
              <a:rPr lang="en-US" sz="2400" dirty="0" smtClean="0"/>
              <a:t>4</a:t>
            </a:r>
            <a:r>
              <a:rPr lang="sr-Latn-RS" sz="2400" dirty="0" smtClean="0"/>
              <a:t>. </a:t>
            </a:r>
            <a:r>
              <a:rPr lang="en-US" sz="2400" dirty="0" smtClean="0"/>
              <a:t> </a:t>
            </a:r>
            <a:r>
              <a:rPr lang="en-US" sz="2400" dirty="0"/>
              <a:t>We </a:t>
            </a:r>
            <a:r>
              <a:rPr lang="en-US" sz="2400" i="1" dirty="0"/>
              <a:t>were having / had lunch when the phone</a:t>
            </a:r>
          </a:p>
          <a:p>
            <a:pPr algn="just"/>
            <a:r>
              <a:rPr lang="en-US" sz="2400" i="1" dirty="0"/>
              <a:t>was ringing / rang.</a:t>
            </a:r>
          </a:p>
          <a:p>
            <a:pPr algn="just"/>
            <a:r>
              <a:rPr lang="en-US" sz="2400" dirty="0" smtClean="0"/>
              <a:t>5</a:t>
            </a:r>
            <a:r>
              <a:rPr lang="sr-Latn-RS" sz="2400" dirty="0" smtClean="0"/>
              <a:t>. </a:t>
            </a:r>
            <a:r>
              <a:rPr lang="en-US" sz="2400" dirty="0" smtClean="0"/>
              <a:t> </a:t>
            </a:r>
            <a:r>
              <a:rPr lang="en-US" sz="2400" dirty="0"/>
              <a:t>It was a beautiful morning. I </a:t>
            </a:r>
            <a:r>
              <a:rPr lang="en-US" sz="2400" i="1" dirty="0"/>
              <a:t>left / was leaving home</a:t>
            </a:r>
          </a:p>
          <a:p>
            <a:pPr algn="just"/>
            <a:r>
              <a:rPr lang="en-US" sz="2400" dirty="0"/>
              <a:t>to go to work. Suddenly, the postman </a:t>
            </a:r>
            <a:r>
              <a:rPr lang="en-US" sz="2400" i="1" dirty="0"/>
              <a:t>was knocking /</a:t>
            </a:r>
          </a:p>
          <a:p>
            <a:pPr algn="just"/>
            <a:r>
              <a:rPr lang="en-US" sz="2400" i="1" dirty="0"/>
              <a:t>knocked on the front door.</a:t>
            </a:r>
          </a:p>
          <a:p>
            <a:pPr algn="just"/>
            <a:r>
              <a:rPr lang="en-US" sz="2400" dirty="0" smtClean="0"/>
              <a:t>6</a:t>
            </a:r>
            <a:r>
              <a:rPr lang="sr-Latn-RS" sz="2400" dirty="0" smtClean="0"/>
              <a:t>. </a:t>
            </a:r>
            <a:r>
              <a:rPr lang="en-US" sz="2400" dirty="0" smtClean="0"/>
              <a:t> </a:t>
            </a:r>
            <a:r>
              <a:rPr lang="en-US" sz="2400" dirty="0"/>
              <a:t>When my mother </a:t>
            </a:r>
            <a:r>
              <a:rPr lang="en-US" sz="2400" i="1" dirty="0"/>
              <a:t>drove / was driving to work yesterday,</a:t>
            </a:r>
          </a:p>
          <a:p>
            <a:pPr algn="just"/>
            <a:r>
              <a:rPr lang="en-US" sz="2400" dirty="0"/>
              <a:t>she </a:t>
            </a:r>
            <a:r>
              <a:rPr lang="en-US" sz="2400" i="1" dirty="0"/>
              <a:t>saw / was seeing her old friend from school.</a:t>
            </a:r>
          </a:p>
          <a:p>
            <a:pPr algn="just"/>
            <a:r>
              <a:rPr lang="en-US" sz="2400" dirty="0" smtClean="0"/>
              <a:t>7</a:t>
            </a:r>
            <a:r>
              <a:rPr lang="sr-Latn-RS" sz="2400" dirty="0" smtClean="0"/>
              <a:t>. </a:t>
            </a:r>
            <a:r>
              <a:rPr lang="en-US" sz="2400" dirty="0" smtClean="0"/>
              <a:t> </a:t>
            </a:r>
            <a:r>
              <a:rPr lang="en-US" sz="2400" dirty="0"/>
              <a:t>Molly </a:t>
            </a:r>
            <a:r>
              <a:rPr lang="en-US" sz="2400" i="1" dirty="0"/>
              <a:t>was breaking / broke her leg when she climbed /</a:t>
            </a:r>
          </a:p>
          <a:p>
            <a:pPr algn="just"/>
            <a:r>
              <a:rPr lang="en-US" sz="2400" i="1" dirty="0"/>
              <a:t>was climbing a tree.</a:t>
            </a:r>
          </a:p>
          <a:p>
            <a:pPr algn="just"/>
            <a:r>
              <a:rPr lang="en-US" sz="2400" dirty="0" smtClean="0"/>
              <a:t>8</a:t>
            </a:r>
            <a:r>
              <a:rPr lang="sr-Latn-RS" sz="2400" dirty="0" smtClean="0"/>
              <a:t>.  </a:t>
            </a:r>
            <a:r>
              <a:rPr lang="en-US" sz="2400" dirty="0" smtClean="0"/>
              <a:t> </a:t>
            </a:r>
            <a:r>
              <a:rPr lang="en-US" sz="2400" i="1" dirty="0"/>
              <a:t>Was Susan studying / Did Susan study at 8 p.m.</a:t>
            </a:r>
          </a:p>
          <a:p>
            <a:pPr algn="just"/>
            <a:r>
              <a:rPr lang="en-US" sz="2400" dirty="0"/>
              <a:t>yesterday?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>
            <a:normAutofit/>
          </a:bodyPr>
          <a:lstStyle/>
          <a:p>
            <a:r>
              <a:rPr lang="en-US" dirty="0"/>
              <a:t>We use the Past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 to describe a background scene in a story or in</a:t>
            </a:r>
          </a:p>
          <a:p>
            <a:pPr>
              <a:buNone/>
            </a:pPr>
            <a:r>
              <a:rPr lang="en-US" dirty="0"/>
              <a:t>a description of a main event:</a:t>
            </a:r>
          </a:p>
          <a:p>
            <a:pPr>
              <a:buNone/>
            </a:pPr>
            <a:r>
              <a:rPr lang="en-US" i="1" dirty="0"/>
              <a:t>At 7 a.m. Doug was having breakfast. He was sitting </a:t>
            </a:r>
            <a:r>
              <a:rPr lang="en-US" i="1" dirty="0" smtClean="0"/>
              <a:t>at</a:t>
            </a:r>
            <a:r>
              <a:rPr lang="sr-Latn-RS" i="1" dirty="0" smtClean="0"/>
              <a:t> </a:t>
            </a:r>
            <a:r>
              <a:rPr lang="en-US" i="1" dirty="0" smtClean="0"/>
              <a:t>the </a:t>
            </a:r>
            <a:r>
              <a:rPr lang="en-US" i="1" dirty="0"/>
              <a:t>table and he was drinking his coffee.</a:t>
            </a:r>
          </a:p>
          <a:p>
            <a:pPr>
              <a:buNone/>
            </a:pPr>
            <a:r>
              <a:rPr lang="en-US" dirty="0"/>
              <a:t>• to talk about an action that was in progress when </a:t>
            </a:r>
            <a:r>
              <a:rPr lang="en-US" dirty="0" smtClean="0"/>
              <a:t>another</a:t>
            </a:r>
            <a:r>
              <a:rPr lang="sr-Latn-RS" dirty="0" smtClean="0"/>
              <a:t> </a:t>
            </a:r>
            <a:r>
              <a:rPr lang="en-US" dirty="0" smtClean="0"/>
              <a:t>action </a:t>
            </a:r>
            <a:r>
              <a:rPr lang="en-US" dirty="0"/>
              <a:t>took place (for the shorter action, which </a:t>
            </a:r>
            <a:r>
              <a:rPr lang="en-US" dirty="0" smtClean="0"/>
              <a:t>happened</a:t>
            </a:r>
            <a:r>
              <a:rPr lang="sr-Latn-RS" dirty="0" smtClean="0"/>
              <a:t> </a:t>
            </a:r>
            <a:r>
              <a:rPr lang="en-US" dirty="0" smtClean="0"/>
              <a:t>while </a:t>
            </a:r>
            <a:r>
              <a:rPr lang="en-US" dirty="0"/>
              <a:t>the longer one was in progress, we use the </a:t>
            </a:r>
            <a:r>
              <a:rPr lang="en-US" dirty="0" smtClean="0"/>
              <a:t>Past</a:t>
            </a:r>
            <a:r>
              <a:rPr lang="sr-Latn-RS" dirty="0" smtClean="0"/>
              <a:t> </a:t>
            </a:r>
            <a:r>
              <a:rPr lang="en-US" dirty="0" smtClean="0"/>
              <a:t>Simple</a:t>
            </a:r>
            <a:r>
              <a:rPr lang="en-US" dirty="0"/>
              <a:t>):</a:t>
            </a:r>
          </a:p>
          <a:p>
            <a:pPr>
              <a:buNone/>
            </a:pPr>
            <a:r>
              <a:rPr lang="en-US" i="1" dirty="0"/>
              <a:t>When he was </a:t>
            </a:r>
            <a:r>
              <a:rPr lang="en-US" i="1" dirty="0" smtClean="0"/>
              <a:t>finishing </a:t>
            </a:r>
            <a:r>
              <a:rPr lang="en-US" i="1" dirty="0"/>
              <a:t>his breakfast, Meg came into </a:t>
            </a:r>
            <a:r>
              <a:rPr lang="en-US" i="1" dirty="0" smtClean="0"/>
              <a:t>the</a:t>
            </a:r>
            <a:r>
              <a:rPr lang="sr-Latn-RS" i="1" dirty="0" smtClean="0"/>
              <a:t> </a:t>
            </a:r>
            <a:r>
              <a:rPr lang="en-US" i="1" dirty="0" smtClean="0"/>
              <a:t>kitchen</a:t>
            </a:r>
            <a:r>
              <a:rPr lang="en-US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714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Affirmative</a:t>
            </a:r>
            <a:r>
              <a:rPr lang="sr-Latn-RS" dirty="0" smtClean="0"/>
              <a:t>          </a:t>
            </a:r>
            <a:r>
              <a:rPr lang="en-US" dirty="0" smtClean="0"/>
              <a:t> </a:t>
            </a:r>
            <a:r>
              <a:rPr lang="en-US" dirty="0"/>
              <a:t>Negative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I/</a:t>
            </a:r>
            <a:r>
              <a:rPr lang="en-US" sz="3200" dirty="0" err="1" smtClean="0"/>
              <a:t>He/She</a:t>
            </a:r>
            <a:r>
              <a:rPr lang="sr-Latn-RS" sz="3200" dirty="0" smtClean="0"/>
              <a:t>/ </a:t>
            </a:r>
            <a:r>
              <a:rPr lang="en-US" sz="3200" dirty="0" smtClean="0"/>
              <a:t>It</a:t>
            </a:r>
            <a:r>
              <a:rPr lang="sr-Latn-RS" sz="3200" dirty="0" smtClean="0"/>
              <a:t>    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was</a:t>
            </a:r>
            <a:r>
              <a:rPr lang="sr-Latn-R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watch</a:t>
            </a:r>
            <a:r>
              <a:rPr lang="en-US" sz="3200" b="1" dirty="0" smtClean="0">
                <a:solidFill>
                  <a:srgbClr val="FF0000"/>
                </a:solidFill>
              </a:rPr>
              <a:t>ing</a:t>
            </a:r>
            <a:r>
              <a:rPr lang="sr-Latn-RS" sz="3200" dirty="0" smtClean="0"/>
              <a:t>  </a:t>
            </a:r>
            <a:r>
              <a:rPr lang="en-US" sz="3200" dirty="0" smtClean="0"/>
              <a:t>TV</a:t>
            </a:r>
            <a:r>
              <a:rPr lang="sr-Latn-RS" sz="3200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sz="3200" dirty="0" smtClean="0"/>
              <a:t>You/We/They</a:t>
            </a:r>
            <a:r>
              <a:rPr lang="sr-Latn-RS" sz="3200" dirty="0" smtClean="0"/>
              <a:t> 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were</a:t>
            </a:r>
            <a:r>
              <a:rPr lang="sr-Latn-R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watching</a:t>
            </a:r>
            <a:r>
              <a:rPr lang="sr-Latn-RS" sz="3200" dirty="0" smtClean="0"/>
              <a:t> TV . 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14810" y="2214554"/>
            <a:ext cx="4714908" cy="3911609"/>
          </a:xfrm>
        </p:spPr>
        <p:txBody>
          <a:bodyPr>
            <a:normAutofit/>
          </a:bodyPr>
          <a:lstStyle/>
          <a:p>
            <a:r>
              <a:rPr lang="en-US" dirty="0" smtClean="0"/>
              <a:t>I/</a:t>
            </a:r>
            <a:r>
              <a:rPr lang="en-US" dirty="0" err="1" smtClean="0"/>
              <a:t>He/She</a:t>
            </a:r>
            <a:r>
              <a:rPr lang="en-US" dirty="0" smtClean="0"/>
              <a:t>/It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wasn’t</a:t>
            </a:r>
            <a:r>
              <a:rPr lang="sr-Latn-R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(was not</a:t>
            </a:r>
            <a:r>
              <a:rPr lang="en-US" dirty="0" smtClean="0"/>
              <a:t>)</a:t>
            </a:r>
            <a:r>
              <a:rPr lang="sr-Latn-RS" dirty="0" smtClean="0"/>
              <a:t> </a:t>
            </a:r>
            <a:r>
              <a:rPr lang="en-US" dirty="0" smtClean="0"/>
              <a:t>watch</a:t>
            </a:r>
            <a:r>
              <a:rPr lang="en-US" b="1" dirty="0" smtClean="0">
                <a:solidFill>
                  <a:srgbClr val="FF0000"/>
                </a:solidFill>
              </a:rPr>
              <a:t>ing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TV.</a:t>
            </a:r>
            <a:endParaRPr lang="sr-Latn-RS" dirty="0" smtClean="0"/>
          </a:p>
          <a:p>
            <a:pPr>
              <a:buNone/>
            </a:pPr>
            <a:endParaRPr lang="sr-Latn-RS" dirty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You/We/They</a:t>
            </a:r>
            <a:r>
              <a:rPr lang="sr-Latn-RS" dirty="0" smtClean="0"/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weren’t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were </a:t>
            </a:r>
            <a:r>
              <a:rPr lang="en-US" b="1" dirty="0" smtClean="0">
                <a:solidFill>
                  <a:srgbClr val="FF0000"/>
                </a:solidFill>
              </a:rPr>
              <a:t>not)</a:t>
            </a:r>
            <a:r>
              <a:rPr lang="sr-Latn-RS" dirty="0" smtClean="0"/>
              <a:t>watch</a:t>
            </a:r>
            <a:r>
              <a:rPr lang="sr-Latn-RS" b="1" dirty="0" smtClean="0">
                <a:solidFill>
                  <a:srgbClr val="FF0000"/>
                </a:solidFill>
              </a:rPr>
              <a:t>ing</a:t>
            </a:r>
            <a:r>
              <a:rPr lang="sr-Latn-RS" dirty="0" smtClean="0"/>
              <a:t> TV.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Yes/No questions </a:t>
            </a:r>
            <a:r>
              <a:rPr lang="sr-Latn-RS" i="1" dirty="0" smtClean="0"/>
              <a:t>   </a:t>
            </a:r>
            <a:r>
              <a:rPr lang="en-US" i="1" dirty="0" smtClean="0"/>
              <a:t>Short </a:t>
            </a:r>
            <a:r>
              <a:rPr lang="en-US" i="1" dirty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I/he/she/it watch</a:t>
            </a:r>
            <a:r>
              <a:rPr lang="en-US" b="1" dirty="0" smtClean="0">
                <a:solidFill>
                  <a:srgbClr val="FF0000"/>
                </a:solidFill>
              </a:rPr>
              <a:t>ing</a:t>
            </a:r>
            <a:r>
              <a:rPr lang="sr-Latn-RS" b="1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TV?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/>
          </a:p>
          <a:p>
            <a:pPr>
              <a:buNone/>
            </a:pPr>
            <a:endParaRPr lang="sr-Latn-RS" dirty="0"/>
          </a:p>
          <a:p>
            <a:r>
              <a:rPr lang="en-US" b="1" dirty="0" smtClean="0">
                <a:solidFill>
                  <a:srgbClr val="FF0000"/>
                </a:solidFill>
              </a:rPr>
              <a:t>Were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you/we/they</a:t>
            </a:r>
            <a:r>
              <a:rPr lang="sr-Latn-RS" dirty="0" smtClean="0"/>
              <a:t> </a:t>
            </a:r>
          </a:p>
          <a:p>
            <a:pPr>
              <a:buNone/>
            </a:pPr>
            <a:r>
              <a:rPr lang="sr-Latn-RS" dirty="0" smtClean="0"/>
              <a:t>    </a:t>
            </a:r>
            <a:r>
              <a:rPr lang="en-US" dirty="0" smtClean="0"/>
              <a:t>watch</a:t>
            </a:r>
            <a:r>
              <a:rPr lang="en-US" b="1" dirty="0" smtClean="0">
                <a:solidFill>
                  <a:srgbClr val="FF0000"/>
                </a:solidFill>
              </a:rPr>
              <a:t>ing</a:t>
            </a:r>
            <a:r>
              <a:rPr lang="sr-Latn-RS" b="1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TV?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I/he/she/it </a:t>
            </a:r>
            <a:r>
              <a:rPr lang="en-US" b="1" dirty="0">
                <a:solidFill>
                  <a:srgbClr val="FF0000"/>
                </a:solidFill>
              </a:rPr>
              <a:t>was</a:t>
            </a:r>
            <a:r>
              <a:rPr lang="en-US" dirty="0"/>
              <a:t>.</a:t>
            </a:r>
          </a:p>
          <a:p>
            <a:r>
              <a:rPr lang="en-US" dirty="0"/>
              <a:t>No, </a:t>
            </a:r>
            <a:r>
              <a:rPr lang="en-US" dirty="0" smtClean="0"/>
              <a:t>I/he/she/it </a:t>
            </a:r>
            <a:r>
              <a:rPr lang="en-US" b="1" dirty="0">
                <a:solidFill>
                  <a:srgbClr val="FF0000"/>
                </a:solidFill>
              </a:rPr>
              <a:t>wasn’t</a:t>
            </a:r>
            <a:r>
              <a:rPr lang="en-US" dirty="0" smtClean="0"/>
              <a:t>.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r>
              <a:rPr lang="en-US" dirty="0"/>
              <a:t>Yes, you/we/they </a:t>
            </a:r>
            <a:r>
              <a:rPr lang="en-US" b="1" dirty="0">
                <a:solidFill>
                  <a:srgbClr val="FF0000"/>
                </a:solidFill>
              </a:rPr>
              <a:t>were</a:t>
            </a:r>
            <a:r>
              <a:rPr lang="en-US" dirty="0"/>
              <a:t>.</a:t>
            </a:r>
          </a:p>
          <a:p>
            <a:r>
              <a:rPr lang="en-US" dirty="0"/>
              <a:t>No, you/we/they </a:t>
            </a:r>
            <a:r>
              <a:rPr lang="en-US" b="1" dirty="0" smtClean="0">
                <a:solidFill>
                  <a:srgbClr val="FF0000"/>
                </a:solidFill>
              </a:rPr>
              <a:t>weren’t</a:t>
            </a:r>
            <a:r>
              <a:rPr lang="sr-Latn-RS" b="1" dirty="0" smtClean="0">
                <a:solidFill>
                  <a:srgbClr val="FF0000"/>
                </a:solidFill>
              </a:rPr>
              <a:t>.</a:t>
            </a:r>
          </a:p>
          <a:p>
            <a:endParaRPr lang="sr-Latn-R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Wh</a:t>
            </a:r>
            <a:r>
              <a:rPr lang="en-US" i="1" dirty="0"/>
              <a:t>- questions </a:t>
            </a:r>
            <a:r>
              <a:rPr lang="sr-Latn-RS" i="1" dirty="0" smtClean="0"/>
              <a:t>    </a:t>
            </a:r>
            <a:r>
              <a:rPr lang="en-US" i="1" dirty="0" smtClean="0"/>
              <a:t>Subject </a:t>
            </a:r>
            <a:r>
              <a:rPr lang="en-US" i="1" dirty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sr-Latn-R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sr-Latn-RS" dirty="0" smtClean="0"/>
              <a:t>  </a:t>
            </a:r>
            <a:r>
              <a:rPr lang="en-US" dirty="0" smtClean="0"/>
              <a:t>I/he/she/it</a:t>
            </a:r>
            <a:endParaRPr lang="en-US" dirty="0"/>
          </a:p>
          <a:p>
            <a:pPr>
              <a:buNone/>
            </a:pPr>
            <a:r>
              <a:rPr lang="en-US" dirty="0" smtClean="0"/>
              <a:t>watch</a:t>
            </a:r>
            <a:r>
              <a:rPr lang="en-US" b="1" dirty="0" smtClean="0">
                <a:solidFill>
                  <a:srgbClr val="FF0000"/>
                </a:solidFill>
              </a:rPr>
              <a:t>ing</a:t>
            </a:r>
            <a:r>
              <a:rPr lang="en-US" dirty="0" smtClean="0"/>
              <a:t>?</a:t>
            </a:r>
            <a:endParaRPr lang="sr-Latn-RS" dirty="0" smtClean="0"/>
          </a:p>
          <a:p>
            <a:pPr>
              <a:buNone/>
            </a:pPr>
            <a:endParaRPr lang="sr-Latn-RS" dirty="0"/>
          </a:p>
          <a:p>
            <a:r>
              <a:rPr lang="en-US" dirty="0" smtClean="0"/>
              <a:t>What</a:t>
            </a:r>
            <a:r>
              <a:rPr lang="sr-Latn-R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w</a:t>
            </a:r>
            <a:r>
              <a:rPr lang="sr-Latn-RS" b="1" dirty="0" smtClean="0">
                <a:solidFill>
                  <a:srgbClr val="FF0000"/>
                </a:solidFill>
              </a:rPr>
              <a:t>ere</a:t>
            </a:r>
            <a:r>
              <a:rPr lang="sr-Latn-RS" dirty="0" smtClean="0"/>
              <a:t> we</a:t>
            </a:r>
            <a:r>
              <a:rPr lang="en-US" dirty="0" smtClean="0"/>
              <a:t>/</a:t>
            </a:r>
            <a:r>
              <a:rPr lang="sr-Latn-RS" dirty="0" smtClean="0"/>
              <a:t>you</a:t>
            </a:r>
            <a:r>
              <a:rPr lang="en-US" dirty="0" smtClean="0"/>
              <a:t>/</a:t>
            </a:r>
            <a:r>
              <a:rPr lang="sr-Latn-RS" dirty="0" smtClean="0"/>
              <a:t>they </a:t>
            </a:r>
            <a:r>
              <a:rPr lang="en-US" dirty="0" smtClean="0"/>
              <a:t>watch</a:t>
            </a:r>
            <a:r>
              <a:rPr lang="en-US" b="1" dirty="0" smtClean="0">
                <a:solidFill>
                  <a:srgbClr val="FF0000"/>
                </a:solidFill>
              </a:rPr>
              <a:t>ing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Who </a:t>
            </a:r>
            <a:r>
              <a:rPr lang="en-US" b="1" dirty="0">
                <a:solidFill>
                  <a:srgbClr val="FF0000"/>
                </a:solidFill>
              </a:rPr>
              <a:t>was</a:t>
            </a:r>
            <a:r>
              <a:rPr lang="en-US" dirty="0"/>
              <a:t> </a:t>
            </a:r>
            <a:r>
              <a:rPr lang="en-US" dirty="0" smtClean="0"/>
              <a:t>watch</a:t>
            </a:r>
            <a:r>
              <a:rPr lang="en-US" b="1" dirty="0" smtClean="0">
                <a:solidFill>
                  <a:srgbClr val="FF0000"/>
                </a:solidFill>
              </a:rPr>
              <a:t>ing</a:t>
            </a:r>
            <a:r>
              <a:rPr lang="sr-Latn-RS" dirty="0" smtClean="0"/>
              <a:t> TV?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Simple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Past Simple to talk about actions which started </a:t>
            </a:r>
            <a:r>
              <a:rPr lang="en-US" dirty="0" smtClean="0"/>
              <a:t>and</a:t>
            </a:r>
            <a:r>
              <a:rPr lang="sr-Latn-RS" dirty="0" smtClean="0"/>
              <a:t> </a:t>
            </a:r>
            <a:r>
              <a:rPr lang="en-US" dirty="0" smtClean="0"/>
              <a:t>finished </a:t>
            </a:r>
            <a:r>
              <a:rPr lang="en-US" dirty="0"/>
              <a:t>in the past. We often say when they happened:</a:t>
            </a:r>
          </a:p>
          <a:p>
            <a:pPr>
              <a:buNone/>
            </a:pPr>
            <a:r>
              <a:rPr lang="en-US" i="1" dirty="0"/>
              <a:t>John and I were at the same school.</a:t>
            </a:r>
          </a:p>
          <a:p>
            <a:pPr>
              <a:buNone/>
            </a:pPr>
            <a:r>
              <a:rPr lang="en-US" i="1" dirty="0"/>
              <a:t>My dad went to a concert yesterday.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Past Simple of </a:t>
            </a:r>
            <a:r>
              <a:rPr lang="en-US" i="1" dirty="0"/>
              <a:t>be is was/were.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time expressions used with the Past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• </a:t>
            </a:r>
            <a:r>
              <a:rPr lang="en-US" i="1" dirty="0"/>
              <a:t>yesterday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i="1" dirty="0"/>
              <a:t>yesterday </a:t>
            </a:r>
            <a:r>
              <a:rPr lang="en-US" i="1" dirty="0" err="1" smtClean="0"/>
              <a:t>mor</a:t>
            </a:r>
            <a:r>
              <a:rPr lang="sr-Latn-RS" i="1" dirty="0" smtClean="0"/>
              <a:t>n</a:t>
            </a:r>
            <a:r>
              <a:rPr lang="en-US" i="1" dirty="0" err="1" smtClean="0"/>
              <a:t>ing</a:t>
            </a:r>
            <a:r>
              <a:rPr lang="en-US" i="1" dirty="0" smtClean="0"/>
              <a:t>/afternoon/evening</a:t>
            </a:r>
            <a:endParaRPr lang="en-US" i="1" dirty="0"/>
          </a:p>
          <a:p>
            <a:pPr>
              <a:buNone/>
            </a:pPr>
            <a:r>
              <a:rPr lang="en-US" dirty="0"/>
              <a:t>• </a:t>
            </a:r>
            <a:r>
              <a:rPr lang="en-US" i="1" dirty="0" smtClean="0"/>
              <a:t>at </a:t>
            </a:r>
            <a:r>
              <a:rPr lang="en-US" i="1" dirty="0"/>
              <a:t>night/week/month/year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i="1" dirty="0"/>
              <a:t>two days/weeks/months/years ago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i="1" dirty="0"/>
              <a:t>in May/2012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Affirmative</a:t>
            </a:r>
            <a:r>
              <a:rPr lang="sr-Latn-RS" dirty="0" smtClean="0"/>
              <a:t>            </a:t>
            </a:r>
            <a:r>
              <a:rPr lang="en-US" dirty="0" smtClean="0"/>
              <a:t> </a:t>
            </a:r>
            <a:r>
              <a:rPr lang="en-US" dirty="0"/>
              <a:t>Negative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I/You/</a:t>
            </a:r>
            <a:r>
              <a:rPr lang="en-US" dirty="0" err="1"/>
              <a:t>He/She</a:t>
            </a:r>
            <a:r>
              <a:rPr lang="en-US" dirty="0" smtClean="0"/>
              <a:t>/</a:t>
            </a:r>
            <a:r>
              <a:rPr lang="sr-Latn-RS" dirty="0" smtClean="0"/>
              <a:t> play</a:t>
            </a:r>
            <a:r>
              <a:rPr lang="sr-Latn-RS" b="1" dirty="0" smtClean="0">
                <a:solidFill>
                  <a:srgbClr val="FF0000"/>
                </a:solidFill>
              </a:rPr>
              <a:t>ed.</a:t>
            </a:r>
          </a:p>
          <a:p>
            <a:endParaRPr lang="en-US" dirty="0"/>
          </a:p>
          <a:p>
            <a:r>
              <a:rPr lang="en-US" dirty="0" smtClean="0"/>
              <a:t>It/We/They</a:t>
            </a:r>
            <a:r>
              <a:rPr lang="sr-Latn-RS" dirty="0" smtClean="0"/>
              <a:t>   </a:t>
            </a:r>
            <a:r>
              <a:rPr lang="en-US" dirty="0" smtClean="0"/>
              <a:t>play</a:t>
            </a:r>
            <a:r>
              <a:rPr lang="en-US" b="1" dirty="0" smtClean="0">
                <a:solidFill>
                  <a:srgbClr val="FF0000"/>
                </a:solidFill>
              </a:rPr>
              <a:t>ed</a:t>
            </a:r>
            <a:r>
              <a:rPr lang="sr-Latn-RS" b="1" dirty="0" smtClean="0">
                <a:solidFill>
                  <a:srgbClr val="FF0000"/>
                </a:solidFill>
              </a:rPr>
              <a:t>.</a:t>
            </a:r>
          </a:p>
          <a:p>
            <a:endParaRPr lang="sr-Latn-RS" b="1" dirty="0">
              <a:solidFill>
                <a:srgbClr val="FF0000"/>
              </a:solidFill>
            </a:endParaRPr>
          </a:p>
          <a:p>
            <a:endParaRPr lang="sr-Latn-R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I/You/</a:t>
            </a:r>
            <a:r>
              <a:rPr lang="en-US" dirty="0" err="1" smtClean="0"/>
              <a:t>He/She</a:t>
            </a:r>
            <a:r>
              <a:rPr lang="en-US" dirty="0" smtClean="0"/>
              <a:t>/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came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It/We/They</a:t>
            </a:r>
            <a:r>
              <a:rPr lang="sr-Latn-RS" dirty="0" smtClean="0"/>
              <a:t>   </a:t>
            </a:r>
            <a:r>
              <a:rPr lang="sr-Latn-RS" b="1" dirty="0" smtClean="0">
                <a:solidFill>
                  <a:srgbClr val="FF0000"/>
                </a:solidFill>
              </a:rPr>
              <a:t>came</a:t>
            </a:r>
            <a:r>
              <a:rPr lang="sr-Latn-RS" dirty="0" smtClean="0"/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I/You/He</a:t>
            </a:r>
            <a:r>
              <a:rPr lang="en-US" dirty="0" smtClean="0"/>
              <a:t>/</a:t>
            </a:r>
            <a:r>
              <a:rPr lang="sr-Latn-RS" dirty="0" smtClean="0"/>
              <a:t> </a:t>
            </a:r>
            <a:r>
              <a:rPr lang="en-US" dirty="0" smtClean="0"/>
              <a:t>She/It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didn’t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play</a:t>
            </a:r>
            <a:r>
              <a:rPr lang="sr-Latn-RS" dirty="0" smtClean="0"/>
              <a:t>.</a:t>
            </a:r>
            <a:endParaRPr lang="en-US" dirty="0"/>
          </a:p>
          <a:p>
            <a:r>
              <a:rPr lang="en-US" dirty="0" smtClean="0"/>
              <a:t>We/They</a:t>
            </a:r>
            <a:r>
              <a:rPr lang="sr-Latn-R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didn’t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did </a:t>
            </a:r>
            <a:r>
              <a:rPr lang="en-US" b="1" dirty="0" smtClean="0">
                <a:solidFill>
                  <a:srgbClr val="FF0000"/>
                </a:solidFill>
              </a:rPr>
              <a:t>not)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play</a:t>
            </a:r>
            <a:r>
              <a:rPr lang="sr-Latn-RS" b="1" dirty="0" smtClean="0">
                <a:solidFill>
                  <a:srgbClr val="FF0000"/>
                </a:solidFill>
              </a:rPr>
              <a:t>.</a:t>
            </a:r>
          </a:p>
          <a:p>
            <a:endParaRPr lang="sr-Latn-RS" b="1" dirty="0">
              <a:solidFill>
                <a:srgbClr val="FF0000"/>
              </a:solidFill>
            </a:endParaRPr>
          </a:p>
          <a:p>
            <a:r>
              <a:rPr lang="en-US" dirty="0" smtClean="0"/>
              <a:t>I/You/He/</a:t>
            </a:r>
            <a:r>
              <a:rPr lang="sr-Latn-RS" dirty="0" smtClean="0"/>
              <a:t> </a:t>
            </a:r>
            <a:r>
              <a:rPr lang="en-US" dirty="0" smtClean="0"/>
              <a:t>She/It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didn’t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come</a:t>
            </a:r>
            <a:r>
              <a:rPr lang="sr-Latn-RS" dirty="0" smtClean="0"/>
              <a:t>.</a:t>
            </a:r>
            <a:endParaRPr lang="en-US" dirty="0" smtClean="0"/>
          </a:p>
          <a:p>
            <a:r>
              <a:rPr lang="en-US" dirty="0" smtClean="0"/>
              <a:t>We/They</a:t>
            </a:r>
            <a:r>
              <a:rPr lang="sr-Latn-R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didn’t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(did not)</a:t>
            </a:r>
            <a:r>
              <a:rPr lang="sr-Latn-RS" b="1" dirty="0" smtClean="0">
                <a:solidFill>
                  <a:srgbClr val="FF0000"/>
                </a:solidFill>
              </a:rPr>
              <a:t> come.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Yes/No </a:t>
            </a:r>
            <a:r>
              <a:rPr lang="en-US" i="1" dirty="0" smtClean="0"/>
              <a:t>questions</a:t>
            </a:r>
            <a:r>
              <a:rPr lang="sr-Latn-RS" i="1" dirty="0" smtClean="0"/>
              <a:t>   </a:t>
            </a:r>
            <a:r>
              <a:rPr lang="en-US" i="1" dirty="0" smtClean="0"/>
              <a:t> </a:t>
            </a:r>
            <a:r>
              <a:rPr lang="en-US" i="1" dirty="0"/>
              <a:t>Short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Did</a:t>
            </a:r>
            <a:r>
              <a:rPr lang="sr-Latn-RS" dirty="0" smtClean="0"/>
              <a:t> </a:t>
            </a:r>
            <a:r>
              <a:rPr lang="en-US" dirty="0" smtClean="0"/>
              <a:t>I/you/he/she/</a:t>
            </a:r>
            <a:r>
              <a:rPr lang="sr-Latn-RS" dirty="0" smtClean="0"/>
              <a:t> i</a:t>
            </a:r>
            <a:r>
              <a:rPr lang="en-US" dirty="0" smtClean="0"/>
              <a:t>t/we/they</a:t>
            </a:r>
            <a:r>
              <a:rPr lang="sr-Latn-R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play?</a:t>
            </a:r>
            <a:endParaRPr lang="sr-Latn-RS" b="1" dirty="0" smtClean="0">
              <a:solidFill>
                <a:srgbClr val="FF0000"/>
              </a:solidFill>
            </a:endParaRPr>
          </a:p>
          <a:p>
            <a:endParaRPr lang="sr-Latn-RS" b="1" dirty="0">
              <a:solidFill>
                <a:srgbClr val="FF0000"/>
              </a:solidFill>
            </a:endParaRPr>
          </a:p>
          <a:p>
            <a:endParaRPr lang="sr-Latn-RS" b="1" dirty="0" smtClean="0">
              <a:solidFill>
                <a:srgbClr val="FF0000"/>
              </a:solidFill>
            </a:endParaRPr>
          </a:p>
          <a:p>
            <a:r>
              <a:rPr lang="sr-Latn-RS" b="1" dirty="0" smtClean="0">
                <a:solidFill>
                  <a:srgbClr val="FF0000"/>
                </a:solidFill>
              </a:rPr>
              <a:t>Did </a:t>
            </a:r>
            <a:r>
              <a:rPr lang="en-US" dirty="0" smtClean="0"/>
              <a:t>I/you/he/she/</a:t>
            </a:r>
            <a:r>
              <a:rPr lang="sr-Latn-RS" dirty="0" smtClean="0"/>
              <a:t> i</a:t>
            </a:r>
            <a:r>
              <a:rPr lang="en-US" dirty="0" smtClean="0"/>
              <a:t>t/we/they</a:t>
            </a:r>
            <a:r>
              <a:rPr lang="sr-Latn-RS" dirty="0" smtClean="0"/>
              <a:t>  come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sr-Latn-RS" dirty="0" smtClean="0"/>
          </a:p>
          <a:p>
            <a:endParaRPr lang="sr-Latn-RS" dirty="0"/>
          </a:p>
          <a:p>
            <a:r>
              <a:rPr lang="sr-Latn-RS" dirty="0" smtClean="0"/>
              <a:t>Y</a:t>
            </a:r>
            <a:r>
              <a:rPr lang="en-US" dirty="0" err="1" smtClean="0"/>
              <a:t>es</a:t>
            </a:r>
            <a:r>
              <a:rPr lang="en-US" dirty="0"/>
              <a:t>, I/you/he/she/it/</a:t>
            </a:r>
          </a:p>
          <a:p>
            <a:pPr>
              <a:buNone/>
            </a:pPr>
            <a:r>
              <a:rPr lang="en-US" dirty="0"/>
              <a:t>we/they </a:t>
            </a:r>
            <a:r>
              <a:rPr lang="en-US" b="1" dirty="0">
                <a:solidFill>
                  <a:srgbClr val="FF0000"/>
                </a:solidFill>
              </a:rPr>
              <a:t>did</a:t>
            </a:r>
            <a:r>
              <a:rPr lang="en-US" dirty="0"/>
              <a:t>.</a:t>
            </a:r>
          </a:p>
          <a:p>
            <a:r>
              <a:rPr lang="en-US" dirty="0"/>
              <a:t>No, I/you/he/she/it/</a:t>
            </a:r>
          </a:p>
          <a:p>
            <a:pPr>
              <a:buNone/>
            </a:pPr>
            <a:r>
              <a:rPr lang="en-US" dirty="0"/>
              <a:t>we/they </a:t>
            </a:r>
            <a:r>
              <a:rPr lang="en-US" b="1" dirty="0">
                <a:solidFill>
                  <a:srgbClr val="FF0000"/>
                </a:solidFill>
              </a:rPr>
              <a:t>didn’t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</TotalTime>
  <Words>620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Past Continuous and Past Simple</vt:lpstr>
      <vt:lpstr>We use the Past Continuous</vt:lpstr>
      <vt:lpstr>Affirmative           Negative</vt:lpstr>
      <vt:lpstr>Yes/No questions    Short answers</vt:lpstr>
      <vt:lpstr>Wh- questions     Subject questions</vt:lpstr>
      <vt:lpstr>Past Simple</vt:lpstr>
      <vt:lpstr>Common time expressions used with the Past Simple</vt:lpstr>
      <vt:lpstr>Affirmative             Negative</vt:lpstr>
      <vt:lpstr>Yes/No questions    Short answers</vt:lpstr>
      <vt:lpstr>Wh- questions</vt:lpstr>
      <vt:lpstr>SPELLING RULES – PAST SIMPLE FORM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 and Past Simple</dc:title>
  <dc:creator>user</dc:creator>
  <cp:lastModifiedBy>user</cp:lastModifiedBy>
  <cp:revision>4</cp:revision>
  <dcterms:created xsi:type="dcterms:W3CDTF">2021-10-21T16:35:20Z</dcterms:created>
  <dcterms:modified xsi:type="dcterms:W3CDTF">2021-12-24T10:46:20Z</dcterms:modified>
</cp:coreProperties>
</file>