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8" r:id="rId3"/>
    <p:sldId id="259" r:id="rId4"/>
    <p:sldId id="260" r:id="rId5"/>
    <p:sldId id="261" r:id="rId6"/>
    <p:sldId id="262" r:id="rId7"/>
    <p:sldId id="257"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03-Apr-20</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03-Apr-20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03-Apr-20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03-Apr-20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03-Apr-20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03-Apr-20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03-Apr-20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03-Apr-20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03-Apr-20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1D8BD707-D9CF-40AE-B4C6-C98DA3205C09}" type="datetimeFigureOut">
              <a:rPr lang="en-US" smtClean="0"/>
              <a:pPr/>
              <a:t>03-Apr-20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03-Apr-20</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03-Apr-20</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style>
          <a:lnRef idx="2">
            <a:schemeClr val="accent5"/>
          </a:lnRef>
          <a:fillRef idx="1">
            <a:schemeClr val="lt1"/>
          </a:fillRef>
          <a:effectRef idx="0">
            <a:schemeClr val="accent5"/>
          </a:effectRef>
          <a:fontRef idx="minor">
            <a:schemeClr val="dk1"/>
          </a:fontRef>
        </p:style>
        <p:txBody>
          <a:bodyPr/>
          <a:lstStyle/>
          <a:p>
            <a:r>
              <a:rPr lang="en-US"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Reported speech-Statements</a:t>
            </a:r>
          </a:p>
        </p:txBody>
      </p:sp>
      <p:sp>
        <p:nvSpPr>
          <p:cNvPr id="3" name="Subtitle 2"/>
          <p:cNvSpPr>
            <a:spLocks noGrp="1"/>
          </p:cNvSpPr>
          <p:nvPr>
            <p:ph type="subTitle" idx="1"/>
          </p:nvPr>
        </p:nvSpPr>
        <p:spPr/>
        <p:txBody>
          <a:bodyPr/>
          <a:lstStyle/>
          <a:p>
            <a:endParaRPr lang="en-US" dirty="0"/>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endParaRPr lang="en-US" b="1" dirty="0"/>
          </a:p>
          <a:p>
            <a:endParaRPr lang="en-US" dirty="0"/>
          </a:p>
          <a:p>
            <a:endParaRPr lang="en-US" dirty="0"/>
          </a:p>
          <a:p>
            <a:r>
              <a:rPr lang="en-US" dirty="0"/>
              <a:t>In reported speech, you often have to change the pronoun/adjective depending on who says what.</a:t>
            </a:r>
          </a:p>
          <a:p>
            <a:r>
              <a:rPr lang="en-US" dirty="0">
                <a:solidFill>
                  <a:srgbClr val="FF3300"/>
                </a:solidFill>
              </a:rPr>
              <a:t>Primjer:</a:t>
            </a:r>
          </a:p>
          <a:p>
            <a:pPr lvl="1"/>
            <a:r>
              <a:rPr lang="en-US" dirty="0"/>
              <a:t>She says, “</a:t>
            </a:r>
            <a:r>
              <a:rPr lang="en-US" dirty="0">
                <a:solidFill>
                  <a:srgbClr val="FF0000"/>
                </a:solidFill>
              </a:rPr>
              <a:t>My</a:t>
            </a:r>
            <a:r>
              <a:rPr lang="en-US" dirty="0"/>
              <a:t> mum doesn’t have time today.”</a:t>
            </a:r>
          </a:p>
          <a:p>
            <a:pPr lvl="1"/>
            <a:r>
              <a:rPr lang="en-US" dirty="0"/>
              <a:t>She says that </a:t>
            </a:r>
            <a:r>
              <a:rPr lang="en-US" dirty="0">
                <a:solidFill>
                  <a:srgbClr val="FF0000"/>
                </a:solidFill>
              </a:rPr>
              <a:t>her</a:t>
            </a:r>
            <a:r>
              <a:rPr lang="en-US" dirty="0"/>
              <a:t> mum doesn’t have time today.</a:t>
            </a:r>
          </a:p>
          <a:p>
            <a:endParaRPr lang="en-US" dirty="0"/>
          </a:p>
        </p:txBody>
      </p:sp>
      <p:pic>
        <p:nvPicPr>
          <p:cNvPr id="8" name="Picture 7" descr="Untitled1.a"/>
          <p:cNvPicPr>
            <a:picLocks noChangeAspect="1"/>
          </p:cNvPicPr>
          <p:nvPr/>
        </p:nvPicPr>
        <p:blipFill>
          <a:blip r:embed="rId2" cstate="print"/>
          <a:stretch>
            <a:fillRect/>
          </a:stretch>
        </p:blipFill>
        <p:spPr>
          <a:xfrm>
            <a:off x="65407" y="152400"/>
            <a:ext cx="9078593" cy="857370"/>
          </a:xfrm>
          <a:prstGeom prst="rect">
            <a:avLst/>
          </a:prstGeom>
        </p:spPr>
      </p:pic>
      <p:pic>
        <p:nvPicPr>
          <p:cNvPr id="9" name="Picture 8" descr="Untitled11.png"/>
          <p:cNvPicPr>
            <a:picLocks noChangeAspect="1"/>
          </p:cNvPicPr>
          <p:nvPr/>
        </p:nvPicPr>
        <p:blipFill>
          <a:blip r:embed="rId3" cstate="print"/>
          <a:stretch>
            <a:fillRect/>
          </a:stretch>
        </p:blipFill>
        <p:spPr>
          <a:xfrm>
            <a:off x="228600" y="1447800"/>
            <a:ext cx="4944165" cy="838317"/>
          </a:xfrm>
          <a:prstGeom prst="rect">
            <a:avLst/>
          </a:prstGeom>
        </p:spPr>
      </p:pic>
    </p:spTree>
  </p:cSld>
  <p:clrMapOvr>
    <a:masterClrMapping/>
  </p:clrMapOvr>
  <p:transition>
    <p:wheel spokes="8"/>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nSpc>
                <a:spcPct val="80000"/>
              </a:lnSpc>
            </a:pPr>
            <a:r>
              <a:rPr lang="en-US" sz="2400" b="1" dirty="0"/>
              <a:t>No backshift</a:t>
            </a:r>
          </a:p>
          <a:p>
            <a:pPr>
              <a:lnSpc>
                <a:spcPct val="80000"/>
              </a:lnSpc>
            </a:pPr>
            <a:r>
              <a:rPr lang="en-US" sz="2400" dirty="0"/>
              <a:t>Do not change the tense if the introductory clause is in Simple Present (e. g. </a:t>
            </a:r>
            <a:r>
              <a:rPr lang="en-US" sz="2400" i="1" dirty="0"/>
              <a:t>He says</a:t>
            </a:r>
            <a:r>
              <a:rPr lang="en-US" sz="2400" dirty="0"/>
              <a:t>). Note, however, that you might have to change the form of the present tense verb (3rd person singular).</a:t>
            </a:r>
          </a:p>
          <a:p>
            <a:pPr>
              <a:lnSpc>
                <a:spcPct val="80000"/>
              </a:lnSpc>
              <a:buFontTx/>
              <a:buNone/>
            </a:pPr>
            <a:r>
              <a:rPr lang="en-US" sz="2400" dirty="0">
                <a:solidFill>
                  <a:srgbClr val="FF3300"/>
                </a:solidFill>
              </a:rPr>
              <a:t>Primjer:</a:t>
            </a:r>
          </a:p>
          <a:p>
            <a:pPr lvl="1">
              <a:lnSpc>
                <a:spcPct val="80000"/>
              </a:lnSpc>
            </a:pPr>
            <a:r>
              <a:rPr lang="en-US" sz="2000" dirty="0"/>
              <a:t>He says, “</a:t>
            </a:r>
            <a:r>
              <a:rPr lang="en-US" sz="2000" b="1" dirty="0">
                <a:solidFill>
                  <a:srgbClr val="FF0000"/>
                </a:solidFill>
              </a:rPr>
              <a:t>I</a:t>
            </a:r>
            <a:r>
              <a:rPr lang="en-US" sz="2000" dirty="0">
                <a:solidFill>
                  <a:srgbClr val="FF0000"/>
                </a:solidFill>
              </a:rPr>
              <a:t> </a:t>
            </a:r>
            <a:r>
              <a:rPr lang="en-US" sz="2000" dirty="0"/>
              <a:t>speak English.” </a:t>
            </a:r>
          </a:p>
          <a:p>
            <a:pPr lvl="1">
              <a:lnSpc>
                <a:spcPct val="80000"/>
              </a:lnSpc>
            </a:pPr>
            <a:r>
              <a:rPr lang="en-US" sz="2000" dirty="0"/>
              <a:t>He says that </a:t>
            </a:r>
            <a:r>
              <a:rPr lang="en-US" sz="2000" b="1" dirty="0">
                <a:solidFill>
                  <a:srgbClr val="FF0000"/>
                </a:solidFill>
              </a:rPr>
              <a:t>he</a:t>
            </a:r>
            <a:r>
              <a:rPr lang="en-US" sz="2000" dirty="0"/>
              <a:t> speaks English.</a:t>
            </a:r>
          </a:p>
          <a:p>
            <a:pPr lvl="1">
              <a:lnSpc>
                <a:spcPct val="80000"/>
              </a:lnSpc>
              <a:buFontTx/>
              <a:buNone/>
            </a:pPr>
            <a:endParaRPr lang="en-US" sz="2000" dirty="0">
              <a:solidFill>
                <a:srgbClr val="008000"/>
              </a:solidFill>
            </a:endParaRPr>
          </a:p>
          <a:p>
            <a:pPr>
              <a:lnSpc>
                <a:spcPct val="80000"/>
              </a:lnSpc>
            </a:pPr>
            <a:r>
              <a:rPr lang="en-US" sz="2400" b="1" dirty="0"/>
              <a:t>Backshift</a:t>
            </a:r>
          </a:p>
          <a:p>
            <a:pPr>
              <a:lnSpc>
                <a:spcPct val="80000"/>
              </a:lnSpc>
            </a:pPr>
            <a:r>
              <a:rPr lang="en-US" sz="2400" dirty="0"/>
              <a:t>You must change the tense if the introductory clause is in Simple Past (e. g. </a:t>
            </a:r>
            <a:r>
              <a:rPr lang="en-US" sz="2400" i="1" dirty="0"/>
              <a:t>He said</a:t>
            </a:r>
            <a:r>
              <a:rPr lang="en-US" sz="2400" dirty="0"/>
              <a:t>). This is called </a:t>
            </a:r>
            <a:r>
              <a:rPr lang="en-US" sz="2400" i="1" dirty="0"/>
              <a:t>backshift</a:t>
            </a:r>
            <a:r>
              <a:rPr lang="en-US" sz="2400" dirty="0"/>
              <a:t>.</a:t>
            </a:r>
          </a:p>
          <a:p>
            <a:pPr>
              <a:lnSpc>
                <a:spcPct val="80000"/>
              </a:lnSpc>
            </a:pPr>
            <a:r>
              <a:rPr lang="en-US" sz="2400" dirty="0">
                <a:solidFill>
                  <a:srgbClr val="FF3300"/>
                </a:solidFill>
              </a:rPr>
              <a:t>Primjer:</a:t>
            </a:r>
          </a:p>
          <a:p>
            <a:pPr lvl="1">
              <a:lnSpc>
                <a:spcPct val="80000"/>
              </a:lnSpc>
            </a:pPr>
            <a:r>
              <a:rPr lang="en-US" sz="2000" dirty="0"/>
              <a:t>He said, “I </a:t>
            </a:r>
            <a:r>
              <a:rPr lang="en-US" sz="2000" b="1" dirty="0">
                <a:solidFill>
                  <a:srgbClr val="FF0000"/>
                </a:solidFill>
              </a:rPr>
              <a:t>am</a:t>
            </a:r>
            <a:r>
              <a:rPr lang="en-US" sz="2000" dirty="0"/>
              <a:t> happy.” </a:t>
            </a:r>
          </a:p>
          <a:p>
            <a:pPr lvl="1">
              <a:lnSpc>
                <a:spcPct val="80000"/>
              </a:lnSpc>
            </a:pPr>
            <a:r>
              <a:rPr lang="en-US" sz="2000" dirty="0"/>
              <a:t>He said that he </a:t>
            </a:r>
            <a:r>
              <a:rPr lang="en-US" sz="2000" b="1" dirty="0">
                <a:solidFill>
                  <a:srgbClr val="FF0000"/>
                </a:solidFill>
              </a:rPr>
              <a:t>was</a:t>
            </a:r>
            <a:r>
              <a:rPr lang="en-US" sz="2000" dirty="0"/>
              <a:t> happy.</a:t>
            </a:r>
          </a:p>
          <a:p>
            <a:endParaRPr lang="en-US" dirty="0"/>
          </a:p>
        </p:txBody>
      </p:sp>
      <p:pic>
        <p:nvPicPr>
          <p:cNvPr id="4" name="Picture 3" descr="Untitled1.aa.png"/>
          <p:cNvPicPr>
            <a:picLocks noChangeAspect="1"/>
          </p:cNvPicPr>
          <p:nvPr/>
        </p:nvPicPr>
        <p:blipFill>
          <a:blip r:embed="rId2" cstate="print"/>
          <a:stretch>
            <a:fillRect/>
          </a:stretch>
        </p:blipFill>
        <p:spPr>
          <a:xfrm>
            <a:off x="685800" y="381000"/>
            <a:ext cx="2514600" cy="905001"/>
          </a:xfrm>
          <a:prstGeom prst="rect">
            <a:avLst/>
          </a:prstGeom>
        </p:spPr>
      </p:pic>
    </p:spTree>
  </p:cSld>
  <p:clrMapOvr>
    <a:masterClrMapping/>
  </p:clrMapOvr>
  <p:transition>
    <p:strips dir="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Untitled3.png"/>
          <p:cNvPicPr>
            <a:picLocks noGrp="1" noChangeAspect="1"/>
          </p:cNvPicPr>
          <p:nvPr>
            <p:ph idx="1"/>
          </p:nvPr>
        </p:nvPicPr>
        <p:blipFill>
          <a:blip r:embed="rId2" cstate="print">
            <a:duotone>
              <a:schemeClr val="accent5">
                <a:shade val="45000"/>
                <a:satMod val="135000"/>
              </a:schemeClr>
              <a:prstClr val="white"/>
            </a:duotone>
          </a:blip>
          <a:stretch>
            <a:fillRect/>
          </a:stretch>
        </p:blipFill>
        <p:spPr>
          <a:xfrm>
            <a:off x="457200" y="1447801"/>
            <a:ext cx="8229600" cy="4343400"/>
          </a:xfrm>
          <a:solidFill>
            <a:schemeClr val="accent1"/>
          </a:solidFill>
          <a:ln cap="rnd" cmpd="thinThick">
            <a:solidFill>
              <a:schemeClr val="accent2"/>
            </a:solidFill>
            <a:prstDash val="dash"/>
            <a:miter lim="800000"/>
          </a:ln>
        </p:spPr>
      </p:pic>
      <p:sp>
        <p:nvSpPr>
          <p:cNvPr id="5" name="Rectangle 4"/>
          <p:cNvSpPr/>
          <p:nvPr/>
        </p:nvSpPr>
        <p:spPr>
          <a:xfrm>
            <a:off x="457200" y="5791200"/>
            <a:ext cx="8229600" cy="923330"/>
          </a:xfrm>
          <a:prstGeom prst="rect">
            <a:avLst/>
          </a:prstGeom>
        </p:spPr>
        <p:txBody>
          <a:bodyPr wrap="square">
            <a:spAutoFit/>
          </a:bodyPr>
          <a:lstStyle/>
          <a:p>
            <a:pPr>
              <a:buFontTx/>
              <a:buNone/>
            </a:pPr>
            <a:r>
              <a:rPr lang="en-US" dirty="0"/>
              <a:t>The verbs </a:t>
            </a:r>
            <a:r>
              <a:rPr lang="en-US" i="1" dirty="0">
                <a:solidFill>
                  <a:srgbClr val="FF0000"/>
                </a:solidFill>
              </a:rPr>
              <a:t>could, should, would, might, (must), needn’t, ought to, used to</a:t>
            </a:r>
            <a:r>
              <a:rPr lang="en-US" dirty="0">
                <a:solidFill>
                  <a:srgbClr val="FF0000"/>
                </a:solidFill>
              </a:rPr>
              <a:t> </a:t>
            </a:r>
            <a:r>
              <a:rPr lang="en-US" dirty="0"/>
              <a:t>do not normally change.</a:t>
            </a:r>
          </a:p>
          <a:p>
            <a:pPr>
              <a:buFontTx/>
              <a:buNone/>
            </a:pPr>
            <a:r>
              <a:rPr lang="en-US" dirty="0">
                <a:solidFill>
                  <a:srgbClr val="FF3300"/>
                </a:solidFill>
              </a:rPr>
              <a:t>Primjer</a:t>
            </a:r>
            <a:r>
              <a:rPr lang="en-US" dirty="0"/>
              <a:t>: He said, “</a:t>
            </a:r>
            <a:r>
              <a:rPr lang="en-US" dirty="0">
                <a:solidFill>
                  <a:srgbClr val="FF0000"/>
                </a:solidFill>
              </a:rPr>
              <a:t>She might be right</a:t>
            </a:r>
            <a:r>
              <a:rPr lang="en-US" dirty="0"/>
              <a:t>.” – </a:t>
            </a:r>
            <a:r>
              <a:rPr lang="en-US" dirty="0">
                <a:solidFill>
                  <a:srgbClr val="FF0000"/>
                </a:solidFill>
              </a:rPr>
              <a:t>He said that she might be right.</a:t>
            </a:r>
          </a:p>
        </p:txBody>
      </p:sp>
      <p:sp>
        <p:nvSpPr>
          <p:cNvPr id="6" name="Oval 3"/>
          <p:cNvSpPr>
            <a:spLocks noChangeArrowheads="1"/>
          </p:cNvSpPr>
          <p:nvPr/>
        </p:nvSpPr>
        <p:spPr bwMode="auto">
          <a:xfrm>
            <a:off x="609600" y="304800"/>
            <a:ext cx="2232025" cy="720725"/>
          </a:xfrm>
          <a:prstGeom prst="ellipse">
            <a:avLst/>
          </a:prstGeom>
          <a:solidFill>
            <a:schemeClr val="accent5">
              <a:lumMod val="60000"/>
              <a:lumOff val="40000"/>
            </a:schemeClr>
          </a:solidFill>
          <a:ln w="9525" algn="ctr">
            <a:noFill/>
            <a:round/>
            <a:headEnd/>
            <a:tailEnd/>
          </a:ln>
          <a:effectLst/>
        </p:spPr>
        <p:txBody>
          <a:bodyPr wrap="none" anchor="ctr"/>
          <a:lstStyle/>
          <a:p>
            <a:pPr marL="342900" indent="-342900" algn="ctr">
              <a:buFontTx/>
              <a:buNone/>
            </a:pPr>
            <a:r>
              <a:rPr lang="en-US" dirty="0"/>
              <a:t>Backshift</a:t>
            </a:r>
          </a:p>
        </p:txBody>
      </p:sp>
    </p:spTree>
  </p:cSld>
  <p:clrMapOvr>
    <a:masterClrMapping/>
  </p:clrMapOvr>
  <p:transition>
    <p:newsflash/>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marL="381000" indent="-381000">
              <a:lnSpc>
                <a:spcPct val="80000"/>
              </a:lnSpc>
              <a:buFontTx/>
              <a:buAutoNum type="arabicPeriod"/>
            </a:pPr>
            <a:r>
              <a:rPr lang="en-GB" dirty="0"/>
              <a:t>John: "Mandy is at home.“</a:t>
            </a:r>
          </a:p>
          <a:p>
            <a:pPr marL="381000" indent="-381000">
              <a:lnSpc>
                <a:spcPct val="80000"/>
              </a:lnSpc>
              <a:buFontTx/>
              <a:buNone/>
            </a:pPr>
            <a:r>
              <a:rPr lang="en-GB" b="1" dirty="0"/>
              <a:t> 	John said that Mandy </a:t>
            </a:r>
            <a:r>
              <a:rPr lang="en-GB" b="1" dirty="0">
                <a:solidFill>
                  <a:srgbClr val="FF0000"/>
                </a:solidFill>
              </a:rPr>
              <a:t>was</a:t>
            </a:r>
            <a:r>
              <a:rPr lang="en-GB" b="1" dirty="0"/>
              <a:t> at home. </a:t>
            </a:r>
          </a:p>
          <a:p>
            <a:pPr marL="381000" indent="-381000">
              <a:lnSpc>
                <a:spcPct val="80000"/>
              </a:lnSpc>
              <a:buFontTx/>
              <a:buNone/>
            </a:pPr>
            <a:r>
              <a:rPr lang="en-GB" dirty="0"/>
              <a:t>2.	Max: "I often read a book.“</a:t>
            </a:r>
          </a:p>
          <a:p>
            <a:pPr marL="381000" indent="-381000">
              <a:lnSpc>
                <a:spcPct val="80000"/>
              </a:lnSpc>
              <a:buFontTx/>
              <a:buNone/>
            </a:pPr>
            <a:r>
              <a:rPr lang="en-GB" b="1" dirty="0"/>
              <a:t>	Max told me that he often </a:t>
            </a:r>
            <a:r>
              <a:rPr lang="en-GB" b="1" dirty="0">
                <a:solidFill>
                  <a:srgbClr val="FF0000"/>
                </a:solidFill>
              </a:rPr>
              <a:t>read</a:t>
            </a:r>
            <a:r>
              <a:rPr lang="en-GB" b="1" dirty="0"/>
              <a:t> a book. </a:t>
            </a:r>
          </a:p>
          <a:p>
            <a:pPr marL="381000" indent="-381000">
              <a:lnSpc>
                <a:spcPct val="80000"/>
              </a:lnSpc>
              <a:buFontTx/>
              <a:buNone/>
            </a:pPr>
            <a:r>
              <a:rPr lang="en-GB" dirty="0"/>
              <a:t>3.	Susan: "I'm watching TV." </a:t>
            </a:r>
          </a:p>
          <a:p>
            <a:pPr marL="381000" indent="-381000">
              <a:lnSpc>
                <a:spcPct val="80000"/>
              </a:lnSpc>
              <a:buFontTx/>
              <a:buNone/>
            </a:pPr>
            <a:r>
              <a:rPr lang="en-GB" b="1" dirty="0"/>
              <a:t>	Susan said that she </a:t>
            </a:r>
            <a:r>
              <a:rPr lang="en-GB" b="1" dirty="0">
                <a:solidFill>
                  <a:srgbClr val="FF0000"/>
                </a:solidFill>
              </a:rPr>
              <a:t>was watching </a:t>
            </a:r>
            <a:r>
              <a:rPr lang="en-GB" b="1" dirty="0"/>
              <a:t>TV. </a:t>
            </a:r>
          </a:p>
          <a:p>
            <a:pPr marL="381000" indent="-381000">
              <a:lnSpc>
                <a:spcPct val="80000"/>
              </a:lnSpc>
              <a:buFontTx/>
              <a:buNone/>
            </a:pPr>
            <a:r>
              <a:rPr lang="en-GB" dirty="0"/>
              <a:t>4.	Simon: "David was ill." </a:t>
            </a:r>
          </a:p>
          <a:p>
            <a:pPr marL="381000" indent="-381000">
              <a:lnSpc>
                <a:spcPct val="80000"/>
              </a:lnSpc>
              <a:buFontTx/>
              <a:buNone/>
            </a:pPr>
            <a:r>
              <a:rPr lang="en-GB" b="1" dirty="0"/>
              <a:t>	Simon said that David </a:t>
            </a:r>
            <a:r>
              <a:rPr lang="en-GB" b="1" dirty="0">
                <a:solidFill>
                  <a:srgbClr val="FF0000"/>
                </a:solidFill>
              </a:rPr>
              <a:t>had been </a:t>
            </a:r>
            <a:r>
              <a:rPr lang="en-GB" b="1" dirty="0"/>
              <a:t>ill. </a:t>
            </a:r>
          </a:p>
          <a:p>
            <a:pPr marL="381000" indent="-381000">
              <a:lnSpc>
                <a:spcPct val="80000"/>
              </a:lnSpc>
              <a:buFontTx/>
              <a:buNone/>
            </a:pPr>
            <a:r>
              <a:rPr lang="en-GB" dirty="0"/>
              <a:t>5.	Stephen and Claire: "We have cleaned the windows." </a:t>
            </a:r>
          </a:p>
          <a:p>
            <a:pPr marL="381000" indent="-381000">
              <a:lnSpc>
                <a:spcPct val="80000"/>
              </a:lnSpc>
              <a:buFontTx/>
              <a:buNone/>
            </a:pPr>
            <a:r>
              <a:rPr lang="en-GB" b="1" dirty="0"/>
              <a:t>	Stephen and Claire told me that they </a:t>
            </a:r>
            <a:r>
              <a:rPr lang="en-GB" b="1" dirty="0">
                <a:solidFill>
                  <a:srgbClr val="FF0000"/>
                </a:solidFill>
              </a:rPr>
              <a:t>had cleaned </a:t>
            </a:r>
            <a:r>
              <a:rPr lang="en-GB" b="1" dirty="0"/>
              <a:t>the windows. </a:t>
            </a:r>
          </a:p>
          <a:p>
            <a:pPr marL="381000" indent="-381000">
              <a:lnSpc>
                <a:spcPct val="80000"/>
              </a:lnSpc>
              <a:buFontTx/>
              <a:buNone/>
            </a:pPr>
            <a:r>
              <a:rPr lang="en-GB" dirty="0"/>
              <a:t>6.	Charles: "I didn't have time to do my homework.“</a:t>
            </a:r>
          </a:p>
          <a:p>
            <a:pPr marL="381000" indent="-381000">
              <a:lnSpc>
                <a:spcPct val="80000"/>
              </a:lnSpc>
              <a:buFontTx/>
              <a:buNone/>
            </a:pPr>
            <a:r>
              <a:rPr lang="en-GB" b="1" dirty="0"/>
              <a:t>	Charles remarked that he </a:t>
            </a:r>
            <a:r>
              <a:rPr lang="en-GB" b="1" dirty="0">
                <a:solidFill>
                  <a:srgbClr val="FF0000"/>
                </a:solidFill>
              </a:rPr>
              <a:t>hadn't had </a:t>
            </a:r>
            <a:r>
              <a:rPr lang="en-GB" b="1" dirty="0"/>
              <a:t>time to do his homework. </a:t>
            </a:r>
          </a:p>
          <a:p>
            <a:pPr marL="381000" indent="-381000">
              <a:lnSpc>
                <a:spcPct val="80000"/>
              </a:lnSpc>
              <a:buFontTx/>
              <a:buNone/>
            </a:pPr>
            <a:r>
              <a:rPr lang="en-GB" dirty="0"/>
              <a:t>7.	Mr Jones: "My mother will be 50 years old." </a:t>
            </a:r>
          </a:p>
          <a:p>
            <a:pPr marL="381000" indent="-381000">
              <a:lnSpc>
                <a:spcPct val="80000"/>
              </a:lnSpc>
              <a:buFontTx/>
              <a:buNone/>
            </a:pPr>
            <a:r>
              <a:rPr lang="en-GB" b="1" dirty="0"/>
              <a:t>	Mr Jones told me that his mother </a:t>
            </a:r>
            <a:r>
              <a:rPr lang="en-GB" b="1" dirty="0">
                <a:solidFill>
                  <a:srgbClr val="FF0000"/>
                </a:solidFill>
              </a:rPr>
              <a:t>would be </a:t>
            </a:r>
            <a:r>
              <a:rPr lang="en-GB" b="1" dirty="0"/>
              <a:t>50 years old. </a:t>
            </a:r>
          </a:p>
          <a:p>
            <a:pPr marL="381000" indent="-381000">
              <a:lnSpc>
                <a:spcPct val="80000"/>
              </a:lnSpc>
              <a:buFontTx/>
              <a:buNone/>
            </a:pPr>
            <a:r>
              <a:rPr lang="en-GB" dirty="0"/>
              <a:t>8.	Jean: "The boss must sign the letter.</a:t>
            </a:r>
          </a:p>
          <a:p>
            <a:pPr marL="381000" indent="-381000">
              <a:lnSpc>
                <a:spcPct val="80000"/>
              </a:lnSpc>
              <a:buFontTx/>
              <a:buNone/>
            </a:pPr>
            <a:r>
              <a:rPr lang="en-GB" b="1" dirty="0"/>
              <a:t>	Jean said that the boss </a:t>
            </a:r>
            <a:r>
              <a:rPr lang="en-GB" b="1" dirty="0">
                <a:solidFill>
                  <a:srgbClr val="FF0000"/>
                </a:solidFill>
              </a:rPr>
              <a:t>had to </a:t>
            </a:r>
            <a:r>
              <a:rPr lang="en-GB" b="1" dirty="0"/>
              <a:t>sign the letter. </a:t>
            </a:r>
            <a:endParaRPr lang="es-ES" b="1" dirty="0"/>
          </a:p>
          <a:p>
            <a:endParaRPr lang="en-US" dirty="0"/>
          </a:p>
        </p:txBody>
      </p:sp>
      <p:sp>
        <p:nvSpPr>
          <p:cNvPr id="2" name="Title 1"/>
          <p:cNvSpPr>
            <a:spLocks noGrp="1"/>
          </p:cNvSpPr>
          <p:nvPr>
            <p:ph type="title"/>
          </p:nvPr>
        </p:nvSpPr>
        <p:spPr/>
        <p:txBody>
          <a:bodyPr/>
          <a:lstStyle/>
          <a:p>
            <a:r>
              <a:rPr lang="en-US" dirty="0" err="1"/>
              <a:t>Primjeri</a:t>
            </a:r>
            <a:r>
              <a:rPr lang="en-US" dirty="0"/>
              <a:t>:</a:t>
            </a:r>
          </a:p>
        </p:txBody>
      </p:sp>
    </p:spTree>
  </p:cSld>
  <p:clrMapOvr>
    <a:masterClrMapping/>
  </p:clrMapOvr>
  <p:transition>
    <p:blinds/>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745163"/>
          </a:xfrm>
        </p:spPr>
        <p:txBody>
          <a:bodyPr>
            <a:normAutofit fontScale="85000" lnSpcReduction="20000"/>
          </a:bodyPr>
          <a:lstStyle/>
          <a:p>
            <a:pPr marL="381000" indent="-381000">
              <a:lnSpc>
                <a:spcPct val="80000"/>
              </a:lnSpc>
              <a:buFontTx/>
              <a:buAutoNum type="arabicPeriod" startAt="9"/>
            </a:pPr>
            <a:r>
              <a:rPr lang="en-GB" dirty="0"/>
              <a:t>Emily: "My teacher will go to Leipzig tomorrow.</a:t>
            </a:r>
          </a:p>
          <a:p>
            <a:pPr marL="381000" indent="-381000">
              <a:lnSpc>
                <a:spcPct val="80000"/>
              </a:lnSpc>
              <a:buFontTx/>
              <a:buNone/>
            </a:pPr>
            <a:r>
              <a:rPr lang="en-GB" b="1" dirty="0"/>
              <a:t>	Emily said that her teacher </a:t>
            </a:r>
            <a:r>
              <a:rPr lang="en-GB" b="1" dirty="0">
                <a:solidFill>
                  <a:srgbClr val="0033CC"/>
                </a:solidFill>
              </a:rPr>
              <a:t>would go</a:t>
            </a:r>
            <a:r>
              <a:rPr lang="en-GB" b="1" dirty="0"/>
              <a:t> to Leipzig </a:t>
            </a:r>
            <a:r>
              <a:rPr lang="en-GB" b="1" dirty="0">
                <a:solidFill>
                  <a:srgbClr val="FF3300"/>
                </a:solidFill>
              </a:rPr>
              <a:t>the next day</a:t>
            </a:r>
            <a:r>
              <a:rPr lang="en-GB" b="1" dirty="0"/>
              <a:t>. </a:t>
            </a:r>
          </a:p>
          <a:p>
            <a:pPr marL="381000" indent="-381000">
              <a:lnSpc>
                <a:spcPct val="80000"/>
              </a:lnSpc>
              <a:buFontTx/>
              <a:buNone/>
            </a:pPr>
            <a:r>
              <a:rPr lang="en-GB" dirty="0"/>
              <a:t>10.Helen: "I was writing a letter yesterday.“</a:t>
            </a:r>
          </a:p>
          <a:p>
            <a:pPr marL="381000" indent="-381000">
              <a:lnSpc>
                <a:spcPct val="80000"/>
              </a:lnSpc>
              <a:buFontTx/>
              <a:buNone/>
            </a:pPr>
            <a:r>
              <a:rPr lang="en-GB" b="1" dirty="0"/>
              <a:t>	Helen told me that she </a:t>
            </a:r>
            <a:r>
              <a:rPr lang="en-GB" b="1" dirty="0">
                <a:solidFill>
                  <a:srgbClr val="0033CC"/>
                </a:solidFill>
              </a:rPr>
              <a:t>had been writing</a:t>
            </a:r>
            <a:r>
              <a:rPr lang="en-GB" b="1" dirty="0"/>
              <a:t> a letter </a:t>
            </a:r>
            <a:r>
              <a:rPr lang="en-GB" b="1" dirty="0">
                <a:solidFill>
                  <a:srgbClr val="FF3300"/>
                </a:solidFill>
              </a:rPr>
              <a:t>the day before</a:t>
            </a:r>
            <a:r>
              <a:rPr lang="en-GB" b="1" dirty="0"/>
              <a:t>. </a:t>
            </a:r>
          </a:p>
          <a:p>
            <a:pPr marL="381000" indent="-381000">
              <a:lnSpc>
                <a:spcPct val="80000"/>
              </a:lnSpc>
              <a:buFontTx/>
              <a:buAutoNum type="arabicPeriod" startAt="11"/>
            </a:pPr>
            <a:r>
              <a:rPr lang="en-GB" dirty="0"/>
              <a:t>Robert: "My father flew to Dallas last year.“</a:t>
            </a:r>
          </a:p>
          <a:p>
            <a:pPr marL="381000" indent="-381000">
              <a:lnSpc>
                <a:spcPct val="80000"/>
              </a:lnSpc>
              <a:buFontTx/>
              <a:buNone/>
            </a:pPr>
            <a:r>
              <a:rPr lang="en-GB" b="1" dirty="0"/>
              <a:t>	Robert said that his father </a:t>
            </a:r>
            <a:r>
              <a:rPr lang="en-GB" b="1" dirty="0">
                <a:solidFill>
                  <a:srgbClr val="0033CC"/>
                </a:solidFill>
              </a:rPr>
              <a:t>had flown</a:t>
            </a:r>
            <a:r>
              <a:rPr lang="en-GB" b="1" dirty="0"/>
              <a:t> to Dallas </a:t>
            </a:r>
            <a:r>
              <a:rPr lang="en-GB" b="1" dirty="0">
                <a:solidFill>
                  <a:srgbClr val="FF3300"/>
                </a:solidFill>
              </a:rPr>
              <a:t>the year before</a:t>
            </a:r>
            <a:r>
              <a:rPr lang="en-GB" b="1" dirty="0"/>
              <a:t>. </a:t>
            </a:r>
          </a:p>
          <a:p>
            <a:pPr marL="381000" indent="-381000">
              <a:lnSpc>
                <a:spcPct val="80000"/>
              </a:lnSpc>
              <a:buFontTx/>
              <a:buNone/>
            </a:pPr>
            <a:r>
              <a:rPr lang="en-GB" dirty="0"/>
              <a:t>12. Michael: "I'm going to read a book this week." </a:t>
            </a:r>
          </a:p>
          <a:p>
            <a:pPr marL="381000" indent="-381000">
              <a:lnSpc>
                <a:spcPct val="80000"/>
              </a:lnSpc>
              <a:buFontTx/>
              <a:buNone/>
            </a:pPr>
            <a:r>
              <a:rPr lang="en-GB" b="1" dirty="0"/>
              <a:t>	Michael told me that he </a:t>
            </a:r>
            <a:r>
              <a:rPr lang="en-GB" b="1" dirty="0">
                <a:solidFill>
                  <a:srgbClr val="0033CC"/>
                </a:solidFill>
              </a:rPr>
              <a:t>was going to</a:t>
            </a:r>
            <a:r>
              <a:rPr lang="en-GB" b="1" dirty="0"/>
              <a:t> read a book </a:t>
            </a:r>
            <a:r>
              <a:rPr lang="en-GB" b="1" dirty="0">
                <a:solidFill>
                  <a:srgbClr val="FF3300"/>
                </a:solidFill>
              </a:rPr>
              <a:t>that week</a:t>
            </a:r>
            <a:r>
              <a:rPr lang="en-GB" b="1" dirty="0"/>
              <a:t>. </a:t>
            </a:r>
          </a:p>
          <a:p>
            <a:pPr marL="381000" indent="-381000">
              <a:lnSpc>
                <a:spcPct val="80000"/>
              </a:lnSpc>
              <a:buFontTx/>
              <a:buNone/>
            </a:pPr>
            <a:r>
              <a:rPr lang="en-GB" dirty="0"/>
              <a:t>13. Jason: "I'll do my best in the exams tomorrow." </a:t>
            </a:r>
          </a:p>
          <a:p>
            <a:pPr marL="381000" indent="-381000">
              <a:lnSpc>
                <a:spcPct val="80000"/>
              </a:lnSpc>
              <a:buFontTx/>
              <a:buNone/>
            </a:pPr>
            <a:r>
              <a:rPr lang="en-GB" b="1" dirty="0"/>
              <a:t>	Jason told me that he </a:t>
            </a:r>
            <a:r>
              <a:rPr lang="en-GB" b="1" dirty="0">
                <a:solidFill>
                  <a:srgbClr val="0033CC"/>
                </a:solidFill>
              </a:rPr>
              <a:t>would do</a:t>
            </a:r>
            <a:r>
              <a:rPr lang="en-GB" b="1" dirty="0"/>
              <a:t> his best in the exams </a:t>
            </a:r>
            <a:r>
              <a:rPr lang="en-GB" b="1" dirty="0">
                <a:solidFill>
                  <a:srgbClr val="FF3300"/>
                </a:solidFill>
              </a:rPr>
              <a:t>the next day</a:t>
            </a:r>
            <a:r>
              <a:rPr lang="en-GB" b="1" dirty="0"/>
              <a:t>. </a:t>
            </a:r>
          </a:p>
          <a:p>
            <a:pPr marL="381000" indent="-381000">
              <a:lnSpc>
                <a:spcPct val="80000"/>
              </a:lnSpc>
              <a:buFontTx/>
              <a:buNone/>
            </a:pPr>
            <a:r>
              <a:rPr lang="en-GB" dirty="0"/>
              <a:t>14. Andrew: "We didn't eat fish two days ago." </a:t>
            </a:r>
          </a:p>
          <a:p>
            <a:pPr marL="381000" indent="-381000">
              <a:lnSpc>
                <a:spcPct val="80000"/>
              </a:lnSpc>
              <a:buFontTx/>
              <a:buNone/>
            </a:pPr>
            <a:r>
              <a:rPr lang="en-GB" b="1" dirty="0"/>
              <a:t>	Andrew said to me that they </a:t>
            </a:r>
            <a:r>
              <a:rPr lang="en-GB" b="1" dirty="0">
                <a:solidFill>
                  <a:srgbClr val="0033CC"/>
                </a:solidFill>
              </a:rPr>
              <a:t>hadn't eaten</a:t>
            </a:r>
            <a:r>
              <a:rPr lang="en-GB" b="1" dirty="0"/>
              <a:t> fish </a:t>
            </a:r>
            <a:r>
              <a:rPr lang="en-GB" b="1" dirty="0">
                <a:solidFill>
                  <a:srgbClr val="FF3300"/>
                </a:solidFill>
              </a:rPr>
              <a:t>two days before</a:t>
            </a:r>
            <a:r>
              <a:rPr lang="en-GB" b="1" dirty="0"/>
              <a:t>. </a:t>
            </a:r>
          </a:p>
          <a:p>
            <a:pPr marL="381000" indent="-381000">
              <a:lnSpc>
                <a:spcPct val="80000"/>
              </a:lnSpc>
              <a:buFontTx/>
              <a:buNone/>
            </a:pPr>
            <a:r>
              <a:rPr lang="en-GB" dirty="0"/>
              <a:t>15. Alice: "I spent all my pocket money last Monday." </a:t>
            </a:r>
          </a:p>
          <a:p>
            <a:pPr marL="381000" indent="-381000">
              <a:lnSpc>
                <a:spcPct val="80000"/>
              </a:lnSpc>
              <a:buFontTx/>
              <a:buNone/>
            </a:pPr>
            <a:r>
              <a:rPr lang="en-GB" b="1" dirty="0"/>
              <a:t>	Alice complained that she </a:t>
            </a:r>
            <a:r>
              <a:rPr lang="en-GB" b="1" dirty="0">
                <a:solidFill>
                  <a:srgbClr val="0033CC"/>
                </a:solidFill>
              </a:rPr>
              <a:t>had spent</a:t>
            </a:r>
            <a:r>
              <a:rPr lang="en-GB" b="1" dirty="0"/>
              <a:t> all her pocket money </a:t>
            </a:r>
            <a:r>
              <a:rPr lang="en-GB" b="1" dirty="0">
                <a:solidFill>
                  <a:srgbClr val="FF3300"/>
                </a:solidFill>
              </a:rPr>
              <a:t>the Monday before. </a:t>
            </a:r>
          </a:p>
          <a:p>
            <a:pPr marL="381000" indent="-381000">
              <a:lnSpc>
                <a:spcPct val="80000"/>
              </a:lnSpc>
              <a:buFontTx/>
              <a:buAutoNum type="arabicPeriod" startAt="16"/>
            </a:pPr>
            <a:r>
              <a:rPr lang="en-GB" dirty="0"/>
              <a:t>David: "John had already gone at six.</a:t>
            </a:r>
          </a:p>
          <a:p>
            <a:pPr marL="381000" indent="-381000">
              <a:lnSpc>
                <a:spcPct val="80000"/>
              </a:lnSpc>
              <a:buFontTx/>
              <a:buNone/>
            </a:pPr>
            <a:r>
              <a:rPr lang="en-GB" b="1" dirty="0"/>
              <a:t>	David said that John </a:t>
            </a:r>
            <a:r>
              <a:rPr lang="en-GB" b="1" dirty="0">
                <a:solidFill>
                  <a:srgbClr val="0033CC"/>
                </a:solidFill>
              </a:rPr>
              <a:t>had already gone</a:t>
            </a:r>
            <a:r>
              <a:rPr lang="en-GB" b="1" dirty="0"/>
              <a:t> at six. </a:t>
            </a:r>
            <a:endParaRPr lang="es-ES" b="1" dirty="0"/>
          </a:p>
          <a:p>
            <a:endParaRPr lang="en-US" dirty="0"/>
          </a:p>
        </p:txBody>
      </p:sp>
    </p:spTree>
  </p:cSld>
  <p:clrMapOvr>
    <a:masterClrMapping/>
  </p:clrMapOvr>
  <p:transition>
    <p:checke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457200" y="381000"/>
            <a:ext cx="8229600" cy="5745163"/>
          </a:xfrm>
        </p:spPr>
        <p:txBody>
          <a:bodyPr>
            <a:normAutofit/>
          </a:bodyPr>
          <a:lstStyle/>
          <a:p>
            <a:r>
              <a:rPr lang="en-US" dirty="0"/>
              <a:t>In grammar, indirect or reported speech is a way of reporting a statement or question. A reported question is called an indirect question. Unlike direct speech, indirect speech does not phrase the statement or question the way the original speaker did; instead, certain grammatical categories are changed. In addition, indirect speech is not enclosed in quotation marks. Person is changed when the person speaking and the person quoting the speech are different. In English, tense is changed.</a:t>
            </a:r>
          </a:p>
        </p:txBody>
      </p:sp>
    </p:spTree>
  </p:cSld>
  <p:clrMapOvr>
    <a:masterClrMapping/>
  </p:clrMapOvr>
  <p:transition>
    <p:randomBar dir="vert"/>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50</TotalTime>
  <Words>689</Words>
  <Application>Microsoft Office PowerPoint</Application>
  <PresentationFormat>On-screen Show (4:3)</PresentationFormat>
  <Paragraphs>56</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Lucida Sans Unicode</vt:lpstr>
      <vt:lpstr>Verdana</vt:lpstr>
      <vt:lpstr>Wingdings 2</vt:lpstr>
      <vt:lpstr>Wingdings 3</vt:lpstr>
      <vt:lpstr>Concourse</vt:lpstr>
      <vt:lpstr>Reported speech-Statements</vt:lpstr>
      <vt:lpstr>PowerPoint Presentation</vt:lpstr>
      <vt:lpstr>PowerPoint Presentation</vt:lpstr>
      <vt:lpstr>PowerPoint Presentation</vt:lpstr>
      <vt:lpstr>Primjeri:</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Reported speech-Statements</dc:title>
  <dc:creator>User</dc:creator>
  <cp:lastModifiedBy>Lidija Lazarevic</cp:lastModifiedBy>
  <cp:revision>9</cp:revision>
  <dcterms:created xsi:type="dcterms:W3CDTF">2006-08-16T00:00:00Z</dcterms:created>
  <dcterms:modified xsi:type="dcterms:W3CDTF">2020-04-03T14:42:46Z</dcterms:modified>
</cp:coreProperties>
</file>