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5" r:id="rId3"/>
    <p:sldId id="266" r:id="rId4"/>
    <p:sldId id="267" r:id="rId5"/>
    <p:sldId id="268" r:id="rId6"/>
    <p:sldId id="257" r:id="rId7"/>
    <p:sldId id="259" r:id="rId8"/>
    <p:sldId id="260" r:id="rId9"/>
    <p:sldId id="261" r:id="rId10"/>
    <p:sldId id="258" r:id="rId11"/>
    <p:sldId id="262" r:id="rId12"/>
    <p:sldId id="263" r:id="rId13"/>
    <p:sldId id="264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89" d="100"/>
          <a:sy n="89" d="100"/>
        </p:scale>
        <p:origin x="32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9112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1167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5140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58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D4E0E4C-905F-4440-A489-D09EFE081250}" type="datetimeFigureOut">
              <a:rPr lang="en-US" smtClean="0"/>
              <a:t>3/17/2021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 dirty="0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819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45217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3/17/2021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460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3/17/2021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76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3/17/2021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082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3/17/2021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70899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E0E4C-905F-4440-A489-D09EFE081250}" type="datetimeFigureOut">
              <a:rPr lang="en-US" smtClean="0"/>
              <a:t>3/17/2021</a:t>
            </a:fld>
            <a:endParaRPr lang="en-US" dirty="0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8848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D4E0E4C-905F-4440-A489-D09EFE081250}" type="datetimeFigureOut">
              <a:rPr lang="en-US" smtClean="0"/>
              <a:t>3/17/2021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C742DCA2-65A5-40A3-81B9-A94191BDC82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293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7" Type="http://schemas.openxmlformats.org/officeDocument/2006/relationships/image" Target="../media/image120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9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0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70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5000" dirty="0" err="1" smtClean="0">
                <a:latin typeface="Franklin Gothic Medium" panose="020B0603020102020204" pitchFamily="34" charset="0"/>
              </a:rPr>
              <a:t>Pojam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domena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i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kodomena</a:t>
            </a:r>
            <a:r>
              <a:rPr lang="en-US" sz="5000" dirty="0" smtClean="0">
                <a:latin typeface="Franklin Gothic Medium" panose="020B0603020102020204" pitchFamily="34" charset="0"/>
              </a:rPr>
              <a:t>,</a:t>
            </a:r>
            <a:br>
              <a:rPr lang="en-US" sz="5000" dirty="0" smtClean="0">
                <a:latin typeface="Franklin Gothic Medium" panose="020B0603020102020204" pitchFamily="34" charset="0"/>
              </a:rPr>
            </a:br>
            <a:r>
              <a:rPr lang="en-US" sz="5000" dirty="0" err="1" smtClean="0">
                <a:latin typeface="Franklin Gothic Medium" panose="020B0603020102020204" pitchFamily="34" charset="0"/>
              </a:rPr>
              <a:t>Linearna</a:t>
            </a:r>
            <a:r>
              <a:rPr lang="en-US" sz="5000" dirty="0" smtClean="0">
                <a:latin typeface="Franklin Gothic Medium" panose="020B0603020102020204" pitchFamily="34" charset="0"/>
              </a:rPr>
              <a:t> </a:t>
            </a:r>
            <a:r>
              <a:rPr lang="en-US" sz="5000" dirty="0" err="1" smtClean="0">
                <a:latin typeface="Franklin Gothic Medium" panose="020B0603020102020204" pitchFamily="34" charset="0"/>
              </a:rPr>
              <a:t>funkcija</a:t>
            </a:r>
            <a:endParaRPr lang="en-US" sz="5000" dirty="0"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23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10552" y="1250831"/>
                <a:ext cx="10938294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U </a:t>
                </a:r>
                <a:r>
                  <a:rPr lang="en-US" sz="2000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eksplicitnom</a:t>
                </a:r>
                <a:r>
                  <a:rPr lang="en-US" sz="2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obliku</a:t>
                </a:r>
                <a:r>
                  <a:rPr lang="en-US" sz="2000" dirty="0" smtClean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𝑘𝑥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jasno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precizno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vidimo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šta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slika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tj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20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2000" dirty="0"/>
                  <a:t>U</a:t>
                </a:r>
                <a:r>
                  <a:rPr lang="en-US" sz="2000" dirty="0" smtClean="0"/>
                  <a:t> </a:t>
                </a:r>
                <a:r>
                  <a:rPr lang="en-US" sz="2000" dirty="0" err="1" smtClean="0">
                    <a:solidFill>
                      <a:srgbClr val="0070C0"/>
                    </a:solidFill>
                  </a:rPr>
                  <a:t>implicitnom</a:t>
                </a:r>
                <a:r>
                  <a:rPr lang="en-US" sz="2000" dirty="0" smtClean="0">
                    <a:solidFill>
                      <a:srgbClr val="0070C0"/>
                    </a:solidFill>
                  </a:rPr>
                  <a:t> (</a:t>
                </a:r>
                <a:r>
                  <a:rPr lang="en-US" sz="2000" dirty="0" err="1" smtClean="0">
                    <a:solidFill>
                      <a:srgbClr val="0070C0"/>
                    </a:solidFill>
                  </a:rPr>
                  <a:t>opštem</a:t>
                </a:r>
                <a:r>
                  <a:rPr lang="en-US" sz="2000" dirty="0" smtClean="0">
                    <a:solidFill>
                      <a:srgbClr val="0070C0"/>
                    </a:solidFill>
                  </a:rPr>
                  <a:t>) </a:t>
                </a:r>
                <a:r>
                  <a:rPr lang="en-US" sz="2000" dirty="0" err="1">
                    <a:solidFill>
                      <a:srgbClr val="0070C0"/>
                    </a:solidFill>
                  </a:rPr>
                  <a:t>obliku</a:t>
                </a:r>
                <a:r>
                  <a:rPr lang="en-US" sz="2000" dirty="0">
                    <a:solidFill>
                      <a:srgbClr val="0070C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dirty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𝑎𝑥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𝑏𝑦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𝑐</m:t>
                    </m:r>
                    <m:r>
                      <a:rPr lang="en-US" sz="2000" i="1" dirty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sz="2000" dirty="0" smtClean="0"/>
                  <a:t> (</a:t>
                </a:r>
                <a:r>
                  <a:rPr lang="en-US" sz="2000" dirty="0" err="1" smtClean="0"/>
                  <a:t>skriveno</a:t>
                </a:r>
                <a:r>
                  <a:rPr lang="en-US" sz="2000" dirty="0" smtClean="0"/>
                  <a:t>, </a:t>
                </a:r>
                <a:r>
                  <a:rPr lang="en-US" sz="2000" dirty="0" err="1" smtClean="0"/>
                  <a:t>tj.nije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jasno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izraženo</a:t>
                </a:r>
                <a:r>
                  <a:rPr lang="en-US" sz="2000" dirty="0" smtClean="0"/>
                  <a:t> </a:t>
                </a:r>
                <a:r>
                  <a:rPr lang="en-US" sz="2000" dirty="0" err="1" smtClean="0"/>
                  <a:t>šta</a:t>
                </a:r>
                <a:r>
                  <a:rPr lang="en-US" sz="2000" dirty="0" smtClean="0"/>
                  <a:t> je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dirty="0"/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552" y="1250831"/>
                <a:ext cx="10938294" cy="1569660"/>
              </a:xfrm>
              <a:prstGeom prst="rect">
                <a:avLst/>
              </a:prstGeom>
              <a:blipFill rotWithShape="0">
                <a:blip r:embed="rId2"/>
                <a:stretch>
                  <a:fillRect l="-502" t="-1550" r="-44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310552" y="446361"/>
            <a:ext cx="9262872" cy="496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Linearna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funkcija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se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može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zapisati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10552" y="3154385"/>
            <a:ext cx="77896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 err="1" smtClean="0"/>
              <a:t>Postavlja</a:t>
            </a:r>
            <a:r>
              <a:rPr lang="en-US" i="1" dirty="0" smtClean="0"/>
              <a:t> se </a:t>
            </a:r>
            <a:r>
              <a:rPr lang="en-US" i="1" dirty="0" err="1" smtClean="0"/>
              <a:t>pitanje</a:t>
            </a:r>
            <a:r>
              <a:rPr lang="en-US" i="1" dirty="0" smtClean="0"/>
              <a:t> </a:t>
            </a:r>
            <a:r>
              <a:rPr lang="en-US" i="1" dirty="0" err="1" smtClean="0"/>
              <a:t>kako</a:t>
            </a:r>
            <a:r>
              <a:rPr lang="en-US" i="1" dirty="0" smtClean="0"/>
              <a:t> </a:t>
            </a:r>
            <a:r>
              <a:rPr lang="en-US" i="1" dirty="0" err="1" smtClean="0"/>
              <a:t>prelazimo</a:t>
            </a:r>
            <a:r>
              <a:rPr lang="en-US" i="1" dirty="0" smtClean="0"/>
              <a:t> </a:t>
            </a:r>
            <a:r>
              <a:rPr lang="en-US" i="1" dirty="0" err="1" smtClean="0"/>
              <a:t>sa</a:t>
            </a:r>
            <a:r>
              <a:rPr lang="en-US" i="1" dirty="0" smtClean="0"/>
              <a:t> </a:t>
            </a:r>
            <a:r>
              <a:rPr lang="en-US" i="1" dirty="0" err="1" smtClean="0"/>
              <a:t>jednog</a:t>
            </a:r>
            <a:r>
              <a:rPr lang="en-US" i="1" dirty="0" smtClean="0"/>
              <a:t> </a:t>
            </a:r>
            <a:r>
              <a:rPr lang="en-US" i="1" dirty="0" err="1" smtClean="0"/>
              <a:t>oblika</a:t>
            </a:r>
            <a:r>
              <a:rPr lang="en-US" i="1" dirty="0" smtClean="0"/>
              <a:t> </a:t>
            </a:r>
            <a:r>
              <a:rPr lang="en-US" i="1" dirty="0" err="1" smtClean="0"/>
              <a:t>na</a:t>
            </a:r>
            <a:r>
              <a:rPr lang="en-US" i="1" dirty="0" smtClean="0"/>
              <a:t> </a:t>
            </a:r>
            <a:r>
              <a:rPr lang="en-US" i="1" dirty="0" err="1" smtClean="0"/>
              <a:t>drugi</a:t>
            </a:r>
            <a:r>
              <a:rPr lang="en-US" i="1" dirty="0" smtClean="0"/>
              <a:t>?</a:t>
            </a:r>
            <a:endParaRPr lang="en-US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310552" y="4226944"/>
                <a:ext cx="8885206" cy="15920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AutoNum type="arabicPeriod" startAt="3"/>
                </a:pP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Prebaciti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iz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eksplicitnog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u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implicitni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oblik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sljedeće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jednačine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pravih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a)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+3    </m:t>
                    </m:r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b)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−1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c)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</a:t>
                </a:r>
              </a:p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R: a)</a:t>
                </a:r>
                <a:r>
                  <a:rPr lang="en-US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</m:t>
                    </m:r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+3→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−3=0</m:t>
                    </m:r>
                  </m:oMath>
                </a14:m>
                <a:endParaRPr lang="en-US" b="0" i="1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r>
                  <a:rPr lang="en-US" dirty="0" smtClean="0"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</a:t>
                </a:r>
                <a14:m>
                  <m:oMath xmlns:m="http://schemas.openxmlformats.org/officeDocument/2006/math"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−3=0 →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=−3,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=1, 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en-US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=−3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0552" y="4226944"/>
                <a:ext cx="8885206" cy="1592039"/>
              </a:xfrm>
              <a:prstGeom prst="rect">
                <a:avLst/>
              </a:prstGeom>
              <a:blipFill rotWithShape="0">
                <a:blip r:embed="rId3"/>
                <a:stretch>
                  <a:fillRect l="-618" t="-1908" b="-114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833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79561" y="715993"/>
                <a:ext cx="10049773" cy="50475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4.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Prebaciti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iz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implicitnog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u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eksplicitni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oblik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sljedeće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jednačine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pravih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+3=0</m:t>
                    </m:r>
                  </m:oMath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−4=0</m:t>
                    </m:r>
                  </m:oMath>
                </a14:m>
                <a:endParaRPr lang="en-US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AutoNum type="alphaLcParenR"/>
                </a:pP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5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+3=0</m:t>
                    </m:r>
                  </m:oMath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342900" indent="-342900">
                  <a:buAutoNum type="alphaLcParenR"/>
                </a:pP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R: a)                                                    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+3=0</m:t>
                    </m:r>
                  </m:oMath>
                </a14:m>
                <a:endParaRPr lang="en-US" dirty="0" smtClean="0">
                  <a:latin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=−2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−</m:t>
                      </m:r>
                      <m:f>
                        <m:fPr>
                          <m:type m:val="lin"/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3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∙</m:t>
                          </m:r>
                          <m:d>
                            <m:d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−1</m:t>
                              </m:r>
                            </m:e>
                          </m:d>
                        </m:den>
                      </m:f>
                    </m:oMath>
                  </m:oMathPara>
                </a14:m>
                <a:endParaRPr lang="en-US" b="0" dirty="0" smtClean="0"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𝑦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=2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𝑥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+3→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𝑘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=2,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=3</m:t>
                      </m:r>
                    </m:oMath>
                  </m:oMathPara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5.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Provjeriti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da li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tačka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A(1,-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pripada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grafiku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funkcije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  <m:r>
                      <a:rPr lang="en-US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b="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R: </a:t>
                </a:r>
                <a:r>
                  <a:rPr lang="en-US" sz="1600" i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Pitamo se da li </a:t>
                </a:r>
                <a:r>
                  <a:rPr lang="en-US" sz="1600" i="1" dirty="0" err="1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koordinate</a:t>
                </a:r>
                <a:r>
                  <a:rPr lang="en-US" sz="1600" i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i="1" dirty="0" err="1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tačke</a:t>
                </a:r>
                <a:r>
                  <a:rPr lang="en-US" sz="1600" i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 </a:t>
                </a:r>
                <a:r>
                  <a:rPr lang="en-US" sz="1600" i="1" dirty="0" err="1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zadovoljavaju</a:t>
                </a:r>
                <a:r>
                  <a:rPr lang="en-US" sz="1600" i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i="1" dirty="0" err="1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jednačinu</a:t>
                </a:r>
                <a:r>
                  <a:rPr lang="en-US" sz="1600" i="1" dirty="0" smtClean="0">
                    <a:solidFill>
                      <a:srgbClr val="00B0F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i="1">
                        <a:solidFill>
                          <a:srgbClr val="00B0F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sz="1600" i="1">
                        <a:solidFill>
                          <a:srgbClr val="00B0F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sz="1600" i="1">
                        <a:solidFill>
                          <a:srgbClr val="00B0F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sz="1600" i="1">
                        <a:solidFill>
                          <a:srgbClr val="00B0F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−4.</m:t>
                    </m:r>
                  </m:oMath>
                </a14:m>
                <a:endParaRPr lang="en-US" sz="1600" i="1" dirty="0" smtClean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sz="1600" i="1" dirty="0" smtClean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−2=2</m:t>
                      </m:r>
                      <m:r>
                        <a:rPr lang="en-US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∙1−4</m:t>
                      </m:r>
                    </m:oMath>
                  </m:oMathPara>
                </a14:m>
                <a:endParaRPr lang="en-US" b="0" dirty="0" smtClean="0">
                  <a:solidFill>
                    <a:schemeClr val="tx1"/>
                  </a:solidFill>
                  <a:latin typeface="Arial" panose="020B0604020202020204" pitchFamily="34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                                                                     −2=−2 </m:t>
                    </m:r>
                  </m:oMath>
                </a14:m>
                <a:r>
                  <a:rPr lang="en-US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T </a:t>
                </a:r>
                <a14:m>
                  <m:oMath xmlns:m="http://schemas.openxmlformats.org/officeDocument/2006/math">
                    <m:r>
                      <a:rPr 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d>
                      <m:dPr>
                        <m:ctrlP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1,−2</m:t>
                        </m:r>
                      </m:e>
                    </m:d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𝑝𝑟𝑖𝑝𝑎𝑑𝑎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𝑔𝑟𝑎𝑓𝑖𝑘𝑢</m:t>
                    </m:r>
                    <m:r>
                      <a:rPr lang="en-US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𝑦</m:t>
                    </m:r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  <m:r>
                      <a:rPr lang="en-US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−4</m:t>
                    </m:r>
                  </m:oMath>
                </a14:m>
                <a:endParaRPr lang="en-US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561" y="715993"/>
                <a:ext cx="10049773" cy="5047536"/>
              </a:xfrm>
              <a:prstGeom prst="rect">
                <a:avLst/>
              </a:prstGeom>
              <a:blipFill rotWithShape="0">
                <a:blip r:embed="rId2"/>
                <a:stretch>
                  <a:fillRect l="-485" t="-60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9548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2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156712" y="699065"/>
                <a:ext cx="10971364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000" dirty="0" smtClean="0"/>
                  <a:t>6. </a:t>
                </a:r>
                <a:r>
                  <a:rPr lang="en-US" sz="2000" dirty="0" err="1" smtClean="0"/>
                  <a:t>Odrediti</a:t>
                </a:r>
                <a:r>
                  <a:rPr lang="en-US" sz="2000" dirty="0" smtClean="0"/>
                  <a:t> </a:t>
                </a:r>
                <a:r>
                  <a:rPr lang="en-US" sz="2000" dirty="0" err="1"/>
                  <a:t>vrijednost</a:t>
                </a:r>
                <a:r>
                  <a:rPr lang="en-US" sz="2000" dirty="0"/>
                  <a:t> </a:t>
                </a:r>
                <a:r>
                  <a:rPr lang="en-US" sz="2000" dirty="0" err="1"/>
                  <a:t>parametra</a:t>
                </a:r>
                <a:r>
                  <a:rPr lang="en-US" sz="2000" dirty="0"/>
                  <a:t> m </a:t>
                </a:r>
                <a:r>
                  <a:rPr lang="en-US" sz="2000" dirty="0" err="1"/>
                  <a:t>tako</a:t>
                </a:r>
                <a:r>
                  <a:rPr lang="en-US" sz="2000" dirty="0"/>
                  <a:t> da </a:t>
                </a:r>
                <a:r>
                  <a:rPr lang="en-US" sz="2000" dirty="0" err="1"/>
                  <a:t>grafik</a:t>
                </a:r>
                <a:r>
                  <a:rPr lang="en-US" sz="2000" dirty="0"/>
                  <a:t> </a:t>
                </a:r>
                <a:r>
                  <a:rPr lang="en-US" sz="2000" dirty="0" err="1"/>
                  <a:t>funkcije</a:t>
                </a:r>
                <a:r>
                  <a:rPr lang="en-US" sz="2000" dirty="0"/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2−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r>
                  <a:rPr lang="en-US" sz="2000" dirty="0" smtClean="0"/>
                  <a:t> </a:t>
                </a:r>
                <a:r>
                  <a:rPr lang="en-US" sz="2000" dirty="0" err="1" smtClean="0"/>
                  <a:t>sadrži</a:t>
                </a:r>
                <a:r>
                  <a:rPr lang="en-US" sz="2000" dirty="0" smtClean="0"/>
                  <a:t> </a:t>
                </a:r>
                <a:r>
                  <a:rPr lang="en-US" sz="2000" dirty="0" err="1"/>
                  <a:t>tačku</a:t>
                </a:r>
                <a:r>
                  <a:rPr lang="en-US" sz="2000" dirty="0"/>
                  <a:t> A</a:t>
                </a:r>
                <a:r>
                  <a:rPr lang="en-US" sz="2000" dirty="0" smtClean="0"/>
                  <a:t>(-2,4) .</a:t>
                </a:r>
                <a:endParaRPr lang="en-US" sz="2000" dirty="0"/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712" y="699065"/>
                <a:ext cx="10971364" cy="400110"/>
              </a:xfrm>
              <a:prstGeom prst="rect">
                <a:avLst/>
              </a:prstGeom>
              <a:blipFill rotWithShape="0">
                <a:blip r:embed="rId2"/>
                <a:stretch>
                  <a:fillRect l="-611" t="-9231" b="-104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3407433" y="1768416"/>
                <a:ext cx="4675518" cy="361137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/>
                  <a:t> </a:t>
                </a:r>
                <a:r>
                  <a:rPr lang="en-US" sz="2000" dirty="0" smtClean="0"/>
                  <a:t>           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2−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r>
                  <a:rPr lang="en-US" sz="2000" dirty="0" smtClean="0"/>
                  <a:t> </a:t>
                </a:r>
                <a:r>
                  <a:rPr lang="en-US" sz="2000" dirty="0" err="1" smtClean="0"/>
                  <a:t>i</a:t>
                </a:r>
                <a:r>
                  <a:rPr lang="en-US" sz="2000" dirty="0" smtClean="0"/>
                  <a:t> A(-2,4)</a:t>
                </a:r>
              </a:p>
              <a:p>
                <a:endParaRPr lang="en-US" sz="200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4=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2−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𝑚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−2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en-US" sz="2000" b="0" dirty="0" smtClean="0">
                  <a:ea typeface="Cambria Math" panose="02040503050406030204" pitchFamily="18" charset="0"/>
                </a:endParaRPr>
              </a:p>
              <a:p>
                <a:endParaRPr lang="en-US" sz="2000" b="0" dirty="0" smtClean="0">
                  <a:ea typeface="Cambria Math" panose="02040503050406030204" pitchFamily="18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4=−4+2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+3</m:t>
                      </m:r>
                    </m:oMath>
                  </m:oMathPara>
                </a14:m>
                <a:endParaRPr lang="en-US" sz="2000" b="0" dirty="0" smtClean="0"/>
              </a:p>
              <a:p>
                <a:endParaRPr lang="en-US" sz="2000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=4+4−3</m:t>
                      </m:r>
                    </m:oMath>
                  </m:oMathPara>
                </a14:m>
                <a:endParaRPr lang="en-US" sz="2000" b="0" dirty="0" smtClean="0"/>
              </a:p>
              <a:p>
                <a:endParaRPr lang="en-US" sz="2000" b="0" dirty="0" smtClean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=5</m:t>
                      </m:r>
                    </m:oMath>
                  </m:oMathPara>
                </a14:m>
                <a:endParaRPr lang="en-US" sz="2000" b="0" dirty="0" smtClean="0"/>
              </a:p>
              <a:p>
                <a:endParaRPr lang="en-US" sz="2000" b="0" dirty="0" smtClean="0"/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                                 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𝑚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</m:oMath>
                </a14:m>
                <a:r>
                  <a:rPr lang="en-US" sz="2000" dirty="0" smtClean="0"/>
                  <a:t> </a:t>
                </a:r>
                <a:endParaRPr lang="en-US" sz="20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7433" y="1768416"/>
                <a:ext cx="4675518" cy="3611373"/>
              </a:xfrm>
              <a:prstGeom prst="rect">
                <a:avLst/>
              </a:prstGeom>
              <a:blipFill rotWithShape="0">
                <a:blip r:embed="rId3"/>
                <a:stretch>
                  <a:fillRect t="-8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58555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448573" y="1302588"/>
                <a:ext cx="9230264" cy="41987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Domaći:</a:t>
                </a:r>
              </a:p>
              <a:p>
                <a:endParaRPr lang="en-US" dirty="0"/>
              </a:p>
              <a:p>
                <a:pPr marL="342900" indent="-342900">
                  <a:buAutoNum type="arabicPeriod"/>
                </a:pPr>
                <a:r>
                  <a:rPr lang="en-US" dirty="0" smtClean="0"/>
                  <a:t>Data je </a:t>
                </a:r>
                <a:r>
                  <a:rPr lang="en-US" dirty="0" err="1" smtClean="0"/>
                  <a:t>linearna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funkcija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=3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+5.</m:t>
                    </m:r>
                  </m:oMath>
                </a14:m>
                <a:endParaRPr lang="en-US" b="0" dirty="0" smtClean="0"/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a) </a:t>
                </a:r>
                <a:r>
                  <a:rPr lang="en-US" dirty="0" err="1" smtClean="0"/>
                  <a:t>Izračunati</a:t>
                </a:r>
                <a:r>
                  <a:rPr lang="en-US" dirty="0" smtClean="0"/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d>
                  </m:oMath>
                </a14:m>
                <a:endParaRPr lang="en-US" b="0" dirty="0" smtClean="0"/>
              </a:p>
              <a:p>
                <a:r>
                  <a:rPr lang="en-US" dirty="0" smtClean="0"/>
                  <a:t>     b) </a:t>
                </a:r>
                <a:r>
                  <a:rPr lang="en-US" dirty="0" err="1" smtClean="0"/>
                  <a:t>Izračunati</a:t>
                </a:r>
                <a:r>
                  <a:rPr lang="en-US" dirty="0" smtClean="0"/>
                  <a:t> x, </a:t>
                </a:r>
                <a:r>
                  <a:rPr lang="en-US" dirty="0" err="1" smtClean="0"/>
                  <a:t>ako</a:t>
                </a:r>
                <a:r>
                  <a:rPr lang="en-US" dirty="0" smtClean="0"/>
                  <a:t> je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=0,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=−3,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b="0" dirty="0" smtClean="0"/>
              </a:p>
              <a:p>
                <a:endParaRPr lang="en-US" dirty="0" smtClean="0"/>
              </a:p>
              <a:p>
                <a:r>
                  <a:rPr lang="en-US" dirty="0" smtClean="0"/>
                  <a:t>2. </a:t>
                </a:r>
                <a:r>
                  <a:rPr lang="en-US" dirty="0" err="1" smtClean="0"/>
                  <a:t>Prebaciti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iz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implicitnog</a:t>
                </a:r>
                <a:r>
                  <a:rPr lang="en-US" dirty="0" smtClean="0"/>
                  <a:t> u </a:t>
                </a:r>
                <a:r>
                  <a:rPr lang="en-US" dirty="0" err="1" smtClean="0"/>
                  <a:t>eksplicitni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oblik</a:t>
                </a:r>
                <a:endParaRPr lang="en-US" dirty="0" smtClean="0"/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a) 3x-5y+3=0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b) 5x+7y=0</a:t>
                </a:r>
              </a:p>
              <a:p>
                <a:endParaRPr lang="en-US" dirty="0"/>
              </a:p>
              <a:p>
                <a:r>
                  <a:rPr lang="en-US" dirty="0" smtClean="0"/>
                  <a:t>3. </a:t>
                </a:r>
                <a:r>
                  <a:rPr lang="en-US" dirty="0" err="1" smtClean="0"/>
                  <a:t>Prebaciti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iz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eksplicitnog</a:t>
                </a:r>
                <a:r>
                  <a:rPr lang="en-US" dirty="0" smtClean="0"/>
                  <a:t> u </a:t>
                </a:r>
                <a:r>
                  <a:rPr lang="en-US" dirty="0" err="1" smtClean="0"/>
                  <a:t>implicitni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oblik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sljedeće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jednačine</a:t>
                </a:r>
                <a:r>
                  <a:rPr lang="en-US" dirty="0" smtClean="0"/>
                  <a:t> </a:t>
                </a:r>
                <a:r>
                  <a:rPr lang="en-US" dirty="0" err="1" smtClean="0"/>
                  <a:t>pravih</a:t>
                </a:r>
                <a:r>
                  <a:rPr lang="en-US" dirty="0" smtClean="0"/>
                  <a:t>: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a)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=−2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7</m:t>
                        </m:r>
                      </m:den>
                    </m:f>
                  </m:oMath>
                </a14:m>
                <a:endParaRPr lang="en-US" b="0" dirty="0" smtClean="0"/>
              </a:p>
              <a:p>
                <a:r>
                  <a:rPr lang="en-US" dirty="0" smtClean="0"/>
                  <a:t>    b)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endParaRPr lang="en-US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8573" y="1302588"/>
                <a:ext cx="9230264" cy="4198778"/>
              </a:xfrm>
              <a:prstGeom prst="rect">
                <a:avLst/>
              </a:prstGeom>
              <a:blipFill rotWithShape="0">
                <a:blip r:embed="rId2"/>
                <a:stretch>
                  <a:fillRect l="-594" t="-87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170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60" y="301348"/>
            <a:ext cx="12007970" cy="6556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316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911"/>
          <a:stretch/>
        </p:blipFill>
        <p:spPr>
          <a:xfrm>
            <a:off x="163901" y="129397"/>
            <a:ext cx="11654288" cy="3162107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03" y="3071004"/>
            <a:ext cx="9878804" cy="3786996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Rectangle 3"/>
              <p:cNvSpPr/>
              <p:nvPr/>
            </p:nvSpPr>
            <p:spPr>
              <a:xfrm>
                <a:off x="570003" y="6233111"/>
                <a:ext cx="10426461" cy="3886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r-Cyrl-RS" dirty="0"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Р: Закон </a:t>
                </a:r>
                <a14:m>
                  <m:oMath xmlns:m="http://schemas.openxmlformats.org/officeDocument/2006/math">
                    <m:r>
                      <a:rPr lang="sr-Cyrl-R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sr-Cyrl-RS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дефинисан на овај начин није функција, јер елемент </a:t>
                </a:r>
                <a14:m>
                  <m:oMath xmlns:m="http://schemas.openxmlformats.org/officeDocument/2006/math">
                    <m:r>
                      <a:rPr lang="sr-Cyrl-R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sr-Cyrl-R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=2∈</m:t>
                    </m:r>
                    <m:r>
                      <a:rPr lang="sr-Cyrl-R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sr-Cyrl-RS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има двије слике!</a:t>
                </a:r>
                <a:endParaRPr lang="en-US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0003" y="6233111"/>
                <a:ext cx="10426461" cy="388696"/>
              </a:xfrm>
              <a:prstGeom prst="rect">
                <a:avLst/>
              </a:prstGeom>
              <a:blipFill rotWithShape="0">
                <a:blip r:embed="rId4"/>
                <a:stretch>
                  <a:fillRect l="-526" t="-7813" b="-1875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22263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65" y="314872"/>
            <a:ext cx="10420688" cy="374384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Rectangle 2"/>
              <p:cNvSpPr/>
              <p:nvPr/>
            </p:nvSpPr>
            <p:spPr>
              <a:xfrm>
                <a:off x="270294" y="4621973"/>
                <a:ext cx="10547230" cy="7287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sr-Cyrl-RS" sz="2000" dirty="0"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Р: Закон </a:t>
                </a:r>
                <a14:m>
                  <m:oMath xmlns:m="http://schemas.openxmlformats.org/officeDocument/2006/math">
                    <m:r>
                      <a:rPr lang="en-U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𝑓</m:t>
                    </m:r>
                  </m:oMath>
                </a14:m>
                <a:r>
                  <a:rPr lang="en-US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sr-Cyrl-RS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дефинисан на овај начин није функција, јер постоји елемент </a:t>
                </a:r>
                <a14:m>
                  <m:oMath xmlns:m="http://schemas.openxmlformats.org/officeDocument/2006/math">
                    <m:r>
                      <a:rPr lang="sr-Cyrl-R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𝑥</m:t>
                    </m:r>
                    <m:r>
                      <a:rPr lang="sr-Cyrl-R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=3∈</m:t>
                    </m:r>
                    <m:r>
                      <a:rPr lang="sr-Cyrl-RS" sz="2000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rPr>
                      <m:t>𝐴</m:t>
                    </m:r>
                  </m:oMath>
                </a14:m>
                <a:r>
                  <a:rPr lang="sr-Cyrl-RS" sz="2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који нема своју слику!</a:t>
                </a:r>
                <a:endParaRPr lang="en-US" sz="20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0294" y="4621973"/>
                <a:ext cx="10547230" cy="728726"/>
              </a:xfrm>
              <a:prstGeom prst="rect">
                <a:avLst/>
              </a:prstGeom>
              <a:blipFill rotWithShape="0">
                <a:blip r:embed="rId3"/>
                <a:stretch>
                  <a:fillRect l="-578" t="-4167" r="-578" b="-141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83312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402" y="1768414"/>
            <a:ext cx="5345604" cy="3379842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/>
              <p:cNvSpPr txBox="1"/>
              <p:nvPr/>
            </p:nvSpPr>
            <p:spPr>
              <a:xfrm>
                <a:off x="129396" y="431321"/>
                <a:ext cx="10299940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sr-Cyrl-RS" sz="2000" i="1" dirty="0" smtClean="0"/>
                  <a:t>Примјер 3: </a:t>
                </a:r>
                <a:r>
                  <a:rPr lang="sr-Cyrl-RS" sz="2000" dirty="0" smtClean="0"/>
                  <a:t>Нека је А=</a:t>
                </a:r>
                <a14:m>
                  <m:oMath xmlns:m="http://schemas.openxmlformats.org/officeDocument/2006/math">
                    <m:d>
                      <m:dPr>
                        <m:begChr m:val="{"/>
                        <m:endChr m:val="}"/>
                        <m:ctrlPr>
                          <a:rPr lang="sr-Cyrl-RS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e>
                    </m:d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sr-Cyrl-RS" sz="2000" b="0" i="1" smtClean="0">
                        <a:latin typeface="Cambria Math" panose="02040503050406030204" pitchFamily="18" charset="0"/>
                      </a:rPr>
                      <m:t>и В=</m:t>
                    </m:r>
                    <m:d>
                      <m:dPr>
                        <m:begChr m:val="{"/>
                        <m:endChr m:val="}"/>
                        <m:ctrlPr>
                          <a:rPr lang="sr-Cyrl-RS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sr-Cyrl-RS" sz="2000" b="0" i="1" smtClean="0">
                            <a:latin typeface="Cambria Math" panose="02040503050406030204" pitchFamily="18" charset="0"/>
                          </a:rPr>
                          <m:t>1,2,3,4,5</m:t>
                        </m:r>
                      </m:e>
                    </m:d>
                    <m:r>
                      <a:rPr lang="sr-Cyrl-RS" sz="2000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sr-Cyrl-RS" sz="2000" dirty="0" smtClean="0"/>
                  <a:t>Тада је </a:t>
                </a:r>
                <a:r>
                  <a:rPr lang="sr-Cyrl-RS" sz="2000" dirty="0" smtClean="0">
                    <a:solidFill>
                      <a:srgbClr val="FF0000"/>
                    </a:solidFill>
                  </a:rPr>
                  <a:t>графом</a:t>
                </a:r>
                <a:r>
                  <a:rPr lang="sr-Cyrl-RS" sz="2000" dirty="0" smtClean="0"/>
                  <a:t> на слици задата функција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:</m:t>
                    </m:r>
                    <m:r>
                      <a:rPr lang="en-US" sz="2000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.</m:t>
                    </m:r>
                  </m:oMath>
                </a14:m>
                <a:endParaRPr lang="en-US" sz="2000" dirty="0"/>
              </a:p>
            </p:txBody>
          </p:sp>
        </mc:Choice>
        <mc:Fallback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9396" y="431321"/>
                <a:ext cx="10299940" cy="707886"/>
              </a:xfrm>
              <a:prstGeom prst="rect">
                <a:avLst/>
              </a:prstGeom>
              <a:blipFill rotWithShape="0">
                <a:blip r:embed="rId3"/>
                <a:stretch>
                  <a:fillRect l="-592" t="-5172" b="-146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/>
              <p:cNvSpPr txBox="1"/>
              <p:nvPr/>
            </p:nvSpPr>
            <p:spPr>
              <a:xfrm>
                <a:off x="6443932" y="1768414"/>
                <a:ext cx="3614468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𝑓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,5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,5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 </m:t>
                          </m:r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𝑐</m:t>
                              </m:r>
                              <m:r>
                                <a:rPr lang="en-US" sz="2000" b="0" i="1" smtClean="0">
                                  <a:latin typeface="Cambria Math" panose="02040503050406030204" pitchFamily="18" charset="0"/>
                                </a:rPr>
                                <m:t>,4</m:t>
                              </m:r>
                            </m:e>
                          </m:d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 (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,2)</m:t>
                          </m:r>
                        </m:e>
                      </m:d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3932" y="1768414"/>
                <a:ext cx="3614468" cy="400110"/>
              </a:xfrm>
              <a:prstGeom prst="rect">
                <a:avLst/>
              </a:prstGeom>
              <a:blipFill rotWithShape="0">
                <a:blip r:embed="rId4"/>
                <a:stretch>
                  <a:fillRect b="-181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/>
              <p:cNvSpPr/>
              <p:nvPr/>
            </p:nvSpPr>
            <p:spPr>
              <a:xfrm>
                <a:off x="6524846" y="2582287"/>
                <a:ext cx="5140446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en-US" sz="20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,5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𝑏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,5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𝑐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,4</m:t>
                        </m:r>
                      </m:e>
                    </m:d>
                    <m:r>
                      <a:rPr lang="en-US" sz="2000" i="1">
                        <a:latin typeface="Cambria Math" panose="02040503050406030204" pitchFamily="18" charset="0"/>
                      </a:rPr>
                      <m:t>, </m:t>
                    </m:r>
                    <m:d>
                      <m:dPr>
                        <m:ctrlPr>
                          <a:rPr lang="en-US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2000" i="1">
                            <a:latin typeface="Cambria Math" panose="02040503050406030204" pitchFamily="18" charset="0"/>
                          </a:rPr>
                          <m:t>,2</m:t>
                        </m:r>
                      </m:e>
                    </m:d>
                  </m:oMath>
                </a14:m>
                <a:r>
                  <a:rPr lang="en-US" sz="2000" dirty="0" smtClean="0"/>
                  <a:t> </a:t>
                </a:r>
                <a:r>
                  <a:rPr lang="sr-Cyrl-RS" sz="2000" dirty="0" smtClean="0"/>
                  <a:t>су уређени парови.</a:t>
                </a:r>
                <a:endParaRPr lang="en-US" sz="2000" dirty="0"/>
              </a:p>
            </p:txBody>
          </p:sp>
        </mc:Choice>
        <mc:Fallback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24846" y="2582287"/>
                <a:ext cx="5140446" cy="400110"/>
              </a:xfrm>
              <a:prstGeom prst="rect">
                <a:avLst/>
              </a:prstGeom>
              <a:blipFill rotWithShape="0">
                <a:blip r:embed="rId5"/>
                <a:stretch>
                  <a:fillRect t="-9231" r="-355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Rectangle 5"/>
              <p:cNvSpPr/>
              <p:nvPr/>
            </p:nvSpPr>
            <p:spPr>
              <a:xfrm>
                <a:off x="7534086" y="3412555"/>
                <a:ext cx="216802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US" sz="20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𝑎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,5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=(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sz="20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latin typeface="Cambria Math" panose="02040503050406030204" pitchFamily="18" charset="0"/>
                            </a:rPr>
                            <m:t>𝑎</m:t>
                          </m:r>
                        </m:e>
                      </m:d>
                      <m:r>
                        <a:rPr lang="en-US" sz="2000" b="0" i="1" smtClean="0"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US" sz="2000" dirty="0"/>
              </a:p>
            </p:txBody>
          </p:sp>
        </mc:Choice>
        <mc:Fallback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4086" y="3412555"/>
                <a:ext cx="2168029" cy="400110"/>
              </a:xfrm>
              <a:prstGeom prst="rect">
                <a:avLst/>
              </a:prstGeom>
              <a:blipFill rotWithShape="0">
                <a:blip r:embed="rId6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8" name="Straight Arrow Connector 7"/>
          <p:cNvCxnSpPr/>
          <p:nvPr/>
        </p:nvCxnSpPr>
        <p:spPr>
          <a:xfrm>
            <a:off x="7850038" y="3795623"/>
            <a:ext cx="0" cy="2501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8131834" y="3781887"/>
            <a:ext cx="119332" cy="2639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964393" y="4045789"/>
            <a:ext cx="1026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оригинал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131834" y="4086922"/>
            <a:ext cx="102654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слика</a:t>
            </a:r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266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6045" y="327804"/>
            <a:ext cx="42441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Linearna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funkcija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76044" y="1293962"/>
                <a:ext cx="10136038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i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Def: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Preslikavanje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funkcija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→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određena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formulom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𝑘𝑥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gdje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su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∈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𝑅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naziva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se </a:t>
                </a:r>
                <a:r>
                  <a:rPr lang="en-US" b="1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linearna</a:t>
                </a:r>
                <a:r>
                  <a:rPr lang="en-US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 err="1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funkcija</a:t>
                </a:r>
                <a:r>
                  <a:rPr lang="en-US" b="1" dirty="0" smtClean="0">
                    <a:solidFill>
                      <a:srgbClr val="FF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latinski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Linea-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prava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linija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).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044" y="1293962"/>
                <a:ext cx="10136038" cy="646331"/>
              </a:xfrm>
              <a:prstGeom prst="rect">
                <a:avLst/>
              </a:prstGeom>
              <a:blipFill rotWithShape="0">
                <a:blip r:embed="rId2"/>
                <a:stretch>
                  <a:fillRect l="-481" t="-4717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3385866" y="2471836"/>
                <a:ext cx="4882551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,      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koeficijent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pravca</a:t>
                </a:r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slobodan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koeficijent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5866" y="2471836"/>
                <a:ext cx="4882551" cy="646331"/>
              </a:xfrm>
              <a:prstGeom prst="rect">
                <a:avLst/>
              </a:prstGeom>
              <a:blipFill rotWithShape="0">
                <a:blip r:embed="rId3"/>
                <a:stretch>
                  <a:fillRect t="-4673" b="-1308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>
                <a:off x="276044" y="3545456"/>
                <a:ext cx="9514936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Linearna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funkcija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u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potpunosti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određena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vrijednostima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en-US" b="0" dirty="0" smtClean="0">
                  <a:latin typeface="Arial" panose="020B0604020202020204" pitchFamily="34" charset="0"/>
                </a:endParaRPr>
              </a:p>
              <a:p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Grafik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linearne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funkcije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je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prava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044" y="3545456"/>
                <a:ext cx="9514936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512" t="-5660" b="-141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031" y="4571261"/>
            <a:ext cx="2851847" cy="184419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4939" y="4571260"/>
            <a:ext cx="2756140" cy="1844195"/>
          </a:xfrm>
          <a:prstGeom prst="rect">
            <a:avLst/>
          </a:prstGeom>
          <a:ln>
            <a:solidFill>
              <a:schemeClr val="tx1"/>
            </a:solidFill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8018253" y="5796950"/>
                <a:ext cx="3760388" cy="29924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𝐺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𝑓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{"/>
                          <m:endChr m:val="}"/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  <m:d>
                            <m:dPr>
                              <m:begChr m:val="|"/>
                              <m:endChr m:val=""/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𝑓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d>
                        </m:e>
                      </m:d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grafik</m:t>
                      </m:r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funkcije</m:t>
                      </m:r>
                    </m:oMath>
                  </m:oMathPara>
                </a14:m>
                <a:endParaRPr lang="en-US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8253" y="5796950"/>
                <a:ext cx="3760388" cy="299249"/>
              </a:xfrm>
              <a:prstGeom prst="rect">
                <a:avLst/>
              </a:prstGeom>
              <a:blipFill rotWithShape="0">
                <a:blip r:embed="rId7"/>
                <a:stretch>
                  <a:fillRect l="-810" t="-163265" r="-1783" b="-23877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34751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5660" y="439948"/>
            <a:ext cx="22601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Primjer</a:t>
            </a:r>
            <a:r>
              <a:rPr lang="en-US" dirty="0" smtClean="0"/>
              <a:t> 1</a:t>
            </a:r>
            <a:endParaRPr 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15660" y="1035169"/>
                <a:ext cx="6461185" cy="50687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Ako je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+3,</m:t>
                    </m:r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izračunati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𝑖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f>
                          <m:fPr>
                            <m:ctrlPr>
                              <a:rPr lang="en-US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660" y="1035169"/>
                <a:ext cx="6461185" cy="506870"/>
              </a:xfrm>
              <a:prstGeom prst="rect">
                <a:avLst/>
              </a:prstGeom>
              <a:blipFill rotWithShape="0">
                <a:blip r:embed="rId2"/>
                <a:stretch>
                  <a:fillRect l="-755" b="-48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215660" y="1656273"/>
                <a:ext cx="6124755" cy="12686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R: </a:t>
                </a:r>
                <a14:m>
                  <m:oMath xmlns:m="http://schemas.openxmlformats.org/officeDocument/2006/math">
                    <m:r>
                      <a:rPr lang="en-US" b="0" i="0" smtClean="0">
                        <a:latin typeface="Cambria Math" panose="02040503050406030204" pitchFamily="18" charset="0"/>
                      </a:rPr>
                      <m:t>                     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d>
                    <m:r>
                      <a:rPr lang="en-US" b="0" i="1" smtClean="0">
                        <a:latin typeface="Cambria Math" panose="02040503050406030204" pitchFamily="18" charset="0"/>
                      </a:rPr>
                      <m:t>=1+3=4 </m:t>
                    </m:r>
                    <m:r>
                      <a:rPr lang="en-US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  <m:r>
                      <a:rPr lang="en-US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(1,4)</m:t>
                    </m:r>
                  </m:oMath>
                </a14:m>
                <a:endParaRPr lang="en-US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𝑓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+3=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→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 </m:t>
                          </m:r>
                          <m:f>
                            <m:f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8</m:t>
                              </m:r>
                            </m:num>
                            <m:den>
                              <m:r>
                                <a:rPr lang="en-US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660" y="1656273"/>
                <a:ext cx="6124755" cy="1268681"/>
              </a:xfrm>
              <a:prstGeom prst="rect">
                <a:avLst/>
              </a:prstGeom>
              <a:blipFill rotWithShape="0">
                <a:blip r:embed="rId3"/>
                <a:stretch>
                  <a:fillRect l="-796" t="-28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15660" y="3331145"/>
            <a:ext cx="8324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Napomena</a:t>
            </a: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Grafik</a:t>
            </a: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linearne</a:t>
            </a: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funkcije</a:t>
            </a: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određen</a:t>
            </a: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</a:t>
            </a: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dvije</a:t>
            </a: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tačke</a:t>
            </a:r>
            <a:r>
              <a:rPr lang="en-US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3260" y="3977640"/>
            <a:ext cx="3560742" cy="258706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5495027" y="5335694"/>
                <a:ext cx="3148641" cy="30777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400" b="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Grafik</a:t>
                </a:r>
                <a:r>
                  <a:rPr lang="en-US" sz="14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400" b="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prave</a:t>
                </a:r>
                <a:r>
                  <a:rPr lang="en-US" sz="1400" b="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1400" b="0" i="1" smtClean="0">
                        <a:latin typeface="Cambria Math" panose="02040503050406030204" pitchFamily="18" charset="0"/>
                      </a:rPr>
                      <m:t>+3</m:t>
                    </m:r>
                  </m:oMath>
                </a14:m>
                <a:endParaRPr lang="en-US" sz="1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95027" y="5335694"/>
                <a:ext cx="3148641" cy="307777"/>
              </a:xfrm>
              <a:prstGeom prst="rect">
                <a:avLst/>
              </a:prstGeom>
              <a:blipFill rotWithShape="0">
                <a:blip r:embed="rId5"/>
                <a:stretch>
                  <a:fillRect l="-580" t="-1961" b="-1960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92187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9311" y="493775"/>
                <a:ext cx="9326880" cy="5269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Nacrtati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grafik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funkcije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den>
                    </m:f>
                    <m:r>
                      <a:rPr lang="en-US" sz="200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2000" b="0" i="1" dirty="0" smtClean="0">
                        <a:latin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1 </a:t>
                </a: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311" y="493775"/>
                <a:ext cx="9326880" cy="526939"/>
              </a:xfrm>
              <a:prstGeom prst="rect">
                <a:avLst/>
              </a:prstGeom>
              <a:blipFill rotWithShape="0">
                <a:blip r:embed="rId2"/>
                <a:stretch>
                  <a:fillRect l="-719" b="-814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1010671" y="1451159"/>
            <a:ext cx="722376" cy="329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</a:p>
        </p:txBody>
      </p:sp>
      <p:sp>
        <p:nvSpPr>
          <p:cNvPr id="4" name="Rectangle 3"/>
          <p:cNvSpPr/>
          <p:nvPr/>
        </p:nvSpPr>
        <p:spPr>
          <a:xfrm>
            <a:off x="1733047" y="1451159"/>
            <a:ext cx="722376" cy="329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5" name="Rectangle 4"/>
          <p:cNvSpPr/>
          <p:nvPr/>
        </p:nvSpPr>
        <p:spPr>
          <a:xfrm>
            <a:off x="2455423" y="1451159"/>
            <a:ext cx="722376" cy="329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-3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010671" y="1780343"/>
            <a:ext cx="722376" cy="329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</a:t>
            </a:r>
          </a:p>
        </p:txBody>
      </p:sp>
      <p:sp>
        <p:nvSpPr>
          <p:cNvPr id="7" name="Rectangle 6"/>
          <p:cNvSpPr/>
          <p:nvPr/>
        </p:nvSpPr>
        <p:spPr>
          <a:xfrm>
            <a:off x="1733047" y="1780343"/>
            <a:ext cx="722376" cy="329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8" name="Rectangle 7"/>
          <p:cNvSpPr/>
          <p:nvPr/>
        </p:nvSpPr>
        <p:spPr>
          <a:xfrm>
            <a:off x="2455423" y="1780343"/>
            <a:ext cx="722376" cy="329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020" y="1451159"/>
            <a:ext cx="4822796" cy="311874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59311" y="5207379"/>
            <a:ext cx="96095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Napomena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Ukoliko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je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grafik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zadat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formulom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y=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kx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grafik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prolazi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kroz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koordinatni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početak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(0,0), pa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ovakav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izbor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vrijednosti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y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nije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dobar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jer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bi se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dobila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ista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tačka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(0,0).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74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4286" y="439948"/>
            <a:ext cx="27863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2. </a:t>
            </a:r>
            <a:r>
              <a:rPr lang="en-US" dirty="0" err="1" smtClean="0"/>
              <a:t>Nacrtati</a:t>
            </a:r>
            <a:r>
              <a:rPr lang="en-US" dirty="0" smtClean="0"/>
              <a:t> </a:t>
            </a:r>
            <a:r>
              <a:rPr lang="en-US" dirty="0" err="1" smtClean="0"/>
              <a:t>grafik</a:t>
            </a:r>
            <a:r>
              <a:rPr lang="en-US" dirty="0" smtClean="0"/>
              <a:t> y=2x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777757" y="1270005"/>
            <a:ext cx="722376" cy="329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x</a:t>
            </a:r>
          </a:p>
        </p:txBody>
      </p:sp>
      <p:sp>
        <p:nvSpPr>
          <p:cNvPr id="4" name="Rectangle 3"/>
          <p:cNvSpPr/>
          <p:nvPr/>
        </p:nvSpPr>
        <p:spPr>
          <a:xfrm>
            <a:off x="777757" y="1599189"/>
            <a:ext cx="722376" cy="329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y</a:t>
            </a:r>
          </a:p>
        </p:txBody>
      </p:sp>
      <p:sp>
        <p:nvSpPr>
          <p:cNvPr id="5" name="Rectangle 4"/>
          <p:cNvSpPr/>
          <p:nvPr/>
        </p:nvSpPr>
        <p:spPr>
          <a:xfrm>
            <a:off x="1500133" y="1270005"/>
            <a:ext cx="722376" cy="329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6" name="Rectangle 5"/>
          <p:cNvSpPr/>
          <p:nvPr/>
        </p:nvSpPr>
        <p:spPr>
          <a:xfrm>
            <a:off x="1500133" y="1599189"/>
            <a:ext cx="722376" cy="329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0</a:t>
            </a:r>
          </a:p>
        </p:txBody>
      </p:sp>
      <p:sp>
        <p:nvSpPr>
          <p:cNvPr id="7" name="Rectangle 6"/>
          <p:cNvSpPr/>
          <p:nvPr/>
        </p:nvSpPr>
        <p:spPr>
          <a:xfrm>
            <a:off x="2222509" y="1270005"/>
            <a:ext cx="722376" cy="329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1</a:t>
            </a:r>
          </a:p>
        </p:txBody>
      </p:sp>
      <p:sp>
        <p:nvSpPr>
          <p:cNvPr id="8" name="Rectangle 7"/>
          <p:cNvSpPr/>
          <p:nvPr/>
        </p:nvSpPr>
        <p:spPr>
          <a:xfrm>
            <a:off x="2222509" y="1599189"/>
            <a:ext cx="722376" cy="32918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951" y="1699403"/>
            <a:ext cx="4406763" cy="4459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47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1351</TotalTime>
  <Words>393</Words>
  <Application>Microsoft Office PowerPoint</Application>
  <PresentationFormat>Widescreen</PresentationFormat>
  <Paragraphs>90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3" baseType="lpstr">
      <vt:lpstr>Arial</vt:lpstr>
      <vt:lpstr>Calibri</vt:lpstr>
      <vt:lpstr>Cambria</vt:lpstr>
      <vt:lpstr>Cambria Math</vt:lpstr>
      <vt:lpstr>Franklin Gothic Medium</vt:lpstr>
      <vt:lpstr>Rockwell</vt:lpstr>
      <vt:lpstr>Rockwell Condensed</vt:lpstr>
      <vt:lpstr>Times New Roman</vt:lpstr>
      <vt:lpstr>Wingdings</vt:lpstr>
      <vt:lpstr>Wood Type</vt:lpstr>
      <vt:lpstr>Pojam domena i kodomena, Linearna funkcija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BIOS I priprema za instalaciju operativnog sistema</dc:title>
  <dc:creator>Korisnik</dc:creator>
  <cp:lastModifiedBy>Korisnik</cp:lastModifiedBy>
  <cp:revision>120</cp:revision>
  <dcterms:created xsi:type="dcterms:W3CDTF">2020-11-08T09:24:49Z</dcterms:created>
  <dcterms:modified xsi:type="dcterms:W3CDTF">2021-03-17T11:58:08Z</dcterms:modified>
</cp:coreProperties>
</file>