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81" r:id="rId5"/>
    <p:sldId id="264" r:id="rId6"/>
    <p:sldId id="265" r:id="rId7"/>
    <p:sldId id="266" r:id="rId8"/>
    <p:sldId id="267" r:id="rId9"/>
    <p:sldId id="268" r:id="rId10"/>
    <p:sldId id="269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61" r:id="rId22"/>
    <p:sldId id="262" r:id="rId23"/>
    <p:sldId id="263" r:id="rId24"/>
    <p:sldId id="27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BA6391-2F4E-4E10-91B3-CD1F26ED9F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2CE606-4365-4D1D-8A95-4C94DC233A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9020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03855-AB95-4527-B3C9-978469DB6AA8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03EFB-B840-45AA-BA27-11FDBE8EA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43196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03855-AB95-4527-B3C9-978469DB6AA8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03EFB-B840-45AA-BA27-11FDBE8EA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14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03855-AB95-4527-B3C9-978469DB6AA8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03EFB-B840-45AA-BA27-11FDBE8EA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880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03855-AB95-4527-B3C9-978469DB6AA8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03EFB-B840-45AA-BA27-11FDBE8EA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02969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03855-AB95-4527-B3C9-978469DB6AA8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03EFB-B840-45AA-BA27-11FDBE8EA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80721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03855-AB95-4527-B3C9-978469DB6AA8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03EFB-B840-45AA-BA27-11FDBE8EA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70566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03855-AB95-4527-B3C9-978469DB6AA8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03EFB-B840-45AA-BA27-11FDBE8EA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8860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03855-AB95-4527-B3C9-978469DB6AA8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03EFB-B840-45AA-BA27-11FDBE8EA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3016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03855-AB95-4527-B3C9-978469DB6AA8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03EFB-B840-45AA-BA27-11FDBE8EA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7097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03855-AB95-4527-B3C9-978469DB6AA8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03EFB-B840-45AA-BA27-11FDBE8EA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6571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03855-AB95-4527-B3C9-978469DB6AA8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03EFB-B840-45AA-BA27-11FDBE8EA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8003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03855-AB95-4527-B3C9-978469DB6AA8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03EFB-B840-45AA-BA27-11FDBE8EA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09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Materijali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izradu</a:t>
            </a:r>
            <a:r>
              <a:rPr lang="en-US" dirty="0" smtClean="0"/>
              <a:t> </a:t>
            </a:r>
            <a:r>
              <a:rPr lang="en-US" smtClean="0"/>
              <a:t>provodnika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Jelena</a:t>
            </a:r>
            <a:r>
              <a:rPr lang="en-US" dirty="0" smtClean="0"/>
              <a:t> </a:t>
            </a:r>
            <a:r>
              <a:rPr lang="sr-Latn-CS" dirty="0" smtClean="0"/>
              <a:t>Đukić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01135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042988" y="836613"/>
            <a:ext cx="79914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800"/>
              <a:t>Za bakarnu užad i tanke žice ova temperatura iznosi </a:t>
            </a:r>
            <a:r>
              <a:rPr lang="en-US" sz="2800" b="1"/>
              <a:t>150°C</a:t>
            </a:r>
            <a:r>
              <a:rPr lang="en-US" sz="2800"/>
              <a:t>, a za masivne provodnike </a:t>
            </a:r>
            <a:r>
              <a:rPr lang="en-US" sz="2800" b="1"/>
              <a:t>180°C.</a:t>
            </a:r>
            <a:r>
              <a:rPr lang="en-US" sz="2800"/>
              <a:t> Za više radne temperature od 200°C do 250°C</a:t>
            </a:r>
            <a:r>
              <a:rPr lang="sr-Latn-CS" sz="2800"/>
              <a:t>,</a:t>
            </a:r>
            <a:r>
              <a:rPr lang="en-US" sz="2800"/>
              <a:t> </a:t>
            </a:r>
            <a:r>
              <a:rPr lang="en-US" sz="2800" b="1">
                <a:solidFill>
                  <a:schemeClr val="accent2"/>
                </a:solidFill>
              </a:rPr>
              <a:t>bakar se zaštićuje slojem nikla (Ni).</a:t>
            </a:r>
            <a:r>
              <a:rPr lang="en-US" sz="2800"/>
              <a:t> 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142999" y="2997200"/>
            <a:ext cx="7389813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en-US" sz="2800" dirty="0" err="1"/>
              <a:t>Bakar</a:t>
            </a:r>
            <a:r>
              <a:rPr lang="en-US" sz="2800" dirty="0"/>
              <a:t> se </a:t>
            </a:r>
            <a:r>
              <a:rPr lang="en-US" sz="2800" dirty="0" err="1"/>
              <a:t>zbog</a:t>
            </a:r>
            <a:r>
              <a:rPr lang="en-US" sz="2800" dirty="0"/>
              <a:t> </a:t>
            </a:r>
            <a:r>
              <a:rPr lang="en-US" sz="2800" dirty="0" err="1"/>
              <a:t>svoje</a:t>
            </a:r>
            <a:r>
              <a:rPr lang="en-US" sz="2800" dirty="0"/>
              <a:t> </a:t>
            </a:r>
            <a:r>
              <a:rPr lang="en-US" sz="2800" dirty="0" err="1"/>
              <a:t>velike</a:t>
            </a:r>
            <a:r>
              <a:rPr lang="en-US" sz="2800" dirty="0"/>
              <a:t> </a:t>
            </a:r>
            <a:r>
              <a:rPr lang="en-US" sz="2800" dirty="0" err="1"/>
              <a:t>toplotne</a:t>
            </a:r>
            <a:r>
              <a:rPr lang="en-US" sz="2800" dirty="0"/>
              <a:t> </a:t>
            </a:r>
            <a:r>
              <a:rPr lang="en-US" sz="2800" dirty="0" err="1"/>
              <a:t>provodljivosti</a:t>
            </a:r>
            <a:r>
              <a:rPr lang="en-US" sz="2800" dirty="0"/>
              <a:t> </a:t>
            </a:r>
            <a:r>
              <a:rPr lang="en-US" sz="2800" dirty="0" err="1"/>
              <a:t>teško</a:t>
            </a:r>
            <a:r>
              <a:rPr lang="en-US" sz="2800" dirty="0"/>
              <a:t> </a:t>
            </a:r>
            <a:r>
              <a:rPr lang="en-US" sz="2800" dirty="0" err="1"/>
              <a:t>zavaruje</a:t>
            </a:r>
            <a:r>
              <a:rPr lang="en-US" sz="2800" dirty="0"/>
              <a:t> </a:t>
            </a:r>
            <a:r>
              <a:rPr lang="en-US" sz="2800" dirty="0" err="1"/>
              <a:t>elektrootpornim</a:t>
            </a:r>
            <a:r>
              <a:rPr lang="en-US" sz="2800" dirty="0"/>
              <a:t> </a:t>
            </a:r>
            <a:r>
              <a:rPr lang="en-US" sz="2800" dirty="0" err="1"/>
              <a:t>postupcima</a:t>
            </a:r>
            <a:r>
              <a:rPr lang="en-US" sz="2800" dirty="0"/>
              <a:t> </a:t>
            </a:r>
            <a:r>
              <a:rPr lang="en-US" sz="2800" dirty="0" err="1"/>
              <a:t>već</a:t>
            </a:r>
            <a:r>
              <a:rPr lang="en-US" sz="2800" dirty="0"/>
              <a:t> se </a:t>
            </a:r>
            <a:r>
              <a:rPr lang="en-US" sz="2800" dirty="0" err="1"/>
              <a:t>zavaruje</a:t>
            </a:r>
            <a:r>
              <a:rPr lang="en-US" sz="2800" dirty="0"/>
              <a:t> </a:t>
            </a:r>
            <a:r>
              <a:rPr lang="en-US" sz="2800" b="1" dirty="0" err="1"/>
              <a:t>električnim</a:t>
            </a:r>
            <a:r>
              <a:rPr lang="en-US" sz="2800" b="1" dirty="0"/>
              <a:t> </a:t>
            </a:r>
            <a:r>
              <a:rPr lang="en-US" sz="2800" b="1" dirty="0" err="1"/>
              <a:t>ili</a:t>
            </a:r>
            <a:r>
              <a:rPr lang="en-US" sz="2800" b="1" dirty="0"/>
              <a:t> </a:t>
            </a:r>
            <a:r>
              <a:rPr lang="en-US" sz="2800" b="1" dirty="0" err="1"/>
              <a:t>gasnim</a:t>
            </a:r>
            <a:r>
              <a:rPr lang="en-US" sz="2800" b="1" dirty="0"/>
              <a:t> </a:t>
            </a:r>
            <a:r>
              <a:rPr lang="en-US" sz="2800" b="1" dirty="0" err="1"/>
              <a:t>postupcima</a:t>
            </a:r>
            <a:r>
              <a:rPr lang="en-US" sz="2800" b="1" dirty="0"/>
              <a:t>.</a:t>
            </a:r>
            <a:r>
              <a:rPr lang="en-US" sz="2800" dirty="0"/>
              <a:t> </a:t>
            </a:r>
            <a:r>
              <a:rPr lang="en-US" sz="2800" dirty="0" err="1"/>
              <a:t>Bakar</a:t>
            </a:r>
            <a:r>
              <a:rPr lang="en-US" sz="2800" dirty="0"/>
              <a:t> se </a:t>
            </a:r>
            <a:r>
              <a:rPr lang="en-US" sz="2800" dirty="0" err="1"/>
              <a:t>dobro</a:t>
            </a:r>
            <a:r>
              <a:rPr lang="en-US" sz="2800" dirty="0"/>
              <a:t> </a:t>
            </a:r>
            <a:r>
              <a:rPr lang="en-US" sz="2800" dirty="0" err="1"/>
              <a:t>lemi</a:t>
            </a:r>
            <a:r>
              <a:rPr lang="en-US" sz="2800" dirty="0"/>
              <a:t> </a:t>
            </a:r>
            <a:r>
              <a:rPr lang="en-US" sz="2800" dirty="0" err="1"/>
              <a:t>svim</a:t>
            </a:r>
            <a:r>
              <a:rPr lang="en-US" sz="2800" dirty="0"/>
              <a:t> </a:t>
            </a:r>
            <a:r>
              <a:rPr lang="en-US" sz="2800" dirty="0" err="1"/>
              <a:t>lemovima</a:t>
            </a:r>
            <a:r>
              <a:rPr lang="en-US" sz="2800" dirty="0"/>
              <a:t> </a:t>
            </a:r>
            <a:r>
              <a:rPr lang="en-US" sz="2800" dirty="0" err="1"/>
              <a:t>čija</a:t>
            </a:r>
            <a:r>
              <a:rPr lang="en-US" sz="2800" dirty="0"/>
              <a:t> je </a:t>
            </a:r>
            <a:r>
              <a:rPr lang="en-US" sz="2800" dirty="0" err="1"/>
              <a:t>tačka</a:t>
            </a:r>
            <a:r>
              <a:rPr lang="en-US" sz="2800" dirty="0"/>
              <a:t> </a:t>
            </a:r>
            <a:r>
              <a:rPr lang="en-US" sz="2800" dirty="0" err="1"/>
              <a:t>topljenja</a:t>
            </a:r>
            <a:r>
              <a:rPr lang="en-US" sz="2800" dirty="0"/>
              <a:t> </a:t>
            </a:r>
            <a:r>
              <a:rPr lang="en-US" sz="2800" dirty="0" err="1"/>
              <a:t>ispod</a:t>
            </a:r>
            <a:r>
              <a:rPr lang="en-US" sz="2800" dirty="0"/>
              <a:t> </a:t>
            </a:r>
            <a:r>
              <a:rPr lang="en-US" sz="2800" dirty="0" err="1"/>
              <a:t>tačke</a:t>
            </a:r>
            <a:r>
              <a:rPr lang="en-US" sz="2800" dirty="0"/>
              <a:t> </a:t>
            </a:r>
            <a:r>
              <a:rPr lang="en-US" sz="2800" dirty="0" err="1"/>
              <a:t>topljenja</a:t>
            </a:r>
            <a:r>
              <a:rPr lang="en-US" sz="2800" dirty="0"/>
              <a:t> </a:t>
            </a:r>
            <a:r>
              <a:rPr lang="en-US" sz="2800" dirty="0" err="1"/>
              <a:t>bakra</a:t>
            </a:r>
            <a:r>
              <a:rPr lang="en-US" sz="2800" dirty="0"/>
              <a:t>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755650" y="1268413"/>
            <a:ext cx="8207375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 err="1"/>
              <a:t>Najčešće</a:t>
            </a:r>
            <a:r>
              <a:rPr lang="en-US" sz="3200" dirty="0"/>
              <a:t> se </a:t>
            </a:r>
            <a:r>
              <a:rPr lang="en-US" sz="3200" dirty="0" err="1"/>
              <a:t>upotrebljavaju</a:t>
            </a:r>
            <a:r>
              <a:rPr lang="en-US" sz="3200" dirty="0"/>
              <a:t> </a:t>
            </a:r>
            <a:r>
              <a:rPr lang="en-US" sz="3200" dirty="0" err="1"/>
              <a:t>lemovi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bazi</a:t>
            </a:r>
            <a:r>
              <a:rPr lang="en-US" sz="3200" dirty="0"/>
              <a:t> </a:t>
            </a:r>
            <a:r>
              <a:rPr lang="en-US" sz="3200" dirty="0" err="1"/>
              <a:t>srebra</a:t>
            </a:r>
            <a:r>
              <a:rPr lang="en-US" sz="3200" dirty="0"/>
              <a:t> (</a:t>
            </a:r>
            <a:r>
              <a:rPr lang="en-US" sz="3200" dirty="0">
                <a:solidFill>
                  <a:srgbClr val="FF0000"/>
                </a:solidFill>
              </a:rPr>
              <a:t>Ag</a:t>
            </a:r>
            <a:r>
              <a:rPr lang="en-US" sz="3200" dirty="0"/>
              <a:t>), </a:t>
            </a:r>
            <a:r>
              <a:rPr lang="en-US" sz="3200" dirty="0" err="1"/>
              <a:t>legura</a:t>
            </a:r>
            <a:r>
              <a:rPr lang="en-US" sz="3200" dirty="0"/>
              <a:t> </a:t>
            </a:r>
            <a:r>
              <a:rPr lang="en-US" sz="3200" dirty="0" err="1"/>
              <a:t>bakra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fosfora</a:t>
            </a:r>
            <a:r>
              <a:rPr lang="en-US" sz="3200" dirty="0"/>
              <a:t> (</a:t>
            </a:r>
            <a:r>
              <a:rPr lang="en-US" sz="3200" dirty="0" err="1">
                <a:solidFill>
                  <a:schemeClr val="accent2"/>
                </a:solidFill>
              </a:rPr>
              <a:t>CuP</a:t>
            </a:r>
            <a:r>
              <a:rPr lang="en-US" sz="3200" dirty="0"/>
              <a:t>), </a:t>
            </a:r>
            <a:r>
              <a:rPr lang="en-US" sz="3200" dirty="0" err="1"/>
              <a:t>bakra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cinka</a:t>
            </a:r>
            <a:r>
              <a:rPr lang="en-US" sz="3200" dirty="0"/>
              <a:t> (</a:t>
            </a:r>
            <a:r>
              <a:rPr lang="en-US" sz="3200" dirty="0" err="1"/>
              <a:t>CuZn</a:t>
            </a:r>
            <a:r>
              <a:rPr lang="en-US" sz="3200" dirty="0"/>
              <a:t>)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olovno-kalajni</a:t>
            </a:r>
            <a:r>
              <a:rPr lang="en-US" sz="3200" dirty="0"/>
              <a:t> (</a:t>
            </a:r>
            <a:r>
              <a:rPr lang="en-US" sz="3200" dirty="0" err="1">
                <a:solidFill>
                  <a:schemeClr val="accent2"/>
                </a:solidFill>
              </a:rPr>
              <a:t>PbSn</a:t>
            </a:r>
            <a:r>
              <a:rPr lang="en-US" sz="3200" dirty="0"/>
              <a:t>) </a:t>
            </a:r>
            <a:r>
              <a:rPr lang="en-US" sz="3200" dirty="0" err="1"/>
              <a:t>lemovi</a:t>
            </a:r>
            <a:r>
              <a:rPr lang="en-US" sz="3200" dirty="0"/>
              <a:t>. </a:t>
            </a:r>
            <a:endParaRPr lang="sr-Latn-CS" sz="3200" dirty="0"/>
          </a:p>
          <a:p>
            <a:r>
              <a:rPr lang="en-US" sz="3200" dirty="0" err="1"/>
              <a:t>Priprema</a:t>
            </a:r>
            <a:r>
              <a:rPr lang="en-US" sz="3200" dirty="0"/>
              <a:t> </a:t>
            </a:r>
            <a:r>
              <a:rPr lang="en-US" sz="3200" dirty="0" err="1"/>
              <a:t>za</a:t>
            </a:r>
            <a:r>
              <a:rPr lang="en-US" sz="3200" dirty="0"/>
              <a:t> </a:t>
            </a:r>
            <a:r>
              <a:rPr lang="en-US" sz="3200" dirty="0" err="1"/>
              <a:t>lemljenje</a:t>
            </a:r>
            <a:r>
              <a:rPr lang="en-US" sz="3200" dirty="0"/>
              <a:t> je </a:t>
            </a:r>
            <a:r>
              <a:rPr lang="en-US" sz="3200" dirty="0" err="1"/>
              <a:t>jednostavna</a:t>
            </a:r>
            <a:r>
              <a:rPr lang="sr-Latn-CS" sz="3200" dirty="0"/>
              <a:t>,</a:t>
            </a:r>
          </a:p>
          <a:p>
            <a:r>
              <a:rPr lang="en-US" sz="3200" dirty="0" err="1"/>
              <a:t>jer</a:t>
            </a:r>
            <a:r>
              <a:rPr lang="en-US" sz="3200" dirty="0"/>
              <a:t> </a:t>
            </a:r>
            <a:r>
              <a:rPr lang="en-US" sz="3200" dirty="0" err="1"/>
              <a:t>nije</a:t>
            </a:r>
            <a:r>
              <a:rPr lang="en-US" sz="3200" dirty="0"/>
              <a:t> </a:t>
            </a:r>
            <a:r>
              <a:rPr lang="en-US" sz="3200" dirty="0" err="1"/>
              <a:t>uvijek</a:t>
            </a:r>
            <a:r>
              <a:rPr lang="en-US" sz="3200" dirty="0"/>
              <a:t> </a:t>
            </a:r>
            <a:r>
              <a:rPr lang="en-US" sz="3200" dirty="0" err="1"/>
              <a:t>potrebno</a:t>
            </a:r>
            <a:r>
              <a:rPr lang="en-US" sz="3200" dirty="0"/>
              <a:t> </a:t>
            </a:r>
            <a:r>
              <a:rPr lang="en-US" sz="3200" dirty="0" err="1"/>
              <a:t>nagrizanje</a:t>
            </a:r>
            <a:r>
              <a:rPr lang="en-US" sz="3200" dirty="0"/>
              <a:t> </a:t>
            </a:r>
            <a:endParaRPr lang="sr-Latn-CS" sz="3200" dirty="0"/>
          </a:p>
          <a:p>
            <a:r>
              <a:rPr lang="en-US" sz="3200" dirty="0" err="1"/>
              <a:t>površine</a:t>
            </a:r>
            <a:r>
              <a:rPr lang="en-US" sz="3200" dirty="0"/>
              <a:t> </a:t>
            </a:r>
            <a:r>
              <a:rPr lang="en-US" sz="3200" dirty="0" err="1"/>
              <a:t>lemljenja</a:t>
            </a:r>
            <a:r>
              <a:rPr lang="en-US" sz="3200" dirty="0"/>
              <a:t>, </a:t>
            </a:r>
            <a:r>
              <a:rPr lang="en-US" sz="3200" dirty="0" err="1"/>
              <a:t>već</a:t>
            </a:r>
            <a:r>
              <a:rPr lang="en-US" sz="3200" dirty="0"/>
              <a:t> </a:t>
            </a:r>
            <a:r>
              <a:rPr lang="en-US" sz="3200" dirty="0" err="1"/>
              <a:t>samo</a:t>
            </a:r>
            <a:r>
              <a:rPr lang="en-US" sz="3200" dirty="0"/>
              <a:t> </a:t>
            </a:r>
            <a:r>
              <a:rPr lang="en-US" sz="3200" dirty="0" err="1"/>
              <a:t>čišćenje</a:t>
            </a:r>
            <a:r>
              <a:rPr lang="en-US" sz="3200" dirty="0"/>
              <a:t> </a:t>
            </a:r>
            <a:endParaRPr lang="sr-Latn-CS" sz="3200" dirty="0"/>
          </a:p>
          <a:p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odmašćivanje</a:t>
            </a:r>
            <a:r>
              <a:rPr lang="en-US" sz="3200" dirty="0"/>
              <a:t>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827088" y="552450"/>
            <a:ext cx="7704137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sr-Latn-CS" sz="2800" dirty="0"/>
              <a:t>Bakar se zbog svojih osobina veoma mnogo koristi u elektrotehnici.</a:t>
            </a:r>
            <a:r>
              <a:rPr lang="en-US" sz="2800" dirty="0"/>
              <a:t> </a:t>
            </a:r>
            <a:endParaRPr lang="sr-Latn-CS" sz="2800" dirty="0"/>
          </a:p>
          <a:p>
            <a:pPr algn="just"/>
            <a:r>
              <a:rPr lang="en-US" sz="2800" b="1" dirty="0" err="1"/>
              <a:t>Polutvrdi</a:t>
            </a:r>
            <a:r>
              <a:rPr lang="en-US" sz="2800" b="1" dirty="0"/>
              <a:t> </a:t>
            </a:r>
            <a:r>
              <a:rPr lang="en-US" sz="2800" b="1" dirty="0" err="1"/>
              <a:t>i</a:t>
            </a:r>
            <a:r>
              <a:rPr lang="en-US" sz="2800" b="1" dirty="0"/>
              <a:t> </a:t>
            </a:r>
            <a:r>
              <a:rPr lang="en-US" sz="2800" b="1" dirty="0" err="1"/>
              <a:t>tvrdi</a:t>
            </a:r>
            <a:r>
              <a:rPr lang="en-US" sz="2800" b="1" dirty="0"/>
              <a:t> </a:t>
            </a:r>
            <a:r>
              <a:rPr lang="en-US" sz="2800" b="1" dirty="0" err="1"/>
              <a:t>bakar</a:t>
            </a:r>
            <a:r>
              <a:rPr lang="en-US" sz="2800" dirty="0"/>
              <a:t> se </a:t>
            </a:r>
            <a:r>
              <a:rPr lang="en-US" sz="2800" dirty="0" err="1"/>
              <a:t>koriste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izradu</a:t>
            </a:r>
            <a:r>
              <a:rPr lang="en-US" sz="2800" dirty="0"/>
              <a:t> </a:t>
            </a:r>
            <a:r>
              <a:rPr lang="en-US" sz="2800" dirty="0" err="1">
                <a:solidFill>
                  <a:schemeClr val="accent2"/>
                </a:solidFill>
              </a:rPr>
              <a:t>golih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>
                <a:solidFill>
                  <a:schemeClr val="accent2"/>
                </a:solidFill>
              </a:rPr>
              <a:t>izolovanih</a:t>
            </a:r>
            <a:r>
              <a:rPr lang="en-US" sz="2800" dirty="0"/>
              <a:t> pr</a:t>
            </a:r>
            <a:r>
              <a:rPr lang="sr-Latn-CS" sz="2800" dirty="0"/>
              <a:t>o</a:t>
            </a:r>
            <a:r>
              <a:rPr lang="en-US" sz="2800" dirty="0" err="1"/>
              <a:t>vodnika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</a:t>
            </a:r>
            <a:r>
              <a:rPr lang="en-US" sz="2800" dirty="0" err="1"/>
              <a:t>služe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FF0000"/>
                </a:solidFill>
              </a:rPr>
              <a:t>prenošenje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razvođenje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električne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energije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od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elektrana</a:t>
            </a:r>
            <a:r>
              <a:rPr lang="en-US" sz="2800" dirty="0">
                <a:solidFill>
                  <a:srgbClr val="FF0000"/>
                </a:solidFill>
              </a:rPr>
              <a:t> do </a:t>
            </a:r>
            <a:r>
              <a:rPr lang="en-US" sz="2800" dirty="0" err="1">
                <a:solidFill>
                  <a:srgbClr val="FF0000"/>
                </a:solidFill>
              </a:rPr>
              <a:t>potrošača</a:t>
            </a:r>
            <a:r>
              <a:rPr lang="en-US" sz="2800" dirty="0">
                <a:solidFill>
                  <a:srgbClr val="FF0000"/>
                </a:solidFill>
              </a:rPr>
              <a:t>. 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827088" y="3284538"/>
            <a:ext cx="7489825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800" b="1" dirty="0" err="1"/>
              <a:t>Meki</a:t>
            </a:r>
            <a:r>
              <a:rPr lang="en-US" sz="2800" b="1" dirty="0"/>
              <a:t> </a:t>
            </a:r>
            <a:r>
              <a:rPr lang="en-US" sz="2800" b="1" dirty="0" err="1"/>
              <a:t>bakar</a:t>
            </a:r>
            <a:r>
              <a:rPr lang="en-US" sz="2800" dirty="0"/>
              <a:t> se </a:t>
            </a:r>
            <a:r>
              <a:rPr lang="en-US" sz="2800" dirty="0" err="1"/>
              <a:t>koristi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izradu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FF0000"/>
                </a:solidFill>
              </a:rPr>
              <a:t>pravodnika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endParaRPr lang="sr-Latn-CS" sz="2800" dirty="0">
              <a:solidFill>
                <a:srgbClr val="FF0000"/>
              </a:solidFill>
            </a:endParaRPr>
          </a:p>
          <a:p>
            <a:pPr algn="just"/>
            <a:r>
              <a:rPr lang="en-US" sz="2800" dirty="0" err="1">
                <a:solidFill>
                  <a:srgbClr val="FF0000"/>
                </a:solidFill>
              </a:rPr>
              <a:t>za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električne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mašine</a:t>
            </a:r>
            <a:r>
              <a:rPr lang="en-US" sz="2800" dirty="0">
                <a:solidFill>
                  <a:srgbClr val="FF0000"/>
                </a:solidFill>
              </a:rPr>
              <a:t>, </a:t>
            </a:r>
            <a:r>
              <a:rPr lang="en-US" sz="2800" dirty="0" err="1">
                <a:solidFill>
                  <a:srgbClr val="FF0000"/>
                </a:solidFill>
              </a:rPr>
              <a:t>transformatore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različite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električne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aparate</a:t>
            </a:r>
            <a:r>
              <a:rPr lang="en-US" sz="2800" dirty="0">
                <a:solidFill>
                  <a:srgbClr val="FF0000"/>
                </a:solidFill>
              </a:rPr>
              <a:t>,</a:t>
            </a:r>
            <a:r>
              <a:rPr lang="en-US" sz="2800" dirty="0"/>
              <a:t> </a:t>
            </a:r>
            <a:r>
              <a:rPr lang="en-US" sz="2800" dirty="0" err="1"/>
              <a:t>pošto</a:t>
            </a:r>
            <a:r>
              <a:rPr lang="en-US" sz="2800" dirty="0"/>
              <a:t> </a:t>
            </a:r>
            <a:r>
              <a:rPr lang="en-US" sz="2800" dirty="0" err="1"/>
              <a:t>ima</a:t>
            </a:r>
            <a:r>
              <a:rPr lang="en-US" sz="2800" dirty="0"/>
              <a:t> </a:t>
            </a:r>
            <a:r>
              <a:rPr lang="en-US" sz="2800" dirty="0" err="1"/>
              <a:t>bolju</a:t>
            </a:r>
            <a:r>
              <a:rPr lang="en-US" sz="2800" dirty="0"/>
              <a:t> </a:t>
            </a:r>
            <a:r>
              <a:rPr lang="en-US" sz="2800" dirty="0" err="1"/>
              <a:t>električnu</a:t>
            </a:r>
            <a:r>
              <a:rPr lang="en-US" sz="2800" dirty="0"/>
              <a:t> pr</a:t>
            </a:r>
            <a:r>
              <a:rPr lang="sr-Latn-CS" sz="2800" dirty="0"/>
              <a:t>o</a:t>
            </a:r>
            <a:r>
              <a:rPr lang="en-US" sz="2800" dirty="0" err="1"/>
              <a:t>vodnost</a:t>
            </a:r>
            <a:r>
              <a:rPr lang="en-US" sz="2800" dirty="0"/>
              <a:t> </a:t>
            </a:r>
            <a:r>
              <a:rPr lang="en-US" sz="2800" dirty="0" err="1"/>
              <a:t>od</a:t>
            </a:r>
            <a:r>
              <a:rPr lang="en-US" sz="2800" dirty="0"/>
              <a:t> </a:t>
            </a:r>
            <a:r>
              <a:rPr lang="en-US" sz="2800" dirty="0" err="1"/>
              <a:t>polutvrdog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tvrdog</a:t>
            </a:r>
            <a:r>
              <a:rPr lang="en-US" sz="2800" dirty="0"/>
              <a:t> </a:t>
            </a:r>
            <a:r>
              <a:rPr lang="en-US" sz="2800" dirty="0" err="1"/>
              <a:t>bakra</a:t>
            </a:r>
            <a:r>
              <a:rPr lang="en-US" sz="2800" dirty="0"/>
              <a:t> a </a:t>
            </a:r>
            <a:r>
              <a:rPr lang="en-US" sz="2800" dirty="0" err="1"/>
              <a:t>ovi</a:t>
            </a:r>
            <a:r>
              <a:rPr lang="en-US" sz="2800" dirty="0"/>
              <a:t> pr</a:t>
            </a:r>
            <a:r>
              <a:rPr lang="sr-Latn-CS" sz="2800" dirty="0"/>
              <a:t>o</a:t>
            </a:r>
            <a:r>
              <a:rPr lang="en-US" sz="2800" dirty="0" err="1"/>
              <a:t>vodnici</a:t>
            </a:r>
            <a:r>
              <a:rPr lang="en-US" sz="2800" dirty="0"/>
              <a:t> </a:t>
            </a:r>
            <a:r>
              <a:rPr lang="en-US" sz="2800" dirty="0" err="1"/>
              <a:t>ni</a:t>
            </a:r>
            <a:r>
              <a:rPr lang="sr-Latn-CS" sz="2800" dirty="0"/>
              <a:t>je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izloženi</a:t>
            </a:r>
            <a:r>
              <a:rPr lang="en-US" sz="2800" dirty="0"/>
              <a:t> </a:t>
            </a:r>
            <a:r>
              <a:rPr lang="en-US" sz="2800" dirty="0" err="1"/>
              <a:t>velikom</a:t>
            </a:r>
            <a:r>
              <a:rPr lang="en-US" sz="2800" dirty="0"/>
              <a:t> </a:t>
            </a:r>
            <a:r>
              <a:rPr lang="en-US" sz="2800" dirty="0" err="1"/>
              <a:t>mehaničkom</a:t>
            </a:r>
            <a:r>
              <a:rPr lang="en-US" sz="2800" dirty="0"/>
              <a:t> </a:t>
            </a:r>
            <a:r>
              <a:rPr lang="en-US" sz="2800" dirty="0" err="1"/>
              <a:t>naprezanju</a:t>
            </a:r>
            <a:r>
              <a:rPr lang="en-US" sz="2800" dirty="0"/>
              <a:t>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905000" y="2590800"/>
            <a:ext cx="520629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r-Latn-CS" sz="7200" dirty="0" smtClean="0">
                <a:solidFill>
                  <a:schemeClr val="accent2"/>
                </a:solidFill>
                <a:latin typeface="Calibri" pitchFamily="34" charset="0"/>
              </a:rPr>
              <a:t>ALUMINIJUM</a:t>
            </a:r>
            <a:endParaRPr lang="en-US" sz="7200" dirty="0">
              <a:solidFill>
                <a:schemeClr val="accent2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39750" y="908050"/>
            <a:ext cx="8181975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pt-BR" sz="2800" dirty="0">
                <a:solidFill>
                  <a:srgbClr val="FF0000"/>
                </a:solidFill>
              </a:rPr>
              <a:t>Aluminjum je, poslije bakra, najvažniji metal velike provodnosti. Po nekim svojim osobinama</a:t>
            </a:r>
            <a:r>
              <a:rPr lang="sr-Latn-CS" sz="2800" dirty="0">
                <a:solidFill>
                  <a:srgbClr val="FF0000"/>
                </a:solidFill>
              </a:rPr>
              <a:t>,</a:t>
            </a:r>
            <a:r>
              <a:rPr lang="pt-BR" sz="2800" dirty="0">
                <a:solidFill>
                  <a:srgbClr val="FF0000"/>
                </a:solidFill>
              </a:rPr>
              <a:t> aluminijum zaostaje iza bakra (lošiji provodnik od bakra), a po drugim ga premašuje (jeftiniji je od bakra i rasprostranjeniji u prirodi). Procjenjuje se da aluminijum čini oko 7,5% od ukupnog broja atoma u zemljinoj kori, a bakar samo oko 0,005%. 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533400" y="4221163"/>
            <a:ext cx="7999413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pt-BR" sz="2800" dirty="0"/>
              <a:t>Imajući sve ovo u vidu, može se očekivati da aluminijum u bliskoj budućnosti u znatnoj mjeri zamijeni bakar u elektrotehnici.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900113" y="1030288"/>
            <a:ext cx="75438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pt-BR" sz="2800" dirty="0">
                <a:solidFill>
                  <a:srgbClr val="FF0000"/>
                </a:solidFill>
              </a:rPr>
              <a:t>Zbog svoje velike hemijske aktivnosti aluminijum se ne nalazi kao slobodan u prirodi već samo u vidu ruda boksita, nafelina, alumita, kaolina i dr.</a:t>
            </a:r>
          </a:p>
          <a:p>
            <a:pPr algn="just"/>
            <a:r>
              <a:rPr lang="pt-BR" sz="2800" dirty="0">
                <a:solidFill>
                  <a:srgbClr val="FF0000"/>
                </a:solidFill>
              </a:rPr>
              <a:t> Aluminijum se uglavnom dobija iz rude boksita gdje ga ima oko 50%. </a:t>
            </a:r>
          </a:p>
          <a:p>
            <a:pPr algn="just"/>
            <a:r>
              <a:rPr lang="pt-BR" sz="2800" dirty="0"/>
              <a:t>Najprije se iz boksita dobija aluminijum-oksid (glinica) pa se u drugoj fazi iz glinice elektrotehničkim putem (elektrolizom) dobije čist aluminijum.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827088" y="333375"/>
            <a:ext cx="7261225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pl-PL" sz="2800" dirty="0"/>
              <a:t>Zbog visoke temperature topljenja glinice (oko 2050 </a:t>
            </a:r>
            <a:r>
              <a:rPr lang="en-US" sz="2800" dirty="0">
                <a:cs typeface="Arial" pitchFamily="34" charset="0"/>
              </a:rPr>
              <a:t>º</a:t>
            </a:r>
            <a:r>
              <a:rPr lang="pl-PL" sz="2800" dirty="0"/>
              <a:t>C), aluminijum se ne može dobiti čist uobičajenim topioničarskim postupcima već elektrolizom. Čist aluminijum je elektrotehničkim putem dobijen tek u XIX vijeku pa se zato sa pravom za njega kaže da je "nov" metal. 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900112" y="3573463"/>
            <a:ext cx="7710487" cy="222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pl-PL" sz="2800" dirty="0">
                <a:solidFill>
                  <a:srgbClr val="FF0000"/>
                </a:solidFill>
              </a:rPr>
              <a:t>Elektrotehnički aluminijum se označava sa </a:t>
            </a:r>
          </a:p>
          <a:p>
            <a:pPr algn="just"/>
            <a:r>
              <a:rPr lang="pl-PL" sz="2800" dirty="0">
                <a:solidFill>
                  <a:srgbClr val="FF0000"/>
                </a:solidFill>
              </a:rPr>
              <a:t>E-Al i sadrži najmanje 99,5% Al, s tim da ukupna količina metala, koji u većoj mjeri smanjuju električnu provodnost, kao što su titan, hrom i mangan - ne prelazi 0,03%.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900113" y="981075"/>
            <a:ext cx="77041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pl-PL" sz="2800" dirty="0"/>
              <a:t>Elektrolitski rafinisani aluminijum sadrži 99,990 do 99,998% Al i naziva se </a:t>
            </a:r>
            <a:r>
              <a:rPr lang="pl-PL" sz="2800" b="1" dirty="0"/>
              <a:t>rafinal.</a:t>
            </a:r>
            <a:r>
              <a:rPr lang="pl-PL" dirty="0"/>
              <a:t> 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900113" y="2417763"/>
            <a:ext cx="7561262" cy="308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pl-PL" sz="2800" dirty="0">
                <a:solidFill>
                  <a:srgbClr val="FF0000"/>
                </a:solidFill>
              </a:rPr>
              <a:t>Aluminijum je srebrnasto bijeli,mek i istegljiv metal. </a:t>
            </a:r>
            <a:r>
              <a:rPr lang="pl-PL" sz="2800" dirty="0"/>
              <a:t>Pri obradi aluminijuma deformacijom na hladno, promjene njegovih mehaničkih i električnih osobina su slične promjenama tih osobina bakra, sa tom razlikom što njegova električna provodnost manje zavisi od tvrdoće nego što je to slučaj kod bakra.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755650" y="833438"/>
            <a:ext cx="78486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pl-PL" sz="2800" dirty="0">
                <a:solidFill>
                  <a:srgbClr val="FF0000"/>
                </a:solidFill>
              </a:rPr>
              <a:t>Aluminijum se kuje i valja u hladnom stanju. Može se izvlačiti u vrlo tanke žice i limove male debljine-folije. Spada u lake metale. 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755650" y="2266950"/>
            <a:ext cx="727233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pl-PL" sz="2800" dirty="0"/>
              <a:t>Žarenjem se dobija tvrdi, polutvrdi, ili meki aluminijum. 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827088" y="3429000"/>
            <a:ext cx="75596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pl-PL" sz="2800" dirty="0"/>
              <a:t>Aluminijum se po provodnosti nalazi na četvrtom mjestu - iza srebra, bakra i zlata. </a:t>
            </a:r>
            <a:endParaRPr lang="en-US" sz="2800" dirty="0"/>
          </a:p>
          <a:p>
            <a:pPr algn="just"/>
            <a:r>
              <a:rPr lang="pl-PL" sz="2800" dirty="0"/>
              <a:t>Pravodnost mu je skoro duplo manja nego kod bakra (60% u odnosu na bakar).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684213" y="1196975"/>
            <a:ext cx="7705725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pl-PL" sz="2800" dirty="0"/>
              <a:t>Direktno spajanje bakra i aluminijuma nije dozvoljeno, zbog pojave kontaktnog potencijala pri dodiru dva metala, što dovodi do dalje korozije metala. Zbog toga se za prelazak sa bakarnih na aluminijske provodnike, danas koriste aluminijsko-bakarne stezaljke koje su načinjene od bimetalnog lima kod kojeg su bakar i aluminijum pod pritiskom pa je dodirna površina između njih zaštićena od prisustva vlage.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1" name="Group 1"/>
          <p:cNvGrpSpPr>
            <a:grpSpLocks/>
          </p:cNvGrpSpPr>
          <p:nvPr/>
        </p:nvGrpSpPr>
        <p:grpSpPr bwMode="auto">
          <a:xfrm>
            <a:off x="457200" y="103188"/>
            <a:ext cx="8226425" cy="1716087"/>
            <a:chOff x="288" y="65"/>
            <a:chExt cx="5182" cy="1081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65"/>
              <a:ext cx="5182" cy="10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5123" name="Text Box 3"/>
            <p:cNvSpPr txBox="1">
              <a:spLocks noChangeArrowheads="1"/>
            </p:cNvSpPr>
            <p:nvPr/>
          </p:nvSpPr>
          <p:spPr bwMode="auto">
            <a:xfrm>
              <a:off x="288" y="65"/>
              <a:ext cx="5182" cy="10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3200400" y="1981200"/>
            <a:ext cx="2667000" cy="1066800"/>
          </a:xfrm>
          <a:prstGeom prst="roundRect">
            <a:avLst>
              <a:gd name="adj" fmla="val 16667"/>
            </a:avLst>
          </a:prstGeom>
          <a:solidFill>
            <a:srgbClr val="FF388C"/>
          </a:solidFill>
          <a:ln w="25560">
            <a:solidFill>
              <a:srgbClr val="BC2665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solidFill>
                  <a:srgbClr val="FFFFFF"/>
                </a:solidFill>
                <a:ea typeface="WenQuanYi Micro Hei" charset="0"/>
                <a:cs typeface="WenQuanYi Micro Hei" charset="0"/>
              </a:rPr>
              <a:t>MATERIJALI U ELEKTROTEHNICI</a:t>
            </a:r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127000" y="4191000"/>
            <a:ext cx="3073400" cy="1981200"/>
          </a:xfrm>
          <a:prstGeom prst="roundRect">
            <a:avLst>
              <a:gd name="adj" fmla="val 16667"/>
            </a:avLst>
          </a:prstGeom>
          <a:solidFill>
            <a:srgbClr val="FF388C"/>
          </a:solidFill>
          <a:ln w="25560">
            <a:solidFill>
              <a:srgbClr val="BC2665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solidFill>
                  <a:srgbClr val="FFFFFF"/>
                </a:solidFill>
                <a:ea typeface="WenQuanYi Micro Hei" charset="0"/>
                <a:cs typeface="WenQuanYi Micro Hei" charset="0"/>
              </a:rPr>
              <a:t>ELEKTROTEHNIČKI </a:t>
            </a: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solidFill>
                  <a:srgbClr val="FFFFFF"/>
                </a:solidFill>
                <a:ea typeface="WenQuanYi Micro Hei" charset="0"/>
                <a:cs typeface="WenQuanYi Micro Hei" charset="0"/>
              </a:rPr>
              <a:t>MATERIJALI </a:t>
            </a:r>
          </a:p>
          <a:p>
            <a:pPr algn="ctr">
              <a:buClr>
                <a:srgbClr val="FFFFFF"/>
              </a:buClr>
              <a:buFont typeface="Book Antiqua" pitchFamily="16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solidFill>
                  <a:srgbClr val="FFFFFF"/>
                </a:solidFill>
                <a:ea typeface="WenQuanYi Micro Hei" charset="0"/>
                <a:cs typeface="WenQuanYi Micro Hei" charset="0"/>
              </a:rPr>
              <a:t>provodni materijali</a:t>
            </a:r>
          </a:p>
          <a:p>
            <a:pPr algn="ctr">
              <a:buClr>
                <a:srgbClr val="FFFFFF"/>
              </a:buClr>
              <a:buFont typeface="Book Antiqua" pitchFamily="16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solidFill>
                  <a:srgbClr val="FFFFFF"/>
                </a:solidFill>
                <a:ea typeface="WenQuanYi Micro Hei" charset="0"/>
                <a:cs typeface="WenQuanYi Micro Hei" charset="0"/>
              </a:rPr>
              <a:t> izolacioni materijali </a:t>
            </a:r>
          </a:p>
          <a:p>
            <a:pPr algn="ctr">
              <a:buClr>
                <a:srgbClr val="FFFFFF"/>
              </a:buClr>
              <a:buFont typeface="Book Antiqua" pitchFamily="16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solidFill>
                  <a:srgbClr val="FFFFFF"/>
                </a:solidFill>
                <a:ea typeface="WenQuanYi Micro Hei" charset="0"/>
                <a:cs typeface="WenQuanYi Micro Hei" charset="0"/>
              </a:rPr>
              <a:t>magnetski materijali</a:t>
            </a:r>
          </a:p>
          <a:p>
            <a:pPr algn="ctr">
              <a:buClr>
                <a:srgbClr val="FFFFFF"/>
              </a:buClr>
              <a:buFont typeface="Book Antiqua" pitchFamily="16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solidFill>
                  <a:srgbClr val="FFFFFF"/>
                </a:solidFill>
                <a:ea typeface="WenQuanYi Micro Hei" charset="0"/>
                <a:cs typeface="WenQuanYi Micro Hei" charset="0"/>
              </a:rPr>
              <a:t>poluprovodnimaterijali</a:t>
            </a:r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3429000" y="4492625"/>
            <a:ext cx="2667000" cy="1146175"/>
          </a:xfrm>
          <a:prstGeom prst="roundRect">
            <a:avLst>
              <a:gd name="adj" fmla="val 16667"/>
            </a:avLst>
          </a:prstGeom>
          <a:solidFill>
            <a:srgbClr val="FF388C"/>
          </a:solidFill>
          <a:ln w="25560">
            <a:solidFill>
              <a:srgbClr val="BC2665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solidFill>
                  <a:srgbClr val="FFFFFF"/>
                </a:solidFill>
                <a:ea typeface="WenQuanYi Micro Hei" charset="0"/>
                <a:cs typeface="WenQuanYi Micro Hei" charset="0"/>
              </a:rPr>
              <a:t>KONSTRUKCIJSKI </a:t>
            </a: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solidFill>
                  <a:srgbClr val="FFFFFF"/>
                </a:solidFill>
                <a:ea typeface="WenQuanYi Micro Hei" charset="0"/>
                <a:cs typeface="WenQuanYi Micro Hei" charset="0"/>
              </a:rPr>
              <a:t>MATERIJALI</a:t>
            </a: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6248400" y="4492625"/>
            <a:ext cx="2743200" cy="1146175"/>
          </a:xfrm>
          <a:prstGeom prst="roundRect">
            <a:avLst>
              <a:gd name="adj" fmla="val 16667"/>
            </a:avLst>
          </a:prstGeom>
          <a:solidFill>
            <a:srgbClr val="FF388C"/>
          </a:solidFill>
          <a:ln w="25560">
            <a:solidFill>
              <a:srgbClr val="BC2665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solidFill>
                  <a:srgbClr val="FFFFFF"/>
                </a:solidFill>
                <a:ea typeface="WenQuanYi Micro Hei" charset="0"/>
                <a:cs typeface="WenQuanYi Micro Hei" charset="0"/>
              </a:rPr>
              <a:t>POMOĆNI </a:t>
            </a: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solidFill>
                  <a:srgbClr val="FFFFFF"/>
                </a:solidFill>
                <a:ea typeface="WenQuanYi Micro Hei" charset="0"/>
                <a:cs typeface="WenQuanYi Micro Hei" charset="0"/>
              </a:rPr>
              <a:t>MATERIJAL</a:t>
            </a:r>
          </a:p>
        </p:txBody>
      </p:sp>
      <p:cxnSp>
        <p:nvCxnSpPr>
          <p:cNvPr id="5128" name="AutoShape 8"/>
          <p:cNvCxnSpPr>
            <a:cxnSpLocks noChangeShapeType="1"/>
          </p:cNvCxnSpPr>
          <p:nvPr/>
        </p:nvCxnSpPr>
        <p:spPr bwMode="auto">
          <a:xfrm flipH="1">
            <a:off x="2362200" y="2971800"/>
            <a:ext cx="914400" cy="1444625"/>
          </a:xfrm>
          <a:prstGeom prst="straightConnector1">
            <a:avLst/>
          </a:prstGeom>
          <a:noFill/>
          <a:ln w="9360">
            <a:solidFill>
              <a:srgbClr val="BF1E62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129" name="AutoShape 9"/>
          <p:cNvCxnSpPr>
            <a:cxnSpLocks noChangeShapeType="1"/>
          </p:cNvCxnSpPr>
          <p:nvPr/>
        </p:nvCxnSpPr>
        <p:spPr bwMode="auto">
          <a:xfrm>
            <a:off x="4572000" y="3124200"/>
            <a:ext cx="1588" cy="1293813"/>
          </a:xfrm>
          <a:prstGeom prst="straightConnector1">
            <a:avLst/>
          </a:prstGeom>
          <a:noFill/>
          <a:ln w="9360">
            <a:solidFill>
              <a:srgbClr val="BF1E62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130" name="AutoShape 10"/>
          <p:cNvCxnSpPr>
            <a:cxnSpLocks noChangeShapeType="1"/>
          </p:cNvCxnSpPr>
          <p:nvPr/>
        </p:nvCxnSpPr>
        <p:spPr bwMode="auto">
          <a:xfrm>
            <a:off x="5867400" y="2971800"/>
            <a:ext cx="1143000" cy="1444625"/>
          </a:xfrm>
          <a:prstGeom prst="straightConnector1">
            <a:avLst/>
          </a:prstGeom>
          <a:noFill/>
          <a:ln w="9360">
            <a:solidFill>
              <a:srgbClr val="BF1E62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xmlns="" val="25781291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827088" y="1046163"/>
            <a:ext cx="7775575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pl-PL" sz="2800" dirty="0">
                <a:solidFill>
                  <a:srgbClr val="FF0000"/>
                </a:solidFill>
              </a:rPr>
              <a:t>Po značaju primjene u elektrotehnici, aluminijum je drugi element, odmah poslije bakra</a:t>
            </a:r>
            <a:r>
              <a:rPr lang="pl-PL" sz="2800" dirty="0" smtClean="0">
                <a:solidFill>
                  <a:srgbClr val="FF0000"/>
                </a:solidFill>
              </a:rPr>
              <a:t>.</a:t>
            </a:r>
            <a:endParaRPr lang="en-US" sz="2800" dirty="0" smtClean="0">
              <a:solidFill>
                <a:srgbClr val="FF0000"/>
              </a:solidFill>
            </a:endParaRPr>
          </a:p>
          <a:p>
            <a:pPr algn="just"/>
            <a:r>
              <a:rPr lang="pl-PL" sz="2800" dirty="0" smtClean="0">
                <a:solidFill>
                  <a:srgbClr val="FF0000"/>
                </a:solidFill>
              </a:rPr>
              <a:t> </a:t>
            </a:r>
            <a:r>
              <a:rPr lang="pl-PL" sz="2800" dirty="0">
                <a:solidFill>
                  <a:srgbClr val="FF0000"/>
                </a:solidFill>
              </a:rPr>
              <a:t>Aluminijum se primjenjuje za izradu provodnika, kablova, vazdušnih vodova, kondenzatora, topljivih osigurača, tankoslojnih i drugih provodnih djelova, u mikroelektronici za izradu elektroda u integrisanim kolima, u elektrovakumskoj tehnici, u mjernoj tehnici za izradu kazaljki, membrana, antena itd., kao komponenta velikog broja metalnih legura itd. 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7" name="Group 1"/>
          <p:cNvGrpSpPr>
            <a:grpSpLocks/>
          </p:cNvGrpSpPr>
          <p:nvPr/>
        </p:nvGrpSpPr>
        <p:grpSpPr bwMode="auto">
          <a:xfrm>
            <a:off x="457200" y="274638"/>
            <a:ext cx="8226425" cy="1338262"/>
            <a:chOff x="288" y="173"/>
            <a:chExt cx="5182" cy="843"/>
          </a:xfrm>
        </p:grpSpPr>
        <p:pic>
          <p:nvPicPr>
            <p:cNvPr id="9218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173"/>
              <a:ext cx="5182" cy="8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9219" name="Text Box 3"/>
            <p:cNvSpPr txBox="1">
              <a:spLocks noChangeArrowheads="1"/>
            </p:cNvSpPr>
            <p:nvPr/>
          </p:nvSpPr>
          <p:spPr bwMode="auto">
            <a:xfrm>
              <a:off x="288" y="173"/>
              <a:ext cx="5182" cy="8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544513" indent="-407988"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1pPr>
            <a:lvl2pPr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2pPr>
            <a:lvl3pPr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3pPr>
            <a:lvl4pPr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4pPr>
            <a:lvl5pPr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9pPr>
          </a:lstStyle>
          <a:p>
            <a:pPr>
              <a:spcBef>
                <a:spcPts val="700"/>
              </a:spcBef>
              <a:buClr>
                <a:srgbClr val="F9F9F9"/>
              </a:buClr>
              <a:buSzPct val="65000"/>
              <a:buFont typeface="Wingdings 2" pitchFamily="16" charset="2"/>
              <a:buChar char=""/>
            </a:pPr>
            <a:r>
              <a:rPr lang="sr-Latn-CS" sz="2800" i="1" dirty="0">
                <a:solidFill>
                  <a:schemeClr val="bg2">
                    <a:lumMod val="25000"/>
                  </a:schemeClr>
                </a:solidFill>
              </a:rPr>
              <a:t>Aluminijum</a:t>
            </a:r>
            <a:r>
              <a:rPr lang="sr-Latn-CS" sz="2800" dirty="0">
                <a:solidFill>
                  <a:schemeClr val="bg2">
                    <a:lumMod val="25000"/>
                  </a:schemeClr>
                </a:solidFill>
              </a:rPr>
              <a:t> se danas sve više koristi kako u elektrotehnici tako i uopšte u tehnici</a:t>
            </a:r>
            <a:r>
              <a:rPr lang="sr-Latn-CS" sz="2800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en-US" sz="2800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spcBef>
                <a:spcPts val="700"/>
              </a:spcBef>
              <a:buClr>
                <a:srgbClr val="F9F9F9"/>
              </a:buClr>
              <a:buSzPct val="65000"/>
              <a:buFont typeface="Wingdings 2" pitchFamily="16" charset="2"/>
              <a:buChar char=""/>
            </a:pP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Pristupacnost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u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cijeni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i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elektricna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svojstva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koja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su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bliska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svojstvima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bakra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omogucila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su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primjenu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aluminijuma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i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za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izradu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provodnika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prvo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vazdusnih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a </a:t>
            </a:r>
            <a:r>
              <a:rPr lang="en-US" sz="2800" dirty="0" err="1">
                <a:solidFill>
                  <a:schemeClr val="bg2">
                    <a:lumMod val="25000"/>
                  </a:schemeClr>
                </a:solidFill>
              </a:rPr>
              <a:t>z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atim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i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izolovanih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kao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I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kablova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r>
              <a:rPr lang="sr-Latn-C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endParaRPr lang="sr-Latn-CS" sz="2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4411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85800" y="1371601"/>
            <a:ext cx="8229600" cy="6202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544513" indent="-407988"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1pPr>
            <a:lvl2pPr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2pPr>
            <a:lvl3pPr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3pPr>
            <a:lvl4pPr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4pPr>
            <a:lvl5pPr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9pPr>
          </a:lstStyle>
          <a:p>
            <a:pPr algn="just">
              <a:lnSpc>
                <a:spcPct val="80000"/>
              </a:lnSpc>
              <a:spcBef>
                <a:spcPts val="650"/>
              </a:spcBef>
              <a:buClrTx/>
              <a:buSzPct val="65000"/>
              <a:buFontTx/>
              <a:buNone/>
            </a:pPr>
            <a:r>
              <a:rPr lang="en-US" sz="2600" dirty="0">
                <a:solidFill>
                  <a:schemeClr val="bg2">
                    <a:lumMod val="25000"/>
                  </a:schemeClr>
                </a:solidFill>
              </a:rPr>
              <a:t>	- </a:t>
            </a:r>
            <a:r>
              <a:rPr lang="sr-Latn-CS" sz="2600" dirty="0">
                <a:solidFill>
                  <a:schemeClr val="bg2">
                    <a:lumMod val="25000"/>
                  </a:schemeClr>
                </a:solidFill>
              </a:rPr>
              <a:t>specifični električni otpor aluminijuma veći je 	za </a:t>
            </a:r>
            <a:r>
              <a:rPr lang="sr-Latn-CS" sz="2600" dirty="0" smtClean="0">
                <a:solidFill>
                  <a:schemeClr val="bg2">
                    <a:lumMod val="25000"/>
                  </a:schemeClr>
                </a:solidFill>
              </a:rPr>
              <a:t>6</a:t>
            </a:r>
            <a:r>
              <a:rPr lang="en-US" sz="2600" dirty="0" smtClean="0">
                <a:solidFill>
                  <a:schemeClr val="bg2">
                    <a:lumMod val="25000"/>
                  </a:schemeClr>
                </a:solidFill>
              </a:rPr>
              <a:t>4</a:t>
            </a:r>
            <a:r>
              <a:rPr lang="sr-Latn-CS" sz="2600" dirty="0" smtClean="0">
                <a:solidFill>
                  <a:schemeClr val="bg2">
                    <a:lumMod val="25000"/>
                  </a:schemeClr>
                </a:solidFill>
              </a:rPr>
              <a:t>%,</a:t>
            </a:r>
            <a:endParaRPr lang="sr-Latn-CS" sz="2600" dirty="0">
              <a:solidFill>
                <a:schemeClr val="bg2">
                  <a:lumMod val="25000"/>
                </a:schemeClr>
              </a:solidFill>
            </a:endParaRPr>
          </a:p>
          <a:p>
            <a:pPr algn="just">
              <a:lnSpc>
                <a:spcPct val="80000"/>
              </a:lnSpc>
              <a:spcBef>
                <a:spcPts val="650"/>
              </a:spcBef>
              <a:buClrTx/>
              <a:buSzPct val="65000"/>
              <a:buFontTx/>
              <a:buNone/>
            </a:pPr>
            <a:r>
              <a:rPr lang="sr-Latn-CS" sz="2600" dirty="0">
                <a:solidFill>
                  <a:schemeClr val="bg2">
                    <a:lumMod val="25000"/>
                  </a:schemeClr>
                </a:solidFill>
              </a:rPr>
              <a:t>	- aluminijum ima 3 puta manju mehaničku 	čvrstoću,</a:t>
            </a:r>
          </a:p>
          <a:p>
            <a:pPr algn="just">
              <a:lnSpc>
                <a:spcPct val="80000"/>
              </a:lnSpc>
              <a:spcBef>
                <a:spcPts val="650"/>
              </a:spcBef>
              <a:buClrTx/>
              <a:buSzPct val="65000"/>
              <a:buFontTx/>
              <a:buNone/>
            </a:pPr>
            <a:r>
              <a:rPr lang="sr-Latn-CS" sz="2600" dirty="0">
                <a:solidFill>
                  <a:schemeClr val="bg2">
                    <a:lumMod val="25000"/>
                  </a:schemeClr>
                </a:solidFill>
              </a:rPr>
              <a:t>	- za proizvodnju aluminijuma potrebne su velike 	količine električne energije,</a:t>
            </a:r>
          </a:p>
          <a:p>
            <a:pPr algn="just">
              <a:lnSpc>
                <a:spcPct val="80000"/>
              </a:lnSpc>
              <a:spcBef>
                <a:spcPts val="650"/>
              </a:spcBef>
              <a:buClrTx/>
              <a:buSzPct val="65000"/>
              <a:buFontTx/>
              <a:buNone/>
            </a:pPr>
            <a:r>
              <a:rPr lang="sr-Latn-CS" sz="2600" dirty="0">
                <a:solidFill>
                  <a:schemeClr val="bg2">
                    <a:lumMod val="25000"/>
                  </a:schemeClr>
                </a:solidFill>
              </a:rPr>
              <a:t>	- na površini Al stvara se sloj oksida koji 	predstavlja veliki električni otpor na kontaktima,</a:t>
            </a:r>
          </a:p>
          <a:p>
            <a:pPr algn="just">
              <a:lnSpc>
                <a:spcPct val="80000"/>
              </a:lnSpc>
              <a:spcBef>
                <a:spcPts val="650"/>
              </a:spcBef>
              <a:buClrTx/>
              <a:buSzPct val="65000"/>
              <a:buFontTx/>
              <a:buNone/>
            </a:pPr>
            <a:r>
              <a:rPr lang="sr-Latn-CS" sz="2600" dirty="0">
                <a:solidFill>
                  <a:schemeClr val="bg2">
                    <a:lumMod val="25000"/>
                  </a:schemeClr>
                </a:solidFill>
              </a:rPr>
              <a:t>	- u spoju sa drugim metalima (npr. bakrom) 	pojavljuje se elektrohemijski proces (galvanski 	element) koji dovodi do razaranja spoja,</a:t>
            </a:r>
          </a:p>
          <a:p>
            <a:pPr algn="just">
              <a:lnSpc>
                <a:spcPct val="80000"/>
              </a:lnSpc>
              <a:spcBef>
                <a:spcPts val="650"/>
              </a:spcBef>
              <a:buClrTx/>
              <a:buSzPct val="65000"/>
              <a:buFontTx/>
              <a:buNone/>
            </a:pPr>
            <a:r>
              <a:rPr lang="sr-Latn-CS" sz="2600" dirty="0">
                <a:solidFill>
                  <a:schemeClr val="bg2">
                    <a:lumMod val="25000"/>
                  </a:schemeClr>
                </a:solidFill>
              </a:rPr>
              <a:t>	- tačka topljenja aluminijuma znatno je niža nego 	bakra (931 K = 658°C ; 1356 K = 1083°С)</a:t>
            </a:r>
          </a:p>
        </p:txBody>
      </p:sp>
      <p:sp>
        <p:nvSpPr>
          <p:cNvPr id="2" name="Rectangle 1"/>
          <p:cNvSpPr/>
          <p:nvPr/>
        </p:nvSpPr>
        <p:spPr>
          <a:xfrm>
            <a:off x="914400" y="457200"/>
            <a:ext cx="7767851" cy="790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spcBef>
                <a:spcPts val="650"/>
              </a:spcBef>
              <a:buClr>
                <a:srgbClr val="F9F9F9"/>
              </a:buClr>
              <a:buSzPct val="65000"/>
              <a:buFont typeface="Wingdings 2" pitchFamily="16" charset="2"/>
              <a:buChar char=""/>
            </a:pPr>
            <a:r>
              <a:rPr lang="sr-Latn-CS" sz="2800" dirty="0" smtClean="0">
                <a:solidFill>
                  <a:schemeClr val="bg2">
                    <a:lumMod val="25000"/>
                  </a:schemeClr>
                </a:solidFill>
              </a:rPr>
              <a:t>U odnosu na bakar aluminijum ima niz nedostataka:</a:t>
            </a:r>
            <a:endParaRPr lang="sr-Latn-CS" sz="2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85803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457200" y="838200"/>
            <a:ext cx="8229600" cy="554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544513" indent="-407988"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1pPr>
            <a:lvl2pPr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2pPr>
            <a:lvl3pPr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3pPr>
            <a:lvl4pPr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4pPr>
            <a:lvl5pPr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9pPr>
          </a:lstStyle>
          <a:p>
            <a:pPr>
              <a:spcBef>
                <a:spcPts val="700"/>
              </a:spcBef>
              <a:buClr>
                <a:srgbClr val="F9F9F9"/>
              </a:buClr>
              <a:buSzPct val="65000"/>
              <a:buFont typeface="Wingdings 2" pitchFamily="16" charset="2"/>
              <a:buChar char=""/>
            </a:pPr>
            <a:r>
              <a:rPr lang="sr-Latn-CS" sz="2800" dirty="0">
                <a:solidFill>
                  <a:schemeClr val="bg2">
                    <a:lumMod val="25000"/>
                  </a:schemeClr>
                </a:solidFill>
              </a:rPr>
              <a:t>Aluminijum lako oksidira pod uticajem alkalija. Zbog toga se neizolovani aluminijumski provodnici ili otvoreni kablovi ne smiju koristiti u sredinama sa alkalnim isparenjima, a to su mnogobrojne hemijske </a:t>
            </a:r>
            <a:r>
              <a:rPr lang="sr-Latn-CS" sz="2800" dirty="0" smtClean="0">
                <a:solidFill>
                  <a:schemeClr val="bg2">
                    <a:lumMod val="25000"/>
                  </a:schemeClr>
                </a:solidFill>
              </a:rPr>
              <a:t>fabrike,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r>
              <a:rPr lang="sr-Latn-CS" sz="2800" dirty="0" smtClean="0">
                <a:solidFill>
                  <a:schemeClr val="bg2">
                    <a:lumMod val="25000"/>
                  </a:schemeClr>
                </a:solidFill>
              </a:rPr>
              <a:t>Isto </a:t>
            </a:r>
            <a:r>
              <a:rPr lang="sr-Latn-CS" sz="2800" dirty="0">
                <a:solidFill>
                  <a:schemeClr val="bg2">
                    <a:lumMod val="25000"/>
                  </a:schemeClr>
                </a:solidFill>
              </a:rPr>
              <a:t>tako, zbog toga se aluminijumska žica u toku montaže ne smije oštetiti, jer se tada na tom mestu nastavlja oksidacija i presjek provodnika se smanjuje.</a:t>
            </a:r>
          </a:p>
        </p:txBody>
      </p:sp>
    </p:spTree>
    <p:extLst>
      <p:ext uri="{BB962C8B-B14F-4D97-AF65-F5344CB8AC3E}">
        <p14:creationId xmlns:p14="http://schemas.microsoft.com/office/powerpoint/2010/main" xmlns="" val="21635749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755650" y="1268413"/>
            <a:ext cx="8207375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Najčešće se upotrebljavaju lemovi na bazi srebra (</a:t>
            </a:r>
            <a:r>
              <a:rPr lang="en-US" sz="3200">
                <a:solidFill>
                  <a:srgbClr val="FF0000"/>
                </a:solidFill>
              </a:rPr>
              <a:t>Ag</a:t>
            </a:r>
            <a:r>
              <a:rPr lang="en-US" sz="3200"/>
              <a:t>), legura bakra i fosfora (</a:t>
            </a:r>
            <a:r>
              <a:rPr lang="en-US" sz="3200">
                <a:solidFill>
                  <a:schemeClr val="accent2"/>
                </a:solidFill>
              </a:rPr>
              <a:t>CuP</a:t>
            </a:r>
            <a:r>
              <a:rPr lang="en-US" sz="3200"/>
              <a:t>), bakra i cinka (CuZn) i olovno-kalajni (</a:t>
            </a:r>
            <a:r>
              <a:rPr lang="en-US" sz="3200">
                <a:solidFill>
                  <a:schemeClr val="accent2"/>
                </a:solidFill>
              </a:rPr>
              <a:t>PbSn</a:t>
            </a:r>
            <a:r>
              <a:rPr lang="en-US" sz="3200"/>
              <a:t>) lemovi. </a:t>
            </a:r>
            <a:endParaRPr lang="sr-Latn-CS" sz="3200"/>
          </a:p>
          <a:p>
            <a:r>
              <a:rPr lang="en-US" sz="3200"/>
              <a:t>Priprema za lemljenje je jednostavna</a:t>
            </a:r>
            <a:r>
              <a:rPr lang="sr-Latn-CS" sz="3200"/>
              <a:t>,</a:t>
            </a:r>
          </a:p>
          <a:p>
            <a:r>
              <a:rPr lang="en-US" sz="3200"/>
              <a:t>jer nije uvijek potrebno nagrizanje </a:t>
            </a:r>
            <a:endParaRPr lang="sr-Latn-CS" sz="3200"/>
          </a:p>
          <a:p>
            <a:r>
              <a:rPr lang="en-US" sz="3200"/>
              <a:t>površine lemljenja, već samo čišćenje </a:t>
            </a:r>
            <a:endParaRPr lang="sr-Latn-CS" sz="3200"/>
          </a:p>
          <a:p>
            <a:r>
              <a:rPr lang="en-US" sz="3200"/>
              <a:t>i odmašćivanje.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5" name="Group 1"/>
          <p:cNvGrpSpPr>
            <a:grpSpLocks/>
          </p:cNvGrpSpPr>
          <p:nvPr/>
        </p:nvGrpSpPr>
        <p:grpSpPr bwMode="auto">
          <a:xfrm>
            <a:off x="457200" y="274638"/>
            <a:ext cx="8226425" cy="1338262"/>
            <a:chOff x="288" y="173"/>
            <a:chExt cx="5182" cy="843"/>
          </a:xfrm>
        </p:grpSpPr>
        <p:pic>
          <p:nvPicPr>
            <p:cNvPr id="614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173"/>
              <a:ext cx="5182" cy="8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147" name="Text Box 3"/>
            <p:cNvSpPr txBox="1">
              <a:spLocks noChangeArrowheads="1"/>
            </p:cNvSpPr>
            <p:nvPr/>
          </p:nvSpPr>
          <p:spPr bwMode="auto">
            <a:xfrm>
              <a:off x="288" y="173"/>
              <a:ext cx="5182" cy="8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544513" indent="-407988"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1pPr>
            <a:lvl2pPr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2pPr>
            <a:lvl3pPr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3pPr>
            <a:lvl4pPr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4pPr>
            <a:lvl5pPr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  <a:tab pos="9688513" algn="l"/>
              </a:tabLst>
              <a:defRPr>
                <a:solidFill>
                  <a:srgbClr val="FFFFFF"/>
                </a:solidFill>
                <a:latin typeface="Book Antiqua" pitchFamily="16" charset="0"/>
                <a:ea typeface="WenQuanYi Micro Hei" charset="0"/>
                <a:cs typeface="WenQuanYi Micro Hei" charset="0"/>
              </a:defRPr>
            </a:lvl9pPr>
          </a:lstStyle>
          <a:p>
            <a:pPr>
              <a:spcBef>
                <a:spcPts val="700"/>
              </a:spcBef>
              <a:buClr>
                <a:srgbClr val="F9F9F9"/>
              </a:buClr>
              <a:buSzPct val="65000"/>
              <a:buFont typeface="Wingdings 2" pitchFamily="16" charset="2"/>
              <a:buChar char=""/>
            </a:pP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Električni vodovi služe za provođenje električne energije. </a:t>
            </a:r>
          </a:p>
          <a:p>
            <a:pPr>
              <a:spcBef>
                <a:spcPts val="700"/>
              </a:spcBef>
              <a:buClr>
                <a:srgbClr val="F9F9F9"/>
              </a:buClr>
              <a:buSzPct val="65000"/>
              <a:buFont typeface="Wingdings 2" pitchFamily="16" charset="2"/>
              <a:buChar char=""/>
            </a:pP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Električna energija koju provodimo može biti različitih napona, snage ili frekvencije.</a:t>
            </a:r>
          </a:p>
          <a:p>
            <a:pPr>
              <a:spcBef>
                <a:spcPts val="700"/>
              </a:spcBef>
              <a:buClr>
                <a:srgbClr val="F9F9F9"/>
              </a:buClr>
              <a:buSzPct val="65000"/>
              <a:buFont typeface="Wingdings 2" pitchFamily="16" charset="2"/>
              <a:buChar char=""/>
            </a:pP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 elektroenergetskim električnim instalacijama se izučavaju samo instalacioni vodovi nazivnog napona do  1 kV.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0600" y="5257800"/>
            <a:ext cx="769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800" dirty="0" smtClean="0">
                <a:solidFill>
                  <a:srgbClr val="FF0000"/>
                </a:solidFill>
              </a:rPr>
              <a:t>Provodnik je izrađen najčešće od bakra ili aluminijuma i služi za provođenje električne enrgije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31663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1447800"/>
            <a:ext cx="434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Bakar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755650" y="908050"/>
            <a:ext cx="78486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sv-SE" sz="2800" b="1" dirty="0">
                <a:solidFill>
                  <a:schemeClr val="accent2"/>
                </a:solidFill>
              </a:rPr>
              <a:t>Bakar </a:t>
            </a:r>
            <a:r>
              <a:rPr lang="sv-SE" sz="2800" dirty="0"/>
              <a:t>je najvažniji metal velike provodnosti. </a:t>
            </a:r>
            <a:endParaRPr lang="sr-Latn-CS" sz="2800" dirty="0"/>
          </a:p>
          <a:p>
            <a:pPr algn="just"/>
            <a:r>
              <a:rPr lang="sv-SE" sz="2800" dirty="0"/>
              <a:t>Za ovo su zaslužne njegove dobre mehaničke i električne osobine kao i njegova povoljna cijena.</a:t>
            </a:r>
            <a:endParaRPr lang="en-US" sz="2800" dirty="0"/>
          </a:p>
          <a:p>
            <a:pPr algn="just"/>
            <a:r>
              <a:rPr lang="sv-SE" sz="2800" dirty="0"/>
              <a:t>On se u prirodi veoma rijetko srijeće kao čist metal.Nalazi se u obliku ruda iz kojih se dobija </a:t>
            </a:r>
            <a:endParaRPr lang="sr-Latn-CS" sz="2800" dirty="0"/>
          </a:p>
          <a:p>
            <a:pPr algn="just"/>
            <a:r>
              <a:rPr lang="sv-SE" sz="2800" dirty="0"/>
              <a:t>u čistom stanju raznim tehnološkim postupcima.</a:t>
            </a:r>
            <a:endParaRPr lang="en-US" sz="2800" dirty="0"/>
          </a:p>
          <a:p>
            <a:pPr algn="just"/>
            <a:r>
              <a:rPr lang="sv-SE" sz="2800" dirty="0"/>
              <a:t>Najvažnije rude iz kojih se izdvaja bakar su </a:t>
            </a:r>
            <a:r>
              <a:rPr lang="sv-SE" sz="2800" dirty="0">
                <a:solidFill>
                  <a:srgbClr val="FF0000"/>
                </a:solidFill>
              </a:rPr>
              <a:t>halkopitit</a:t>
            </a:r>
            <a:r>
              <a:rPr lang="sr-Latn-CS" sz="2800" dirty="0">
                <a:solidFill>
                  <a:srgbClr val="FF0000"/>
                </a:solidFill>
              </a:rPr>
              <a:t>,</a:t>
            </a:r>
            <a:r>
              <a:rPr lang="sv-SE" sz="2800" dirty="0">
                <a:solidFill>
                  <a:srgbClr val="FF0000"/>
                </a:solidFill>
              </a:rPr>
              <a:t> halkozin i kuprit.</a:t>
            </a:r>
            <a:endParaRPr lang="en-US" sz="2800" dirty="0">
              <a:solidFill>
                <a:srgbClr val="FF0000"/>
              </a:solidFill>
            </a:endParaRPr>
          </a:p>
          <a:p>
            <a:pPr algn="just"/>
            <a:r>
              <a:rPr lang="pl-PL" sz="2800" dirty="0"/>
              <a:t>Proces dobijanja bakra odvija se u dvije faze:</a:t>
            </a:r>
            <a:endParaRPr lang="en-US" sz="2800" dirty="0"/>
          </a:p>
          <a:p>
            <a:pPr algn="just"/>
            <a:r>
              <a:rPr lang="pl-PL" sz="2800" dirty="0"/>
              <a:t>-  </a:t>
            </a:r>
            <a:r>
              <a:rPr lang="pl-PL" sz="2800" dirty="0">
                <a:solidFill>
                  <a:schemeClr val="accent2"/>
                </a:solidFill>
              </a:rPr>
              <a:t>dobijanje sirovog bakra,</a:t>
            </a:r>
            <a:endParaRPr lang="en-US" sz="2800" dirty="0">
              <a:solidFill>
                <a:schemeClr val="accent2"/>
              </a:solidFill>
            </a:endParaRPr>
          </a:p>
          <a:p>
            <a:pPr algn="just"/>
            <a:r>
              <a:rPr lang="pl-PL" sz="2800" dirty="0">
                <a:solidFill>
                  <a:schemeClr val="accent2"/>
                </a:solidFill>
              </a:rPr>
              <a:t>-  prečišćavanje sirovog bakra.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684213" y="1216025"/>
            <a:ext cx="8208962" cy="417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pl-PL" sz="2800" dirty="0"/>
              <a:t>U elektrotehnici se koristi samo najčistiji bakar, prečišćen </a:t>
            </a:r>
            <a:r>
              <a:rPr lang="pl-PL" sz="2800" dirty="0">
                <a:solidFill>
                  <a:schemeClr val="accent2"/>
                </a:solidFill>
              </a:rPr>
              <a:t>postupkom elektrolize na 99,98% .</a:t>
            </a:r>
          </a:p>
          <a:p>
            <a:pPr algn="just"/>
            <a:r>
              <a:rPr lang="pl-PL" sz="2800" dirty="0"/>
              <a:t>Bakar treba da sadrži što manje primjesa jer mu one veoma smanjuju električnu provodnost. </a:t>
            </a:r>
          </a:p>
          <a:p>
            <a:pPr algn="just"/>
            <a:r>
              <a:rPr lang="pl-PL" sz="2800" dirty="0"/>
              <a:t>Među ovom primjesama su </a:t>
            </a:r>
            <a:r>
              <a:rPr lang="pl-PL" sz="2800" dirty="0">
                <a:solidFill>
                  <a:srgbClr val="FF0000"/>
                </a:solidFill>
              </a:rPr>
              <a:t>antimon, arsen, </a:t>
            </a:r>
          </a:p>
          <a:p>
            <a:pPr algn="just"/>
            <a:r>
              <a:rPr lang="pl-PL" sz="2800" dirty="0">
                <a:solidFill>
                  <a:srgbClr val="FF0000"/>
                </a:solidFill>
              </a:rPr>
              <a:t>fosfor i gvožđe.</a:t>
            </a:r>
            <a:endParaRPr lang="en-US" sz="2800" dirty="0">
              <a:solidFill>
                <a:srgbClr val="FF0000"/>
              </a:solidFill>
            </a:endParaRPr>
          </a:p>
          <a:p>
            <a:pPr algn="just"/>
            <a:endParaRPr lang="pl-PL" sz="1600" dirty="0">
              <a:solidFill>
                <a:srgbClr val="FF0000"/>
              </a:solidFill>
            </a:endParaRPr>
          </a:p>
          <a:p>
            <a:pPr algn="just"/>
            <a:r>
              <a:rPr lang="pl-PL" sz="2800" dirty="0">
                <a:solidFill>
                  <a:schemeClr val="accent2"/>
                </a:solidFill>
              </a:rPr>
              <a:t>Kiseonik</a:t>
            </a:r>
            <a:r>
              <a:rPr lang="pl-PL" sz="2800" dirty="0" smtClean="0"/>
              <a:t>, jer </a:t>
            </a:r>
            <a:r>
              <a:rPr lang="pl-PL" sz="2800" dirty="0"/>
              <a:t>je prisutan u bakru,u veoma malim količinama povoljno utiče na provodnost bakra. Međutim,veće količine su nepovoljne.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-1744663" y="3136900"/>
          <a:ext cx="114300" cy="219075"/>
        </p:xfrm>
        <a:graphic>
          <a:graphicData uri="http://schemas.openxmlformats.org/presentationml/2006/ole">
            <p:oleObj spid="_x0000_s1026" name="Equation" r:id="rId3" imgW="114151" imgH="215619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987675" y="1773238"/>
          <a:ext cx="2160588" cy="922337"/>
        </p:xfrm>
        <a:graphic>
          <a:graphicData uri="http://schemas.openxmlformats.org/presentationml/2006/ole">
            <p:oleObj spid="_x0000_s1027" name="Equation" r:id="rId4" imgW="888614" imgH="393529" progId="Equation.3">
              <p:embed/>
            </p:oleObj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684213" y="404813"/>
            <a:ext cx="7921625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pl-PL" sz="2800">
                <a:cs typeface="Times New Roman" pitchFamily="18" charset="0"/>
              </a:rPr>
              <a:t>Elektrotehni</a:t>
            </a:r>
            <a:r>
              <a:rPr lang="pl-PL" sz="2800"/>
              <a:t>č</a:t>
            </a:r>
            <a:r>
              <a:rPr lang="pl-PL" sz="2800">
                <a:cs typeface="Times New Roman" pitchFamily="18" charset="0"/>
              </a:rPr>
              <a:t>ki bakar sa veoma malim primjesama kiseonika ima oznaku </a:t>
            </a:r>
            <a:r>
              <a:rPr lang="pl-PL" sz="2800">
                <a:solidFill>
                  <a:srgbClr val="FF0000"/>
                </a:solidFill>
                <a:cs typeface="Times New Roman" pitchFamily="18" charset="0"/>
              </a:rPr>
              <a:t>E-Cu.</a:t>
            </a:r>
            <a:r>
              <a:rPr lang="pl-PL" sz="2800">
                <a:cs typeface="Times New Roman" pitchFamily="18" charset="0"/>
              </a:rPr>
              <a:t> </a:t>
            </a:r>
            <a:endParaRPr lang="en-US" sz="2800"/>
          </a:p>
          <a:p>
            <a:pPr eaLnBrk="0" hangingPunct="0"/>
            <a:r>
              <a:rPr lang="pl-PL" sz="2800">
                <a:cs typeface="Times New Roman" pitchFamily="18" charset="0"/>
              </a:rPr>
              <a:t>Specifi</a:t>
            </a:r>
            <a:r>
              <a:rPr lang="pl-PL" sz="2800"/>
              <a:t>č</a:t>
            </a:r>
            <a:r>
              <a:rPr lang="pl-PL" sz="2800">
                <a:cs typeface="Times New Roman" pitchFamily="18" charset="0"/>
              </a:rPr>
              <a:t>na elektri</a:t>
            </a:r>
            <a:r>
              <a:rPr lang="pl-PL" sz="2800"/>
              <a:t>č</a:t>
            </a:r>
            <a:r>
              <a:rPr lang="pl-PL" sz="2800">
                <a:cs typeface="Times New Roman" pitchFamily="18" charset="0"/>
              </a:rPr>
              <a:t>na provodnost bakra iznosi:</a:t>
            </a:r>
            <a:endParaRPr lang="pl-PL" sz="280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-1744663" y="3355975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-1744663" y="3538538"/>
            <a:ext cx="25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200">
                <a:latin typeface="Calibri" pitchFamily="34" charset="0"/>
                <a:cs typeface="Times New Roman" pitchFamily="18" charset="0"/>
              </a:rPr>
              <a:t> </a:t>
            </a:r>
            <a:endParaRPr lang="en-US" sz="900"/>
          </a:p>
          <a:p>
            <a:pPr eaLnBrk="0" hangingPunct="0"/>
            <a:r>
              <a:rPr lang="pl-PL" sz="1200">
                <a:latin typeface="Calibri" pitchFamily="34" charset="0"/>
                <a:cs typeface="Times New Roman" pitchFamily="18" charset="0"/>
              </a:rPr>
              <a:t>  </a:t>
            </a:r>
            <a:endParaRPr lang="en-US" sz="9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55650" y="2708275"/>
            <a:ext cx="7273925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sv-SE" sz="2800" dirty="0"/>
              <a:t>Bakar je sjajan metal,crvene boje i relativno mek. </a:t>
            </a:r>
            <a:r>
              <a:rPr lang="pt-BR" sz="2800" dirty="0"/>
              <a:t>Njegove osobine mogu da se poboljšaju obradom ili legiranjem.Kako je relativno mek metal može se valjati ,kovati presovati i izvlačiti na hladno i toplo.</a:t>
            </a:r>
            <a:endParaRPr lang="en-US" sz="2800" dirty="0"/>
          </a:p>
          <a:p>
            <a:r>
              <a:rPr lang="en-US" sz="2800" dirty="0" err="1"/>
              <a:t>Hladnom</a:t>
            </a:r>
            <a:r>
              <a:rPr lang="en-US" sz="2800" dirty="0"/>
              <a:t> </a:t>
            </a:r>
            <a:r>
              <a:rPr lang="en-US" sz="2800" dirty="0" err="1"/>
              <a:t>obradom</a:t>
            </a:r>
            <a:r>
              <a:rPr lang="en-US" sz="2800" dirty="0"/>
              <a:t> </a:t>
            </a:r>
            <a:r>
              <a:rPr lang="en-US" sz="2800" dirty="0" err="1"/>
              <a:t>dobija</a:t>
            </a:r>
            <a:r>
              <a:rPr lang="en-US" sz="2800" dirty="0"/>
              <a:t> se </a:t>
            </a:r>
            <a:r>
              <a:rPr lang="en-US" sz="2800" dirty="0" err="1">
                <a:solidFill>
                  <a:schemeClr val="accent2"/>
                </a:solidFill>
              </a:rPr>
              <a:t>polutvrdi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i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tvrdi</a:t>
            </a:r>
            <a:r>
              <a:rPr lang="en-US" sz="2800" dirty="0"/>
              <a:t> </a:t>
            </a:r>
            <a:r>
              <a:rPr lang="en-US" sz="2800" dirty="0" err="1"/>
              <a:t>bakar</a:t>
            </a:r>
            <a:r>
              <a:rPr lang="en-US" sz="2800" dirty="0"/>
              <a:t> </a:t>
            </a:r>
            <a:r>
              <a:rPr lang="en-US" sz="2800" dirty="0" err="1"/>
              <a:t>povećane</a:t>
            </a:r>
            <a:r>
              <a:rPr lang="en-US" sz="2800" dirty="0"/>
              <a:t> </a:t>
            </a:r>
            <a:r>
              <a:rPr lang="en-US" sz="2800" dirty="0" err="1"/>
              <a:t>tvrdoće</a:t>
            </a:r>
            <a:r>
              <a:rPr lang="en-US" sz="2800" dirty="0"/>
              <a:t> </a:t>
            </a:r>
            <a:r>
              <a:rPr lang="en-US" sz="2800" dirty="0" err="1"/>
              <a:t>ali</a:t>
            </a:r>
            <a:r>
              <a:rPr lang="en-US" sz="2800" dirty="0"/>
              <a:t> </a:t>
            </a:r>
            <a:r>
              <a:rPr lang="en-US" sz="2800" dirty="0" err="1"/>
              <a:t>smanjene</a:t>
            </a:r>
            <a:r>
              <a:rPr lang="en-US" sz="2800" dirty="0"/>
              <a:t> </a:t>
            </a:r>
            <a:r>
              <a:rPr lang="en-US" sz="2800" dirty="0" err="1"/>
              <a:t>istegljivosti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457200" y="692150"/>
            <a:ext cx="8229599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311150" algn="just"/>
            <a:r>
              <a:rPr lang="pt-BR" sz="2800" b="1" dirty="0">
                <a:solidFill>
                  <a:schemeClr val="accent2"/>
                </a:solidFill>
              </a:rPr>
              <a:t>Bakar je </a:t>
            </a:r>
            <a:r>
              <a:rPr lang="pt-BR" sz="2800" b="1" dirty="0">
                <a:solidFill>
                  <a:srgbClr val="FF0000"/>
                </a:solidFill>
              </a:rPr>
              <a:t>poslije</a:t>
            </a:r>
            <a:r>
              <a:rPr lang="pt-BR" sz="2800" b="1" dirty="0">
                <a:solidFill>
                  <a:schemeClr val="accent2"/>
                </a:solidFill>
              </a:rPr>
              <a:t> srebra</a:t>
            </a:r>
            <a:r>
              <a:rPr lang="sr-Latn-CS" sz="2800" b="1" dirty="0">
                <a:solidFill>
                  <a:schemeClr val="accent2"/>
                </a:solidFill>
              </a:rPr>
              <a:t>,</a:t>
            </a:r>
            <a:r>
              <a:rPr lang="pt-BR" sz="2800" b="1" dirty="0">
                <a:solidFill>
                  <a:schemeClr val="accent2"/>
                </a:solidFill>
              </a:rPr>
              <a:t> najbolji provodnik elektriciteta</a:t>
            </a:r>
            <a:r>
              <a:rPr lang="pt-BR" sz="2800" dirty="0"/>
              <a:t>. </a:t>
            </a:r>
            <a:r>
              <a:rPr lang="pl-PL" sz="2800" dirty="0"/>
              <a:t>Bakar je otporan na koroziju, ali je neotporan na djelovanje organskih kisjelina i amonijaka. </a:t>
            </a:r>
          </a:p>
          <a:p>
            <a:pPr indent="311150" algn="just"/>
            <a:endParaRPr lang="pl-PL" sz="1600" dirty="0"/>
          </a:p>
          <a:p>
            <a:pPr indent="311150" algn="just"/>
            <a:r>
              <a:rPr lang="pl-PL" sz="2800" dirty="0"/>
              <a:t>Na suvom vazduhu bakar je postojan, ali se na vlažnom vazduhu prevlači tankim slojem – </a:t>
            </a:r>
          </a:p>
          <a:p>
            <a:pPr indent="311150" algn="just"/>
            <a:r>
              <a:rPr lang="pl-PL" sz="2800" dirty="0"/>
              <a:t>- patinom, koji ga štiti od dalje korozije. </a:t>
            </a:r>
            <a:endParaRPr lang="en-US" sz="2800" dirty="0"/>
          </a:p>
          <a:p>
            <a:pPr indent="311150" algn="just"/>
            <a:endParaRPr lang="sr-Latn-CS" sz="1600" dirty="0"/>
          </a:p>
          <a:p>
            <a:pPr indent="311150" algn="just"/>
            <a:r>
              <a:rPr lang="en-US" sz="2800" dirty="0" err="1">
                <a:solidFill>
                  <a:schemeClr val="accent2"/>
                </a:solidFill>
              </a:rPr>
              <a:t>Iznad</a:t>
            </a:r>
            <a:r>
              <a:rPr lang="en-US" sz="2800" dirty="0">
                <a:solidFill>
                  <a:schemeClr val="accent2"/>
                </a:solidFill>
              </a:rPr>
              <a:t> 150°C</a:t>
            </a:r>
            <a:r>
              <a:rPr lang="sr-Latn-CS" sz="2800" dirty="0"/>
              <a:t>,</a:t>
            </a:r>
            <a:r>
              <a:rPr lang="en-US" sz="2800" dirty="0"/>
              <a:t> </a:t>
            </a:r>
            <a:r>
              <a:rPr lang="en-US" sz="2800" dirty="0" err="1"/>
              <a:t>bakar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vazduhu</a:t>
            </a:r>
            <a:r>
              <a:rPr lang="en-US" sz="2800" dirty="0"/>
              <a:t> </a:t>
            </a:r>
            <a:r>
              <a:rPr lang="en-US" sz="2800" dirty="0" err="1"/>
              <a:t>intenzivno</a:t>
            </a:r>
            <a:r>
              <a:rPr lang="en-US" sz="2800" dirty="0"/>
              <a:t> </a:t>
            </a:r>
            <a:r>
              <a:rPr lang="en-US" sz="2800" dirty="0" err="1"/>
              <a:t>oksidiše</a:t>
            </a:r>
            <a:r>
              <a:rPr lang="en-US" sz="2800" dirty="0"/>
              <a:t>, </a:t>
            </a:r>
            <a:r>
              <a:rPr lang="en-US" sz="2800" dirty="0" err="1"/>
              <a:t>pri</a:t>
            </a:r>
            <a:r>
              <a:rPr lang="en-US" sz="2800" dirty="0"/>
              <a:t> </a:t>
            </a:r>
            <a:r>
              <a:rPr lang="en-US" sz="2800" dirty="0" err="1"/>
              <a:t>čemu</a:t>
            </a:r>
            <a:r>
              <a:rPr lang="en-US" sz="2800" dirty="0"/>
              <a:t> </a:t>
            </a:r>
            <a:r>
              <a:rPr lang="en-US" sz="2800" dirty="0" err="1"/>
              <a:t>nastaje</a:t>
            </a:r>
            <a:r>
              <a:rPr lang="en-US" sz="2800" dirty="0"/>
              <a:t> </a:t>
            </a:r>
            <a:r>
              <a:rPr lang="en-US" sz="2800" dirty="0" err="1"/>
              <a:t>oksid</a:t>
            </a:r>
            <a:r>
              <a:rPr lang="en-US" sz="2800" dirty="0"/>
              <a:t> </a:t>
            </a:r>
            <a:r>
              <a:rPr lang="en-US" sz="2800" dirty="0" err="1"/>
              <a:t>bakra</a:t>
            </a:r>
            <a:r>
              <a:rPr lang="en-US" sz="2800" dirty="0"/>
              <a:t>, </a:t>
            </a:r>
            <a:r>
              <a:rPr lang="en-US" sz="2800" dirty="0" err="1"/>
              <a:t>prvo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površini</a:t>
            </a:r>
            <a:r>
              <a:rPr lang="en-US" sz="2800" dirty="0"/>
              <a:t> </a:t>
            </a:r>
            <a:r>
              <a:rPr lang="en-US" sz="2800" dirty="0" err="1"/>
              <a:t>provodnika</a:t>
            </a:r>
            <a:r>
              <a:rPr lang="en-US" sz="2800" dirty="0"/>
              <a:t>, a </a:t>
            </a:r>
            <a:r>
              <a:rPr lang="en-US" sz="2800" dirty="0" err="1"/>
              <a:t>zatim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u </a:t>
            </a:r>
            <a:r>
              <a:rPr lang="en-US" sz="2800" dirty="0" err="1"/>
              <a:t>njegovoj</a:t>
            </a:r>
            <a:r>
              <a:rPr lang="en-US" sz="2800" dirty="0"/>
              <a:t> </a:t>
            </a:r>
            <a:r>
              <a:rPr lang="en-US" sz="2800" dirty="0" err="1"/>
              <a:t>unutrašnjosti</a:t>
            </a:r>
            <a:r>
              <a:rPr lang="en-US" sz="2800" dirty="0"/>
              <a:t> do </a:t>
            </a:r>
            <a:r>
              <a:rPr lang="en-US" sz="2800" dirty="0" err="1"/>
              <a:t>potpunog</a:t>
            </a:r>
            <a:r>
              <a:rPr lang="en-US" sz="2800" dirty="0"/>
              <a:t> </a:t>
            </a:r>
            <a:r>
              <a:rPr lang="en-US" sz="2800" dirty="0" err="1"/>
              <a:t>razaranja</a:t>
            </a:r>
            <a:r>
              <a:rPr lang="en-US" sz="2800" dirty="0"/>
              <a:t> </a:t>
            </a:r>
            <a:r>
              <a:rPr lang="en-US" sz="2800" dirty="0" err="1"/>
              <a:t>bakra</a:t>
            </a:r>
            <a:r>
              <a:rPr lang="en-US" sz="2800" dirty="0"/>
              <a:t>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381000" y="1074738"/>
            <a:ext cx="82296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en-US" sz="2800" b="1" dirty="0" err="1">
                <a:solidFill>
                  <a:srgbClr val="FF0000"/>
                </a:solidFill>
              </a:rPr>
              <a:t>Oksidacija</a:t>
            </a:r>
            <a:r>
              <a:rPr lang="en-US" sz="2800" dirty="0"/>
              <a:t> </a:t>
            </a:r>
            <a:r>
              <a:rPr lang="en-US" sz="2800" dirty="0" err="1"/>
              <a:t>bakarnog</a:t>
            </a:r>
            <a:r>
              <a:rPr lang="en-US" sz="2800" dirty="0"/>
              <a:t> </a:t>
            </a:r>
            <a:r>
              <a:rPr lang="en-US" sz="2800" dirty="0" err="1"/>
              <a:t>provodnika</a:t>
            </a:r>
            <a:r>
              <a:rPr lang="en-US" sz="2800" dirty="0"/>
              <a:t> </a:t>
            </a:r>
            <a:r>
              <a:rPr lang="en-US" sz="2800" dirty="0" err="1"/>
              <a:t>izaziva</a:t>
            </a:r>
            <a:r>
              <a:rPr lang="en-US" sz="2800" dirty="0"/>
              <a:t> </a:t>
            </a:r>
            <a:r>
              <a:rPr lang="en-US" sz="2800" dirty="0" err="1"/>
              <a:t>porast</a:t>
            </a:r>
            <a:r>
              <a:rPr lang="en-US" sz="2800" dirty="0"/>
              <a:t> </a:t>
            </a:r>
            <a:r>
              <a:rPr lang="en-US" sz="2800" dirty="0" err="1"/>
              <a:t>njegove</a:t>
            </a:r>
            <a:r>
              <a:rPr lang="en-US" sz="2800" dirty="0"/>
              <a:t> </a:t>
            </a:r>
            <a:r>
              <a:rPr lang="en-US" sz="2800" dirty="0" err="1"/>
              <a:t>električne</a:t>
            </a:r>
            <a:r>
              <a:rPr lang="en-US" sz="2800" dirty="0"/>
              <a:t> </a:t>
            </a:r>
            <a:r>
              <a:rPr lang="en-US" sz="2800" dirty="0" err="1"/>
              <a:t>otpornosti</a:t>
            </a:r>
            <a:r>
              <a:rPr lang="en-US" sz="2800" dirty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smanjenje</a:t>
            </a:r>
            <a:r>
              <a:rPr lang="en-US" sz="2800" dirty="0"/>
              <a:t> </a:t>
            </a:r>
            <a:r>
              <a:rPr lang="en-US" sz="2800" dirty="0" err="1"/>
              <a:t>njegove</a:t>
            </a:r>
            <a:r>
              <a:rPr lang="en-US" sz="2800" dirty="0"/>
              <a:t> </a:t>
            </a:r>
            <a:r>
              <a:rPr lang="en-US" sz="2800" dirty="0" err="1"/>
              <a:t>čvrstoće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istegljivosti</a:t>
            </a:r>
            <a:r>
              <a:rPr lang="en-US" sz="2800" dirty="0"/>
              <a:t>. </a:t>
            </a:r>
            <a:endParaRPr lang="sr-Latn-CS" sz="2800" dirty="0"/>
          </a:p>
          <a:p>
            <a:pPr algn="just"/>
            <a:endParaRPr lang="sr-Latn-CS" sz="1600" dirty="0"/>
          </a:p>
          <a:p>
            <a:pPr algn="just"/>
            <a:r>
              <a:rPr lang="en-US" sz="2800" dirty="0" err="1"/>
              <a:t>Proticanje</a:t>
            </a:r>
            <a:r>
              <a:rPr lang="en-US" sz="2800" dirty="0"/>
              <a:t> </a:t>
            </a:r>
            <a:r>
              <a:rPr lang="en-US" sz="2800" dirty="0" err="1"/>
              <a:t>struje</a:t>
            </a:r>
            <a:r>
              <a:rPr lang="en-US" sz="2800" dirty="0"/>
              <a:t> </a:t>
            </a:r>
            <a:r>
              <a:rPr lang="en-US" sz="2800" dirty="0" err="1"/>
              <a:t>kroz</a:t>
            </a:r>
            <a:r>
              <a:rPr lang="en-US" sz="2800" dirty="0"/>
              <a:t> </a:t>
            </a:r>
            <a:r>
              <a:rPr lang="en-US" sz="2800" dirty="0" err="1"/>
              <a:t>provodnik</a:t>
            </a:r>
            <a:r>
              <a:rPr lang="en-US" sz="2800" dirty="0"/>
              <a:t> </a:t>
            </a:r>
            <a:r>
              <a:rPr lang="en-US" sz="2800" b="1" dirty="0" err="1"/>
              <a:t>ubrzava</a:t>
            </a:r>
            <a:r>
              <a:rPr lang="en-US" sz="2800" b="1" dirty="0"/>
              <a:t> </a:t>
            </a:r>
            <a:r>
              <a:rPr lang="en-US" sz="2800" dirty="0" err="1"/>
              <a:t>njegovu</a:t>
            </a:r>
            <a:r>
              <a:rPr lang="en-US" sz="2800" dirty="0"/>
              <a:t> </a:t>
            </a:r>
            <a:r>
              <a:rPr lang="en-US" sz="2800" dirty="0" err="1"/>
              <a:t>oksidaciju</a:t>
            </a:r>
            <a:r>
              <a:rPr lang="en-US" sz="2800" dirty="0"/>
              <a:t>, </a:t>
            </a:r>
            <a:r>
              <a:rPr lang="en-US" sz="2800" dirty="0" err="1"/>
              <a:t>pošto</a:t>
            </a:r>
            <a:r>
              <a:rPr lang="en-US" sz="2800" dirty="0"/>
              <a:t> se </a:t>
            </a:r>
            <a:r>
              <a:rPr lang="en-US" sz="2800" dirty="0" err="1"/>
              <a:t>usljed</a:t>
            </a:r>
            <a:r>
              <a:rPr lang="en-US" sz="2800" dirty="0"/>
              <a:t> </a:t>
            </a:r>
            <a:r>
              <a:rPr lang="en-US" sz="2800" dirty="0" err="1"/>
              <a:t>povećavanja</a:t>
            </a:r>
            <a:r>
              <a:rPr lang="en-US" sz="2800" dirty="0"/>
              <a:t> </a:t>
            </a:r>
            <a:r>
              <a:rPr lang="en-US" sz="2800" dirty="0" err="1"/>
              <a:t>otpora</a:t>
            </a:r>
            <a:r>
              <a:rPr lang="en-US" sz="2800" dirty="0"/>
              <a:t> </a:t>
            </a:r>
            <a:r>
              <a:rPr lang="en-US" sz="2800" dirty="0" err="1"/>
              <a:t>razvija</a:t>
            </a:r>
            <a:r>
              <a:rPr lang="en-US" sz="2800" dirty="0"/>
              <a:t> </a:t>
            </a:r>
            <a:r>
              <a:rPr lang="en-US" sz="2800" dirty="0" err="1"/>
              <a:t>sve</a:t>
            </a:r>
            <a:r>
              <a:rPr lang="en-US" sz="2800" dirty="0"/>
              <a:t> </a:t>
            </a:r>
            <a:r>
              <a:rPr lang="en-US" sz="2800" dirty="0" err="1"/>
              <a:t>više</a:t>
            </a:r>
            <a:r>
              <a:rPr lang="en-US" sz="2800" dirty="0"/>
              <a:t> </a:t>
            </a:r>
            <a:r>
              <a:rPr lang="en-US" sz="2800" dirty="0" err="1"/>
              <a:t>toplote</a:t>
            </a:r>
            <a:r>
              <a:rPr lang="en-US" sz="2800" dirty="0"/>
              <a:t>. </a:t>
            </a:r>
            <a:endParaRPr lang="sr-Latn-CS" sz="2800" dirty="0"/>
          </a:p>
          <a:p>
            <a:pPr algn="just"/>
            <a:endParaRPr lang="sr-Latn-CS" sz="1600" dirty="0"/>
          </a:p>
          <a:p>
            <a:pPr algn="just"/>
            <a:r>
              <a:rPr lang="en-US" sz="2800" b="1" dirty="0" err="1"/>
              <a:t>Zbog</a:t>
            </a:r>
            <a:r>
              <a:rPr lang="en-US" sz="2800" b="1" dirty="0"/>
              <a:t> toga se </a:t>
            </a:r>
            <a:r>
              <a:rPr lang="en-US" sz="2800" b="1" dirty="0" err="1"/>
              <a:t>goli</a:t>
            </a:r>
            <a:r>
              <a:rPr lang="en-US" sz="2800" b="1" dirty="0"/>
              <a:t> </a:t>
            </a:r>
            <a:r>
              <a:rPr lang="en-US" sz="2800" b="1" dirty="0" err="1"/>
              <a:t>provodnici</a:t>
            </a:r>
            <a:r>
              <a:rPr lang="en-US" sz="2800" b="1" dirty="0"/>
              <a:t> </a:t>
            </a:r>
            <a:r>
              <a:rPr lang="en-US" sz="2800" b="1" dirty="0" err="1"/>
              <a:t>smiju</a:t>
            </a:r>
            <a:r>
              <a:rPr lang="en-US" sz="2800" b="1" dirty="0"/>
              <a:t> </a:t>
            </a:r>
            <a:r>
              <a:rPr lang="en-US" sz="2800" b="1" dirty="0" err="1"/>
              <a:t>primijeniti</a:t>
            </a:r>
            <a:r>
              <a:rPr lang="en-US" sz="2800" b="1" dirty="0"/>
              <a:t> </a:t>
            </a:r>
            <a:r>
              <a:rPr lang="en-US" sz="2800" b="1" dirty="0" err="1"/>
              <a:t>samo</a:t>
            </a:r>
            <a:r>
              <a:rPr lang="en-US" sz="2800" b="1" dirty="0"/>
              <a:t> </a:t>
            </a:r>
            <a:r>
              <a:rPr lang="en-US" sz="2800" b="1" dirty="0" err="1"/>
              <a:t>pri</a:t>
            </a:r>
            <a:r>
              <a:rPr lang="en-US" sz="2800" b="1" dirty="0"/>
              <a:t> </a:t>
            </a:r>
            <a:r>
              <a:rPr lang="en-US" sz="2800" b="1" dirty="0" err="1"/>
              <a:t>temperaturama</a:t>
            </a:r>
            <a:r>
              <a:rPr lang="en-US" sz="2800" b="1" dirty="0"/>
              <a:t> </a:t>
            </a:r>
            <a:r>
              <a:rPr lang="en-US" sz="2800" b="1" dirty="0" err="1"/>
              <a:t>nižim</a:t>
            </a:r>
            <a:r>
              <a:rPr lang="en-US" sz="2800" b="1" dirty="0"/>
              <a:t> </a:t>
            </a:r>
            <a:r>
              <a:rPr lang="en-US" sz="2800" b="1" dirty="0" err="1"/>
              <a:t>od</a:t>
            </a:r>
            <a:r>
              <a:rPr lang="en-US" sz="2800" b="1" dirty="0"/>
              <a:t> </a:t>
            </a:r>
            <a:r>
              <a:rPr lang="en-US" sz="2800" b="1" dirty="0" err="1"/>
              <a:t>najviše</a:t>
            </a:r>
            <a:r>
              <a:rPr lang="en-US" sz="2800" b="1" dirty="0"/>
              <a:t> </a:t>
            </a:r>
            <a:r>
              <a:rPr lang="en-US" sz="2800" b="1" dirty="0" err="1"/>
              <a:t>dozvoljene</a:t>
            </a:r>
            <a:r>
              <a:rPr lang="en-US" sz="2800" dirty="0"/>
              <a:t>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504</TotalTime>
  <Words>1291</Words>
  <Application>Microsoft Office PowerPoint</Application>
  <PresentationFormat>On-screen Show (4:3)</PresentationFormat>
  <Paragraphs>93</Paragraphs>
  <Slides>24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Office Theme</vt:lpstr>
      <vt:lpstr>Equation</vt:lpstr>
      <vt:lpstr>Materijali za izradu provodnika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aaaaaa</dc:creator>
  <cp:lastModifiedBy>Jelena</cp:lastModifiedBy>
  <cp:revision>52</cp:revision>
  <dcterms:created xsi:type="dcterms:W3CDTF">2017-09-14T07:48:34Z</dcterms:created>
  <dcterms:modified xsi:type="dcterms:W3CDTF">2017-10-23T07:49:24Z</dcterms:modified>
</cp:coreProperties>
</file>