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2"/>
            <a:ext cx="457200" cy="441325"/>
          </a:xfrm>
        </p:spPr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1"/>
            <a:ext cx="6553200" cy="582136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2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1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1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1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2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1"/>
            <a:ext cx="4040188" cy="732975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2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7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1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1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9"/>
            <a:ext cx="457200" cy="441325"/>
          </a:xfrm>
        </p:spPr>
        <p:txBody>
          <a:bodyPr/>
          <a:lstStyle/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FCF6B8-E5D0-4350-B07C-812942D42BB7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5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A387A6-3CC4-4F7D-B272-0A2596DB24B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вадратна једначина</a:t>
            </a:r>
            <a:br>
              <a:rPr lang="sr-Cyrl-RS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дефиниција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2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83529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i="1" dirty="0" smtClean="0">
                <a:solidFill>
                  <a:srgbClr val="FF0000"/>
                </a:solidFill>
              </a:rPr>
              <a:t>Дефиниција</a:t>
            </a:r>
          </a:p>
          <a:p>
            <a:endParaRPr lang="sr-Cyrl-RS" dirty="0" smtClean="0"/>
          </a:p>
          <a:p>
            <a:r>
              <a:rPr lang="sr-Cyrl-RS" dirty="0"/>
              <a:t>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Једначина облика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, гдје је х непозната;</a:t>
            </a:r>
          </a:p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назива се </a:t>
            </a:r>
            <a:r>
              <a:rPr lang="sr-Cyrl-R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КВАДРАТНА ЈЕДНАЧИНА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по х, са коефцијентима </a:t>
            </a:r>
            <a:r>
              <a:rPr lang="sr-Latn-RS" sz="2400" dirty="0" smtClean="0">
                <a:latin typeface="Times New Roman" pitchFamily="18" charset="0"/>
                <a:cs typeface="Times New Roman" pitchFamily="18" charset="0"/>
              </a:rPr>
              <a:t>a,b,c.</a:t>
            </a: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Примјер 1 :                        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Одредити коефицијенте дате једначине.</a:t>
            </a:r>
          </a:p>
          <a:p>
            <a:endParaRPr lang="sr-Cyrl-R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Квадратна једначина  код које је                                                   зове се  НЕПОТПУНА квадратна једначина.    </a:t>
            </a:r>
            <a:endParaRPr lang="sr-Cyrl-R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dirty="0"/>
          </a:p>
          <a:p>
            <a:endParaRPr lang="sr-Cyrl-RS" dirty="0"/>
          </a:p>
          <a:p>
            <a:r>
              <a:rPr lang="sr-Cyrl-RS" dirty="0" smtClean="0"/>
              <a:t>                                                                        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011534"/>
              </p:ext>
            </p:extLst>
          </p:nvPr>
        </p:nvGraphicFramePr>
        <p:xfrm>
          <a:off x="3340100" y="1154113"/>
          <a:ext cx="2456036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3" imgW="977760" imgH="203040" progId="Equation.3">
                  <p:embed/>
                </p:oleObj>
              </mc:Choice>
              <mc:Fallback>
                <p:oleObj name="Equation" r:id="rId3" imgW="9777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0100" y="1154113"/>
                        <a:ext cx="2456036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62571"/>
              </p:ext>
            </p:extLst>
          </p:nvPr>
        </p:nvGraphicFramePr>
        <p:xfrm>
          <a:off x="611560" y="1628800"/>
          <a:ext cx="31321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5" imgW="1041120" imgH="203040" progId="Equation.3">
                  <p:embed/>
                </p:oleObj>
              </mc:Choice>
              <mc:Fallback>
                <p:oleObj name="Equation" r:id="rId5" imgW="104112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1628800"/>
                        <a:ext cx="3132138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309442"/>
              </p:ext>
            </p:extLst>
          </p:nvPr>
        </p:nvGraphicFramePr>
        <p:xfrm>
          <a:off x="2195736" y="2636912"/>
          <a:ext cx="18478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7" imgW="965160" imgH="203040" progId="Equation.3">
                  <p:embed/>
                </p:oleObj>
              </mc:Choice>
              <mc:Fallback>
                <p:oleObj name="Equation" r:id="rId7" imgW="96516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95736" y="2636912"/>
                        <a:ext cx="1847850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781889"/>
              </p:ext>
            </p:extLst>
          </p:nvPr>
        </p:nvGraphicFramePr>
        <p:xfrm>
          <a:off x="4860032" y="3789040"/>
          <a:ext cx="3096344" cy="431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9" imgW="1752480" imgH="215640" progId="Equation.3">
                  <p:embed/>
                </p:oleObj>
              </mc:Choice>
              <mc:Fallback>
                <p:oleObj name="Equation" r:id="rId9" imgW="175248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60032" y="3789040"/>
                        <a:ext cx="3096344" cy="4319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880719"/>
              </p:ext>
            </p:extLst>
          </p:nvPr>
        </p:nvGraphicFramePr>
        <p:xfrm>
          <a:off x="611560" y="4581128"/>
          <a:ext cx="4897437" cy="161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8" name="Equation" r:id="rId11" imgW="1942920" imgH="749160" progId="Equation.3">
                  <p:embed/>
                </p:oleObj>
              </mc:Choice>
              <mc:Fallback>
                <p:oleObj name="Equation" r:id="rId11" imgW="1942920" imgH="749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1560" y="4581128"/>
                        <a:ext cx="4897437" cy="1611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551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780892"/>
              </p:ext>
            </p:extLst>
          </p:nvPr>
        </p:nvGraphicFramePr>
        <p:xfrm>
          <a:off x="395536" y="476672"/>
          <a:ext cx="6578601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333440" imgH="927000" progId="Equation.3">
                  <p:embed/>
                </p:oleObj>
              </mc:Choice>
              <mc:Fallback>
                <p:oleObj name="Equation" r:id="rId3" imgW="1333440" imgH="927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76672"/>
                        <a:ext cx="6578601" cy="403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4008" y="1916832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дискриминанта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8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Природа рјешења квадратне једначине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зависи од дискриминанте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  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 то :</a:t>
            </a:r>
          </a:p>
          <a:p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Ако је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D&gt;0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  рјешења су реална и различита.</a:t>
            </a:r>
          </a:p>
          <a:p>
            <a:pPr marL="342900" indent="-342900">
              <a:buAutoNum type="arabicPeriod"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Ако је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D=0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    рјешења су реална и једнака</a:t>
            </a:r>
          </a:p>
          <a:p>
            <a:pPr marL="342900" indent="-342900">
              <a:buAutoNum type="arabicPeriod"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Ако је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D&lt;0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    рјешења су коњуговано-комплексни бројеви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4808"/>
              </p:ext>
            </p:extLst>
          </p:nvPr>
        </p:nvGraphicFramePr>
        <p:xfrm>
          <a:off x="5508104" y="404664"/>
          <a:ext cx="2652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333440" imgH="228600" progId="Equation.3">
                  <p:embed/>
                </p:oleObj>
              </mc:Choice>
              <mc:Fallback>
                <p:oleObj name="Equation" r:id="rId3" imgW="13334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04664"/>
                        <a:ext cx="26527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271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04664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Примјер 2</a:t>
            </a:r>
          </a:p>
          <a:p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Ријешити дате квадратне једначине:</a:t>
            </a:r>
          </a:p>
          <a:p>
            <a:endParaRPr lang="sr-Cyrl-R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973196"/>
              </p:ext>
            </p:extLst>
          </p:nvPr>
        </p:nvGraphicFramePr>
        <p:xfrm>
          <a:off x="520971" y="1556792"/>
          <a:ext cx="2952328" cy="201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1130040" imgH="736560" progId="Equation.3">
                  <p:embed/>
                </p:oleObj>
              </mc:Choice>
              <mc:Fallback>
                <p:oleObj name="Equation" r:id="rId3" imgW="1130040" imgH="7365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0971" y="1556792"/>
                        <a:ext cx="2952328" cy="2016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84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816857"/>
              </p:ext>
            </p:extLst>
          </p:nvPr>
        </p:nvGraphicFramePr>
        <p:xfrm>
          <a:off x="395536" y="476672"/>
          <a:ext cx="7829550" cy="431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2997000" imgH="1574640" progId="Equation.3">
                  <p:embed/>
                </p:oleObj>
              </mc:Choice>
              <mc:Fallback>
                <p:oleObj name="Equation" r:id="rId3" imgW="2997000" imgH="1574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76672"/>
                        <a:ext cx="7829550" cy="431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8998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</TotalTime>
  <Words>92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Civic</vt:lpstr>
      <vt:lpstr>Equation</vt:lpstr>
      <vt:lpstr>Microsoft Equation 3.0</vt:lpstr>
      <vt:lpstr>Kвадратна једначина дефиниција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Kвадратна једначина дефиниција</dc:title>
  <dc:creator>User</dc:creator>
  <cp:lastModifiedBy>User</cp:lastModifiedBy>
  <cp:revision>11</cp:revision>
  <dcterms:created xsi:type="dcterms:W3CDTF">2018-11-07T17:26:38Z</dcterms:created>
  <dcterms:modified xsi:type="dcterms:W3CDTF">2021-12-24T11:36:30Z</dcterms:modified>
</cp:coreProperties>
</file>