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318" r:id="rId3"/>
    <p:sldId id="319" r:id="rId4"/>
    <p:sldId id="328" r:id="rId5"/>
    <p:sldId id="327" r:id="rId6"/>
    <p:sldId id="329" r:id="rId7"/>
    <p:sldId id="330" r:id="rId8"/>
    <p:sldId id="331" r:id="rId9"/>
  </p:sldIdLst>
  <p:sldSz cx="9144000" cy="5143500" type="screen16x9"/>
  <p:notesSz cx="6815138" cy="9945688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99"/>
    <a:srgbClr val="0083B8"/>
    <a:srgbClr val="00CC66"/>
    <a:srgbClr val="6699FF"/>
    <a:srgbClr val="FF2F97"/>
    <a:srgbClr val="CC0066"/>
    <a:srgbClr val="33CCFF"/>
    <a:srgbClr val="FFFF99"/>
    <a:srgbClr val="FFFFCC"/>
    <a:srgbClr val="0099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36" autoAdjust="0"/>
    <p:restoredTop sz="94660" autoAdjust="0"/>
  </p:normalViewPr>
  <p:slideViewPr>
    <p:cSldViewPr>
      <p:cViewPr varScale="1">
        <p:scale>
          <a:sx n="98" d="100"/>
          <a:sy n="98" d="100"/>
        </p:scale>
        <p:origin x="-41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2400" y="4171950"/>
            <a:ext cx="1308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PH" sz="28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white">
          <a:xfrm>
            <a:off x="1600200" y="2171700"/>
            <a:ext cx="5943600" cy="1314450"/>
          </a:xfrm>
        </p:spPr>
        <p:txBody>
          <a:bodyPr/>
          <a:lstStyle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00200" y="3543300"/>
            <a:ext cx="5943600" cy="2857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P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emplate-2-top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PH" dirty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2DC88BB-91EB-4DD4-9ECE-E46C77DE969A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07244"/>
            <a:ext cx="8229600" cy="393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14301"/>
            <a:ext cx="822960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857750"/>
            <a:ext cx="21336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867400" y="4832747"/>
            <a:ext cx="2895600" cy="21788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3429000" y="4835128"/>
            <a:ext cx="2133600" cy="1940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381FDD-BEBD-477C-9BD0-01B1592A5E26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sldNum="0"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643042" y="3143254"/>
            <a:ext cx="7143800" cy="1057276"/>
          </a:xfrm>
        </p:spPr>
        <p:txBody>
          <a:bodyPr/>
          <a:lstStyle/>
          <a:p>
            <a:pPr>
              <a:defRPr/>
            </a:pPr>
            <a:r>
              <a:rPr lang="sr-Latn-ME" sz="560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Operativni   sistemi</a:t>
            </a:r>
            <a:endParaRPr lang="en-PH" sz="5600" dirty="0" smtClean="0">
              <a:solidFill>
                <a:srgbClr val="6D812B"/>
              </a:solidFill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00496" y="4214824"/>
            <a:ext cx="1428760" cy="428628"/>
          </a:xfrm>
          <a:prstGeom prst="rect">
            <a:avLst/>
          </a:prstGeom>
          <a:solidFill>
            <a:srgbClr val="D5E2A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046" t="2147" r="15364" b="8590"/>
          <a:stretch>
            <a:fillRect/>
          </a:stretch>
        </p:blipFill>
        <p:spPr bwMode="auto">
          <a:xfrm>
            <a:off x="8286776" y="109035"/>
            <a:ext cx="721573" cy="74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>
            <a:spLocks noChangeArrowheads="1"/>
          </p:cNvSpPr>
          <p:nvPr/>
        </p:nvSpPr>
        <p:spPr bwMode="black">
          <a:xfrm>
            <a:off x="0" y="0"/>
            <a:ext cx="642910" cy="5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5600" b="1" i="0" u="none" strike="noStrike" kern="0" cap="none" spc="0" normalizeH="0" baseline="0" noProof="0" dirty="0" smtClean="0">
                <a:ln>
                  <a:noFill/>
                </a:ln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itchFamily="18" charset="0"/>
                <a:ea typeface="+mj-ea"/>
                <a:cs typeface="+mj-cs"/>
              </a:rPr>
              <a:t>7</a:t>
            </a:r>
            <a:endParaRPr kumimoji="0" lang="en-PH" sz="5600" b="1" i="0" u="none" strike="noStrike" kern="0" cap="none" spc="0" normalizeH="0" baseline="0" noProof="0" dirty="0" smtClean="0">
              <a:ln>
                <a:noFill/>
              </a:ln>
              <a:solidFill>
                <a:srgbClr val="6D812B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Fajl  sistemi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714362"/>
            <a:ext cx="8786874" cy="22775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vi-VN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Fajl sistem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(s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istem datoteka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je osnovna struktura koju računar koristi za organizovanje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datoteka (fajlova) i direktorijuma (foldera) na uređajima za smještanje podataka.</a:t>
            </a:r>
          </a:p>
          <a:p>
            <a:pPr indent="288000" algn="just"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Različiti fajl sistemi su korišćeni za različite operativne sisteme.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288000" algn="just"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Neki od operativnih sistema prepoznaju samo jedan fajl sistem,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 neki više njih.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25908298"/>
              </p:ext>
            </p:extLst>
          </p:nvPr>
        </p:nvGraphicFramePr>
        <p:xfrm>
          <a:off x="1357290" y="3000380"/>
          <a:ext cx="6929486" cy="200026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464743"/>
                <a:gridCol w="3464743"/>
              </a:tblGrid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DOS, Windows 3.xx, 95, OS/2,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FAT</a:t>
                      </a:r>
                    </a:p>
                  </a:txBody>
                  <a:tcPr marL="0" marR="0" marT="0" marB="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Windows 95SE, 98, 98SE, 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 FAT, FAT32</a:t>
                      </a:r>
                    </a:p>
                  </a:txBody>
                  <a:tcPr marL="0" marR="0" marT="0" marB="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Windows NT, 2000, XP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FAT16, FAT32, NTFS</a:t>
                      </a:r>
                    </a:p>
                  </a:txBody>
                  <a:tcPr marL="0" marR="0" marT="0" marB="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OS/2, starije verzije NT-a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HPFS</a:t>
                      </a:r>
                    </a:p>
                  </a:txBody>
                  <a:tcPr marL="0" marR="0" marT="0" marB="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Netware serveri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NetWare fajl sistem</a:t>
                      </a:r>
                    </a:p>
                  </a:txBody>
                  <a:tcPr marL="0" marR="0" marT="0" marB="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Linux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Linux Ext2, Linux Swap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994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4282" y="714362"/>
            <a:ext cx="8786874" cy="41447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Fajl sistem se najčešće sastoji od velikog niza blokova koji su svi iste veličine</a:t>
            </a:r>
          </a:p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Blokovi se nazivaju i klasteri (engl. 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cluster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skup, gomilica)</a:t>
            </a:r>
          </a:p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Veličina bloka je uvijek stepen dvojke bajtova (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najčešće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1024, 2048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ili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4096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odnosno klaster predstavlja cio umnožak sektora (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2,4,8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…)</a:t>
            </a:r>
          </a:p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Jedan blok služi kao najmanja jedinica skladištenja podataka na fajl sistemu, tj. svaka datoteka je smještena u cio broj blokova</a:t>
            </a:r>
          </a:p>
          <a:p>
            <a:pPr indent="288000" algn="just"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 taj način datoteka uvijek ima dvije veličine:</a:t>
            </a:r>
          </a:p>
          <a:p>
            <a:pPr marL="457200" lvl="2" indent="288000" algn="just">
              <a:spcAft>
                <a:spcPts val="600"/>
              </a:spcAft>
              <a:buClr>
                <a:srgbClr val="009999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stvarnu veličinu (koliko bajtova sadrži)</a:t>
            </a:r>
            <a:r>
              <a:rPr lang="sr-Cyrl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</a:t>
            </a:r>
          </a:p>
          <a:p>
            <a:pPr marL="457200" lvl="2" indent="288000" algn="just">
              <a:spcAft>
                <a:spcPts val="600"/>
              </a:spcAft>
              <a:buClr>
                <a:srgbClr val="009999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veličinu na disku (koliko blokova fajl sistema je zahvatila)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94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4282" y="909096"/>
            <a:ext cx="8786874" cy="373435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ru-RU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FAT</a:t>
            </a:r>
            <a:r>
              <a:rPr lang="ru-RU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fajl sistem je naslednik fajl sistema koji se koristio na disketama. Naziv potiče od FAT tabele koja služi za evidenciju fajlova.</a:t>
            </a:r>
          </a:p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FAT </a:t>
            </a:r>
            <a:r>
              <a:rPr lang="ru-RU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ru-RU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File Allocation Table </a:t>
            </a:r>
            <a:r>
              <a:rPr lang="ru-RU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tabela raspoređivanja datoteka) tabela </a:t>
            </a:r>
            <a:r>
              <a:rPr lang="pl-PL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sadrži lokacije klastera na disku koji pripadaju pojedinim datotekama. K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oristi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-bitne ili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-bitne brojeve za prepoznavanje klastera. Standardno mogu da podrže disk kapaciteta do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GB. Na jednom disku mogu da postoje samo dvije FAT particije (primarna i proširena), ali se proširena može podijeliti na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logičkih diskova.</a:t>
            </a:r>
          </a:p>
          <a:p>
            <a:pPr indent="288000" algn="just"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pl-PL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FAT</a:t>
            </a:r>
            <a:r>
              <a:rPr lang="pl-PL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pl-PL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oristi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-bitne brojeve u tabeli za prepoznavanje klastera,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moguće standardno formirati diskove do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TB</a:t>
            </a:r>
          </a:p>
        </p:txBody>
      </p:sp>
      <p:sp>
        <p:nvSpPr>
          <p:cNvPr id="9" name="Rectangle 8"/>
          <p:cNvSpPr/>
          <p:nvPr/>
        </p:nvSpPr>
        <p:spPr>
          <a:xfrm>
            <a:off x="500034" y="4714890"/>
            <a:ext cx="61436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pl-PL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* Raspored prostora diska naziva se ALOKACIJA </a:t>
            </a:r>
          </a:p>
        </p:txBody>
      </p:sp>
    </p:spTree>
    <p:extLst>
      <p:ext uri="{BB962C8B-B14F-4D97-AF65-F5344CB8AC3E}">
        <p14:creationId xmlns="" xmlns:p14="http://schemas.microsoft.com/office/powerpoint/2010/main" val="37994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4282" y="714362"/>
            <a:ext cx="8786874" cy="310854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0"/>
              </a:spcAft>
              <a:buSzPct val="80000"/>
            </a:pPr>
            <a:r>
              <a:rPr lang="pl-PL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Organizacija  FAT diska (particije):</a:t>
            </a:r>
          </a:p>
          <a:p>
            <a:pPr lvl="1" algn="just">
              <a:spcAft>
                <a:spcPts val="0"/>
              </a:spcAft>
              <a:buSzPct val="80000"/>
              <a:buFont typeface="+mj-lt"/>
              <a:buAutoNum type="arabicPeriod"/>
            </a:pPr>
            <a:r>
              <a:rPr lang="pl-PL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BOOT sektor – uloga mu je da pokrene podizanje operativnog sistema</a:t>
            </a:r>
          </a:p>
          <a:p>
            <a:pPr lvl="1" algn="just">
              <a:spcAft>
                <a:spcPts val="0"/>
              </a:spcAft>
              <a:buSzPct val="80000"/>
              <a:buFont typeface="+mj-lt"/>
              <a:buAutoNum type="arabicPeriod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Rezervisani sektor</a:t>
            </a:r>
          </a:p>
          <a:p>
            <a:pPr lvl="1" algn="just">
              <a:spcAft>
                <a:spcPts val="0"/>
              </a:spcAft>
              <a:buSzPct val="80000"/>
              <a:buFont typeface="+mj-lt"/>
              <a:buAutoNum type="arabicPeriod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File Allocation Table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 tabela koja sadrži podatke o tome gdje je svaki fajl</a:t>
            </a:r>
          </a:p>
          <a:p>
            <a:pPr lvl="1" algn="just"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		      smješten na disku; najčešće se u sektoru čuvaju</a:t>
            </a:r>
          </a:p>
          <a:p>
            <a:pPr lvl="1" algn="just"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		      original i kopija FAT tabele (FAT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FAT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lvl="1" algn="just">
              <a:spcAft>
                <a:spcPts val="1200"/>
              </a:spcAft>
              <a:buSzPct val="80000"/>
              <a:buFont typeface="+mj-lt"/>
              <a:buAutoNum type="arabicPeriod" startAt="4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Prostor za podatke </a:t>
            </a:r>
            <a:r>
              <a:rPr lang="pl-PL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(Data Range)- </a:t>
            </a: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tu su smješteni svi fajlovi i direktorijumi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SzPct val="80000"/>
            </a:pPr>
            <a:r>
              <a:rPr lang="pl-PL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Fajl se upisuje u </a:t>
            </a:r>
            <a:r>
              <a:rPr lang="pl-PL" sz="21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</a:t>
            </a:r>
            <a:r>
              <a:rPr lang="pl-PL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klastera, a klaster sadrži </a:t>
            </a:r>
            <a:r>
              <a:rPr lang="pl-PL" sz="21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pl-PL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sektora. Svaki klaster ima po jednu oznaku u tabeli koja ukazuje na stanje tog klastera.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00166" y="3748641"/>
            <a:ext cx="750099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algn="just">
              <a:spcBef>
                <a:spcPts val="0"/>
              </a:spcBef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klaster je dio datoteke – upisan je broj (kod) sledećeg klastera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klaster je poslednji dio datoteke – upisana je oznaka EOF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klaster sadrži loše sektore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klaster je prazan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3806" y="3886152"/>
            <a:ext cx="1419236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Moguće su </a:t>
            </a:r>
          </a:p>
          <a:p>
            <a:pPr algn="ctr">
              <a:spcAft>
                <a:spcPts val="0"/>
              </a:spcAft>
              <a:buSzPct val="80000"/>
            </a:pPr>
            <a:r>
              <a:rPr lang="pl-P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oznake:</a:t>
            </a:r>
          </a:p>
        </p:txBody>
      </p:sp>
    </p:spTree>
    <p:extLst>
      <p:ext uri="{BB962C8B-B14F-4D97-AF65-F5344CB8AC3E}">
        <p14:creationId xmlns="" xmlns:p14="http://schemas.microsoft.com/office/powerpoint/2010/main" val="37994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6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4282" y="788094"/>
            <a:ext cx="8786874" cy="423192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Aft>
                <a:spcPts val="600"/>
              </a:spcAft>
              <a:buSzPct val="80000"/>
            </a:pPr>
            <a:r>
              <a:rPr lang="sr-Latn-ME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</a:t>
            </a:r>
            <a:r>
              <a:rPr lang="ru-RU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</a:t>
            </a:r>
            <a:r>
              <a:rPr lang="sr-Latn-ME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FS</a:t>
            </a:r>
            <a:r>
              <a:rPr lang="ru-RU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fajl sistem koji se koristi u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Windows NT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operativnim sistemima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(Windows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2000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XP, Vista, Windows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 Naziv potiče od </a:t>
            </a:r>
            <a:r>
              <a:rPr lang="sr-Latn-ME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NT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en-US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ew </a:t>
            </a:r>
            <a:r>
              <a:rPr lang="en-US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ehnology) </a:t>
            </a:r>
            <a:r>
              <a:rPr lang="en-US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ile </a:t>
            </a:r>
            <a:r>
              <a:rPr lang="en-US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ystem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indent="288000" algn="just">
              <a:spcAft>
                <a:spcPts val="0"/>
              </a:spcAft>
              <a:buSzPct val="80000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Najznačajnije osobine NTFS sistema su: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posjeduje opciju za </a:t>
            </a:r>
            <a:r>
              <a:rPr lang="sr-Latn-ME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kompresiju podataka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tako da oni zauzimaju manje prostora na disku,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posjeduje </a:t>
            </a:r>
            <a:r>
              <a:rPr lang="sr-Latn-ME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podešavanja prava pristupa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za svaki fajl – na ovaj način korisnik može tačno da podesi koji će fajlovi (odnosno direktorijumi) biti vidljivi ostalim korisnicima kao i koje od njih će oni moći da mijenjaju, brišu, otvaraju, itd.,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 postoji </a:t>
            </a:r>
            <a:r>
              <a:rPr lang="sr-Latn-ME" sz="22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ograničenje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veličine fajla,</a:t>
            </a:r>
          </a:p>
          <a:p>
            <a:pPr indent="288000" algn="just">
              <a:spcAft>
                <a:spcPts val="0"/>
              </a:spcAft>
              <a:buSzPct val="80000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 . .</a:t>
            </a:r>
          </a:p>
        </p:txBody>
      </p:sp>
    </p:spTree>
    <p:extLst>
      <p:ext uri="{BB962C8B-B14F-4D97-AF65-F5344CB8AC3E}">
        <p14:creationId xmlns="" xmlns:p14="http://schemas.microsoft.com/office/powerpoint/2010/main" val="37994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7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4282" y="699542"/>
            <a:ext cx="8786874" cy="415498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poboljšana</a:t>
            </a:r>
            <a:r>
              <a:rPr lang="sr-Latn-ME" sz="2200" b="1" noProof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sigurnost </a:t>
            </a:r>
            <a:r>
              <a:rPr lang="sr-Latn-ME" sz="2200" noProof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cijelog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sistema,</a:t>
            </a:r>
            <a:endParaRPr lang="sr-Latn-ME" sz="2200" noProof="1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mogućnost naprednog podešavanja sistema datoteka,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dozvoljeni kapacitet diska je preko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1024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TB,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ograničenja pristupa datotekama, ograničenja zauzetosti prostora na diskovima – administrator može da svakom korisniku dodijeli određeni prostor,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kreiranjem USN dnevnika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(Update Seqence Number)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ostvarena je mogućnost da se zapamte sve aktivnosti, za slučaj pada sistema,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povezivanje više diskova,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dozvoljava dinamičku kompresiju diska,</a:t>
            </a:r>
          </a:p>
          <a:p>
            <a:pPr indent="288000" algn="just"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ima mogućnosti podešavanja performansi diska i optimizacije za određene poslove.</a:t>
            </a:r>
          </a:p>
        </p:txBody>
      </p:sp>
    </p:spTree>
    <p:extLst>
      <p:ext uri="{BB962C8B-B14F-4D97-AF65-F5344CB8AC3E}">
        <p14:creationId xmlns="" xmlns:p14="http://schemas.microsoft.com/office/powerpoint/2010/main" val="37994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8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21212643"/>
              </p:ext>
            </p:extLst>
          </p:nvPr>
        </p:nvGraphicFramePr>
        <p:xfrm>
          <a:off x="500034" y="785800"/>
          <a:ext cx="8100000" cy="4046177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888000"/>
                <a:gridCol w="4212000"/>
              </a:tblGrid>
              <a:tr h="3333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 FAT, FAT32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NTFS</a:t>
                      </a:r>
                    </a:p>
                  </a:txBody>
                  <a:tcPr marL="0" marR="0" marT="0" marB="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veličinu klastera određuje veličina diska </a:t>
                      </a:r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veličina </a:t>
                      </a:r>
                      <a:r>
                        <a:rPr lang="sr-Latn-RS" sz="2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klastera se može podešavati,</a:t>
                      </a:r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 određuje veličina diska</a:t>
                      </a:r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sve datoteke</a:t>
                      </a:r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 se postavljaju od prvog slobodnog klastera na disku</a:t>
                      </a:r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datoteka može započeti bilo gdje</a:t>
                      </a:r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podržava atribute: </a:t>
                      </a:r>
                      <a:r>
                        <a:rPr lang="en-U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Read Only, System, Archive, Hidden</a:t>
                      </a:r>
                      <a:endParaRPr lang="en-US" sz="20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uz atribute koji podržavaju  FAT i FAT32 podržava još i Time Stamp kompresiju</a:t>
                      </a:r>
                      <a:endParaRPr lang="en-US" sz="20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za ime datoteke je rezervisano 8 znakova i 3 znaka za tip (ekstenziju),</a:t>
                      </a:r>
                    </a:p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FAT32 podržava 255 znakova za ime</a:t>
                      </a:r>
                      <a:endParaRPr lang="en-US" sz="20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podržava dugačka imena (255+3)</a:t>
                      </a:r>
                      <a:endParaRPr lang="en-US" sz="20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</a:tr>
              <a:tr h="333377"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postoji samo jedna tabela evidencije razmještanja datoteka</a:t>
                      </a:r>
                      <a:endParaRPr lang="en-US" sz="20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itchFamily="18" charset="0"/>
                          <a:ea typeface="+mn-ea"/>
                          <a:cs typeface="Times New Roman" pitchFamily="18" charset="0"/>
                        </a:rPr>
                        <a:t>dozvoljava postojanje više kopija tabele datoteka koje se čuvaju na disku</a:t>
                      </a:r>
                      <a:endParaRPr lang="en-US" sz="2000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0054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2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3_PowerPoint-Template-5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1B9AD9"/>
        </a:accent1>
        <a:accent2>
          <a:srgbClr val="1DB3AC"/>
        </a:accent2>
        <a:accent3>
          <a:srgbClr val="FFFFFF"/>
        </a:accent3>
        <a:accent4>
          <a:srgbClr val="174578"/>
        </a:accent4>
        <a:accent5>
          <a:srgbClr val="ABCAE9"/>
        </a:accent5>
        <a:accent6>
          <a:srgbClr val="19A29B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000000"/>
        </a:dk2>
        <a:lt2>
          <a:srgbClr val="C0C0C0"/>
        </a:lt2>
        <a:accent1>
          <a:srgbClr val="3556A7"/>
        </a:accent1>
        <a:accent2>
          <a:srgbClr val="C78DD7"/>
        </a:accent2>
        <a:accent3>
          <a:srgbClr val="FFFFFF"/>
        </a:accent3>
        <a:accent4>
          <a:srgbClr val="002A56"/>
        </a:accent4>
        <a:accent5>
          <a:srgbClr val="AEB4D0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399D72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ECCBC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3750</TotalTime>
  <Words>705</Words>
  <Application>Microsoft Office PowerPoint</Application>
  <PresentationFormat>On-screen Show (16:9)</PresentationFormat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PowerPoint Template 2</vt:lpstr>
      <vt:lpstr>Operativni   sistemi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sistemi</dc:title>
  <dc:creator>violeta</dc:creator>
  <cp:lastModifiedBy>Win 7</cp:lastModifiedBy>
  <cp:revision>411</cp:revision>
  <dcterms:created xsi:type="dcterms:W3CDTF">2018-09-05T06:31:17Z</dcterms:created>
  <dcterms:modified xsi:type="dcterms:W3CDTF">2019-12-03T13:24:19Z</dcterms:modified>
</cp:coreProperties>
</file>