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9" d="100"/>
          <a:sy n="119" d="100"/>
        </p:scale>
        <p:origin x="24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143000"/>
            <a:ext cx="7086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EP O GILGAMEŠU</a:t>
            </a:r>
          </a:p>
          <a:p>
            <a:endParaRPr lang="sr-Cyrl-C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487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8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Ep o Gilgamešu – Homerovi epovi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Izmišljeni događaji u realnoj geografiji</a:t>
            </a:r>
          </a:p>
          <a:p>
            <a:r>
              <a:rPr lang="hr-HR" dirty="0" smtClean="0"/>
              <a:t>Nadareni pojedinac posebnih moći</a:t>
            </a:r>
          </a:p>
          <a:p>
            <a:r>
              <a:rPr lang="hr-HR" dirty="0" smtClean="0"/>
              <a:t>Mitološki svijet bogova i čudovišta</a:t>
            </a:r>
          </a:p>
          <a:p>
            <a:r>
              <a:rPr lang="hr-HR" dirty="0" smtClean="0"/>
              <a:t>Čovjekoliki bogovi se miješaju u život ljudi</a:t>
            </a:r>
          </a:p>
          <a:p>
            <a:r>
              <a:rPr lang="hr-HR" dirty="0" smtClean="0"/>
              <a:t>Epizode/pustolovine/putovanja</a:t>
            </a:r>
          </a:p>
          <a:p>
            <a:r>
              <a:rPr lang="hr-HR" dirty="0" smtClean="0"/>
              <a:t>Strukturna sličnost (naslijeđe usmene tradicije)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40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Ep o Gilgamešu - Biblija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Bogovi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A) u Epu o Gilgamešu osvetoljubljivi, pohlepni,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egoistični, konkretnog oblika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B) u Bibliji umjereno agresivni (Stari zavjet) 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miroljubljivi (Novi za</a:t>
            </a:r>
            <a:r>
              <a:rPr lang="sr-Latn-CS" dirty="0" smtClean="0"/>
              <a:t>vj</a:t>
            </a:r>
            <a:r>
              <a:rPr lang="hr-HR" dirty="0" smtClean="0"/>
              <a:t>et), ali nepojmljivog oblika</a:t>
            </a:r>
          </a:p>
          <a:p>
            <a:r>
              <a:rPr lang="hr-HR" dirty="0" smtClean="0"/>
              <a:t>Raj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A) u Epu o Gilgamešu Enkiduov raj sa životinjama;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upropašten željom za fizičkim junaštvom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b) u Bibliji raj Adamov raj s prirodom; upropašten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željom za spoznajom 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144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Uzrok potopa: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a) u Epu o Gilgamešu bahatost bogova kojima su ljudi preglasni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b) u Bibliji iskvarenost ljudi koja izaziva Božju kaznu</a:t>
            </a:r>
          </a:p>
          <a:p>
            <a:pPr marL="0" indent="0">
              <a:buNone/>
            </a:pPr>
            <a:r>
              <a:rPr lang="hr-HR" dirty="0" smtClean="0"/>
              <a:t>Arhetipska kritika (kolektivna podsvijest) ili povezanost civilizacija ili zajedničko ishodište?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58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Gilgameš danas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</p:spPr>
        <p:txBody>
          <a:bodyPr>
            <a:normAutofit/>
          </a:bodyPr>
          <a:lstStyle/>
          <a:p>
            <a:r>
              <a:rPr lang="hr-HR" dirty="0" smtClean="0"/>
              <a:t>Početak (poznate) svjetske književnosti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11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 domaći zadatak: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Prva grupa:</a:t>
            </a:r>
          </a:p>
          <a:p>
            <a:pPr>
              <a:buNone/>
            </a:pPr>
            <a:r>
              <a:rPr lang="sr-Latn-CS" i="1" dirty="0" smtClean="0"/>
              <a:t>			Motiv prijateljstva </a:t>
            </a:r>
          </a:p>
          <a:p>
            <a:pPr>
              <a:buNone/>
            </a:pPr>
            <a:r>
              <a:rPr lang="sr-Latn-CS" dirty="0" smtClean="0"/>
              <a:t>Druga grupa:</a:t>
            </a:r>
          </a:p>
          <a:p>
            <a:pPr>
              <a:buNone/>
            </a:pPr>
            <a:r>
              <a:rPr lang="sr-Latn-CS" i="1" dirty="0" smtClean="0"/>
              <a:t>			Strah od smrti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</p:txBody>
      </p:sp>
      <p:pic>
        <p:nvPicPr>
          <p:cNvPr id="4" name="Picture 5" descr="bd061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457200"/>
            <a:ext cx="4953000" cy="838200"/>
          </a:xfrm>
        </p:spPr>
        <p:txBody>
          <a:bodyPr>
            <a:noAutofit/>
          </a:bodyPr>
          <a:lstStyle/>
          <a:p>
            <a:r>
              <a:rPr lang="hr-HR" sz="4400" dirty="0" smtClean="0"/>
              <a:t>EP O GILGAMEŠU</a:t>
            </a:r>
            <a:endParaRPr lang="hr-HR" sz="4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381000" y="733425"/>
            <a:ext cx="3067050" cy="2800350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33800" y="1295400"/>
            <a:ext cx="4953000" cy="47244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Fragmenti epa na pločama ispisanima klinastim pismom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Gilgameš  (,,otac junak’’ ili ,,stari čovjek junak’’)</a:t>
            </a:r>
          </a:p>
          <a:p>
            <a:pPr marL="342900" indent="-342900">
              <a:buFontTx/>
              <a:buChar char="-"/>
            </a:pPr>
            <a:r>
              <a:rPr lang="sr-Latn-CS" sz="2400" dirty="0" smtClean="0"/>
              <a:t>Istorijska </a:t>
            </a:r>
            <a:r>
              <a:rPr lang="hr-HR" sz="2400" dirty="0" smtClean="0"/>
              <a:t>ličnost, vladar grada Uruka oko 2 700 g. </a:t>
            </a:r>
            <a:r>
              <a:rPr lang="hr-HR" sz="2400" dirty="0"/>
              <a:t>p</a:t>
            </a:r>
            <a:r>
              <a:rPr lang="hr-HR" sz="2400" dirty="0" smtClean="0"/>
              <a:t>rije nove ere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Akadijski + sumerski jezik</a:t>
            </a:r>
          </a:p>
          <a:p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424"/>
            <a:ext cx="30670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likovi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GILGAMEŠ – mladi kralj rada Uruka, čovjek-bog</a:t>
            </a:r>
          </a:p>
          <a:p>
            <a:r>
              <a:rPr lang="hr-HR" dirty="0" smtClean="0"/>
              <a:t>ENKIDU – junak stvoren od bogova</a:t>
            </a:r>
          </a:p>
          <a:p>
            <a:r>
              <a:rPr lang="hr-HR" dirty="0" smtClean="0"/>
              <a:t>ANU – otac bogova</a:t>
            </a:r>
          </a:p>
          <a:p>
            <a:r>
              <a:rPr lang="hr-HR" dirty="0" smtClean="0"/>
              <a:t>ARURU – boginja stvaranja, oblikovala Enkidua</a:t>
            </a:r>
          </a:p>
          <a:p>
            <a:r>
              <a:rPr lang="hr-HR" dirty="0" smtClean="0"/>
              <a:t>NINSUN – boginja, Gilgamešova majka</a:t>
            </a:r>
          </a:p>
          <a:p>
            <a:r>
              <a:rPr lang="hr-HR" dirty="0" smtClean="0"/>
              <a:t>IŠTAR – boginja ljubavi</a:t>
            </a:r>
          </a:p>
          <a:p>
            <a:r>
              <a:rPr lang="hr-HR" dirty="0" smtClean="0"/>
              <a:t>UTNAPIŠTIM – besmrtnik koji je preživio potop</a:t>
            </a:r>
          </a:p>
          <a:p>
            <a:endParaRPr lang="hr-HR" dirty="0"/>
          </a:p>
        </p:txBody>
      </p:sp>
      <p:pic>
        <p:nvPicPr>
          <p:cNvPr id="4" name="Picture 5" descr="bd0503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538" y="228600"/>
            <a:ext cx="17954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1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Radnja (po pločama)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1. PLOČA</a:t>
            </a:r>
            <a:r>
              <a:rPr lang="hr-HR" dirty="0"/>
              <a:t> </a:t>
            </a:r>
            <a:r>
              <a:rPr lang="hr-HR" dirty="0" smtClean="0"/>
              <a:t>– Gilgameš kao junak, ali i tiranin/ Stvaranje Enkidua/ Lovac traži pomoć/ Zavođenje Enkiduua</a:t>
            </a:r>
          </a:p>
          <a:p>
            <a:r>
              <a:rPr lang="hr-HR" dirty="0" smtClean="0"/>
              <a:t>2. PLOČA – borba i prijateljstvo Gilgameša i Enkiduua/ kreću prema šumi u borbu s čudovištem Humbabom</a:t>
            </a:r>
          </a:p>
          <a:p>
            <a:r>
              <a:rPr lang="hr-HR" dirty="0" smtClean="0"/>
              <a:t>3. PLOČA – Enkidu odlazi u stepu natrag životinjama/ Gilgameš u potrazi za prijateljem</a:t>
            </a:r>
          </a:p>
          <a:p>
            <a:r>
              <a:rPr lang="hr-HR" dirty="0" smtClean="0"/>
              <a:t>4. PLOČA – ponovo zajedno, prema šumi/ Enkidu oklijeva, ali Gilgameš ga ohrabruje</a:t>
            </a:r>
          </a:p>
          <a:p>
            <a:r>
              <a:rPr lang="hr-HR" dirty="0" smtClean="0"/>
              <a:t>5. PLOČA – noć u šumi/ zlokobni Enkiduov san/ borba s Humbabom i pobjeda/ povratak u Uruk </a:t>
            </a:r>
          </a:p>
        </p:txBody>
      </p:sp>
    </p:spTree>
    <p:extLst>
      <p:ext uri="{BB962C8B-B14F-4D97-AF65-F5344CB8AC3E}">
        <p14:creationId xmlns:p14="http://schemas.microsoft.com/office/powerpoint/2010/main" val="40486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6. PLOČA – Ištar se zaljubljuje, Gilgameš je odbija/ gnjevna moli boga Anua da pošalje nebeskog bika/ Gilgameš i Enkidu savladavaju bika</a:t>
            </a:r>
          </a:p>
          <a:p>
            <a:r>
              <a:rPr lang="hr-HR" dirty="0" smtClean="0"/>
              <a:t>7. PLOČA – Enkidu leži bolestan/ sanja san o svojoj propasti</a:t>
            </a:r>
          </a:p>
          <a:p>
            <a:r>
              <a:rPr lang="hr-HR" dirty="0" smtClean="0"/>
              <a:t>8. PLOČA – Gilgameš oplakuje mrtvo Enkiduovo tijelo</a:t>
            </a:r>
          </a:p>
          <a:p>
            <a:r>
              <a:rPr lang="hr-HR" dirty="0" smtClean="0"/>
              <a:t>9. PLOČA – Gilgameša hvata strah, kreće u potragu za Utnapištimom i vječnim životom</a:t>
            </a:r>
          </a:p>
          <a:p>
            <a:r>
              <a:rPr lang="hr-HR" dirty="0" smtClean="0"/>
              <a:t>10. PLOČA – Gilgameš dolazi do Utnapištima/ objašnjavaju mu da je smrt za ljude</a:t>
            </a:r>
          </a:p>
          <a:p>
            <a:r>
              <a:rPr lang="hr-HR" dirty="0" smtClean="0"/>
              <a:t>11 PLOČA – Utnapištim priča kako je stekao besmrtnost/ priča o potopu/ Utnapištim mu daje zadatke, Gilgameš ih ne uspijeva ispuniti/ povratak u Uruk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38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hr-HR" dirty="0" smtClean="0"/>
              <a:t>12. PLOČA – Gilgameš vlada u Uruku/ opsjednut idejom besmrtnosti, želi u svijet mrtvih/ susret s mrtvim Enkiduom/ povratak u Uruk i smrt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7054"/>
            <a:ext cx="2819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971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 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Prijateljstvo – Gilgameš i Enkidu</a:t>
            </a:r>
          </a:p>
          <a:p>
            <a:r>
              <a:rPr lang="hr-HR" dirty="0" smtClean="0"/>
              <a:t>Sazrijevanje/mudrost – promjena glavnog junaka</a:t>
            </a:r>
          </a:p>
          <a:p>
            <a:r>
              <a:rPr lang="hr-HR" dirty="0" smtClean="0"/>
              <a:t>Pustolovina – potraga za zabranjenim i neviđenim</a:t>
            </a:r>
          </a:p>
          <a:p>
            <a:r>
              <a:rPr lang="hr-HR" dirty="0" smtClean="0"/>
              <a:t>Strah od smrti/besmrtnost – Gilgameš i Utnapištim</a:t>
            </a:r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8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Dvije značenjske cjeline:</a:t>
            </a:r>
          </a:p>
          <a:p>
            <a:pPr marL="571500" indent="-571500">
              <a:buNone/>
            </a:pPr>
            <a:r>
              <a:rPr lang="en-US" dirty="0" smtClean="0"/>
              <a:t>1. </a:t>
            </a:r>
            <a:r>
              <a:rPr lang="hr-HR" dirty="0" smtClean="0"/>
              <a:t>Prvih osam pjevanja – pustolovine s Enkiduom</a:t>
            </a:r>
          </a:p>
          <a:p>
            <a:pPr marL="571500" indent="-571500">
              <a:buNone/>
            </a:pPr>
            <a:r>
              <a:rPr lang="en-US" dirty="0" smtClean="0"/>
              <a:t>2.</a:t>
            </a:r>
            <a:r>
              <a:rPr lang="hr-HR" dirty="0" smtClean="0"/>
              <a:t>Preostala četiri pjevanja – potraga za besmrtnošću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Žanrovi: pustolovni, mistični, ljubavni, psihološki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Ciljevi: pouka, zabava, promišljanje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Porijeklo motiva: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istorijske činjenice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dijelovi religije/mitova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filozofija života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3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Stil pisanja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onkretni opisi, oskudni epiteti, ali bogatstvo slika (mitološka bića, priroda, vizije, podzemni svjetovi)</a:t>
            </a:r>
          </a:p>
          <a:p>
            <a:r>
              <a:rPr lang="hr-HR" dirty="0" smtClean="0"/>
              <a:t>Umetnute stilizovane cjeline – prepričani snovi</a:t>
            </a:r>
          </a:p>
          <a:p>
            <a:r>
              <a:rPr lang="hr-HR" dirty="0" smtClean="0"/>
              <a:t>Najučestalija stilska figura hiperbola</a:t>
            </a:r>
          </a:p>
          <a:p>
            <a:r>
              <a:rPr lang="hr-HR" dirty="0" smtClean="0"/>
              <a:t>Stilski </a:t>
            </a:r>
            <a:r>
              <a:rPr lang="en-US" dirty="0" smtClean="0"/>
              <a:t>,,</a:t>
            </a:r>
            <a:r>
              <a:rPr lang="hr-HR" dirty="0" smtClean="0"/>
              <a:t>ostaci</a:t>
            </a:r>
            <a:r>
              <a:rPr lang="sr-Latn-CS" dirty="0" smtClean="0"/>
              <a:t>’</a:t>
            </a:r>
            <a:r>
              <a:rPr lang="hr-HR" dirty="0" smtClean="0"/>
              <a:t>’ usmene faze epa (ponavljanja)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22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609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EP O GILGAMEŠU</vt:lpstr>
      <vt:lpstr>Glavni likovi</vt:lpstr>
      <vt:lpstr>Radnja (po pločama)</vt:lpstr>
      <vt:lpstr>PowerPoint Presentation</vt:lpstr>
      <vt:lpstr>PowerPoint Presentation</vt:lpstr>
      <vt:lpstr>Teme  </vt:lpstr>
      <vt:lpstr>Struktura</vt:lpstr>
      <vt:lpstr>Stil pisanja</vt:lpstr>
      <vt:lpstr>Ep o Gilgamešu – Homerovi epovi</vt:lpstr>
      <vt:lpstr>Ep o Gilgamešu - Biblija</vt:lpstr>
      <vt:lpstr>PowerPoint Presentation</vt:lpstr>
      <vt:lpstr>Gilgameš danas</vt:lpstr>
      <vt:lpstr>PowerPoint Presentation</vt:lpstr>
      <vt:lpstr>Za domaći zadatak: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 o Gilgamešu, sumerska kultura i počeci književnosti</dc:title>
  <dc:creator>Nebojša</dc:creator>
  <cp:lastModifiedBy>Korisnik</cp:lastModifiedBy>
  <cp:revision>34</cp:revision>
  <dcterms:created xsi:type="dcterms:W3CDTF">2006-08-16T00:00:00Z</dcterms:created>
  <dcterms:modified xsi:type="dcterms:W3CDTF">2022-01-14T17:36:23Z</dcterms:modified>
</cp:coreProperties>
</file>