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Konveksnost</a:t>
            </a:r>
            <a:r>
              <a:rPr lang="en-US" sz="5000" dirty="0" smtClean="0">
                <a:latin typeface="Franklin Gothic Medium" panose="020B0603020102020204" pitchFamily="34" charset="0"/>
              </a:rPr>
              <a:t> I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prevojne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tačke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funkcije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62309" y="396816"/>
                <a:ext cx="9627080" cy="4953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(1+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)(1+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+2(−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+3)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 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 ∨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09" y="396816"/>
                <a:ext cx="9627080" cy="4953600"/>
              </a:xfrm>
              <a:prstGeom prst="rect">
                <a:avLst/>
              </a:prstGeom>
              <a:blipFill rotWithShape="0">
                <a:blip r:embed="rId2"/>
                <a:stretch>
                  <a:fillRect l="-506" t="-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448794" y="466543"/>
                <a:ext cx="1874552" cy="697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94" y="466543"/>
                <a:ext cx="1874552" cy="697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649085"/>
                  </p:ext>
                </p:extLst>
              </p:nvPr>
            </p:nvGraphicFramePr>
            <p:xfrm>
              <a:off x="1479909" y="2051968"/>
              <a:ext cx="8128000" cy="1854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(1+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649085"/>
                  </p:ext>
                </p:extLst>
              </p:nvPr>
            </p:nvGraphicFramePr>
            <p:xfrm>
              <a:off x="1479909" y="2051968"/>
              <a:ext cx="8128000" cy="18542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8333" r="-400749" b="-4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106557" r="-400749" b="-3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206557" r="-400749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301613" r="-400749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75" t="-408197" r="-400749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494362" y="1656271"/>
                <a:ext cx="508959" cy="3096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362" y="1656271"/>
                <a:ext cx="508959" cy="309637"/>
              </a:xfrm>
              <a:prstGeom prst="rect">
                <a:avLst/>
              </a:prstGeom>
              <a:blipFill rotWithShape="0">
                <a:blip r:embed="rId4"/>
                <a:stretch>
                  <a:fillRect l="-1190" r="-1071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258464" y="1688909"/>
                <a:ext cx="2019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464" y="1688909"/>
                <a:ext cx="20197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4242" r="-21212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811218" y="1656270"/>
                <a:ext cx="353558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218" y="1656270"/>
                <a:ext cx="353558" cy="309637"/>
              </a:xfrm>
              <a:prstGeom prst="rect">
                <a:avLst/>
              </a:prstGeom>
              <a:blipFill rotWithShape="0">
                <a:blip r:embed="rId6"/>
                <a:stretch>
                  <a:fillRect r="-13793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2173857" y="4218317"/>
            <a:ext cx="0" cy="22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46981" y="5296619"/>
            <a:ext cx="3303917" cy="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155941" y="5392421"/>
                <a:ext cx="301924" cy="206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941" y="5392421"/>
                <a:ext cx="301924" cy="206403"/>
              </a:xfrm>
              <a:prstGeom prst="rect">
                <a:avLst/>
              </a:prstGeom>
              <a:blipFill rotWithShape="0">
                <a:blip r:embed="rId7"/>
                <a:stretch>
                  <a:fillRect l="-10204" r="-18367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631183" y="5340803"/>
                <a:ext cx="229294" cy="206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1183" y="5340803"/>
                <a:ext cx="229294" cy="206403"/>
              </a:xfrm>
              <a:prstGeom prst="rect">
                <a:avLst/>
              </a:prstGeom>
              <a:blipFill rotWithShape="0">
                <a:blip r:embed="rId8"/>
                <a:stretch>
                  <a:fillRect r="-1621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 13"/>
          <p:cNvSpPr/>
          <p:nvPr/>
        </p:nvSpPr>
        <p:spPr>
          <a:xfrm>
            <a:off x="1207698" y="4468483"/>
            <a:ext cx="1656283" cy="1561381"/>
          </a:xfrm>
          <a:custGeom>
            <a:avLst/>
            <a:gdLst>
              <a:gd name="connsiteX0" fmla="*/ 0 w 1656283"/>
              <a:gd name="connsiteY0" fmla="*/ 189781 h 1561381"/>
              <a:gd name="connsiteX1" fmla="*/ 8627 w 1656283"/>
              <a:gd name="connsiteY1" fmla="*/ 370936 h 1561381"/>
              <a:gd name="connsiteX2" fmla="*/ 17253 w 1656283"/>
              <a:gd name="connsiteY2" fmla="*/ 414068 h 1561381"/>
              <a:gd name="connsiteX3" fmla="*/ 34506 w 1656283"/>
              <a:gd name="connsiteY3" fmla="*/ 448574 h 1561381"/>
              <a:gd name="connsiteX4" fmla="*/ 43132 w 1656283"/>
              <a:gd name="connsiteY4" fmla="*/ 526211 h 1561381"/>
              <a:gd name="connsiteX5" fmla="*/ 60385 w 1656283"/>
              <a:gd name="connsiteY5" fmla="*/ 577970 h 1561381"/>
              <a:gd name="connsiteX6" fmla="*/ 77638 w 1656283"/>
              <a:gd name="connsiteY6" fmla="*/ 646981 h 1561381"/>
              <a:gd name="connsiteX7" fmla="*/ 103517 w 1656283"/>
              <a:gd name="connsiteY7" fmla="*/ 750498 h 1561381"/>
              <a:gd name="connsiteX8" fmla="*/ 112144 w 1656283"/>
              <a:gd name="connsiteY8" fmla="*/ 785004 h 1561381"/>
              <a:gd name="connsiteX9" fmla="*/ 120770 w 1656283"/>
              <a:gd name="connsiteY9" fmla="*/ 819509 h 1561381"/>
              <a:gd name="connsiteX10" fmla="*/ 138023 w 1656283"/>
              <a:gd name="connsiteY10" fmla="*/ 879894 h 1561381"/>
              <a:gd name="connsiteX11" fmla="*/ 146649 w 1656283"/>
              <a:gd name="connsiteY11" fmla="*/ 905774 h 1561381"/>
              <a:gd name="connsiteX12" fmla="*/ 155276 w 1656283"/>
              <a:gd name="connsiteY12" fmla="*/ 940279 h 1561381"/>
              <a:gd name="connsiteX13" fmla="*/ 172528 w 1656283"/>
              <a:gd name="connsiteY13" fmla="*/ 992038 h 1561381"/>
              <a:gd name="connsiteX14" fmla="*/ 181155 w 1656283"/>
              <a:gd name="connsiteY14" fmla="*/ 1017917 h 1561381"/>
              <a:gd name="connsiteX15" fmla="*/ 189781 w 1656283"/>
              <a:gd name="connsiteY15" fmla="*/ 1052423 h 1561381"/>
              <a:gd name="connsiteX16" fmla="*/ 207034 w 1656283"/>
              <a:gd name="connsiteY16" fmla="*/ 1138687 h 1561381"/>
              <a:gd name="connsiteX17" fmla="*/ 224287 w 1656283"/>
              <a:gd name="connsiteY17" fmla="*/ 1190445 h 1561381"/>
              <a:gd name="connsiteX18" fmla="*/ 250166 w 1656283"/>
              <a:gd name="connsiteY18" fmla="*/ 1224951 h 1561381"/>
              <a:gd name="connsiteX19" fmla="*/ 258793 w 1656283"/>
              <a:gd name="connsiteY19" fmla="*/ 1259457 h 1561381"/>
              <a:gd name="connsiteX20" fmla="*/ 310551 w 1656283"/>
              <a:gd name="connsiteY20" fmla="*/ 1337094 h 1561381"/>
              <a:gd name="connsiteX21" fmla="*/ 345057 w 1656283"/>
              <a:gd name="connsiteY21" fmla="*/ 1388853 h 1561381"/>
              <a:gd name="connsiteX22" fmla="*/ 370936 w 1656283"/>
              <a:gd name="connsiteY22" fmla="*/ 1423359 h 1561381"/>
              <a:gd name="connsiteX23" fmla="*/ 396815 w 1656283"/>
              <a:gd name="connsiteY23" fmla="*/ 1449238 h 1561381"/>
              <a:gd name="connsiteX24" fmla="*/ 414068 w 1656283"/>
              <a:gd name="connsiteY24" fmla="*/ 1475117 h 1561381"/>
              <a:gd name="connsiteX25" fmla="*/ 491706 w 1656283"/>
              <a:gd name="connsiteY25" fmla="*/ 1518249 h 1561381"/>
              <a:gd name="connsiteX26" fmla="*/ 569344 w 1656283"/>
              <a:gd name="connsiteY26" fmla="*/ 1544128 h 1561381"/>
              <a:gd name="connsiteX27" fmla="*/ 621102 w 1656283"/>
              <a:gd name="connsiteY27" fmla="*/ 1561381 h 1561381"/>
              <a:gd name="connsiteX28" fmla="*/ 1130060 w 1656283"/>
              <a:gd name="connsiteY28" fmla="*/ 1552755 h 1561381"/>
              <a:gd name="connsiteX29" fmla="*/ 1164566 w 1656283"/>
              <a:gd name="connsiteY29" fmla="*/ 1544128 h 1561381"/>
              <a:gd name="connsiteX30" fmla="*/ 1190445 w 1656283"/>
              <a:gd name="connsiteY30" fmla="*/ 1526875 h 1561381"/>
              <a:gd name="connsiteX31" fmla="*/ 1250830 w 1656283"/>
              <a:gd name="connsiteY31" fmla="*/ 1483743 h 1561381"/>
              <a:gd name="connsiteX32" fmla="*/ 1268083 w 1656283"/>
              <a:gd name="connsiteY32" fmla="*/ 1457864 h 1561381"/>
              <a:gd name="connsiteX33" fmla="*/ 1293962 w 1656283"/>
              <a:gd name="connsiteY33" fmla="*/ 1449238 h 1561381"/>
              <a:gd name="connsiteX34" fmla="*/ 1328468 w 1656283"/>
              <a:gd name="connsiteY34" fmla="*/ 1397479 h 1561381"/>
              <a:gd name="connsiteX35" fmla="*/ 1345721 w 1656283"/>
              <a:gd name="connsiteY35" fmla="*/ 1371600 h 1561381"/>
              <a:gd name="connsiteX36" fmla="*/ 1362974 w 1656283"/>
              <a:gd name="connsiteY36" fmla="*/ 1337094 h 1561381"/>
              <a:gd name="connsiteX37" fmla="*/ 1397479 w 1656283"/>
              <a:gd name="connsiteY37" fmla="*/ 1276709 h 1561381"/>
              <a:gd name="connsiteX38" fmla="*/ 1423359 w 1656283"/>
              <a:gd name="connsiteY38" fmla="*/ 1199072 h 1561381"/>
              <a:gd name="connsiteX39" fmla="*/ 1466491 w 1656283"/>
              <a:gd name="connsiteY39" fmla="*/ 1121434 h 1561381"/>
              <a:gd name="connsiteX40" fmla="*/ 1492370 w 1656283"/>
              <a:gd name="connsiteY40" fmla="*/ 1026543 h 1561381"/>
              <a:gd name="connsiteX41" fmla="*/ 1518249 w 1656283"/>
              <a:gd name="connsiteY41" fmla="*/ 957532 h 1561381"/>
              <a:gd name="connsiteX42" fmla="*/ 1526876 w 1656283"/>
              <a:gd name="connsiteY42" fmla="*/ 923026 h 1561381"/>
              <a:gd name="connsiteX43" fmla="*/ 1535502 w 1656283"/>
              <a:gd name="connsiteY43" fmla="*/ 897147 h 1561381"/>
              <a:gd name="connsiteX44" fmla="*/ 1552755 w 1656283"/>
              <a:gd name="connsiteY44" fmla="*/ 819509 h 1561381"/>
              <a:gd name="connsiteX45" fmla="*/ 1561381 w 1656283"/>
              <a:gd name="connsiteY45" fmla="*/ 767751 h 1561381"/>
              <a:gd name="connsiteX46" fmla="*/ 1578634 w 1656283"/>
              <a:gd name="connsiteY46" fmla="*/ 715992 h 1561381"/>
              <a:gd name="connsiteX47" fmla="*/ 1587260 w 1656283"/>
              <a:gd name="connsiteY47" fmla="*/ 577970 h 1561381"/>
              <a:gd name="connsiteX48" fmla="*/ 1604513 w 1656283"/>
              <a:gd name="connsiteY48" fmla="*/ 396815 h 1561381"/>
              <a:gd name="connsiteX49" fmla="*/ 1621766 w 1656283"/>
              <a:gd name="connsiteY49" fmla="*/ 232913 h 1561381"/>
              <a:gd name="connsiteX50" fmla="*/ 1639019 w 1656283"/>
              <a:gd name="connsiteY50" fmla="*/ 129396 h 1561381"/>
              <a:gd name="connsiteX51" fmla="*/ 1647645 w 1656283"/>
              <a:gd name="connsiteY51" fmla="*/ 43132 h 1561381"/>
              <a:gd name="connsiteX52" fmla="*/ 1656272 w 1656283"/>
              <a:gd name="connsiteY52" fmla="*/ 0 h 156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656283" h="1561381">
                <a:moveTo>
                  <a:pt x="0" y="189781"/>
                </a:moveTo>
                <a:cubicBezTo>
                  <a:pt x="2876" y="250166"/>
                  <a:pt x="3990" y="310661"/>
                  <a:pt x="8627" y="370936"/>
                </a:cubicBezTo>
                <a:cubicBezTo>
                  <a:pt x="9752" y="385555"/>
                  <a:pt x="12617" y="400158"/>
                  <a:pt x="17253" y="414068"/>
                </a:cubicBezTo>
                <a:cubicBezTo>
                  <a:pt x="21320" y="426268"/>
                  <a:pt x="28755" y="437072"/>
                  <a:pt x="34506" y="448574"/>
                </a:cubicBezTo>
                <a:cubicBezTo>
                  <a:pt x="37381" y="474453"/>
                  <a:pt x="38026" y="500678"/>
                  <a:pt x="43132" y="526211"/>
                </a:cubicBezTo>
                <a:cubicBezTo>
                  <a:pt x="46699" y="544044"/>
                  <a:pt x="55974" y="560327"/>
                  <a:pt x="60385" y="577970"/>
                </a:cubicBezTo>
                <a:lnTo>
                  <a:pt x="77638" y="646981"/>
                </a:lnTo>
                <a:lnTo>
                  <a:pt x="103517" y="750498"/>
                </a:lnTo>
                <a:lnTo>
                  <a:pt x="112144" y="785004"/>
                </a:lnTo>
                <a:cubicBezTo>
                  <a:pt x="115019" y="796506"/>
                  <a:pt x="117021" y="808262"/>
                  <a:pt x="120770" y="819509"/>
                </a:cubicBezTo>
                <a:cubicBezTo>
                  <a:pt x="141452" y="881561"/>
                  <a:pt x="116359" y="804071"/>
                  <a:pt x="138023" y="879894"/>
                </a:cubicBezTo>
                <a:cubicBezTo>
                  <a:pt x="140521" y="888637"/>
                  <a:pt x="144151" y="897031"/>
                  <a:pt x="146649" y="905774"/>
                </a:cubicBezTo>
                <a:cubicBezTo>
                  <a:pt x="149906" y="917174"/>
                  <a:pt x="151869" y="928923"/>
                  <a:pt x="155276" y="940279"/>
                </a:cubicBezTo>
                <a:cubicBezTo>
                  <a:pt x="160502" y="957698"/>
                  <a:pt x="166777" y="974785"/>
                  <a:pt x="172528" y="992038"/>
                </a:cubicBezTo>
                <a:cubicBezTo>
                  <a:pt x="175403" y="1000664"/>
                  <a:pt x="178950" y="1009095"/>
                  <a:pt x="181155" y="1017917"/>
                </a:cubicBezTo>
                <a:cubicBezTo>
                  <a:pt x="184030" y="1029419"/>
                  <a:pt x="187456" y="1040797"/>
                  <a:pt x="189781" y="1052423"/>
                </a:cubicBezTo>
                <a:cubicBezTo>
                  <a:pt x="199105" y="1099040"/>
                  <a:pt x="195015" y="1098624"/>
                  <a:pt x="207034" y="1138687"/>
                </a:cubicBezTo>
                <a:cubicBezTo>
                  <a:pt x="212260" y="1156106"/>
                  <a:pt x="213376" y="1175896"/>
                  <a:pt x="224287" y="1190445"/>
                </a:cubicBezTo>
                <a:lnTo>
                  <a:pt x="250166" y="1224951"/>
                </a:lnTo>
                <a:cubicBezTo>
                  <a:pt x="253042" y="1236453"/>
                  <a:pt x="253491" y="1248853"/>
                  <a:pt x="258793" y="1259457"/>
                </a:cubicBezTo>
                <a:cubicBezTo>
                  <a:pt x="258797" y="1259466"/>
                  <a:pt x="301922" y="1324150"/>
                  <a:pt x="310551" y="1337094"/>
                </a:cubicBezTo>
                <a:cubicBezTo>
                  <a:pt x="310558" y="1337105"/>
                  <a:pt x="345049" y="1388842"/>
                  <a:pt x="345057" y="1388853"/>
                </a:cubicBezTo>
                <a:cubicBezTo>
                  <a:pt x="353683" y="1400355"/>
                  <a:pt x="361579" y="1412443"/>
                  <a:pt x="370936" y="1423359"/>
                </a:cubicBezTo>
                <a:cubicBezTo>
                  <a:pt x="378875" y="1432622"/>
                  <a:pt x="389005" y="1439866"/>
                  <a:pt x="396815" y="1449238"/>
                </a:cubicBezTo>
                <a:cubicBezTo>
                  <a:pt x="403452" y="1457203"/>
                  <a:pt x="406266" y="1468290"/>
                  <a:pt x="414068" y="1475117"/>
                </a:cubicBezTo>
                <a:cubicBezTo>
                  <a:pt x="450577" y="1507062"/>
                  <a:pt x="456161" y="1506401"/>
                  <a:pt x="491706" y="1518249"/>
                </a:cubicBezTo>
                <a:cubicBezTo>
                  <a:pt x="539487" y="1550104"/>
                  <a:pt x="494961" y="1525532"/>
                  <a:pt x="569344" y="1544128"/>
                </a:cubicBezTo>
                <a:cubicBezTo>
                  <a:pt x="586987" y="1548539"/>
                  <a:pt x="621102" y="1561381"/>
                  <a:pt x="621102" y="1561381"/>
                </a:cubicBezTo>
                <a:lnTo>
                  <a:pt x="1130060" y="1552755"/>
                </a:lnTo>
                <a:cubicBezTo>
                  <a:pt x="1141910" y="1552379"/>
                  <a:pt x="1153669" y="1548798"/>
                  <a:pt x="1164566" y="1544128"/>
                </a:cubicBezTo>
                <a:cubicBezTo>
                  <a:pt x="1174095" y="1540044"/>
                  <a:pt x="1182009" y="1532901"/>
                  <a:pt x="1190445" y="1526875"/>
                </a:cubicBezTo>
                <a:cubicBezTo>
                  <a:pt x="1265345" y="1473375"/>
                  <a:pt x="1189841" y="1524403"/>
                  <a:pt x="1250830" y="1483743"/>
                </a:cubicBezTo>
                <a:cubicBezTo>
                  <a:pt x="1256581" y="1475117"/>
                  <a:pt x="1259987" y="1464341"/>
                  <a:pt x="1268083" y="1457864"/>
                </a:cubicBezTo>
                <a:cubicBezTo>
                  <a:pt x="1275183" y="1452184"/>
                  <a:pt x="1287532" y="1455668"/>
                  <a:pt x="1293962" y="1449238"/>
                </a:cubicBezTo>
                <a:cubicBezTo>
                  <a:pt x="1308624" y="1434576"/>
                  <a:pt x="1316966" y="1414732"/>
                  <a:pt x="1328468" y="1397479"/>
                </a:cubicBezTo>
                <a:cubicBezTo>
                  <a:pt x="1334219" y="1388853"/>
                  <a:pt x="1341084" y="1380873"/>
                  <a:pt x="1345721" y="1371600"/>
                </a:cubicBezTo>
                <a:cubicBezTo>
                  <a:pt x="1351472" y="1360098"/>
                  <a:pt x="1356594" y="1348259"/>
                  <a:pt x="1362974" y="1337094"/>
                </a:cubicBezTo>
                <a:cubicBezTo>
                  <a:pt x="1382079" y="1303660"/>
                  <a:pt x="1382141" y="1316587"/>
                  <a:pt x="1397479" y="1276709"/>
                </a:cubicBezTo>
                <a:cubicBezTo>
                  <a:pt x="1407272" y="1251248"/>
                  <a:pt x="1409324" y="1222464"/>
                  <a:pt x="1423359" y="1199072"/>
                </a:cubicBezTo>
                <a:cubicBezTo>
                  <a:pt x="1455854" y="1144913"/>
                  <a:pt x="1441740" y="1170937"/>
                  <a:pt x="1466491" y="1121434"/>
                </a:cubicBezTo>
                <a:cubicBezTo>
                  <a:pt x="1475432" y="1085671"/>
                  <a:pt x="1480280" y="1058784"/>
                  <a:pt x="1492370" y="1026543"/>
                </a:cubicBezTo>
                <a:cubicBezTo>
                  <a:pt x="1503314" y="997358"/>
                  <a:pt x="1510414" y="984954"/>
                  <a:pt x="1518249" y="957532"/>
                </a:cubicBezTo>
                <a:cubicBezTo>
                  <a:pt x="1521506" y="946132"/>
                  <a:pt x="1523619" y="934426"/>
                  <a:pt x="1526876" y="923026"/>
                </a:cubicBezTo>
                <a:cubicBezTo>
                  <a:pt x="1529374" y="914283"/>
                  <a:pt x="1533530" y="906023"/>
                  <a:pt x="1535502" y="897147"/>
                </a:cubicBezTo>
                <a:cubicBezTo>
                  <a:pt x="1555742" y="806063"/>
                  <a:pt x="1533336" y="877764"/>
                  <a:pt x="1552755" y="819509"/>
                </a:cubicBezTo>
                <a:cubicBezTo>
                  <a:pt x="1555630" y="802256"/>
                  <a:pt x="1557139" y="784719"/>
                  <a:pt x="1561381" y="767751"/>
                </a:cubicBezTo>
                <a:cubicBezTo>
                  <a:pt x="1565792" y="750108"/>
                  <a:pt x="1578634" y="715992"/>
                  <a:pt x="1578634" y="715992"/>
                </a:cubicBezTo>
                <a:cubicBezTo>
                  <a:pt x="1581509" y="669985"/>
                  <a:pt x="1584553" y="623988"/>
                  <a:pt x="1587260" y="577970"/>
                </a:cubicBezTo>
                <a:cubicBezTo>
                  <a:pt x="1597043" y="411660"/>
                  <a:pt x="1579381" y="472215"/>
                  <a:pt x="1604513" y="396815"/>
                </a:cubicBezTo>
                <a:cubicBezTo>
                  <a:pt x="1619764" y="198571"/>
                  <a:pt x="1604513" y="353686"/>
                  <a:pt x="1621766" y="232913"/>
                </a:cubicBezTo>
                <a:cubicBezTo>
                  <a:pt x="1635228" y="138679"/>
                  <a:pt x="1623050" y="193276"/>
                  <a:pt x="1639019" y="129396"/>
                </a:cubicBezTo>
                <a:cubicBezTo>
                  <a:pt x="1641894" y="100641"/>
                  <a:pt x="1643558" y="71740"/>
                  <a:pt x="1647645" y="43132"/>
                </a:cubicBezTo>
                <a:cubicBezTo>
                  <a:pt x="1656969" y="-22138"/>
                  <a:pt x="1656272" y="27267"/>
                  <a:pt x="16562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4583" y="4970419"/>
            <a:ext cx="681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85247" y="5361908"/>
            <a:ext cx="977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---------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860477" y="4970419"/>
            <a:ext cx="111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+++++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528204" y="3614468"/>
            <a:ext cx="629728" cy="241540"/>
          </a:xfrm>
          <a:custGeom>
            <a:avLst/>
            <a:gdLst>
              <a:gd name="connsiteX0" fmla="*/ 0 w 629728"/>
              <a:gd name="connsiteY0" fmla="*/ 241540 h 241540"/>
              <a:gd name="connsiteX1" fmla="*/ 34505 w 629728"/>
              <a:gd name="connsiteY1" fmla="*/ 138023 h 241540"/>
              <a:gd name="connsiteX2" fmla="*/ 60385 w 629728"/>
              <a:gd name="connsiteY2" fmla="*/ 120770 h 241540"/>
              <a:gd name="connsiteX3" fmla="*/ 120770 w 629728"/>
              <a:gd name="connsiteY3" fmla="*/ 60385 h 241540"/>
              <a:gd name="connsiteX4" fmla="*/ 146649 w 629728"/>
              <a:gd name="connsiteY4" fmla="*/ 34506 h 241540"/>
              <a:gd name="connsiteX5" fmla="*/ 172528 w 629728"/>
              <a:gd name="connsiteY5" fmla="*/ 17253 h 241540"/>
              <a:gd name="connsiteX6" fmla="*/ 241539 w 629728"/>
              <a:gd name="connsiteY6" fmla="*/ 0 h 241540"/>
              <a:gd name="connsiteX7" fmla="*/ 448573 w 629728"/>
              <a:gd name="connsiteY7" fmla="*/ 8626 h 241540"/>
              <a:gd name="connsiteX8" fmla="*/ 474453 w 629728"/>
              <a:gd name="connsiteY8" fmla="*/ 17253 h 241540"/>
              <a:gd name="connsiteX9" fmla="*/ 500332 w 629728"/>
              <a:gd name="connsiteY9" fmla="*/ 34506 h 241540"/>
              <a:gd name="connsiteX10" fmla="*/ 534838 w 629728"/>
              <a:gd name="connsiteY10" fmla="*/ 77638 h 241540"/>
              <a:gd name="connsiteX11" fmla="*/ 543464 w 629728"/>
              <a:gd name="connsiteY11" fmla="*/ 103517 h 241540"/>
              <a:gd name="connsiteX12" fmla="*/ 577970 w 629728"/>
              <a:gd name="connsiteY12" fmla="*/ 155275 h 241540"/>
              <a:gd name="connsiteX13" fmla="*/ 612475 w 629728"/>
              <a:gd name="connsiteY13" fmla="*/ 198407 h 241540"/>
              <a:gd name="connsiteX14" fmla="*/ 621102 w 629728"/>
              <a:gd name="connsiteY14" fmla="*/ 224287 h 241540"/>
              <a:gd name="connsiteX15" fmla="*/ 629728 w 629728"/>
              <a:gd name="connsiteY15" fmla="*/ 232913 h 24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9728" h="241540">
                <a:moveTo>
                  <a:pt x="0" y="241540"/>
                </a:moveTo>
                <a:cubicBezTo>
                  <a:pt x="5715" y="207250"/>
                  <a:pt x="7761" y="164767"/>
                  <a:pt x="34505" y="138023"/>
                </a:cubicBezTo>
                <a:cubicBezTo>
                  <a:pt x="41836" y="130692"/>
                  <a:pt x="51758" y="126521"/>
                  <a:pt x="60385" y="120770"/>
                </a:cubicBezTo>
                <a:cubicBezTo>
                  <a:pt x="99934" y="61445"/>
                  <a:pt x="75219" y="75568"/>
                  <a:pt x="120770" y="60385"/>
                </a:cubicBezTo>
                <a:cubicBezTo>
                  <a:pt x="129396" y="51759"/>
                  <a:pt x="137277" y="42316"/>
                  <a:pt x="146649" y="34506"/>
                </a:cubicBezTo>
                <a:cubicBezTo>
                  <a:pt x="154614" y="27869"/>
                  <a:pt x="163255" y="21890"/>
                  <a:pt x="172528" y="17253"/>
                </a:cubicBezTo>
                <a:cubicBezTo>
                  <a:pt x="190215" y="8409"/>
                  <a:pt x="225129" y="3282"/>
                  <a:pt x="241539" y="0"/>
                </a:cubicBezTo>
                <a:cubicBezTo>
                  <a:pt x="310550" y="2875"/>
                  <a:pt x="379691" y="3524"/>
                  <a:pt x="448573" y="8626"/>
                </a:cubicBezTo>
                <a:cubicBezTo>
                  <a:pt x="457641" y="9298"/>
                  <a:pt x="466320" y="13186"/>
                  <a:pt x="474453" y="17253"/>
                </a:cubicBezTo>
                <a:cubicBezTo>
                  <a:pt x="483726" y="21890"/>
                  <a:pt x="491706" y="28755"/>
                  <a:pt x="500332" y="34506"/>
                </a:cubicBezTo>
                <a:cubicBezTo>
                  <a:pt x="522013" y="99553"/>
                  <a:pt x="490244" y="21897"/>
                  <a:pt x="534838" y="77638"/>
                </a:cubicBezTo>
                <a:cubicBezTo>
                  <a:pt x="540518" y="84738"/>
                  <a:pt x="539048" y="95568"/>
                  <a:pt x="543464" y="103517"/>
                </a:cubicBezTo>
                <a:cubicBezTo>
                  <a:pt x="553534" y="121643"/>
                  <a:pt x="577970" y="155275"/>
                  <a:pt x="577970" y="155275"/>
                </a:cubicBezTo>
                <a:cubicBezTo>
                  <a:pt x="599651" y="220324"/>
                  <a:pt x="567883" y="142667"/>
                  <a:pt x="612475" y="198407"/>
                </a:cubicBezTo>
                <a:cubicBezTo>
                  <a:pt x="618156" y="205508"/>
                  <a:pt x="617035" y="216154"/>
                  <a:pt x="621102" y="224287"/>
                </a:cubicBezTo>
                <a:cubicBezTo>
                  <a:pt x="622921" y="227924"/>
                  <a:pt x="626853" y="230038"/>
                  <a:pt x="629728" y="2329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942936" y="3597215"/>
            <a:ext cx="776377" cy="284672"/>
          </a:xfrm>
          <a:custGeom>
            <a:avLst/>
            <a:gdLst>
              <a:gd name="connsiteX0" fmla="*/ 0 w 776377"/>
              <a:gd name="connsiteY0" fmla="*/ 0 h 284672"/>
              <a:gd name="connsiteX1" fmla="*/ 25879 w 776377"/>
              <a:gd name="connsiteY1" fmla="*/ 51759 h 284672"/>
              <a:gd name="connsiteX2" fmla="*/ 77638 w 776377"/>
              <a:gd name="connsiteY2" fmla="*/ 103517 h 284672"/>
              <a:gd name="connsiteX3" fmla="*/ 112143 w 776377"/>
              <a:gd name="connsiteY3" fmla="*/ 155276 h 284672"/>
              <a:gd name="connsiteX4" fmla="*/ 129396 w 776377"/>
              <a:gd name="connsiteY4" fmla="*/ 181155 h 284672"/>
              <a:gd name="connsiteX5" fmla="*/ 155275 w 776377"/>
              <a:gd name="connsiteY5" fmla="*/ 198408 h 284672"/>
              <a:gd name="connsiteX6" fmla="*/ 163902 w 776377"/>
              <a:gd name="connsiteY6" fmla="*/ 224287 h 284672"/>
              <a:gd name="connsiteX7" fmla="*/ 189781 w 776377"/>
              <a:gd name="connsiteY7" fmla="*/ 232913 h 284672"/>
              <a:gd name="connsiteX8" fmla="*/ 215660 w 776377"/>
              <a:gd name="connsiteY8" fmla="*/ 250166 h 284672"/>
              <a:gd name="connsiteX9" fmla="*/ 267419 w 776377"/>
              <a:gd name="connsiteY9" fmla="*/ 267419 h 284672"/>
              <a:gd name="connsiteX10" fmla="*/ 293298 w 776377"/>
              <a:gd name="connsiteY10" fmla="*/ 276045 h 284672"/>
              <a:gd name="connsiteX11" fmla="*/ 319177 w 776377"/>
              <a:gd name="connsiteY11" fmla="*/ 284672 h 284672"/>
              <a:gd name="connsiteX12" fmla="*/ 508958 w 776377"/>
              <a:gd name="connsiteY12" fmla="*/ 276045 h 284672"/>
              <a:gd name="connsiteX13" fmla="*/ 560717 w 776377"/>
              <a:gd name="connsiteY13" fmla="*/ 258793 h 284672"/>
              <a:gd name="connsiteX14" fmla="*/ 586596 w 776377"/>
              <a:gd name="connsiteY14" fmla="*/ 232913 h 284672"/>
              <a:gd name="connsiteX15" fmla="*/ 664234 w 776377"/>
              <a:gd name="connsiteY15" fmla="*/ 172528 h 284672"/>
              <a:gd name="connsiteX16" fmla="*/ 681487 w 776377"/>
              <a:gd name="connsiteY16" fmla="*/ 146649 h 284672"/>
              <a:gd name="connsiteX17" fmla="*/ 707366 w 776377"/>
              <a:gd name="connsiteY17" fmla="*/ 120770 h 284672"/>
              <a:gd name="connsiteX18" fmla="*/ 767751 w 776377"/>
              <a:gd name="connsiteY18" fmla="*/ 51759 h 284672"/>
              <a:gd name="connsiteX19" fmla="*/ 776377 w 776377"/>
              <a:gd name="connsiteY19" fmla="*/ 25879 h 28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76377" h="284672">
                <a:moveTo>
                  <a:pt x="0" y="0"/>
                </a:moveTo>
                <a:cubicBezTo>
                  <a:pt x="8626" y="17253"/>
                  <a:pt x="14305" y="36328"/>
                  <a:pt x="25879" y="51759"/>
                </a:cubicBezTo>
                <a:cubicBezTo>
                  <a:pt x="40519" y="71278"/>
                  <a:pt x="64104" y="83215"/>
                  <a:pt x="77638" y="103517"/>
                </a:cubicBezTo>
                <a:lnTo>
                  <a:pt x="112143" y="155276"/>
                </a:lnTo>
                <a:cubicBezTo>
                  <a:pt x="117894" y="163902"/>
                  <a:pt x="120770" y="175404"/>
                  <a:pt x="129396" y="181155"/>
                </a:cubicBezTo>
                <a:lnTo>
                  <a:pt x="155275" y="198408"/>
                </a:lnTo>
                <a:cubicBezTo>
                  <a:pt x="158151" y="207034"/>
                  <a:pt x="157472" y="217857"/>
                  <a:pt x="163902" y="224287"/>
                </a:cubicBezTo>
                <a:cubicBezTo>
                  <a:pt x="170332" y="230717"/>
                  <a:pt x="181648" y="228847"/>
                  <a:pt x="189781" y="232913"/>
                </a:cubicBezTo>
                <a:cubicBezTo>
                  <a:pt x="199054" y="237550"/>
                  <a:pt x="206186" y="245955"/>
                  <a:pt x="215660" y="250166"/>
                </a:cubicBezTo>
                <a:cubicBezTo>
                  <a:pt x="232279" y="257552"/>
                  <a:pt x="250166" y="261668"/>
                  <a:pt x="267419" y="267419"/>
                </a:cubicBezTo>
                <a:lnTo>
                  <a:pt x="293298" y="276045"/>
                </a:lnTo>
                <a:lnTo>
                  <a:pt x="319177" y="284672"/>
                </a:lnTo>
                <a:cubicBezTo>
                  <a:pt x="382437" y="281796"/>
                  <a:pt x="445993" y="282791"/>
                  <a:pt x="508958" y="276045"/>
                </a:cubicBezTo>
                <a:cubicBezTo>
                  <a:pt x="527041" y="274108"/>
                  <a:pt x="560717" y="258793"/>
                  <a:pt x="560717" y="258793"/>
                </a:cubicBezTo>
                <a:cubicBezTo>
                  <a:pt x="569343" y="250166"/>
                  <a:pt x="576966" y="240403"/>
                  <a:pt x="586596" y="232913"/>
                </a:cubicBezTo>
                <a:cubicBezTo>
                  <a:pt x="632166" y="197470"/>
                  <a:pt x="633307" y="209641"/>
                  <a:pt x="664234" y="172528"/>
                </a:cubicBezTo>
                <a:cubicBezTo>
                  <a:pt x="670871" y="164563"/>
                  <a:pt x="674850" y="154614"/>
                  <a:pt x="681487" y="146649"/>
                </a:cubicBezTo>
                <a:cubicBezTo>
                  <a:pt x="689297" y="137277"/>
                  <a:pt x="699876" y="130400"/>
                  <a:pt x="707366" y="120770"/>
                </a:cubicBezTo>
                <a:cubicBezTo>
                  <a:pt x="761557" y="51096"/>
                  <a:pt x="717652" y="85157"/>
                  <a:pt x="767751" y="51759"/>
                </a:cubicBezTo>
                <a:lnTo>
                  <a:pt x="776377" y="258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702725" y="3502325"/>
            <a:ext cx="733256" cy="362309"/>
          </a:xfrm>
          <a:custGeom>
            <a:avLst/>
            <a:gdLst>
              <a:gd name="connsiteX0" fmla="*/ 0 w 733256"/>
              <a:gd name="connsiteY0" fmla="*/ 362309 h 362309"/>
              <a:gd name="connsiteX1" fmla="*/ 17252 w 733256"/>
              <a:gd name="connsiteY1" fmla="*/ 250166 h 362309"/>
              <a:gd name="connsiteX2" fmla="*/ 34505 w 733256"/>
              <a:gd name="connsiteY2" fmla="*/ 198407 h 362309"/>
              <a:gd name="connsiteX3" fmla="*/ 86264 w 733256"/>
              <a:gd name="connsiteY3" fmla="*/ 155275 h 362309"/>
              <a:gd name="connsiteX4" fmla="*/ 103517 w 733256"/>
              <a:gd name="connsiteY4" fmla="*/ 129396 h 362309"/>
              <a:gd name="connsiteX5" fmla="*/ 155275 w 733256"/>
              <a:gd name="connsiteY5" fmla="*/ 94890 h 362309"/>
              <a:gd name="connsiteX6" fmla="*/ 207033 w 733256"/>
              <a:gd name="connsiteY6" fmla="*/ 60384 h 362309"/>
              <a:gd name="connsiteX7" fmla="*/ 232913 w 733256"/>
              <a:gd name="connsiteY7" fmla="*/ 43132 h 362309"/>
              <a:gd name="connsiteX8" fmla="*/ 258792 w 733256"/>
              <a:gd name="connsiteY8" fmla="*/ 25879 h 362309"/>
              <a:gd name="connsiteX9" fmla="*/ 293298 w 733256"/>
              <a:gd name="connsiteY9" fmla="*/ 17252 h 362309"/>
              <a:gd name="connsiteX10" fmla="*/ 345056 w 733256"/>
              <a:gd name="connsiteY10" fmla="*/ 0 h 362309"/>
              <a:gd name="connsiteX11" fmla="*/ 448573 w 733256"/>
              <a:gd name="connsiteY11" fmla="*/ 8626 h 362309"/>
              <a:gd name="connsiteX12" fmla="*/ 500332 w 733256"/>
              <a:gd name="connsiteY12" fmla="*/ 34505 h 362309"/>
              <a:gd name="connsiteX13" fmla="*/ 526211 w 733256"/>
              <a:gd name="connsiteY13" fmla="*/ 43132 h 362309"/>
              <a:gd name="connsiteX14" fmla="*/ 577969 w 733256"/>
              <a:gd name="connsiteY14" fmla="*/ 69011 h 362309"/>
              <a:gd name="connsiteX15" fmla="*/ 595222 w 733256"/>
              <a:gd name="connsiteY15" fmla="*/ 94890 h 362309"/>
              <a:gd name="connsiteX16" fmla="*/ 621101 w 733256"/>
              <a:gd name="connsiteY16" fmla="*/ 112143 h 362309"/>
              <a:gd name="connsiteX17" fmla="*/ 629728 w 733256"/>
              <a:gd name="connsiteY17" fmla="*/ 138022 h 362309"/>
              <a:gd name="connsiteX18" fmla="*/ 664233 w 733256"/>
              <a:gd name="connsiteY18" fmla="*/ 189781 h 362309"/>
              <a:gd name="connsiteX19" fmla="*/ 681486 w 733256"/>
              <a:gd name="connsiteY19" fmla="*/ 215660 h 362309"/>
              <a:gd name="connsiteX20" fmla="*/ 690113 w 733256"/>
              <a:gd name="connsiteY20" fmla="*/ 241539 h 362309"/>
              <a:gd name="connsiteX21" fmla="*/ 724618 w 733256"/>
              <a:gd name="connsiteY21" fmla="*/ 293298 h 362309"/>
              <a:gd name="connsiteX22" fmla="*/ 733245 w 733256"/>
              <a:gd name="connsiteY22" fmla="*/ 336430 h 36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33256" h="362309">
                <a:moveTo>
                  <a:pt x="0" y="362309"/>
                </a:moveTo>
                <a:cubicBezTo>
                  <a:pt x="6074" y="307637"/>
                  <a:pt x="4069" y="294110"/>
                  <a:pt x="17252" y="250166"/>
                </a:cubicBezTo>
                <a:cubicBezTo>
                  <a:pt x="22478" y="232747"/>
                  <a:pt x="21645" y="211267"/>
                  <a:pt x="34505" y="198407"/>
                </a:cubicBezTo>
                <a:cubicBezTo>
                  <a:pt x="67715" y="165197"/>
                  <a:pt x="50233" y="179295"/>
                  <a:pt x="86264" y="155275"/>
                </a:cubicBezTo>
                <a:cubicBezTo>
                  <a:pt x="92015" y="146649"/>
                  <a:pt x="95715" y="136223"/>
                  <a:pt x="103517" y="129396"/>
                </a:cubicBezTo>
                <a:cubicBezTo>
                  <a:pt x="119122" y="115742"/>
                  <a:pt x="138022" y="106392"/>
                  <a:pt x="155275" y="94890"/>
                </a:cubicBezTo>
                <a:lnTo>
                  <a:pt x="207033" y="60384"/>
                </a:lnTo>
                <a:lnTo>
                  <a:pt x="232913" y="43132"/>
                </a:lnTo>
                <a:cubicBezTo>
                  <a:pt x="241539" y="37381"/>
                  <a:pt x="248734" y="28394"/>
                  <a:pt x="258792" y="25879"/>
                </a:cubicBezTo>
                <a:cubicBezTo>
                  <a:pt x="270294" y="23003"/>
                  <a:pt x="281942" y="20659"/>
                  <a:pt x="293298" y="17252"/>
                </a:cubicBezTo>
                <a:cubicBezTo>
                  <a:pt x="310717" y="12026"/>
                  <a:pt x="345056" y="0"/>
                  <a:pt x="345056" y="0"/>
                </a:cubicBezTo>
                <a:cubicBezTo>
                  <a:pt x="379562" y="2875"/>
                  <a:pt x="414251" y="4050"/>
                  <a:pt x="448573" y="8626"/>
                </a:cubicBezTo>
                <a:cubicBezTo>
                  <a:pt x="478139" y="12568"/>
                  <a:pt x="473897" y="21287"/>
                  <a:pt x="500332" y="34505"/>
                </a:cubicBezTo>
                <a:cubicBezTo>
                  <a:pt x="508465" y="38572"/>
                  <a:pt x="518078" y="39065"/>
                  <a:pt x="526211" y="43132"/>
                </a:cubicBezTo>
                <a:cubicBezTo>
                  <a:pt x="593101" y="76577"/>
                  <a:pt x="512921" y="47327"/>
                  <a:pt x="577969" y="69011"/>
                </a:cubicBezTo>
                <a:cubicBezTo>
                  <a:pt x="583720" y="77637"/>
                  <a:pt x="587891" y="87559"/>
                  <a:pt x="595222" y="94890"/>
                </a:cubicBezTo>
                <a:cubicBezTo>
                  <a:pt x="602553" y="102221"/>
                  <a:pt x="614624" y="104047"/>
                  <a:pt x="621101" y="112143"/>
                </a:cubicBezTo>
                <a:cubicBezTo>
                  <a:pt x="626781" y="119243"/>
                  <a:pt x="625312" y="130073"/>
                  <a:pt x="629728" y="138022"/>
                </a:cubicBezTo>
                <a:cubicBezTo>
                  <a:pt x="639798" y="156148"/>
                  <a:pt x="652731" y="172528"/>
                  <a:pt x="664233" y="189781"/>
                </a:cubicBezTo>
                <a:cubicBezTo>
                  <a:pt x="669984" y="198407"/>
                  <a:pt x="678207" y="205824"/>
                  <a:pt x="681486" y="215660"/>
                </a:cubicBezTo>
                <a:cubicBezTo>
                  <a:pt x="684362" y="224286"/>
                  <a:pt x="685697" y="233590"/>
                  <a:pt x="690113" y="241539"/>
                </a:cubicBezTo>
                <a:cubicBezTo>
                  <a:pt x="700183" y="259665"/>
                  <a:pt x="724618" y="293298"/>
                  <a:pt x="724618" y="293298"/>
                </a:cubicBezTo>
                <a:cubicBezTo>
                  <a:pt x="733943" y="330593"/>
                  <a:pt x="733245" y="315947"/>
                  <a:pt x="733245" y="33643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8324491" y="3597215"/>
            <a:ext cx="483609" cy="301925"/>
          </a:xfrm>
          <a:custGeom>
            <a:avLst/>
            <a:gdLst>
              <a:gd name="connsiteX0" fmla="*/ 0 w 483609"/>
              <a:gd name="connsiteY0" fmla="*/ 0 h 301925"/>
              <a:gd name="connsiteX1" fmla="*/ 17252 w 483609"/>
              <a:gd name="connsiteY1" fmla="*/ 129396 h 301925"/>
              <a:gd name="connsiteX2" fmla="*/ 34505 w 483609"/>
              <a:gd name="connsiteY2" fmla="*/ 163902 h 301925"/>
              <a:gd name="connsiteX3" fmla="*/ 77637 w 483609"/>
              <a:gd name="connsiteY3" fmla="*/ 241540 h 301925"/>
              <a:gd name="connsiteX4" fmla="*/ 103517 w 483609"/>
              <a:gd name="connsiteY4" fmla="*/ 250166 h 301925"/>
              <a:gd name="connsiteX5" fmla="*/ 129396 w 483609"/>
              <a:gd name="connsiteY5" fmla="*/ 267419 h 301925"/>
              <a:gd name="connsiteX6" fmla="*/ 146649 w 483609"/>
              <a:gd name="connsiteY6" fmla="*/ 293298 h 301925"/>
              <a:gd name="connsiteX7" fmla="*/ 172528 w 483609"/>
              <a:gd name="connsiteY7" fmla="*/ 301925 h 301925"/>
              <a:gd name="connsiteX8" fmla="*/ 362309 w 483609"/>
              <a:gd name="connsiteY8" fmla="*/ 293298 h 301925"/>
              <a:gd name="connsiteX9" fmla="*/ 414067 w 483609"/>
              <a:gd name="connsiteY9" fmla="*/ 258793 h 301925"/>
              <a:gd name="connsiteX10" fmla="*/ 448573 w 483609"/>
              <a:gd name="connsiteY10" fmla="*/ 207034 h 301925"/>
              <a:gd name="connsiteX11" fmla="*/ 465826 w 483609"/>
              <a:gd name="connsiteY11" fmla="*/ 138023 h 301925"/>
              <a:gd name="connsiteX12" fmla="*/ 483079 w 483609"/>
              <a:gd name="connsiteY12" fmla="*/ 43132 h 301925"/>
              <a:gd name="connsiteX13" fmla="*/ 483079 w 483609"/>
              <a:gd name="connsiteY13" fmla="*/ 0 h 30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3609" h="301925">
                <a:moveTo>
                  <a:pt x="0" y="0"/>
                </a:moveTo>
                <a:cubicBezTo>
                  <a:pt x="4240" y="50882"/>
                  <a:pt x="-973" y="86871"/>
                  <a:pt x="17252" y="129396"/>
                </a:cubicBezTo>
                <a:cubicBezTo>
                  <a:pt x="22318" y="141216"/>
                  <a:pt x="29439" y="152082"/>
                  <a:pt x="34505" y="163902"/>
                </a:cubicBezTo>
                <a:cubicBezTo>
                  <a:pt x="44632" y="187531"/>
                  <a:pt x="49621" y="232202"/>
                  <a:pt x="77637" y="241540"/>
                </a:cubicBezTo>
                <a:lnTo>
                  <a:pt x="103517" y="250166"/>
                </a:lnTo>
                <a:cubicBezTo>
                  <a:pt x="112143" y="255917"/>
                  <a:pt x="122065" y="260088"/>
                  <a:pt x="129396" y="267419"/>
                </a:cubicBezTo>
                <a:cubicBezTo>
                  <a:pt x="136727" y="274750"/>
                  <a:pt x="138553" y="286821"/>
                  <a:pt x="146649" y="293298"/>
                </a:cubicBezTo>
                <a:cubicBezTo>
                  <a:pt x="153749" y="298978"/>
                  <a:pt x="163902" y="299049"/>
                  <a:pt x="172528" y="301925"/>
                </a:cubicBezTo>
                <a:cubicBezTo>
                  <a:pt x="235788" y="299049"/>
                  <a:pt x="299969" y="304430"/>
                  <a:pt x="362309" y="293298"/>
                </a:cubicBezTo>
                <a:cubicBezTo>
                  <a:pt x="382721" y="289653"/>
                  <a:pt x="414067" y="258793"/>
                  <a:pt x="414067" y="258793"/>
                </a:cubicBezTo>
                <a:cubicBezTo>
                  <a:pt x="425569" y="241540"/>
                  <a:pt x="442015" y="226705"/>
                  <a:pt x="448573" y="207034"/>
                </a:cubicBezTo>
                <a:cubicBezTo>
                  <a:pt x="463988" y="160792"/>
                  <a:pt x="451948" y="200477"/>
                  <a:pt x="465826" y="138023"/>
                </a:cubicBezTo>
                <a:cubicBezTo>
                  <a:pt x="476281" y="90971"/>
                  <a:pt x="478095" y="102940"/>
                  <a:pt x="483079" y="43132"/>
                </a:cubicBezTo>
                <a:cubicBezTo>
                  <a:pt x="484273" y="28804"/>
                  <a:pt x="483079" y="14377"/>
                  <a:pt x="48307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331124" y="4468483"/>
                <a:ext cx="4468484" cy="705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𝑘𝑜𝑛𝑘𝑎𝑣𝑛𝑎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∈(−∞,−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)∪(</m:t>
                    </m:r>
                  </m:oMath>
                </a14:m>
                <a:r>
                  <a:rPr lang="en-US" dirty="0" smtClean="0"/>
                  <a:t>0,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𝑘𝑜𝑛𝑣𝑒𝑘𝑠𝑛𝑎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∈(−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,0)∪(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,+∞)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124" y="4468483"/>
                <a:ext cx="4468484" cy="705065"/>
              </a:xfrm>
              <a:prstGeom prst="rect">
                <a:avLst/>
              </a:prstGeom>
              <a:blipFill rotWithShape="0">
                <a:blip r:embed="rId9"/>
                <a:stretch>
                  <a:fillRect t="-862" b="-7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5477773" y="5361908"/>
                <a:ext cx="4175185" cy="1444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Imamo 3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773" y="5361908"/>
                <a:ext cx="4175185" cy="1444691"/>
              </a:xfrm>
              <a:prstGeom prst="rect">
                <a:avLst/>
              </a:prstGeom>
              <a:blipFill rotWithShape="0">
                <a:blip r:embed="rId10"/>
                <a:stretch>
                  <a:fillRect l="-1316" t="-2532" b="-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70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02" y="483080"/>
            <a:ext cx="11538185" cy="637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25" y="431321"/>
            <a:ext cx="5986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Konveksnost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prevojne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definicija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89782" y="1270955"/>
                <a:ext cx="10575984" cy="747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svako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"</m:t>
                            </m:r>
                          </m:sup>
                        </m:sSup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&lt;0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tada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2" y="1270955"/>
                <a:ext cx="10575984" cy="747512"/>
              </a:xfrm>
              <a:prstGeom prst="rect">
                <a:avLst/>
              </a:prstGeom>
              <a:blipFill rotWithShape="0">
                <a:blip r:embed="rId2"/>
                <a:stretch>
                  <a:fillRect l="-519" t="-1626" r="-231" b="-13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89782" y="2396436"/>
            <a:ext cx="11110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razdvaja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neprekidni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konveksni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grafika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konkavnog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nazivamo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prevojna</a:t>
            </a:r>
            <a:r>
              <a:rPr lang="en-US" sz="20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tačka</a:t>
            </a:r>
            <a:r>
              <a:rPr lang="en-US" sz="20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084" y="3810723"/>
            <a:ext cx="2804761" cy="29658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23698" y="3309301"/>
                <a:ext cx="10101532" cy="4116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kojima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nazivamo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kritičnim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tačkama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druge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vrste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98" y="3309301"/>
                <a:ext cx="10101532" cy="411651"/>
              </a:xfrm>
              <a:prstGeom prst="rect">
                <a:avLst/>
              </a:prstGeom>
              <a:blipFill rotWithShape="0">
                <a:blip r:embed="rId4"/>
                <a:stretch>
                  <a:fillRect l="-543" t="-5970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966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69343" y="474453"/>
                <a:ext cx="9307902" cy="5726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Ispitati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sljedećih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57200" indent="-457200">
                  <a:buAutoNum type="arabicPeriod"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>
                  <a:buFont typeface="+mj-lt"/>
                  <a:buAutoNum type="alphaLcParenR"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Domen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=?</m:t>
                      </m:r>
                    </m:oMath>
                  </m:oMathPara>
                </a14:m>
                <a:endParaRPr lang="en-US" sz="20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+3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Potreban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uslov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da 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</m:t>
                    </m:r>
                  </m:oMath>
                </a14:m>
                <a:endParaRPr lang="en-US" sz="20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 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 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𝑘𝑎𝑛𝑑𝑖𝑑𝑎𝑡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0,+∞</m:t>
                        </m:r>
                      </m:e>
                    </m:d>
                  </m:oMath>
                </a14:m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je </a:t>
                </a:r>
                <a:r>
                  <a:rPr lang="en-US" sz="2000" b="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konveksna</a:t>
                </a:r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b="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na</a:t>
                </a:r>
                <a:r>
                  <a:rPr lang="en-US" sz="2000" b="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0,+∞</m:t>
                        </m:r>
                      </m:e>
                    </m:d>
                  </m:oMath>
                </a14:m>
                <a:endParaRPr lang="en-US" sz="20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"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∈(−∞,0)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(−∞,0)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Ostaje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provjerimo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li je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43" y="474453"/>
                <a:ext cx="9307902" cy="5726183"/>
              </a:xfrm>
              <a:prstGeom prst="rect">
                <a:avLst/>
              </a:prstGeom>
              <a:blipFill rotWithShape="0">
                <a:blip r:embed="rId2"/>
                <a:stretch>
                  <a:fillRect l="-655" t="-532" b="-1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Arrow 3"/>
          <p:cNvSpPr/>
          <p:nvPr/>
        </p:nvSpPr>
        <p:spPr>
          <a:xfrm>
            <a:off x="4502989" y="4986068"/>
            <a:ext cx="388188" cy="112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502989" y="5316962"/>
            <a:ext cx="388188" cy="112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376939"/>
                  </p:ext>
                </p:extLst>
              </p:nvPr>
            </p:nvGraphicFramePr>
            <p:xfrm>
              <a:off x="2032000" y="719666"/>
              <a:ext cx="8127999" cy="7468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376939"/>
                  </p:ext>
                </p:extLst>
              </p:nvPr>
            </p:nvGraphicFramePr>
            <p:xfrm>
              <a:off x="2032000" y="719666"/>
              <a:ext cx="8127999" cy="7468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225" t="-8065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25" t="-1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7306574" y="327803"/>
            <a:ext cx="284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5520906" y="1112808"/>
            <a:ext cx="837974" cy="293298"/>
          </a:xfrm>
          <a:custGeom>
            <a:avLst/>
            <a:gdLst>
              <a:gd name="connsiteX0" fmla="*/ 0 w 837974"/>
              <a:gd name="connsiteY0" fmla="*/ 293298 h 293298"/>
              <a:gd name="connsiteX1" fmla="*/ 17252 w 837974"/>
              <a:gd name="connsiteY1" fmla="*/ 250166 h 293298"/>
              <a:gd name="connsiteX2" fmla="*/ 43132 w 837974"/>
              <a:gd name="connsiteY2" fmla="*/ 198407 h 293298"/>
              <a:gd name="connsiteX3" fmla="*/ 69011 w 837974"/>
              <a:gd name="connsiteY3" fmla="*/ 181154 h 293298"/>
              <a:gd name="connsiteX4" fmla="*/ 86264 w 837974"/>
              <a:gd name="connsiteY4" fmla="*/ 155275 h 293298"/>
              <a:gd name="connsiteX5" fmla="*/ 138022 w 837974"/>
              <a:gd name="connsiteY5" fmla="*/ 129396 h 293298"/>
              <a:gd name="connsiteX6" fmla="*/ 189781 w 837974"/>
              <a:gd name="connsiteY6" fmla="*/ 86264 h 293298"/>
              <a:gd name="connsiteX7" fmla="*/ 241539 w 837974"/>
              <a:gd name="connsiteY7" fmla="*/ 51758 h 293298"/>
              <a:gd name="connsiteX8" fmla="*/ 267419 w 837974"/>
              <a:gd name="connsiteY8" fmla="*/ 34505 h 293298"/>
              <a:gd name="connsiteX9" fmla="*/ 345056 w 837974"/>
              <a:gd name="connsiteY9" fmla="*/ 8626 h 293298"/>
              <a:gd name="connsiteX10" fmla="*/ 370936 w 837974"/>
              <a:gd name="connsiteY10" fmla="*/ 0 h 293298"/>
              <a:gd name="connsiteX11" fmla="*/ 517585 w 837974"/>
              <a:gd name="connsiteY11" fmla="*/ 8626 h 293298"/>
              <a:gd name="connsiteX12" fmla="*/ 569343 w 837974"/>
              <a:gd name="connsiteY12" fmla="*/ 25879 h 293298"/>
              <a:gd name="connsiteX13" fmla="*/ 621102 w 837974"/>
              <a:gd name="connsiteY13" fmla="*/ 43132 h 293298"/>
              <a:gd name="connsiteX14" fmla="*/ 646981 w 837974"/>
              <a:gd name="connsiteY14" fmla="*/ 60384 h 293298"/>
              <a:gd name="connsiteX15" fmla="*/ 690113 w 837974"/>
              <a:gd name="connsiteY15" fmla="*/ 103517 h 293298"/>
              <a:gd name="connsiteX16" fmla="*/ 733245 w 837974"/>
              <a:gd name="connsiteY16" fmla="*/ 138022 h 293298"/>
              <a:gd name="connsiteX17" fmla="*/ 785003 w 837974"/>
              <a:gd name="connsiteY17" fmla="*/ 172528 h 293298"/>
              <a:gd name="connsiteX18" fmla="*/ 810883 w 837974"/>
              <a:gd name="connsiteY18" fmla="*/ 189781 h 293298"/>
              <a:gd name="connsiteX19" fmla="*/ 819509 w 837974"/>
              <a:gd name="connsiteY19" fmla="*/ 215660 h 293298"/>
              <a:gd name="connsiteX20" fmla="*/ 836762 w 837974"/>
              <a:gd name="connsiteY20" fmla="*/ 241539 h 293298"/>
              <a:gd name="connsiteX21" fmla="*/ 836762 w 837974"/>
              <a:gd name="connsiteY21" fmla="*/ 267418 h 29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37974" h="293298">
                <a:moveTo>
                  <a:pt x="0" y="293298"/>
                </a:moveTo>
                <a:cubicBezTo>
                  <a:pt x="5751" y="278921"/>
                  <a:pt x="11815" y="264665"/>
                  <a:pt x="17252" y="250166"/>
                </a:cubicBezTo>
                <a:cubicBezTo>
                  <a:pt x="25671" y="227715"/>
                  <a:pt x="24810" y="216729"/>
                  <a:pt x="43132" y="198407"/>
                </a:cubicBezTo>
                <a:cubicBezTo>
                  <a:pt x="50463" y="191076"/>
                  <a:pt x="60385" y="186905"/>
                  <a:pt x="69011" y="181154"/>
                </a:cubicBezTo>
                <a:cubicBezTo>
                  <a:pt x="74762" y="172528"/>
                  <a:pt x="78933" y="162606"/>
                  <a:pt x="86264" y="155275"/>
                </a:cubicBezTo>
                <a:cubicBezTo>
                  <a:pt x="102987" y="138552"/>
                  <a:pt x="116973" y="136412"/>
                  <a:pt x="138022" y="129396"/>
                </a:cubicBezTo>
                <a:cubicBezTo>
                  <a:pt x="230488" y="67753"/>
                  <a:pt x="90166" y="163743"/>
                  <a:pt x="189781" y="86264"/>
                </a:cubicBezTo>
                <a:cubicBezTo>
                  <a:pt x="206148" y="73534"/>
                  <a:pt x="224286" y="63260"/>
                  <a:pt x="241539" y="51758"/>
                </a:cubicBezTo>
                <a:cubicBezTo>
                  <a:pt x="250166" y="46007"/>
                  <a:pt x="257583" y="37784"/>
                  <a:pt x="267419" y="34505"/>
                </a:cubicBezTo>
                <a:lnTo>
                  <a:pt x="345056" y="8626"/>
                </a:lnTo>
                <a:lnTo>
                  <a:pt x="370936" y="0"/>
                </a:lnTo>
                <a:cubicBezTo>
                  <a:pt x="419819" y="2875"/>
                  <a:pt x="469029" y="2293"/>
                  <a:pt x="517585" y="8626"/>
                </a:cubicBezTo>
                <a:cubicBezTo>
                  <a:pt x="535618" y="10978"/>
                  <a:pt x="552090" y="20128"/>
                  <a:pt x="569343" y="25879"/>
                </a:cubicBezTo>
                <a:cubicBezTo>
                  <a:pt x="569347" y="25880"/>
                  <a:pt x="621099" y="43130"/>
                  <a:pt x="621102" y="43132"/>
                </a:cubicBezTo>
                <a:lnTo>
                  <a:pt x="646981" y="60384"/>
                </a:lnTo>
                <a:cubicBezTo>
                  <a:pt x="692987" y="129394"/>
                  <a:pt x="632606" y="46010"/>
                  <a:pt x="690113" y="103517"/>
                </a:cubicBezTo>
                <a:cubicBezTo>
                  <a:pt x="729131" y="142535"/>
                  <a:pt x="682865" y="121229"/>
                  <a:pt x="733245" y="138022"/>
                </a:cubicBezTo>
                <a:lnTo>
                  <a:pt x="785003" y="172528"/>
                </a:lnTo>
                <a:lnTo>
                  <a:pt x="810883" y="189781"/>
                </a:lnTo>
                <a:cubicBezTo>
                  <a:pt x="813758" y="198407"/>
                  <a:pt x="815443" y="207527"/>
                  <a:pt x="819509" y="215660"/>
                </a:cubicBezTo>
                <a:cubicBezTo>
                  <a:pt x="824146" y="224933"/>
                  <a:pt x="833483" y="231703"/>
                  <a:pt x="836762" y="241539"/>
                </a:cubicBezTo>
                <a:cubicBezTo>
                  <a:pt x="839490" y="249723"/>
                  <a:pt x="836762" y="258792"/>
                  <a:pt x="836762" y="26741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8143336" y="1147244"/>
            <a:ext cx="1069675" cy="267488"/>
          </a:xfrm>
          <a:custGeom>
            <a:avLst/>
            <a:gdLst>
              <a:gd name="connsiteX0" fmla="*/ 0 w 1069675"/>
              <a:gd name="connsiteY0" fmla="*/ 8696 h 267488"/>
              <a:gd name="connsiteX1" fmla="*/ 43132 w 1069675"/>
              <a:gd name="connsiteY1" fmla="*/ 60454 h 267488"/>
              <a:gd name="connsiteX2" fmla="*/ 69011 w 1069675"/>
              <a:gd name="connsiteY2" fmla="*/ 77707 h 267488"/>
              <a:gd name="connsiteX3" fmla="*/ 94890 w 1069675"/>
              <a:gd name="connsiteY3" fmla="*/ 103586 h 267488"/>
              <a:gd name="connsiteX4" fmla="*/ 129396 w 1069675"/>
              <a:gd name="connsiteY4" fmla="*/ 138092 h 267488"/>
              <a:gd name="connsiteX5" fmla="*/ 207034 w 1069675"/>
              <a:gd name="connsiteY5" fmla="*/ 207103 h 267488"/>
              <a:gd name="connsiteX6" fmla="*/ 258792 w 1069675"/>
              <a:gd name="connsiteY6" fmla="*/ 224356 h 267488"/>
              <a:gd name="connsiteX7" fmla="*/ 284672 w 1069675"/>
              <a:gd name="connsiteY7" fmla="*/ 232982 h 267488"/>
              <a:gd name="connsiteX8" fmla="*/ 310551 w 1069675"/>
              <a:gd name="connsiteY8" fmla="*/ 250235 h 267488"/>
              <a:gd name="connsiteX9" fmla="*/ 345056 w 1069675"/>
              <a:gd name="connsiteY9" fmla="*/ 258862 h 267488"/>
              <a:gd name="connsiteX10" fmla="*/ 370936 w 1069675"/>
              <a:gd name="connsiteY10" fmla="*/ 267488 h 267488"/>
              <a:gd name="connsiteX11" fmla="*/ 595222 w 1069675"/>
              <a:gd name="connsiteY11" fmla="*/ 258862 h 267488"/>
              <a:gd name="connsiteX12" fmla="*/ 690113 w 1069675"/>
              <a:gd name="connsiteY12" fmla="*/ 232982 h 267488"/>
              <a:gd name="connsiteX13" fmla="*/ 733245 w 1069675"/>
              <a:gd name="connsiteY13" fmla="*/ 224356 h 267488"/>
              <a:gd name="connsiteX14" fmla="*/ 759124 w 1069675"/>
              <a:gd name="connsiteY14" fmla="*/ 215730 h 267488"/>
              <a:gd name="connsiteX15" fmla="*/ 836762 w 1069675"/>
              <a:gd name="connsiteY15" fmla="*/ 198477 h 267488"/>
              <a:gd name="connsiteX16" fmla="*/ 923026 w 1069675"/>
              <a:gd name="connsiteY16" fmla="*/ 146718 h 267488"/>
              <a:gd name="connsiteX17" fmla="*/ 948906 w 1069675"/>
              <a:gd name="connsiteY17" fmla="*/ 138092 h 267488"/>
              <a:gd name="connsiteX18" fmla="*/ 992038 w 1069675"/>
              <a:gd name="connsiteY18" fmla="*/ 94960 h 267488"/>
              <a:gd name="connsiteX19" fmla="*/ 1017917 w 1069675"/>
              <a:gd name="connsiteY19" fmla="*/ 77707 h 267488"/>
              <a:gd name="connsiteX20" fmla="*/ 1052422 w 1069675"/>
              <a:gd name="connsiteY20" fmla="*/ 25948 h 267488"/>
              <a:gd name="connsiteX21" fmla="*/ 1069675 w 1069675"/>
              <a:gd name="connsiteY21" fmla="*/ 69 h 2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69675" h="267488">
                <a:moveTo>
                  <a:pt x="0" y="8696"/>
                </a:moveTo>
                <a:cubicBezTo>
                  <a:pt x="14377" y="25949"/>
                  <a:pt x="27252" y="44574"/>
                  <a:pt x="43132" y="60454"/>
                </a:cubicBezTo>
                <a:cubicBezTo>
                  <a:pt x="50463" y="67785"/>
                  <a:pt x="61046" y="71070"/>
                  <a:pt x="69011" y="77707"/>
                </a:cubicBezTo>
                <a:cubicBezTo>
                  <a:pt x="78383" y="85517"/>
                  <a:pt x="86264" y="94960"/>
                  <a:pt x="94890" y="103586"/>
                </a:cubicBezTo>
                <a:cubicBezTo>
                  <a:pt x="113294" y="158794"/>
                  <a:pt x="87989" y="105887"/>
                  <a:pt x="129396" y="138092"/>
                </a:cubicBezTo>
                <a:cubicBezTo>
                  <a:pt x="155420" y="158333"/>
                  <a:pt x="174904" y="192823"/>
                  <a:pt x="207034" y="207103"/>
                </a:cubicBezTo>
                <a:cubicBezTo>
                  <a:pt x="223652" y="214489"/>
                  <a:pt x="241539" y="218605"/>
                  <a:pt x="258792" y="224356"/>
                </a:cubicBezTo>
                <a:lnTo>
                  <a:pt x="284672" y="232982"/>
                </a:lnTo>
                <a:cubicBezTo>
                  <a:pt x="293298" y="238733"/>
                  <a:pt x="301022" y="246151"/>
                  <a:pt x="310551" y="250235"/>
                </a:cubicBezTo>
                <a:cubicBezTo>
                  <a:pt x="321448" y="254905"/>
                  <a:pt x="333656" y="255605"/>
                  <a:pt x="345056" y="258862"/>
                </a:cubicBezTo>
                <a:cubicBezTo>
                  <a:pt x="353799" y="261360"/>
                  <a:pt x="362309" y="264613"/>
                  <a:pt x="370936" y="267488"/>
                </a:cubicBezTo>
                <a:cubicBezTo>
                  <a:pt x="445698" y="264613"/>
                  <a:pt x="520560" y="263679"/>
                  <a:pt x="595222" y="258862"/>
                </a:cubicBezTo>
                <a:cubicBezTo>
                  <a:pt x="647328" y="255500"/>
                  <a:pt x="635434" y="243917"/>
                  <a:pt x="690113" y="232982"/>
                </a:cubicBezTo>
                <a:cubicBezTo>
                  <a:pt x="704490" y="230107"/>
                  <a:pt x="719021" y="227912"/>
                  <a:pt x="733245" y="224356"/>
                </a:cubicBezTo>
                <a:cubicBezTo>
                  <a:pt x="742066" y="222151"/>
                  <a:pt x="750248" y="217703"/>
                  <a:pt x="759124" y="215730"/>
                </a:cubicBezTo>
                <a:cubicBezTo>
                  <a:pt x="850216" y="195487"/>
                  <a:pt x="778505" y="217895"/>
                  <a:pt x="836762" y="198477"/>
                </a:cubicBezTo>
                <a:cubicBezTo>
                  <a:pt x="873551" y="173951"/>
                  <a:pt x="885894" y="162632"/>
                  <a:pt x="923026" y="146718"/>
                </a:cubicBezTo>
                <a:cubicBezTo>
                  <a:pt x="931384" y="143136"/>
                  <a:pt x="940279" y="140967"/>
                  <a:pt x="948906" y="138092"/>
                </a:cubicBezTo>
                <a:cubicBezTo>
                  <a:pt x="1017917" y="92084"/>
                  <a:pt x="934529" y="152469"/>
                  <a:pt x="992038" y="94960"/>
                </a:cubicBezTo>
                <a:cubicBezTo>
                  <a:pt x="999369" y="87629"/>
                  <a:pt x="1009291" y="83458"/>
                  <a:pt x="1017917" y="77707"/>
                </a:cubicBezTo>
                <a:cubicBezTo>
                  <a:pt x="1029419" y="60454"/>
                  <a:pt x="1045864" y="45619"/>
                  <a:pt x="1052422" y="25948"/>
                </a:cubicBezTo>
                <a:cubicBezTo>
                  <a:pt x="1061958" y="-2659"/>
                  <a:pt x="1051956" y="69"/>
                  <a:pt x="1069675" y="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77969" y="2570672"/>
                <a:ext cx="8928340" cy="975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:r>
                  <a:rPr lang="en-US" dirty="0" smtClean="0"/>
                  <a:t>Kako u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promjenu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prevoja</a:t>
                </a:r>
                <a:r>
                  <a:rPr lang="en-US" dirty="0" smtClean="0"/>
                  <a:t>, to je </a:t>
                </a:r>
                <a:r>
                  <a:rPr lang="en-US" dirty="0" err="1" smtClean="0"/>
                  <a:t>tačka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(0, 3)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prevojna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tačka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69" y="2570672"/>
                <a:ext cx="8928340" cy="975523"/>
              </a:xfrm>
              <a:prstGeom prst="rect">
                <a:avLst/>
              </a:prstGeom>
              <a:blipFill rotWithShape="0">
                <a:blip r:embed="rId3"/>
                <a:stretch>
                  <a:fillRect l="-615" t="-4375" r="-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787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15991" y="457200"/>
                <a:ext cx="9368288" cy="5972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en-US" dirty="0" err="1" smtClean="0"/>
                  <a:t>Domen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−1+1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Sada</a:t>
                </a:r>
                <a:r>
                  <a:rPr lang="en-US" dirty="0" smtClean="0"/>
                  <a:t> se </a:t>
                </a:r>
                <a:r>
                  <a:rPr lang="en-US" dirty="0" err="1" smtClean="0"/>
                  <a:t>pitamo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kada</a:t>
                </a:r>
                <a:r>
                  <a:rPr lang="en-US" dirty="0" smtClean="0"/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=0.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 smtClean="0"/>
                  <a:t>=0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(</a:t>
                </a:r>
                <a:r>
                  <a:rPr lang="en-US" dirty="0" err="1" smtClean="0"/>
                  <a:t>kandidat</a:t>
                </a:r>
                <a:r>
                  <a:rPr lang="en-US" dirty="0" smtClean="0"/>
                  <a:t>)</a:t>
                </a:r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&gt;0?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91" y="457200"/>
                <a:ext cx="9368288" cy="5972019"/>
              </a:xfrm>
              <a:prstGeom prst="rect">
                <a:avLst/>
              </a:prstGeom>
              <a:blipFill rotWithShape="0">
                <a:blip r:embed="rId2"/>
                <a:stretch>
                  <a:fillRect l="-520" t="-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313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34436" y="397617"/>
                <a:ext cx="1365246" cy="379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36" y="397617"/>
                <a:ext cx="1365246" cy="379656"/>
              </a:xfrm>
              <a:prstGeom prst="rect">
                <a:avLst/>
              </a:prstGeom>
              <a:blipFill rotWithShape="0">
                <a:blip r:embed="rId2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38485160"/>
                  </p:ext>
                </p:extLst>
              </p:nvPr>
            </p:nvGraphicFramePr>
            <p:xfrm>
              <a:off x="2032000" y="719666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38485160"/>
                  </p:ext>
                </p:extLst>
              </p:nvPr>
            </p:nvGraphicFramePr>
            <p:xfrm>
              <a:off x="2032000" y="719666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8197" r="-200225" b="-3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------------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++++++++++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108197" r="-200225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204839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3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7289321" y="397617"/>
            <a:ext cx="26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5693434" y="1906438"/>
            <a:ext cx="879894" cy="232913"/>
          </a:xfrm>
          <a:custGeom>
            <a:avLst/>
            <a:gdLst>
              <a:gd name="connsiteX0" fmla="*/ 0 w 879894"/>
              <a:gd name="connsiteY0" fmla="*/ 232913 h 232913"/>
              <a:gd name="connsiteX1" fmla="*/ 43132 w 879894"/>
              <a:gd name="connsiteY1" fmla="*/ 224287 h 232913"/>
              <a:gd name="connsiteX2" fmla="*/ 51758 w 879894"/>
              <a:gd name="connsiteY2" fmla="*/ 198407 h 232913"/>
              <a:gd name="connsiteX3" fmla="*/ 77638 w 879894"/>
              <a:gd name="connsiteY3" fmla="*/ 181154 h 232913"/>
              <a:gd name="connsiteX4" fmla="*/ 129396 w 879894"/>
              <a:gd name="connsiteY4" fmla="*/ 138022 h 232913"/>
              <a:gd name="connsiteX5" fmla="*/ 189781 w 879894"/>
              <a:gd name="connsiteY5" fmla="*/ 69011 h 232913"/>
              <a:gd name="connsiteX6" fmla="*/ 207034 w 879894"/>
              <a:gd name="connsiteY6" fmla="*/ 43132 h 232913"/>
              <a:gd name="connsiteX7" fmla="*/ 232913 w 879894"/>
              <a:gd name="connsiteY7" fmla="*/ 34505 h 232913"/>
              <a:gd name="connsiteX8" fmla="*/ 258792 w 879894"/>
              <a:gd name="connsiteY8" fmla="*/ 17253 h 232913"/>
              <a:gd name="connsiteX9" fmla="*/ 319177 w 879894"/>
              <a:gd name="connsiteY9" fmla="*/ 0 h 232913"/>
              <a:gd name="connsiteX10" fmla="*/ 629728 w 879894"/>
              <a:gd name="connsiteY10" fmla="*/ 8626 h 232913"/>
              <a:gd name="connsiteX11" fmla="*/ 681487 w 879894"/>
              <a:gd name="connsiteY11" fmla="*/ 25879 h 232913"/>
              <a:gd name="connsiteX12" fmla="*/ 733245 w 879894"/>
              <a:gd name="connsiteY12" fmla="*/ 60385 h 232913"/>
              <a:gd name="connsiteX13" fmla="*/ 776377 w 879894"/>
              <a:gd name="connsiteY13" fmla="*/ 103517 h 232913"/>
              <a:gd name="connsiteX14" fmla="*/ 793630 w 879894"/>
              <a:gd name="connsiteY14" fmla="*/ 129396 h 232913"/>
              <a:gd name="connsiteX15" fmla="*/ 819509 w 879894"/>
              <a:gd name="connsiteY15" fmla="*/ 155275 h 232913"/>
              <a:gd name="connsiteX16" fmla="*/ 854015 w 879894"/>
              <a:gd name="connsiteY16" fmla="*/ 207034 h 232913"/>
              <a:gd name="connsiteX17" fmla="*/ 879894 w 879894"/>
              <a:gd name="connsiteY17" fmla="*/ 232913 h 23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79894" h="232913">
                <a:moveTo>
                  <a:pt x="0" y="232913"/>
                </a:moveTo>
                <a:cubicBezTo>
                  <a:pt x="14377" y="230038"/>
                  <a:pt x="30933" y="232420"/>
                  <a:pt x="43132" y="224287"/>
                </a:cubicBezTo>
                <a:cubicBezTo>
                  <a:pt x="50698" y="219243"/>
                  <a:pt x="46078" y="205508"/>
                  <a:pt x="51758" y="198407"/>
                </a:cubicBezTo>
                <a:cubicBezTo>
                  <a:pt x="58235" y="190311"/>
                  <a:pt x="69673" y="187791"/>
                  <a:pt x="77638" y="181154"/>
                </a:cubicBezTo>
                <a:cubicBezTo>
                  <a:pt x="144064" y="125799"/>
                  <a:pt x="65138" y="180862"/>
                  <a:pt x="129396" y="138022"/>
                </a:cubicBezTo>
                <a:cubicBezTo>
                  <a:pt x="169653" y="77638"/>
                  <a:pt x="146649" y="97766"/>
                  <a:pt x="189781" y="69011"/>
                </a:cubicBezTo>
                <a:cubicBezTo>
                  <a:pt x="195532" y="60385"/>
                  <a:pt x="198938" y="49609"/>
                  <a:pt x="207034" y="43132"/>
                </a:cubicBezTo>
                <a:cubicBezTo>
                  <a:pt x="214134" y="37452"/>
                  <a:pt x="224780" y="38572"/>
                  <a:pt x="232913" y="34505"/>
                </a:cubicBezTo>
                <a:cubicBezTo>
                  <a:pt x="242186" y="29869"/>
                  <a:pt x="249519" y="21889"/>
                  <a:pt x="258792" y="17253"/>
                </a:cubicBezTo>
                <a:cubicBezTo>
                  <a:pt x="271171" y="11064"/>
                  <a:pt x="308116" y="2765"/>
                  <a:pt x="319177" y="0"/>
                </a:cubicBezTo>
                <a:cubicBezTo>
                  <a:pt x="422694" y="2875"/>
                  <a:pt x="526434" y="1248"/>
                  <a:pt x="629728" y="8626"/>
                </a:cubicBezTo>
                <a:cubicBezTo>
                  <a:pt x="647868" y="9922"/>
                  <a:pt x="681487" y="25879"/>
                  <a:pt x="681487" y="25879"/>
                </a:cubicBezTo>
                <a:cubicBezTo>
                  <a:pt x="698740" y="37381"/>
                  <a:pt x="721743" y="43132"/>
                  <a:pt x="733245" y="60385"/>
                </a:cubicBezTo>
                <a:cubicBezTo>
                  <a:pt x="756249" y="94890"/>
                  <a:pt x="741872" y="80513"/>
                  <a:pt x="776377" y="103517"/>
                </a:cubicBezTo>
                <a:cubicBezTo>
                  <a:pt x="782128" y="112143"/>
                  <a:pt x="786993" y="121431"/>
                  <a:pt x="793630" y="129396"/>
                </a:cubicBezTo>
                <a:cubicBezTo>
                  <a:pt x="801440" y="138768"/>
                  <a:pt x="812019" y="145645"/>
                  <a:pt x="819509" y="155275"/>
                </a:cubicBezTo>
                <a:cubicBezTo>
                  <a:pt x="832239" y="171643"/>
                  <a:pt x="839353" y="192372"/>
                  <a:pt x="854015" y="207034"/>
                </a:cubicBezTo>
                <a:lnTo>
                  <a:pt x="879894" y="2329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212347" y="1906438"/>
            <a:ext cx="871302" cy="267419"/>
          </a:xfrm>
          <a:custGeom>
            <a:avLst/>
            <a:gdLst>
              <a:gd name="connsiteX0" fmla="*/ 0 w 871302"/>
              <a:gd name="connsiteY0" fmla="*/ 8626 h 267419"/>
              <a:gd name="connsiteX1" fmla="*/ 17253 w 871302"/>
              <a:gd name="connsiteY1" fmla="*/ 51758 h 267419"/>
              <a:gd name="connsiteX2" fmla="*/ 69011 w 871302"/>
              <a:gd name="connsiteY2" fmla="*/ 112143 h 267419"/>
              <a:gd name="connsiteX3" fmla="*/ 86264 w 871302"/>
              <a:gd name="connsiteY3" fmla="*/ 138022 h 267419"/>
              <a:gd name="connsiteX4" fmla="*/ 112144 w 871302"/>
              <a:gd name="connsiteY4" fmla="*/ 155275 h 267419"/>
              <a:gd name="connsiteX5" fmla="*/ 138023 w 871302"/>
              <a:gd name="connsiteY5" fmla="*/ 181154 h 267419"/>
              <a:gd name="connsiteX6" fmla="*/ 163902 w 871302"/>
              <a:gd name="connsiteY6" fmla="*/ 198407 h 267419"/>
              <a:gd name="connsiteX7" fmla="*/ 189781 w 871302"/>
              <a:gd name="connsiteY7" fmla="*/ 224287 h 267419"/>
              <a:gd name="connsiteX8" fmla="*/ 258793 w 871302"/>
              <a:gd name="connsiteY8" fmla="*/ 241539 h 267419"/>
              <a:gd name="connsiteX9" fmla="*/ 345057 w 871302"/>
              <a:gd name="connsiteY9" fmla="*/ 267419 h 267419"/>
              <a:gd name="connsiteX10" fmla="*/ 621102 w 871302"/>
              <a:gd name="connsiteY10" fmla="*/ 258792 h 267419"/>
              <a:gd name="connsiteX11" fmla="*/ 715993 w 871302"/>
              <a:gd name="connsiteY11" fmla="*/ 232913 h 267419"/>
              <a:gd name="connsiteX12" fmla="*/ 741872 w 871302"/>
              <a:gd name="connsiteY12" fmla="*/ 224287 h 267419"/>
              <a:gd name="connsiteX13" fmla="*/ 793630 w 871302"/>
              <a:gd name="connsiteY13" fmla="*/ 189781 h 267419"/>
              <a:gd name="connsiteX14" fmla="*/ 836762 w 871302"/>
              <a:gd name="connsiteY14" fmla="*/ 146649 h 267419"/>
              <a:gd name="connsiteX15" fmla="*/ 845389 w 871302"/>
              <a:gd name="connsiteY15" fmla="*/ 120770 h 267419"/>
              <a:gd name="connsiteX16" fmla="*/ 862642 w 871302"/>
              <a:gd name="connsiteY16" fmla="*/ 94890 h 267419"/>
              <a:gd name="connsiteX17" fmla="*/ 871268 w 871302"/>
              <a:gd name="connsiteY17" fmla="*/ 0 h 26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71302" h="267419">
                <a:moveTo>
                  <a:pt x="0" y="8626"/>
                </a:moveTo>
                <a:cubicBezTo>
                  <a:pt x="5751" y="23003"/>
                  <a:pt x="9733" y="38222"/>
                  <a:pt x="17253" y="51758"/>
                </a:cubicBezTo>
                <a:cubicBezTo>
                  <a:pt x="38791" y="90527"/>
                  <a:pt x="42860" y="80762"/>
                  <a:pt x="69011" y="112143"/>
                </a:cubicBezTo>
                <a:cubicBezTo>
                  <a:pt x="75648" y="120108"/>
                  <a:pt x="78933" y="130691"/>
                  <a:pt x="86264" y="138022"/>
                </a:cubicBezTo>
                <a:cubicBezTo>
                  <a:pt x="93595" y="145353"/>
                  <a:pt x="104179" y="148638"/>
                  <a:pt x="112144" y="155275"/>
                </a:cubicBezTo>
                <a:cubicBezTo>
                  <a:pt x="121516" y="163085"/>
                  <a:pt x="128651" y="173344"/>
                  <a:pt x="138023" y="181154"/>
                </a:cubicBezTo>
                <a:cubicBezTo>
                  <a:pt x="145988" y="187791"/>
                  <a:pt x="155937" y="191770"/>
                  <a:pt x="163902" y="198407"/>
                </a:cubicBezTo>
                <a:cubicBezTo>
                  <a:pt x="173274" y="206217"/>
                  <a:pt x="178675" y="219239"/>
                  <a:pt x="189781" y="224287"/>
                </a:cubicBezTo>
                <a:cubicBezTo>
                  <a:pt x="211368" y="234099"/>
                  <a:pt x="236298" y="234041"/>
                  <a:pt x="258793" y="241539"/>
                </a:cubicBezTo>
                <a:cubicBezTo>
                  <a:pt x="321799" y="262541"/>
                  <a:pt x="292908" y="254381"/>
                  <a:pt x="345057" y="267419"/>
                </a:cubicBezTo>
                <a:cubicBezTo>
                  <a:pt x="437072" y="264543"/>
                  <a:pt x="529176" y="263761"/>
                  <a:pt x="621102" y="258792"/>
                </a:cubicBezTo>
                <a:cubicBezTo>
                  <a:pt x="650210" y="257219"/>
                  <a:pt x="689838" y="241631"/>
                  <a:pt x="715993" y="232913"/>
                </a:cubicBezTo>
                <a:lnTo>
                  <a:pt x="741872" y="224287"/>
                </a:lnTo>
                <a:cubicBezTo>
                  <a:pt x="759125" y="212785"/>
                  <a:pt x="782128" y="207034"/>
                  <a:pt x="793630" y="189781"/>
                </a:cubicBezTo>
                <a:cubicBezTo>
                  <a:pt x="816634" y="155276"/>
                  <a:pt x="802257" y="169653"/>
                  <a:pt x="836762" y="146649"/>
                </a:cubicBezTo>
                <a:cubicBezTo>
                  <a:pt x="839638" y="138023"/>
                  <a:pt x="841322" y="128903"/>
                  <a:pt x="845389" y="120770"/>
                </a:cubicBezTo>
                <a:cubicBezTo>
                  <a:pt x="850026" y="111497"/>
                  <a:pt x="859914" y="104893"/>
                  <a:pt x="862642" y="94890"/>
                </a:cubicBezTo>
                <a:cubicBezTo>
                  <a:pt x="872338" y="59338"/>
                  <a:pt x="871268" y="33426"/>
                  <a:pt x="87126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043796" y="4514058"/>
                <a:ext cx="86436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 x=0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promjenu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prevoja</a:t>
                </a:r>
                <a:r>
                  <a:rPr lang="en-US" dirty="0" smtClean="0"/>
                  <a:t>, pa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0, </m:t>
                        </m:r>
                        <m:d>
                          <m:dPr>
                            <m:ctrlPr>
                              <a:rPr lang="en-US" b="0" i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0−1</m:t>
                            </m:r>
                          </m:e>
                        </m:d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∙0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(0,−1)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796" y="4514058"/>
                <a:ext cx="864366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56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34436" y="3003539"/>
                <a:ext cx="68234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𝐹𝑢𝑛𝑘𝑐𝑖𝑗𝑎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je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konveksna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0,+∞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𝐹𝑢𝑛𝑘𝑐𝑖𝑗𝑎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je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konkavna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36" y="3003539"/>
                <a:ext cx="6823495" cy="646331"/>
              </a:xfrm>
              <a:prstGeom prst="rect">
                <a:avLst/>
              </a:prstGeom>
              <a:blipFill rotWithShape="0">
                <a:blip r:embed="rId5"/>
                <a:stretch>
                  <a:fillRect b="-8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824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52091" y="336430"/>
                <a:ext cx="9144000" cy="4672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R: </a:t>
                </a:r>
                <a:r>
                  <a:rPr lang="en-US" dirty="0" err="1" smtClean="0"/>
                  <a:t>Domen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−2=0⇔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 err="1" smtClean="0"/>
                  <a:t>Konveksnost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konkavnost</a:t>
                </a:r>
                <a:r>
                  <a:rPr lang="en-US" dirty="0" smtClean="0"/>
                  <a:t>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svako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 smtClean="0"/>
              </a:p>
              <a:p>
                <a:r>
                  <a:rPr lang="en-US" dirty="0" err="1" smtClean="0"/>
                  <a:t>Možemo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zaključiti</a:t>
                </a:r>
                <a:r>
                  <a:rPr lang="en-US" dirty="0" smtClean="0"/>
                  <a:t> da je </a:t>
                </a:r>
                <a:r>
                  <a:rPr lang="en-US" dirty="0" err="1" smtClean="0"/>
                  <a:t>funkcija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konveksna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cijelom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domenu</a:t>
                </a:r>
                <a:r>
                  <a:rPr lang="en-US" dirty="0" smtClean="0"/>
                  <a:t>, pa f </a:t>
                </a:r>
                <a:r>
                  <a:rPr lang="en-US" dirty="0" err="1" smtClean="0"/>
                  <a:t>nema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prevojnih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tačaka</a:t>
                </a:r>
                <a:r>
                  <a:rPr lang="en-US" dirty="0" smtClean="0"/>
                  <a:t>.</a:t>
                </a:r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+4)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1" y="336430"/>
                <a:ext cx="9144000" cy="4672946"/>
              </a:xfrm>
              <a:prstGeom prst="rect">
                <a:avLst/>
              </a:prstGeom>
              <a:blipFill rotWithShape="0">
                <a:blip r:embed="rId2"/>
                <a:stretch>
                  <a:fillRect l="-600" t="-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405" y="4122405"/>
            <a:ext cx="2735595" cy="273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8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6211" y="293299"/>
                <a:ext cx="10291314" cy="5892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Domen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−1≠0 ⟶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∖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4−2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−1)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11" y="293299"/>
                <a:ext cx="10291314" cy="5892447"/>
              </a:xfrm>
              <a:prstGeom prst="rect">
                <a:avLst/>
              </a:prstGeom>
              <a:blipFill rotWithShape="0">
                <a:blip r:embed="rId2"/>
                <a:stretch>
                  <a:fillRect l="-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485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520467" y="380723"/>
                <a:ext cx="16102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67" y="380723"/>
                <a:ext cx="1610249" cy="66191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21102" y="1337094"/>
                <a:ext cx="9437298" cy="7325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Primjetimo da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"</m:t>
                        </m:r>
                      </m:sup>
                    </m:sSup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svako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Možemo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zaključiti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nema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prevojnih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tačaka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Ostaje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konkavnost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1337094"/>
                <a:ext cx="9437298" cy="732508"/>
              </a:xfrm>
              <a:prstGeom prst="rect">
                <a:avLst/>
              </a:prstGeom>
              <a:blipFill rotWithShape="0">
                <a:blip r:embed="rId3"/>
                <a:stretch>
                  <a:fillRect l="-711" t="-4132" b="-14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621102" y="2554580"/>
                <a:ext cx="16102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"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2554580"/>
                <a:ext cx="1610249" cy="6619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3440431"/>
                  </p:ext>
                </p:extLst>
              </p:nvPr>
            </p:nvGraphicFramePr>
            <p:xfrm>
              <a:off x="1275751" y="3868308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−1)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"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3440431"/>
                  </p:ext>
                </p:extLst>
              </p:nvPr>
            </p:nvGraphicFramePr>
            <p:xfrm>
              <a:off x="1275751" y="3868308"/>
              <a:ext cx="8127999" cy="148850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108197" r="-200225" b="-209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204839" r="-200225" b="-1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+++++++++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--------------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5"/>
                          <a:stretch>
                            <a:fillRect l="-225" t="-309836" r="-200225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6530196" y="3450566"/>
            <a:ext cx="37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4830792" y="4968815"/>
            <a:ext cx="931800" cy="394677"/>
          </a:xfrm>
          <a:custGeom>
            <a:avLst/>
            <a:gdLst>
              <a:gd name="connsiteX0" fmla="*/ 0 w 931800"/>
              <a:gd name="connsiteY0" fmla="*/ 69011 h 394677"/>
              <a:gd name="connsiteX1" fmla="*/ 8627 w 931800"/>
              <a:gd name="connsiteY1" fmla="*/ 129396 h 394677"/>
              <a:gd name="connsiteX2" fmla="*/ 51759 w 931800"/>
              <a:gd name="connsiteY2" fmla="*/ 189781 h 394677"/>
              <a:gd name="connsiteX3" fmla="*/ 94891 w 931800"/>
              <a:gd name="connsiteY3" fmla="*/ 232913 h 394677"/>
              <a:gd name="connsiteX4" fmla="*/ 112144 w 931800"/>
              <a:gd name="connsiteY4" fmla="*/ 258793 h 394677"/>
              <a:gd name="connsiteX5" fmla="*/ 163902 w 931800"/>
              <a:gd name="connsiteY5" fmla="*/ 301925 h 394677"/>
              <a:gd name="connsiteX6" fmla="*/ 181155 w 931800"/>
              <a:gd name="connsiteY6" fmla="*/ 327804 h 394677"/>
              <a:gd name="connsiteX7" fmla="*/ 232914 w 931800"/>
              <a:gd name="connsiteY7" fmla="*/ 353683 h 394677"/>
              <a:gd name="connsiteX8" fmla="*/ 586597 w 931800"/>
              <a:gd name="connsiteY8" fmla="*/ 362310 h 394677"/>
              <a:gd name="connsiteX9" fmla="*/ 646982 w 931800"/>
              <a:gd name="connsiteY9" fmla="*/ 336430 h 394677"/>
              <a:gd name="connsiteX10" fmla="*/ 681487 w 931800"/>
              <a:gd name="connsiteY10" fmla="*/ 327804 h 394677"/>
              <a:gd name="connsiteX11" fmla="*/ 707366 w 931800"/>
              <a:gd name="connsiteY11" fmla="*/ 310551 h 394677"/>
              <a:gd name="connsiteX12" fmla="*/ 733246 w 931800"/>
              <a:gd name="connsiteY12" fmla="*/ 301925 h 394677"/>
              <a:gd name="connsiteX13" fmla="*/ 750499 w 931800"/>
              <a:gd name="connsiteY13" fmla="*/ 276045 h 394677"/>
              <a:gd name="connsiteX14" fmla="*/ 776378 w 931800"/>
              <a:gd name="connsiteY14" fmla="*/ 250166 h 394677"/>
              <a:gd name="connsiteX15" fmla="*/ 793631 w 931800"/>
              <a:gd name="connsiteY15" fmla="*/ 224287 h 394677"/>
              <a:gd name="connsiteX16" fmla="*/ 819510 w 931800"/>
              <a:gd name="connsiteY16" fmla="*/ 198408 h 394677"/>
              <a:gd name="connsiteX17" fmla="*/ 854016 w 931800"/>
              <a:gd name="connsiteY17" fmla="*/ 129396 h 394677"/>
              <a:gd name="connsiteX18" fmla="*/ 871268 w 931800"/>
              <a:gd name="connsiteY18" fmla="*/ 103517 h 394677"/>
              <a:gd name="connsiteX19" fmla="*/ 879895 w 931800"/>
              <a:gd name="connsiteY19" fmla="*/ 77638 h 394677"/>
              <a:gd name="connsiteX20" fmla="*/ 923027 w 931800"/>
              <a:gd name="connsiteY20" fmla="*/ 0 h 394677"/>
              <a:gd name="connsiteX21" fmla="*/ 923027 w 931800"/>
              <a:gd name="connsiteY21" fmla="*/ 43132 h 394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31800" h="394677">
                <a:moveTo>
                  <a:pt x="0" y="69011"/>
                </a:moveTo>
                <a:cubicBezTo>
                  <a:pt x="2876" y="89139"/>
                  <a:pt x="3277" y="109780"/>
                  <a:pt x="8627" y="129396"/>
                </a:cubicBezTo>
                <a:cubicBezTo>
                  <a:pt x="18981" y="167361"/>
                  <a:pt x="28507" y="161879"/>
                  <a:pt x="51759" y="189781"/>
                </a:cubicBezTo>
                <a:cubicBezTo>
                  <a:pt x="87702" y="232913"/>
                  <a:pt x="47446" y="201283"/>
                  <a:pt x="94891" y="232913"/>
                </a:cubicBezTo>
                <a:cubicBezTo>
                  <a:pt x="100642" y="241540"/>
                  <a:pt x="105507" y="250828"/>
                  <a:pt x="112144" y="258793"/>
                </a:cubicBezTo>
                <a:cubicBezTo>
                  <a:pt x="132899" y="283700"/>
                  <a:pt x="138457" y="284961"/>
                  <a:pt x="163902" y="301925"/>
                </a:cubicBezTo>
                <a:cubicBezTo>
                  <a:pt x="169653" y="310551"/>
                  <a:pt x="173824" y="320473"/>
                  <a:pt x="181155" y="327804"/>
                </a:cubicBezTo>
                <a:cubicBezTo>
                  <a:pt x="197879" y="344528"/>
                  <a:pt x="211864" y="346667"/>
                  <a:pt x="232914" y="353683"/>
                </a:cubicBezTo>
                <a:cubicBezTo>
                  <a:pt x="348733" y="430897"/>
                  <a:pt x="259048" y="378288"/>
                  <a:pt x="586597" y="362310"/>
                </a:cubicBezTo>
                <a:cubicBezTo>
                  <a:pt x="603010" y="361509"/>
                  <a:pt x="634982" y="340930"/>
                  <a:pt x="646982" y="336430"/>
                </a:cubicBezTo>
                <a:cubicBezTo>
                  <a:pt x="658083" y="332267"/>
                  <a:pt x="669985" y="330679"/>
                  <a:pt x="681487" y="327804"/>
                </a:cubicBezTo>
                <a:cubicBezTo>
                  <a:pt x="690113" y="322053"/>
                  <a:pt x="698093" y="315187"/>
                  <a:pt x="707366" y="310551"/>
                </a:cubicBezTo>
                <a:cubicBezTo>
                  <a:pt x="715499" y="306484"/>
                  <a:pt x="726145" y="307605"/>
                  <a:pt x="733246" y="301925"/>
                </a:cubicBezTo>
                <a:cubicBezTo>
                  <a:pt x="741342" y="295448"/>
                  <a:pt x="743862" y="284010"/>
                  <a:pt x="750499" y="276045"/>
                </a:cubicBezTo>
                <a:cubicBezTo>
                  <a:pt x="758309" y="266673"/>
                  <a:pt x="768568" y="259538"/>
                  <a:pt x="776378" y="250166"/>
                </a:cubicBezTo>
                <a:cubicBezTo>
                  <a:pt x="783015" y="242201"/>
                  <a:pt x="786994" y="232252"/>
                  <a:pt x="793631" y="224287"/>
                </a:cubicBezTo>
                <a:cubicBezTo>
                  <a:pt x="801441" y="214915"/>
                  <a:pt x="812960" y="208700"/>
                  <a:pt x="819510" y="198408"/>
                </a:cubicBezTo>
                <a:cubicBezTo>
                  <a:pt x="833318" y="176710"/>
                  <a:pt x="839750" y="150796"/>
                  <a:pt x="854016" y="129396"/>
                </a:cubicBezTo>
                <a:cubicBezTo>
                  <a:pt x="859767" y="120770"/>
                  <a:pt x="866632" y="112790"/>
                  <a:pt x="871268" y="103517"/>
                </a:cubicBezTo>
                <a:cubicBezTo>
                  <a:pt x="875335" y="95384"/>
                  <a:pt x="875479" y="85587"/>
                  <a:pt x="879895" y="77638"/>
                </a:cubicBezTo>
                <a:cubicBezTo>
                  <a:pt x="929332" y="-11349"/>
                  <a:pt x="903506" y="58558"/>
                  <a:pt x="923027" y="0"/>
                </a:cubicBezTo>
                <a:cubicBezTo>
                  <a:pt x="933686" y="31979"/>
                  <a:pt x="935719" y="17746"/>
                  <a:pt x="923027" y="431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548113" y="4997937"/>
            <a:ext cx="767751" cy="313796"/>
          </a:xfrm>
          <a:custGeom>
            <a:avLst/>
            <a:gdLst>
              <a:gd name="connsiteX0" fmla="*/ 0 w 767751"/>
              <a:gd name="connsiteY0" fmla="*/ 207034 h 232913"/>
              <a:gd name="connsiteX1" fmla="*/ 8626 w 767751"/>
              <a:gd name="connsiteY1" fmla="*/ 129396 h 232913"/>
              <a:gd name="connsiteX2" fmla="*/ 77638 w 767751"/>
              <a:gd name="connsiteY2" fmla="*/ 69011 h 232913"/>
              <a:gd name="connsiteX3" fmla="*/ 207034 w 767751"/>
              <a:gd name="connsiteY3" fmla="*/ 25879 h 232913"/>
              <a:gd name="connsiteX4" fmla="*/ 232913 w 767751"/>
              <a:gd name="connsiteY4" fmla="*/ 17253 h 232913"/>
              <a:gd name="connsiteX5" fmla="*/ 258792 w 767751"/>
              <a:gd name="connsiteY5" fmla="*/ 8626 h 232913"/>
              <a:gd name="connsiteX6" fmla="*/ 310551 w 767751"/>
              <a:gd name="connsiteY6" fmla="*/ 0 h 232913"/>
              <a:gd name="connsiteX7" fmla="*/ 457200 w 767751"/>
              <a:gd name="connsiteY7" fmla="*/ 8626 h 232913"/>
              <a:gd name="connsiteX8" fmla="*/ 508958 w 767751"/>
              <a:gd name="connsiteY8" fmla="*/ 25879 h 232913"/>
              <a:gd name="connsiteX9" fmla="*/ 560717 w 767751"/>
              <a:gd name="connsiteY9" fmla="*/ 51758 h 232913"/>
              <a:gd name="connsiteX10" fmla="*/ 586596 w 767751"/>
              <a:gd name="connsiteY10" fmla="*/ 60385 h 232913"/>
              <a:gd name="connsiteX11" fmla="*/ 638355 w 767751"/>
              <a:gd name="connsiteY11" fmla="*/ 86264 h 232913"/>
              <a:gd name="connsiteX12" fmla="*/ 690113 w 767751"/>
              <a:gd name="connsiteY12" fmla="*/ 138023 h 232913"/>
              <a:gd name="connsiteX13" fmla="*/ 715992 w 767751"/>
              <a:gd name="connsiteY13" fmla="*/ 163902 h 232913"/>
              <a:gd name="connsiteX14" fmla="*/ 741872 w 767751"/>
              <a:gd name="connsiteY14" fmla="*/ 181155 h 232913"/>
              <a:gd name="connsiteX15" fmla="*/ 750498 w 767751"/>
              <a:gd name="connsiteY15" fmla="*/ 207034 h 232913"/>
              <a:gd name="connsiteX16" fmla="*/ 767751 w 767751"/>
              <a:gd name="connsiteY16" fmla="*/ 232913 h 23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7751" h="232913">
                <a:moveTo>
                  <a:pt x="0" y="207034"/>
                </a:moveTo>
                <a:cubicBezTo>
                  <a:pt x="2875" y="181155"/>
                  <a:pt x="2311" y="154657"/>
                  <a:pt x="8626" y="129396"/>
                </a:cubicBezTo>
                <a:cubicBezTo>
                  <a:pt x="15030" y="103778"/>
                  <a:pt x="61955" y="74239"/>
                  <a:pt x="77638" y="69011"/>
                </a:cubicBezTo>
                <a:lnTo>
                  <a:pt x="207034" y="25879"/>
                </a:lnTo>
                <a:lnTo>
                  <a:pt x="232913" y="17253"/>
                </a:lnTo>
                <a:cubicBezTo>
                  <a:pt x="241539" y="14377"/>
                  <a:pt x="249823" y="10121"/>
                  <a:pt x="258792" y="8626"/>
                </a:cubicBezTo>
                <a:lnTo>
                  <a:pt x="310551" y="0"/>
                </a:lnTo>
                <a:cubicBezTo>
                  <a:pt x="359434" y="2875"/>
                  <a:pt x="408644" y="2293"/>
                  <a:pt x="457200" y="8626"/>
                </a:cubicBezTo>
                <a:cubicBezTo>
                  <a:pt x="475233" y="10978"/>
                  <a:pt x="491705" y="20128"/>
                  <a:pt x="508958" y="25879"/>
                </a:cubicBezTo>
                <a:cubicBezTo>
                  <a:pt x="574004" y="47562"/>
                  <a:pt x="493831" y="18315"/>
                  <a:pt x="560717" y="51758"/>
                </a:cubicBezTo>
                <a:cubicBezTo>
                  <a:pt x="568850" y="55825"/>
                  <a:pt x="578463" y="56318"/>
                  <a:pt x="586596" y="60385"/>
                </a:cubicBezTo>
                <a:cubicBezTo>
                  <a:pt x="653476" y="93826"/>
                  <a:pt x="573314" y="64586"/>
                  <a:pt x="638355" y="86264"/>
                </a:cubicBezTo>
                <a:lnTo>
                  <a:pt x="690113" y="138023"/>
                </a:lnTo>
                <a:cubicBezTo>
                  <a:pt x="698739" y="146649"/>
                  <a:pt x="705841" y="157135"/>
                  <a:pt x="715992" y="163902"/>
                </a:cubicBezTo>
                <a:lnTo>
                  <a:pt x="741872" y="181155"/>
                </a:lnTo>
                <a:cubicBezTo>
                  <a:pt x="744747" y="189781"/>
                  <a:pt x="746432" y="198901"/>
                  <a:pt x="750498" y="207034"/>
                </a:cubicBezTo>
                <a:cubicBezTo>
                  <a:pt x="755135" y="216307"/>
                  <a:pt x="767751" y="232913"/>
                  <a:pt x="767751" y="2329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233577" y="5589917"/>
                <a:ext cx="409754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konveksna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−∞,1</m:t>
                        </m:r>
                      </m:e>
                    </m:d>
                  </m:oMath>
                </a14:m>
                <a:endParaRPr lang="en-US" sz="20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konkavna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1,+∞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77" y="5589917"/>
                <a:ext cx="4097548" cy="707886"/>
              </a:xfrm>
              <a:prstGeom prst="rect">
                <a:avLst/>
              </a:prstGeom>
              <a:blipFill rotWithShape="0">
                <a:blip r:embed="rId6"/>
                <a:stretch>
                  <a:fillRect t="-4310" b="-155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541698" y="5728416"/>
            <a:ext cx="565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Tačka</a:t>
            </a:r>
            <a:r>
              <a:rPr lang="en-US" b="1" dirty="0" smtClean="0">
                <a:solidFill>
                  <a:srgbClr val="FF0000"/>
                </a:solidFill>
              </a:rPr>
              <a:t> x=1 ne </a:t>
            </a:r>
            <a:r>
              <a:rPr lang="en-US" b="1" dirty="0" err="1" smtClean="0">
                <a:solidFill>
                  <a:srgbClr val="FF0000"/>
                </a:solidFill>
              </a:rPr>
              <a:t>pripada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domenu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funkcije</a:t>
            </a:r>
            <a:r>
              <a:rPr lang="en-US" b="1" dirty="0" smtClean="0">
                <a:solidFill>
                  <a:srgbClr val="FF0000"/>
                </a:solidFill>
              </a:rPr>
              <a:t>!!!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73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9" grpId="0" animBg="1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1342</TotalTime>
  <Words>186</Words>
  <Application>Microsoft Office PowerPoint</Application>
  <PresentationFormat>Widescreen</PresentationFormat>
  <Paragraphs>155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Konveksnost I prevojne tačke funkcije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115</cp:revision>
  <dcterms:created xsi:type="dcterms:W3CDTF">2020-11-08T09:24:49Z</dcterms:created>
  <dcterms:modified xsi:type="dcterms:W3CDTF">2021-03-11T00:10:38Z</dcterms:modified>
</cp:coreProperties>
</file>