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7" r:id="rId3"/>
    <p:sldId id="278" r:id="rId4"/>
    <p:sldId id="279" r:id="rId5"/>
    <p:sldId id="280" r:id="rId6"/>
    <p:sldId id="281" r:id="rId7"/>
    <p:sldId id="265" r:id="rId8"/>
    <p:sldId id="266" r:id="rId9"/>
    <p:sldId id="275" r:id="rId10"/>
    <p:sldId id="276" r:id="rId11"/>
    <p:sldId id="274" r:id="rId12"/>
    <p:sldId id="260" r:id="rId13"/>
    <p:sldId id="270" r:id="rId14"/>
    <p:sldId id="271" r:id="rId15"/>
    <p:sldId id="272" r:id="rId16"/>
    <p:sldId id="273" r:id="rId17"/>
    <p:sldId id="287" r:id="rId18"/>
    <p:sldId id="282" r:id="rId19"/>
    <p:sldId id="283" r:id="rId20"/>
    <p:sldId id="288" r:id="rId21"/>
    <p:sldId id="289" r:id="rId22"/>
    <p:sldId id="293" r:id="rId23"/>
    <p:sldId id="29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1DF-ACFA-470B-9C0E-1844A54CD0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6AF8493-22E4-4C5D-BB0D-227E0F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2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1DF-ACFA-470B-9C0E-1844A54CD0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8493-22E4-4C5D-BB0D-227E0F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3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1DF-ACFA-470B-9C0E-1844A54CD0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8493-22E4-4C5D-BB0D-227E0F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1DF-ACFA-470B-9C0E-1844A54CD0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8493-22E4-4C5D-BB0D-227E0F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8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9E101DF-ACFA-470B-9C0E-1844A54CD0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6AF8493-22E4-4C5D-BB0D-227E0F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5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1DF-ACFA-470B-9C0E-1844A54CD0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8493-22E4-4C5D-BB0D-227E0F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2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1DF-ACFA-470B-9C0E-1844A54CD0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8493-22E4-4C5D-BB0D-227E0F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7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1DF-ACFA-470B-9C0E-1844A54CD0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8493-22E4-4C5D-BB0D-227E0F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3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1DF-ACFA-470B-9C0E-1844A54CD0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8493-22E4-4C5D-BB0D-227E0F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7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1DF-ACFA-470B-9C0E-1844A54CD0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8493-22E4-4C5D-BB0D-227E0F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5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1DF-ACFA-470B-9C0E-1844A54CD00C}" type="datetimeFigureOut">
              <a:rPr lang="en-US" smtClean="0"/>
              <a:t>1/14/2022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8493-22E4-4C5D-BB0D-227E0F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9E101DF-ACFA-470B-9C0E-1844A54CD0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6AF8493-22E4-4C5D-BB0D-227E0FDD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0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inarski-diplomski.co.rs/ISTORIJA/Mehmed-pasa-Sokolovic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seminarski-diplomski.co.rs/ISTORIJA/SultaniOsmanskogCarstv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BE47349-3C8C-4ABD-968C-3F402AA78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4"/>
          <a:stretch/>
        </p:blipFill>
        <p:spPr>
          <a:xfrm>
            <a:off x="1367161" y="719091"/>
            <a:ext cx="9623393" cy="4793188"/>
          </a:xfrm>
        </p:spPr>
      </p:pic>
    </p:spTree>
    <p:extLst>
      <p:ext uri="{BB962C8B-B14F-4D97-AF65-F5344CB8AC3E}">
        <p14:creationId xmlns:p14="http://schemas.microsoft.com/office/powerpoint/2010/main" val="66004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C344780-D4A8-45D3-B530-D41EFAD0B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408" y="1015660"/>
            <a:ext cx="8362766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9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9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9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Mehmed-pasa Sokolovic">
            <a:extLst>
              <a:ext uri="{FF2B5EF4-FFF2-40B4-BE49-F238E27FC236}">
                <a16:creationId xmlns="" xmlns:a16="http://schemas.microsoft.com/office/drawing/2014/main" id="{88DF3683-E39F-4738-B120-85476605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5" y="2551389"/>
            <a:ext cx="3115590" cy="244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D44D57E-E52B-420D-AE85-0ED37AAED2B7}"/>
              </a:ext>
            </a:extLst>
          </p:cNvPr>
          <p:cNvSpPr/>
          <p:nvPr/>
        </p:nvSpPr>
        <p:spPr>
          <a:xfrm>
            <a:off x="3600845" y="2413338"/>
            <a:ext cx="72950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Mehmed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Sokolović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(tur. 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Sokollu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Mehmet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Paşa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1505 — 11.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oktobar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1579), 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narodu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poznatiji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"</a:t>
            </a:r>
            <a:r>
              <a:rPr lang="en-US" i="1" dirty="0">
                <a:solidFill>
                  <a:srgbClr val="000066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Mehmed-</a:t>
            </a:r>
            <a:r>
              <a:rPr lang="en-US" i="1" dirty="0" err="1">
                <a:solidFill>
                  <a:srgbClr val="000066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paša</a:t>
            </a:r>
            <a:r>
              <a:rPr lang="en-US" i="1" dirty="0">
                <a:solidFill>
                  <a:srgbClr val="000066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i="1" dirty="0" err="1">
                <a:solidFill>
                  <a:srgbClr val="000066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Sokolović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",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je bio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Veliki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vezir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predsednik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vlade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 u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Osmanskom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carstvu.Poreklom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Srbin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iz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Hercegovine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rođen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selu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Sokolovići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blizu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gradića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Rudo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Kao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dečak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školovao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se 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manastiru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Mileševa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U "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Danku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krvi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"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odveden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janjičare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mu je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15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godina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Po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njegovom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naređenju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1571.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godine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izgrađen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most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preko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Drine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Višegradu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Uveče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Carigradu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11.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oktobra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1579.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Sokolovića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atentatu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ubija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izvesni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sumanuti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derviš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4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10B66396-FB1D-4ED4-B5D1-BA358A529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239" y="981283"/>
            <a:ext cx="6629400" cy="53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Višegradski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9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išegrad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leži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Drini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prostranoj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kotlini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brežuljkastim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padinama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blago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uzdižu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planine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visoke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mjestu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gdje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planine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čine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uski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duboki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kanjon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Drine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razdvajaju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prostranu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kotlinu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stoji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kameni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star most s 11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lukova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širokog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raspona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poznatijeg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svima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Drini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ćuprija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Višegradski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most je dug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širok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sredini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gdje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proširen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dvije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terase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jedna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Taj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zove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kapija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Idući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čaršije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lijevoj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uzdiže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stub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ugrađena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natpisom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1571.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izgradnja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završena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onome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 je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izgradio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izgrađen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Nasuprot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ovom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stubu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terasa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zove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Sofa. Sofa je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uzdignuta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dvije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stepenice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ograđena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kamenom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ogradom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cijela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dužina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Višegradski most">
            <a:extLst>
              <a:ext uri="{FF2B5EF4-FFF2-40B4-BE49-F238E27FC236}">
                <a16:creationId xmlns="" xmlns:a16="http://schemas.microsoft.com/office/drawing/2014/main" id="{D49F4538-724A-432D-A9B8-45CD8DC97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8" y="1698670"/>
            <a:ext cx="3998391" cy="20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7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E7C9F21-3161-4514-9D28-D2D25D00D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34" y="737956"/>
            <a:ext cx="9072978" cy="5382087"/>
          </a:xfrm>
        </p:spPr>
      </p:pic>
    </p:spTree>
    <p:extLst>
      <p:ext uri="{BB962C8B-B14F-4D97-AF65-F5344CB8AC3E}">
        <p14:creationId xmlns:p14="http://schemas.microsoft.com/office/powerpoint/2010/main" val="279434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3B2D26-BCE2-4522-8705-D0883888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43379"/>
            <a:ext cx="10058400" cy="5328821"/>
          </a:xfrm>
        </p:spPr>
        <p:txBody>
          <a:bodyPr/>
          <a:lstStyle/>
          <a:p>
            <a:r>
              <a:rPr lang="en-US" b="1" dirty="0" err="1"/>
              <a:t>Turska</a:t>
            </a:r>
            <a:r>
              <a:rPr lang="en-US" b="1" dirty="0"/>
              <a:t> </a:t>
            </a:r>
            <a:r>
              <a:rPr lang="en-US" b="1" dirty="0" err="1"/>
              <a:t>vremena</a:t>
            </a:r>
            <a:r>
              <a:rPr lang="en-US" b="1" dirty="0"/>
              <a:t>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poglavlja</a:t>
            </a:r>
            <a:r>
              <a:rPr lang="en-US" dirty="0"/>
              <a:t> o </a:t>
            </a:r>
            <a:r>
              <a:rPr lang="en-US" dirty="0" err="1"/>
              <a:t>građenju</a:t>
            </a:r>
            <a:r>
              <a:rPr lang="en-US" dirty="0"/>
              <a:t> </a:t>
            </a:r>
            <a:r>
              <a:rPr lang="en-US" dirty="0" err="1"/>
              <a:t>mosta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 </a:t>
            </a:r>
            <a:r>
              <a:rPr lang="en-US" dirty="0" err="1"/>
              <a:t>životu</a:t>
            </a:r>
            <a:r>
              <a:rPr lang="en-US" dirty="0"/>
              <a:t> </a:t>
            </a:r>
            <a:r>
              <a:rPr lang="en-US" dirty="0" err="1"/>
              <a:t>kasabe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izgradnje</a:t>
            </a:r>
            <a:r>
              <a:rPr lang="en-US" dirty="0"/>
              <a:t>. 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="" xmlns:a16="http://schemas.microsoft.com/office/drawing/2014/main" id="{B418B07D-41C1-41EF-AEE9-41196D1E3833}"/>
              </a:ext>
            </a:extLst>
          </p:cNvPr>
          <p:cNvSpPr/>
          <p:nvPr/>
        </p:nvSpPr>
        <p:spPr>
          <a:xfrm>
            <a:off x="1216241" y="2254928"/>
            <a:ext cx="4678532" cy="37596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Karakteriše</a:t>
            </a:r>
            <a:r>
              <a:rPr lang="en-US" sz="2000" dirty="0"/>
              <a:t> </a:t>
            </a:r>
            <a:r>
              <a:rPr lang="en-US" sz="2000" dirty="0" err="1"/>
              <a:t>ga</a:t>
            </a:r>
            <a:r>
              <a:rPr lang="en-US" sz="2000" dirty="0"/>
              <a:t> </a:t>
            </a:r>
            <a:r>
              <a:rPr lang="en-US" sz="2000" dirty="0" err="1"/>
              <a:t>spremnost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žrtvu</a:t>
            </a:r>
            <a:r>
              <a:rPr lang="en-US" sz="2000" dirty="0"/>
              <a:t>, </a:t>
            </a:r>
            <a:r>
              <a:rPr lang="en-US" sz="2000" dirty="0" err="1"/>
              <a:t>neprihvatanje</a:t>
            </a:r>
            <a:r>
              <a:rPr lang="en-US" sz="2000" dirty="0"/>
              <a:t> </a:t>
            </a:r>
            <a:r>
              <a:rPr lang="en-US" sz="2000" dirty="0" err="1"/>
              <a:t>nepoznatog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poštovanje</a:t>
            </a:r>
            <a:r>
              <a:rPr lang="en-US" sz="2000" dirty="0"/>
              <a:t> </a:t>
            </a:r>
            <a:r>
              <a:rPr lang="en-US" sz="2000" dirty="0" err="1"/>
              <a:t>jednog</a:t>
            </a:r>
            <a:r>
              <a:rPr lang="en-US" sz="2000" dirty="0"/>
              <a:t> </a:t>
            </a:r>
            <a:r>
              <a:rPr lang="en-US" sz="2000" dirty="0" err="1"/>
              <a:t>ustaljenog</a:t>
            </a:r>
            <a:r>
              <a:rPr lang="en-US" sz="2000" dirty="0"/>
              <a:t> </a:t>
            </a:r>
            <a:r>
              <a:rPr lang="en-US" sz="2000" dirty="0" err="1"/>
              <a:t>kasabalijskog</a:t>
            </a:r>
            <a:r>
              <a:rPr lang="en-US" sz="2000" dirty="0"/>
              <a:t> </a:t>
            </a:r>
            <a:r>
              <a:rPr lang="en-US" sz="2000" dirty="0" err="1"/>
              <a:t>poretka</a:t>
            </a:r>
            <a:r>
              <a:rPr lang="en-US" sz="2000" dirty="0"/>
              <a:t>. 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E6D00C2-F026-414D-BC3E-6DB4E1D26676}"/>
              </a:ext>
            </a:extLst>
          </p:cNvPr>
          <p:cNvSpPr/>
          <p:nvPr/>
        </p:nvSpPr>
        <p:spPr>
          <a:xfrm>
            <a:off x="6889072" y="2034095"/>
            <a:ext cx="4086687" cy="2591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Sama </a:t>
            </a:r>
            <a:r>
              <a:rPr lang="en-US" sz="2000" dirty="0" err="1"/>
              <a:t>gradnja</a:t>
            </a:r>
            <a:r>
              <a:rPr lang="en-US" sz="2000" dirty="0"/>
              <a:t> </a:t>
            </a:r>
            <a:r>
              <a:rPr lang="en-US" sz="2000" dirty="0" err="1"/>
              <a:t>mosta</a:t>
            </a:r>
            <a:r>
              <a:rPr lang="en-US" sz="2000" dirty="0"/>
              <a:t> </a:t>
            </a:r>
            <a:r>
              <a:rPr lang="en-US" sz="2000" dirty="0" err="1"/>
              <a:t>počinje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vizija</a:t>
            </a:r>
            <a:r>
              <a:rPr lang="en-US" sz="2000" dirty="0"/>
              <a:t> </a:t>
            </a:r>
            <a:r>
              <a:rPr lang="en-US" sz="2000" dirty="0" err="1"/>
              <a:t>odvedenog</a:t>
            </a:r>
            <a:r>
              <a:rPr lang="en-US" sz="2000" dirty="0"/>
              <a:t> </a:t>
            </a:r>
            <a:r>
              <a:rPr lang="en-US" sz="2000" dirty="0" err="1"/>
              <a:t>dječaka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crne</a:t>
            </a:r>
            <a:r>
              <a:rPr lang="en-US" sz="2000" dirty="0"/>
              <a:t> </a:t>
            </a:r>
            <a:r>
              <a:rPr lang="en-US" sz="2000" dirty="0" err="1"/>
              <a:t>pruge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ga</a:t>
            </a:r>
            <a:r>
              <a:rPr lang="en-US" sz="2000" dirty="0"/>
              <a:t> je </a:t>
            </a:r>
            <a:r>
              <a:rPr lang="en-US" sz="2000" dirty="0" err="1"/>
              <a:t>podsjećala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zemlju</a:t>
            </a:r>
            <a:r>
              <a:rPr lang="en-US" sz="2000" dirty="0"/>
              <a:t> </a:t>
            </a:r>
            <a:r>
              <a:rPr lang="en-US" sz="2000" dirty="0" err="1"/>
              <a:t>kojoj</a:t>
            </a:r>
            <a:r>
              <a:rPr lang="en-US" sz="2000" dirty="0"/>
              <a:t> je </a:t>
            </a:r>
            <a:r>
              <a:rPr lang="en-US" sz="2000" dirty="0" err="1"/>
              <a:t>otrgnut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199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equential Access Storage 4">
            <a:extLst>
              <a:ext uri="{FF2B5EF4-FFF2-40B4-BE49-F238E27FC236}">
                <a16:creationId xmlns="" xmlns:a16="http://schemas.microsoft.com/office/drawing/2014/main" id="{98610348-2E42-4933-82A3-538E20D52C50}"/>
              </a:ext>
            </a:extLst>
          </p:cNvPr>
          <p:cNvSpPr/>
          <p:nvPr/>
        </p:nvSpPr>
        <p:spPr>
          <a:xfrm>
            <a:off x="405413" y="363986"/>
            <a:ext cx="5131294" cy="340902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Smjena</a:t>
            </a:r>
            <a:r>
              <a:rPr lang="en-US" dirty="0"/>
              <a:t> </a:t>
            </a:r>
            <a:r>
              <a:rPr lang="en-US" dirty="0" err="1"/>
              <a:t>vezirovih</a:t>
            </a:r>
            <a:r>
              <a:rPr lang="en-US" dirty="0"/>
              <a:t> </a:t>
            </a:r>
            <a:r>
              <a:rPr lang="en-US" dirty="0" err="1"/>
              <a:t>povjerenika</a:t>
            </a:r>
            <a:r>
              <a:rPr lang="en-US" dirty="0"/>
              <a:t> </a:t>
            </a:r>
            <a:r>
              <a:rPr lang="en-US" dirty="0" err="1"/>
              <a:t>Abidage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Arifage</a:t>
            </a:r>
            <a:r>
              <a:rPr lang="en-US" dirty="0"/>
              <a:t> je </a:t>
            </a:r>
            <a:r>
              <a:rPr lang="en-US" dirty="0" err="1"/>
              <a:t>pokazatelj</a:t>
            </a:r>
            <a:r>
              <a:rPr lang="en-US" dirty="0"/>
              <a:t> da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zlo</a:t>
            </a:r>
            <a:r>
              <a:rPr lang="en-US" dirty="0"/>
              <a:t> ne </a:t>
            </a:r>
            <a:r>
              <a:rPr lang="en-US" dirty="0" err="1"/>
              <a:t>traje</a:t>
            </a:r>
            <a:r>
              <a:rPr lang="en-US" dirty="0"/>
              <a:t> </a:t>
            </a:r>
            <a:r>
              <a:rPr lang="en-US" dirty="0" err="1"/>
              <a:t>dovijeka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se u </a:t>
            </a:r>
            <a:r>
              <a:rPr lang="en-US" dirty="0" err="1"/>
              <a:t>istoriji</a:t>
            </a:r>
            <a:r>
              <a:rPr lang="en-US" dirty="0"/>
              <a:t> </a:t>
            </a:r>
            <a:r>
              <a:rPr lang="en-US" dirty="0" err="1"/>
              <a:t>čovječanstva</a:t>
            </a:r>
            <a:r>
              <a:rPr lang="en-US" dirty="0"/>
              <a:t> dobra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loša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smjenjuju</a:t>
            </a:r>
            <a:r>
              <a:rPr lang="en-US" dirty="0"/>
              <a:t>.</a:t>
            </a:r>
          </a:p>
        </p:txBody>
      </p:sp>
      <p:sp>
        <p:nvSpPr>
          <p:cNvPr id="6" name="Flowchart: Stored Data 5">
            <a:extLst>
              <a:ext uri="{FF2B5EF4-FFF2-40B4-BE49-F238E27FC236}">
                <a16:creationId xmlns="" xmlns:a16="http://schemas.microsoft.com/office/drawing/2014/main" id="{3520A708-4179-4A3B-A786-2E0194609DC2}"/>
              </a:ext>
            </a:extLst>
          </p:cNvPr>
          <p:cNvSpPr/>
          <p:nvPr/>
        </p:nvSpPr>
        <p:spPr>
          <a:xfrm>
            <a:off x="6655295" y="2183998"/>
            <a:ext cx="4992208" cy="3409023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Sama </a:t>
            </a:r>
            <a:r>
              <a:rPr lang="en-US" dirty="0" err="1"/>
              <a:t>hronika</a:t>
            </a:r>
            <a:r>
              <a:rPr lang="en-US" dirty="0"/>
              <a:t> </a:t>
            </a:r>
            <a:r>
              <a:rPr lang="en-US" dirty="0" err="1"/>
              <a:t>mosta</a:t>
            </a:r>
            <a:r>
              <a:rPr lang="en-US" dirty="0"/>
              <a:t> </a:t>
            </a:r>
            <a:r>
              <a:rPr lang="en-US" dirty="0" err="1"/>
              <a:t>počinje</a:t>
            </a:r>
            <a:r>
              <a:rPr lang="en-US" dirty="0"/>
              <a:t> od </a:t>
            </a:r>
            <a:r>
              <a:rPr lang="en-US" dirty="0" err="1"/>
              <a:t>petog</a:t>
            </a:r>
            <a:r>
              <a:rPr lang="en-US" dirty="0"/>
              <a:t> </a:t>
            </a:r>
            <a:r>
              <a:rPr lang="en-US" dirty="0" err="1"/>
              <a:t>poglavlja</a:t>
            </a:r>
            <a:r>
              <a:rPr lang="en-US" dirty="0"/>
              <a:t>, </a:t>
            </a:r>
            <a:r>
              <a:rPr lang="en-US" dirty="0" err="1"/>
              <a:t>kada</a:t>
            </a:r>
            <a:r>
              <a:rPr lang="en-US" dirty="0"/>
              <a:t> je most </a:t>
            </a:r>
            <a:r>
              <a:rPr lang="en-US" dirty="0" err="1"/>
              <a:t>izgrađen</a:t>
            </a:r>
            <a:r>
              <a:rPr lang="en-US" dirty="0"/>
              <a:t>. Od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poglavlja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završava</a:t>
            </a:r>
            <a:r>
              <a:rPr lang="en-US" dirty="0"/>
              <a:t> </a:t>
            </a:r>
            <a:r>
              <a:rPr lang="en-US" dirty="0" err="1"/>
              <a:t>riječima</a:t>
            </a:r>
            <a:r>
              <a:rPr lang="en-US" dirty="0"/>
              <a:t> o </a:t>
            </a:r>
            <a:r>
              <a:rPr lang="en-US" dirty="0" err="1"/>
              <a:t>vječnosti</a:t>
            </a:r>
            <a:r>
              <a:rPr lang="en-US" dirty="0"/>
              <a:t>, </a:t>
            </a:r>
            <a:r>
              <a:rPr lang="en-US" dirty="0" err="1"/>
              <a:t>ljepoti</a:t>
            </a:r>
            <a:r>
              <a:rPr lang="en-US" dirty="0"/>
              <a:t>, </a:t>
            </a:r>
            <a:r>
              <a:rPr lang="en-US" dirty="0" err="1"/>
              <a:t>nepromijenjenosti</a:t>
            </a:r>
            <a:r>
              <a:rPr lang="en-US" dirty="0"/>
              <a:t> </a:t>
            </a:r>
            <a:r>
              <a:rPr lang="en-US" dirty="0" err="1"/>
              <a:t>mosta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46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7D63F4-2AF6-409B-AF84-B7ECF1CA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49912"/>
            <a:ext cx="10058400" cy="46962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Pored </a:t>
            </a:r>
            <a:r>
              <a:rPr lang="en-US" dirty="0" err="1"/>
              <a:t>mosta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spaja</a:t>
            </a:r>
            <a:r>
              <a:rPr lang="en-US" dirty="0"/>
              <a:t> </a:t>
            </a:r>
            <a:r>
              <a:rPr lang="en-US" dirty="0" err="1"/>
              <a:t>Istok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Zapad</a:t>
            </a:r>
            <a:r>
              <a:rPr lang="en-US" dirty="0"/>
              <a:t>, </a:t>
            </a:r>
            <a:r>
              <a:rPr lang="en-US" dirty="0" err="1"/>
              <a:t>autor</a:t>
            </a:r>
            <a:r>
              <a:rPr lang="en-US" dirty="0"/>
              <a:t> je </a:t>
            </a:r>
            <a:r>
              <a:rPr lang="en-US" dirty="0" err="1"/>
              <a:t>pridodao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poplava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nesreća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spajaju</a:t>
            </a:r>
            <a:r>
              <a:rPr lang="en-US" dirty="0"/>
              <a:t> </a:t>
            </a:r>
            <a:r>
              <a:rPr lang="en-US" dirty="0" err="1"/>
              <a:t>ljude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vjera</a:t>
            </a:r>
            <a:r>
              <a:rPr lang="en-US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Da </a:t>
            </a:r>
            <a:r>
              <a:rPr lang="en-US" dirty="0" err="1"/>
              <a:t>kasabalije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patnje</a:t>
            </a:r>
            <a:r>
              <a:rPr lang="en-US" dirty="0"/>
              <a:t> 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ugovorene</a:t>
            </a:r>
            <a:r>
              <a:rPr lang="en-US" dirty="0"/>
              <a:t> </a:t>
            </a:r>
            <a:r>
              <a:rPr lang="en-US" dirty="0" err="1"/>
              <a:t>udaje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tragične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nevjeste</a:t>
            </a:r>
            <a:r>
              <a:rPr lang="en-US" dirty="0"/>
              <a:t> (</a:t>
            </a:r>
            <a:r>
              <a:rPr lang="en-US" dirty="0" err="1"/>
              <a:t>lijepa</a:t>
            </a:r>
            <a:r>
              <a:rPr lang="en-US" dirty="0"/>
              <a:t> Fata </a:t>
            </a:r>
            <a:r>
              <a:rPr lang="en-US" dirty="0" err="1"/>
              <a:t>Avdagina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Nail </a:t>
            </a:r>
            <a:r>
              <a:rPr lang="en-US" dirty="0" err="1"/>
              <a:t>Mustajbegov</a:t>
            </a:r>
            <a:r>
              <a:rPr lang="en-US" dirty="0"/>
              <a:t>), </a:t>
            </a:r>
            <a:r>
              <a:rPr lang="en-US" dirty="0" err="1"/>
              <a:t>naslijeđen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usmene</a:t>
            </a:r>
            <a:r>
              <a:rPr lang="en-US" dirty="0"/>
              <a:t> </a:t>
            </a:r>
            <a:r>
              <a:rPr lang="en-US" dirty="0" err="1"/>
              <a:t>književnosti</a:t>
            </a:r>
            <a:r>
              <a:rPr lang="en-US" dirty="0"/>
              <a:t>. Za </a:t>
            </a:r>
            <a:r>
              <a:rPr lang="en-US" dirty="0" err="1"/>
              <a:t>njom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pjesma</a:t>
            </a:r>
            <a:r>
              <a:rPr lang="en-US" dirty="0"/>
              <a:t> o </a:t>
            </a:r>
            <a:r>
              <a:rPr lang="en-US" dirty="0" err="1"/>
              <a:t>njenoj</a:t>
            </a:r>
            <a:r>
              <a:rPr lang="en-US" dirty="0"/>
              <a:t> </a:t>
            </a:r>
            <a:r>
              <a:rPr lang="en-US" dirty="0" err="1"/>
              <a:t>ljepoti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most </a:t>
            </a:r>
            <a:r>
              <a:rPr lang="en-US" dirty="0" err="1"/>
              <a:t>traje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vjekove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72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03DFD5-16A5-4A9B-9798-269A8DEF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174" y="894363"/>
            <a:ext cx="10058400" cy="53713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/>
              <a:t>Austrougarski</a:t>
            </a:r>
            <a:r>
              <a:rPr lang="en-US" b="1" dirty="0"/>
              <a:t> period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dirty="0" err="1"/>
              <a:t>pomak</a:t>
            </a:r>
            <a:r>
              <a:rPr lang="en-US" dirty="0"/>
              <a:t> u </a:t>
            </a:r>
            <a:r>
              <a:rPr lang="en-US" dirty="0" err="1"/>
              <a:t>zakonodavstvu</a:t>
            </a:r>
            <a:r>
              <a:rPr lang="en-US" dirty="0"/>
              <a:t>, </a:t>
            </a:r>
            <a:r>
              <a:rPr lang="en-US" dirty="0" err="1"/>
              <a:t>aministraciji</a:t>
            </a:r>
            <a:r>
              <a:rPr lang="en-US" dirty="0"/>
              <a:t>, </a:t>
            </a:r>
            <a:r>
              <a:rPr lang="en-US" dirty="0" err="1"/>
              <a:t>trgovini</a:t>
            </a:r>
            <a:r>
              <a:rPr lang="en-US" dirty="0"/>
              <a:t>, </a:t>
            </a:r>
            <a:r>
              <a:rPr lang="en-US" dirty="0" err="1"/>
              <a:t>odijevanju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mnogobrojnim</a:t>
            </a:r>
            <a:r>
              <a:rPr lang="en-US" dirty="0"/>
              <a:t> </a:t>
            </a:r>
            <a:r>
              <a:rPr lang="en-US" dirty="0" err="1"/>
              <a:t>sferama</a:t>
            </a:r>
            <a:r>
              <a:rPr lang="en-US" dirty="0"/>
              <a:t> </a:t>
            </a:r>
            <a:r>
              <a:rPr lang="en-US" dirty="0" err="1"/>
              <a:t>kasabalijskog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djelatnosti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err="1"/>
              <a:t>Promjene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bile </a:t>
            </a:r>
            <a:r>
              <a:rPr lang="en-US" dirty="0" err="1"/>
              <a:t>postepene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kasaba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je </a:t>
            </a:r>
            <a:r>
              <a:rPr lang="en-US" dirty="0" err="1"/>
              <a:t>vremenom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lakše</a:t>
            </a:r>
            <a:r>
              <a:rPr lang="en-US" dirty="0"/>
              <a:t> </a:t>
            </a:r>
            <a:r>
              <a:rPr lang="en-US" dirty="0" err="1"/>
              <a:t>prihvatala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Stvara</a:t>
            </a:r>
            <a:r>
              <a:rPr lang="en-US" dirty="0"/>
              <a:t> se </a:t>
            </a:r>
            <a:r>
              <a:rPr lang="en-US" dirty="0" err="1"/>
              <a:t>utisak</a:t>
            </a:r>
            <a:r>
              <a:rPr lang="en-US" dirty="0"/>
              <a:t> o </a:t>
            </a:r>
            <a:r>
              <a:rPr lang="en-US" dirty="0" err="1"/>
              <a:t>promjenljivosti</a:t>
            </a:r>
            <a:r>
              <a:rPr lang="en-US" dirty="0"/>
              <a:t> </a:t>
            </a:r>
            <a:r>
              <a:rPr lang="en-US" dirty="0" err="1"/>
              <a:t>svega</a:t>
            </a:r>
            <a:r>
              <a:rPr lang="en-US" dirty="0"/>
              <a:t>,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oponira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, </a:t>
            </a:r>
            <a:r>
              <a:rPr lang="en-US" dirty="0" err="1"/>
              <a:t>stameni</a:t>
            </a:r>
            <a:r>
              <a:rPr lang="en-US" dirty="0"/>
              <a:t>, </a:t>
            </a:r>
            <a:r>
              <a:rPr lang="en-US" dirty="0" err="1"/>
              <a:t>bijeli</a:t>
            </a:r>
            <a:r>
              <a:rPr lang="en-US" dirty="0"/>
              <a:t> most.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Najznačajniji</a:t>
            </a:r>
            <a:r>
              <a:rPr lang="en-US" dirty="0"/>
              <a:t> </a:t>
            </a:r>
            <a:r>
              <a:rPr lang="en-US" dirty="0" err="1"/>
              <a:t>predstavnik</a:t>
            </a:r>
            <a:r>
              <a:rPr lang="en-US" dirty="0"/>
              <a:t> </a:t>
            </a:r>
            <a:r>
              <a:rPr lang="en-US" dirty="0" err="1"/>
              <a:t>otpora</a:t>
            </a:r>
            <a:r>
              <a:rPr lang="en-US" dirty="0"/>
              <a:t> tom </a:t>
            </a:r>
            <a:r>
              <a:rPr lang="en-US" dirty="0" err="1"/>
              <a:t>austrougarskom</a:t>
            </a:r>
            <a:r>
              <a:rPr lang="en-US" dirty="0"/>
              <a:t> </a:t>
            </a:r>
            <a:r>
              <a:rPr lang="en-US" dirty="0" err="1"/>
              <a:t>uticaju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err="1"/>
              <a:t>Alihodža</a:t>
            </a:r>
            <a:r>
              <a:rPr lang="en-US" dirty="0"/>
              <a:t> </a:t>
            </a:r>
            <a:r>
              <a:rPr lang="en-US" dirty="0" err="1"/>
              <a:t>Mutevelić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karakterne</a:t>
            </a:r>
            <a:r>
              <a:rPr lang="en-US" dirty="0"/>
              <a:t> </a:t>
            </a:r>
            <a:r>
              <a:rPr lang="en-US" dirty="0" err="1"/>
              <a:t>crte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pratiti</a:t>
            </a:r>
            <a:r>
              <a:rPr lang="en-US" dirty="0"/>
              <a:t> do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kraja</a:t>
            </a:r>
            <a:r>
              <a:rPr lang="en-US" dirty="0"/>
              <a:t> </a:t>
            </a:r>
            <a:r>
              <a:rPr lang="en-US" dirty="0" err="1"/>
              <a:t>skončati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mostom</a:t>
            </a:r>
            <a:r>
              <a:rPr lang="en-US" dirty="0"/>
              <a:t> u </a:t>
            </a:r>
            <a:r>
              <a:rPr lang="en-US" dirty="0" err="1"/>
              <a:t>začetku</a:t>
            </a:r>
            <a:r>
              <a:rPr lang="en-US" dirty="0"/>
              <a:t> </a:t>
            </a:r>
            <a:r>
              <a:rPr lang="en-US" dirty="0" err="1"/>
              <a:t>sveopšteg</a:t>
            </a:r>
            <a:r>
              <a:rPr lang="en-US" dirty="0"/>
              <a:t> rata.</a:t>
            </a:r>
          </a:p>
        </p:txBody>
      </p:sp>
    </p:spTree>
    <p:extLst>
      <p:ext uri="{BB962C8B-B14F-4D97-AF65-F5344CB8AC3E}">
        <p14:creationId xmlns:p14="http://schemas.microsoft.com/office/powerpoint/2010/main" val="160945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599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200" dirty="0" smtClean="0">
                <a:latin typeface="Arial" pitchFamily="34" charset="0"/>
                <a:cs typeface="Arial" pitchFamily="34" charset="0"/>
              </a:rPr>
              <a:t>               Umjetnička struktura romana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600200" y="1371600"/>
            <a:ext cx="9525000" cy="5486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688273" y="2438400"/>
          <a:ext cx="1501253" cy="365760"/>
        </p:xfrm>
        <a:graphic>
          <a:graphicData uri="http://schemas.openxmlformats.org/drawingml/2006/table">
            <a:tbl>
              <a:tblPr/>
              <a:tblGrid>
                <a:gridCol w="1501253"/>
              </a:tblGrid>
              <a:tr h="0"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Arial" pitchFamily="34" charset="0"/>
                          <a:cs typeface="Arial" pitchFamily="34" charset="0"/>
                        </a:rPr>
                        <a:t>    KAPIJA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926842" y="3248167"/>
          <a:ext cx="2811439" cy="365760"/>
        </p:xfrm>
        <a:graphic>
          <a:graphicData uri="http://schemas.openxmlformats.org/drawingml/2006/table">
            <a:tbl>
              <a:tblPr/>
              <a:tblGrid>
                <a:gridCol w="2811439"/>
              </a:tblGrid>
              <a:tr h="341194">
                <a:tc>
                  <a:txBody>
                    <a:bodyPr/>
                    <a:lstStyle/>
                    <a:p>
                      <a:r>
                        <a:rPr lang="sr-Latn-ME" dirty="0" smtClean="0"/>
                        <a:t>               MOST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367284" y="3903260"/>
          <a:ext cx="4039737" cy="365760"/>
        </p:xfrm>
        <a:graphic>
          <a:graphicData uri="http://schemas.openxmlformats.org/drawingml/2006/table">
            <a:tbl>
              <a:tblPr/>
              <a:tblGrid>
                <a:gridCol w="4039737"/>
              </a:tblGrid>
              <a:tr h="327546">
                <a:tc>
                  <a:txBody>
                    <a:bodyPr/>
                    <a:lstStyle/>
                    <a:p>
                      <a:r>
                        <a:rPr lang="sr-Latn-ME" dirty="0" smtClean="0"/>
                        <a:t>                      VIŠEGRAD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671248" y="4599296"/>
          <a:ext cx="5349922" cy="365760"/>
        </p:xfrm>
        <a:graphic>
          <a:graphicData uri="http://schemas.openxmlformats.org/drawingml/2006/table">
            <a:tbl>
              <a:tblPr/>
              <a:tblGrid>
                <a:gridCol w="5349922"/>
              </a:tblGrid>
              <a:tr h="354841">
                <a:tc>
                  <a:txBody>
                    <a:bodyPr/>
                    <a:lstStyle/>
                    <a:p>
                      <a:r>
                        <a:rPr lang="sr-Latn-ME" dirty="0" smtClean="0"/>
                        <a:t>                       OKOLINA VIŠEGRADA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3166281" y="5131558"/>
          <a:ext cx="6359856" cy="365760"/>
        </p:xfrm>
        <a:graphic>
          <a:graphicData uri="http://schemas.openxmlformats.org/drawingml/2006/table">
            <a:tbl>
              <a:tblPr/>
              <a:tblGrid>
                <a:gridCol w="6359856"/>
              </a:tblGrid>
              <a:tr h="354842">
                <a:tc>
                  <a:txBody>
                    <a:bodyPr/>
                    <a:lstStyle/>
                    <a:p>
                      <a:r>
                        <a:rPr lang="sr-Latn-ME" dirty="0" smtClean="0"/>
                        <a:t>           EVROPA (CARIGRAD, BEČ, SARAJEVO,</a:t>
                      </a:r>
                      <a:r>
                        <a:rPr lang="sr-Latn-ME" baseline="0" dirty="0" smtClean="0"/>
                        <a:t> BEOGRAD)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552131" y="5759355"/>
          <a:ext cx="7670042" cy="382138"/>
        </p:xfrm>
        <a:graphic>
          <a:graphicData uri="http://schemas.openxmlformats.org/drawingml/2006/table">
            <a:tbl>
              <a:tblPr/>
              <a:tblGrid>
                <a:gridCol w="7670042"/>
              </a:tblGrid>
              <a:tr h="382138">
                <a:tc>
                  <a:txBody>
                    <a:bodyPr/>
                    <a:lstStyle/>
                    <a:p>
                      <a:r>
                        <a:rPr lang="sr-Latn-ME" dirty="0" smtClean="0"/>
                        <a:t>                                                ČITAV SVIJET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101755" y="6428096"/>
          <a:ext cx="8611738" cy="365760"/>
        </p:xfrm>
        <a:graphic>
          <a:graphicData uri="http://schemas.openxmlformats.org/drawingml/2006/table">
            <a:tbl>
              <a:tblPr/>
              <a:tblGrid>
                <a:gridCol w="8611738"/>
              </a:tblGrid>
              <a:tr h="313898">
                <a:tc>
                  <a:txBody>
                    <a:bodyPr/>
                    <a:lstStyle/>
                    <a:p>
                      <a:r>
                        <a:rPr lang="sr-Latn-ME" dirty="0" smtClean="0"/>
                        <a:t>                                                      SVEMIR, KOSMOS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5800" y="351657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/>
              <a:t>VODA, ZEMLJA, KAMEN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448800" y="351657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/>
              <a:t>VJEČNOST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3885906"/>
            <a:ext cx="10972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Funkcija</a:t>
            </a:r>
            <a:r>
              <a:rPr lang="en-US" sz="3600" dirty="0" smtClean="0"/>
              <a:t> </a:t>
            </a:r>
            <a:r>
              <a:rPr lang="en-US" sz="3600" dirty="0" err="1" smtClean="0"/>
              <a:t>legendi</a:t>
            </a:r>
            <a:r>
              <a:rPr lang="en-US" sz="3600" dirty="0" smtClean="0"/>
              <a:t> u </a:t>
            </a:r>
            <a:r>
              <a:rPr lang="en-US" sz="3600" dirty="0" err="1" smtClean="0"/>
              <a:t>romanu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i="1" dirty="0" smtClean="0"/>
              <a:t>N</a:t>
            </a:r>
            <a:r>
              <a:rPr lang="sr-Latn-ME" sz="1800" i="1" dirty="0" smtClean="0"/>
              <a:t>arod pamti i prepričava ono što može da shvati i što uspe da pretvori u legendu. Sve ostalo prolazi mimo njega bez dubljeg traga, sa nemom ravnodušnošću bezimenih prirodnih pojava, ne dira njegovu maštu i ne ostaje u njegovom sećanju. Ovo mučno i dugo zidanje bilo je za njega tuđi rad o tuđem trošku. Tek kad je kao plod toga napora iskrsnuo veliki most, ljudi su počeli da se sećaju pojedinosti i da postanak stvarnog, vešto zidanog i trajnog mosta kite maštarskim pričama koje su opet oni umeli vešto da grade i dugo da pamte.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73949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941608"/>
            <a:ext cx="10058400" cy="307100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r-Latn-ME" sz="3100" dirty="0" smtClean="0"/>
              <a:t>Legenda o radu neimaru</a:t>
            </a:r>
            <a:br>
              <a:rPr lang="sr-Latn-ME" sz="3100" dirty="0" smtClean="0"/>
            </a:br>
            <a:r>
              <a:rPr lang="sr-Latn-ME" sz="3100" dirty="0" smtClean="0"/>
              <a:t>Legenda o vili brodarici</a:t>
            </a:r>
            <a:br>
              <a:rPr lang="sr-Latn-ME" sz="3100" dirty="0" smtClean="0"/>
            </a:br>
            <a:r>
              <a:rPr lang="sr-Latn-ME" sz="3100" dirty="0" smtClean="0"/>
              <a:t>legenda o Stoji i Ostoji</a:t>
            </a:r>
            <a:br>
              <a:rPr lang="sr-Latn-ME" sz="3100" dirty="0" smtClean="0"/>
            </a:br>
            <a:r>
              <a:rPr lang="sr-Latn-ME" sz="3100" dirty="0" smtClean="0"/>
              <a:t>legenda o radisavljevom grobu</a:t>
            </a:r>
            <a:br>
              <a:rPr lang="sr-Latn-ME" sz="3100" dirty="0" smtClean="0"/>
            </a:br>
            <a:r>
              <a:rPr lang="sr-Latn-ME" sz="3100" dirty="0" smtClean="0"/>
              <a:t>legenda o crnom arapinu</a:t>
            </a:r>
            <a:br>
              <a:rPr lang="sr-Latn-ME" sz="3100" dirty="0" smtClean="0"/>
            </a:br>
            <a:r>
              <a:rPr lang="sr-Latn-ME" sz="3100" dirty="0" smtClean="0"/>
              <a:t>legenda o tragovima kopita</a:t>
            </a:r>
            <a:r>
              <a:rPr lang="sr-Latn-ME" sz="2400" dirty="0" smtClean="0"/>
              <a:t/>
            </a:r>
            <a:br>
              <a:rPr lang="sr-Latn-ME" sz="2400" dirty="0" smtClean="0"/>
            </a:br>
            <a:r>
              <a:rPr lang="sr-Latn-ME" sz="2400" dirty="0" smtClean="0"/>
              <a:t/>
            </a:r>
            <a:br>
              <a:rPr lang="sr-Latn-ME" sz="2400" dirty="0" smtClean="0"/>
            </a:br>
            <a:r>
              <a:rPr lang="sr-Latn-ME" sz="2400" dirty="0" smtClean="0"/>
              <a:t/>
            </a:r>
            <a:br>
              <a:rPr lang="sr-Latn-ME" sz="2400" dirty="0" smtClean="0"/>
            </a:br>
            <a:r>
              <a:rPr lang="sr-Latn-ME" sz="2400" dirty="0"/>
              <a:t/>
            </a:r>
            <a:br>
              <a:rPr lang="sr-Latn-ME" sz="2400" dirty="0"/>
            </a:br>
            <a:r>
              <a:rPr lang="sr-Latn-ME" sz="2400" dirty="0" smtClean="0"/>
              <a:t/>
            </a:r>
            <a:br>
              <a:rPr lang="sr-Latn-ME" sz="2400" dirty="0" smtClean="0"/>
            </a:br>
            <a:r>
              <a:rPr lang="sr-Latn-ME" sz="2400" dirty="0" smtClean="0"/>
              <a:t/>
            </a:r>
            <a:br>
              <a:rPr lang="sr-Latn-ME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675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Andri</a:t>
            </a:r>
            <a:r>
              <a:rPr lang="sr-Latn-ME" dirty="0" smtClean="0"/>
              <a:t>ću i njegovom djelu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69" y="2233552"/>
            <a:ext cx="6530024" cy="40507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r-Latn-ME" dirty="0" smtClean="0"/>
              <a:t>Roman „Na Drini ćuprija“ nastao je tokom Drugog svjetskog rata u porobljenom Beogradu;</a:t>
            </a:r>
          </a:p>
          <a:p>
            <a:pPr>
              <a:lnSpc>
                <a:spcPct val="100000"/>
              </a:lnSpc>
            </a:pPr>
            <a:r>
              <a:rPr lang="sr-Latn-ME" dirty="0" smtClean="0"/>
              <a:t>Objavljen je 1945. godine;</a:t>
            </a:r>
          </a:p>
          <a:p>
            <a:pPr>
              <a:lnSpc>
                <a:spcPct val="100000"/>
              </a:lnSpc>
            </a:pPr>
            <a:r>
              <a:rPr lang="sr-Latn-ME" dirty="0" smtClean="0"/>
              <a:t>Za ovo djelo, kao i za sveukupan njegov književni rad, dobio je Nobelovu nagradu, 1961. godine;</a:t>
            </a:r>
          </a:p>
          <a:p>
            <a:pPr>
              <a:lnSpc>
                <a:spcPct val="100000"/>
              </a:lnSpc>
            </a:pPr>
            <a:r>
              <a:rPr lang="sr-Latn-ME" dirty="0" smtClean="0"/>
              <a:t>Cjelokupan iznos nagrade Andrić je poklonio Republičkom fondu za unapređenje bibliotekarstva Bosne i Hercegovine;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30" y="0"/>
            <a:ext cx="3695370" cy="2734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18" y="3496409"/>
            <a:ext cx="4926582" cy="34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5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11125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b="1" dirty="0" smtClean="0">
                <a:latin typeface="Arial" pitchFamily="34" charset="0"/>
                <a:cs typeface="Arial" pitchFamily="34" charset="0"/>
              </a:rPr>
              <a:t>Legenda o Radu Neimaru</a:t>
            </a:r>
          </a:p>
          <a:p>
            <a:endParaRPr lang="sr-Latn-ME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ME" sz="2400" i="1" dirty="0" smtClean="0">
                <a:latin typeface="Arial" pitchFamily="34" charset="0"/>
                <a:cs typeface="Arial" pitchFamily="34" charset="0"/>
              </a:rPr>
              <a:t>Zidao ga je Rade neimar, koji je morao živeti stotinama godina da bi sagradio sve što je lepo i trajno po srpskim zemljama, legendarni i stvarno bezimeni nmajstor kakvog svaka masa zamišlja i želi, jer ne voli da mnogo pamti, ni mnogima da duguje, čak i u sećanju. Znali su da je gradnju mosta ometala vila brodarica, kao što je oduvek i svuda poneko ometao svaku gradnju, i noću rušila ono što je danju sagrađeno. Dok nije nešto progovorilo iz vode i savetovalo Radu Neimaru da nađe dvoje nejake dece, bliznadi, brata i sestru, Stoju i Ostoju po imenu, i da ih uzida u srednje sttubove mosta.</a:t>
            </a:r>
            <a:endParaRPr lang="sr-Latn-ME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572000"/>
            <a:ext cx="33528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057" y="454082"/>
            <a:ext cx="998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ME" sz="2400" b="1" dirty="0" smtClean="0">
                <a:latin typeface="Arial" pitchFamily="34" charset="0"/>
                <a:cs typeface="Arial" pitchFamily="34" charset="0"/>
              </a:rPr>
              <a:t>Legenda o vili brodarici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ME" sz="2400" b="1" dirty="0" smtClean="0">
                <a:latin typeface="Arial" pitchFamily="34" charset="0"/>
                <a:cs typeface="Arial" pitchFamily="34" charset="0"/>
              </a:rPr>
              <a:t>Legenda o Stiji i Ostoji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833" y="2376985"/>
            <a:ext cx="1819275" cy="2505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3057" y="1828800"/>
            <a:ext cx="35506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 smtClean="0">
                <a:latin typeface="Arial" pitchFamily="34" charset="0"/>
                <a:cs typeface="Arial" pitchFamily="34" charset="0"/>
              </a:rPr>
              <a:t>Zidanje ćuprije u Višegradu</a:t>
            </a:r>
          </a:p>
          <a:p>
            <a:r>
              <a:rPr lang="en-US" i="1" dirty="0" err="1" smtClean="0">
                <a:latin typeface="Arial" pitchFamily="34" charset="0"/>
                <a:cs typeface="Arial" pitchFamily="34" charset="0"/>
              </a:rPr>
              <a:t>Bogom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brate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Mitre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neimare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!</a:t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i="1" dirty="0">
                <a:latin typeface="Arial" pitchFamily="34" charset="0"/>
                <a:cs typeface="Arial" pitchFamily="34" charset="0"/>
              </a:rPr>
              <a:t>Ne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mogu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ti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jardumu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,</a:t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i="1" dirty="0">
                <a:latin typeface="Arial" pitchFamily="34" charset="0"/>
                <a:cs typeface="Arial" pitchFamily="34" charset="0"/>
              </a:rPr>
              <a:t>ne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dadu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mi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moje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sestrenice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.</a:t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i="1" dirty="0" err="1">
                <a:latin typeface="Arial" pitchFamily="34" charset="0"/>
                <a:cs typeface="Arial" pitchFamily="34" charset="0"/>
              </a:rPr>
              <a:t>Vec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prošetaj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niz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polje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zeleno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,</a:t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i="1" dirty="0" err="1">
                <a:latin typeface="Arial" pitchFamily="34" charset="0"/>
                <a:cs typeface="Arial" pitchFamily="34" charset="0"/>
              </a:rPr>
              <a:t>te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uhvati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Stoju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Ostoju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,</a:t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i="1" dirty="0" err="1">
                <a:latin typeface="Arial" pitchFamily="34" charset="0"/>
                <a:cs typeface="Arial" pitchFamily="34" charset="0"/>
              </a:rPr>
              <a:t>te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uzidaj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u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cupriju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kulu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,</a:t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i="1" dirty="0" err="1">
                <a:latin typeface="Arial" pitchFamily="34" charset="0"/>
                <a:cs typeface="Arial" pitchFamily="34" charset="0"/>
              </a:rPr>
              <a:t>stace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tebi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Drini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cuprija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i="1" dirty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i="1" dirty="0" err="1">
                <a:latin typeface="Arial" pitchFamily="34" charset="0"/>
                <a:cs typeface="Arial" pitchFamily="34" charset="0"/>
              </a:rPr>
              <a:t>Kad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cuo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Mitre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neimare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,</a:t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i="1" dirty="0">
                <a:latin typeface="Arial" pitchFamily="34" charset="0"/>
                <a:cs typeface="Arial" pitchFamily="34" charset="0"/>
              </a:rPr>
              <a:t>on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pošeta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niz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polje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zeleno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,</a:t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i="1" dirty="0" err="1">
                <a:latin typeface="Arial" pitchFamily="34" charset="0"/>
                <a:cs typeface="Arial" pitchFamily="34" charset="0"/>
              </a:rPr>
              <a:t>te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uhvati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Stoju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Ostoju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,</a:t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i="1" dirty="0" err="1">
                <a:latin typeface="Arial" pitchFamily="34" charset="0"/>
                <a:cs typeface="Arial" pitchFamily="34" charset="0"/>
              </a:rPr>
              <a:t>te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uzida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u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cupriju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kulu</a:t>
            </a:r>
            <a:endParaRPr lang="sr-Latn-ME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stade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njemu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Drini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cuprija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,</a:t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i="1" dirty="0" err="1">
                <a:latin typeface="Arial" pitchFamily="34" charset="0"/>
                <a:cs typeface="Arial" pitchFamily="34" charset="0"/>
              </a:rPr>
              <a:t>svršili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devete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godine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1508133"/>
            <a:ext cx="4038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 smtClean="0">
                <a:latin typeface="Arial" pitchFamily="34" charset="0"/>
                <a:cs typeface="Arial" pitchFamily="34" charset="0"/>
              </a:rPr>
              <a:t>Zidanje Skadra</a:t>
            </a:r>
          </a:p>
          <a:p>
            <a:r>
              <a:rPr lang="vi-VN" i="1" dirty="0" smtClean="0"/>
              <a:t>Grad </a:t>
            </a:r>
            <a:r>
              <a:rPr lang="vi-VN" i="1" dirty="0"/>
              <a:t>gradili tri godine dana,</a:t>
            </a:r>
            <a:br>
              <a:rPr lang="vi-VN" i="1" dirty="0"/>
            </a:br>
            <a:r>
              <a:rPr lang="vi-VN" i="1" dirty="0"/>
              <a:t>Tri godine sa trista majstora;</a:t>
            </a:r>
            <a:br>
              <a:rPr lang="vi-VN" i="1" dirty="0"/>
            </a:br>
            <a:r>
              <a:rPr lang="vi-VN" i="1" dirty="0"/>
              <a:t>Ne mogaše temelj podignuti,</a:t>
            </a:r>
            <a:br>
              <a:rPr lang="vi-VN" i="1" dirty="0"/>
            </a:br>
            <a:r>
              <a:rPr lang="vi-VN" i="1" dirty="0"/>
              <a:t>A kamoli sagraditi grada:</a:t>
            </a:r>
            <a:br>
              <a:rPr lang="vi-VN" i="1" dirty="0"/>
            </a:br>
            <a:r>
              <a:rPr lang="vi-VN" i="1" dirty="0"/>
              <a:t>Što majstori za dan ga sagrade,</a:t>
            </a:r>
            <a:br>
              <a:rPr lang="vi-VN" i="1" dirty="0"/>
            </a:br>
            <a:r>
              <a:rPr lang="vi-VN" i="1" dirty="0"/>
              <a:t>To sve vila za noć obaljuje.</a:t>
            </a:r>
            <a:br>
              <a:rPr lang="vi-VN" i="1" dirty="0"/>
            </a:br>
            <a:r>
              <a:rPr lang="vi-VN" i="1" dirty="0"/>
              <a:t>Kad nastala godina četvrta,</a:t>
            </a:r>
            <a:br>
              <a:rPr lang="vi-VN" i="1" dirty="0"/>
            </a:br>
            <a:r>
              <a:rPr lang="vi-VN" i="1" dirty="0"/>
              <a:t>Tada viče sa planine vila:</a:t>
            </a:r>
            <a:br>
              <a:rPr lang="vi-VN" i="1" dirty="0"/>
            </a:br>
            <a:r>
              <a:rPr lang="vi-VN" i="1" dirty="0"/>
              <a:t>“Ne muči se, Vukašine kralje,</a:t>
            </a:r>
            <a:br>
              <a:rPr lang="vi-VN" i="1" dirty="0"/>
            </a:br>
            <a:r>
              <a:rPr lang="vi-VN" i="1" dirty="0"/>
              <a:t>Ne muči se i ne harči blaga!</a:t>
            </a:r>
            <a:br>
              <a:rPr lang="vi-VN" i="1" dirty="0"/>
            </a:br>
            <a:r>
              <a:rPr lang="vi-VN" i="1" dirty="0"/>
              <a:t>Ne mož, kralje, temelj podignuti,</a:t>
            </a:r>
            <a:br>
              <a:rPr lang="vi-VN" i="1" dirty="0"/>
            </a:br>
            <a:r>
              <a:rPr lang="vi-VN" i="1" dirty="0"/>
              <a:t>A kamoli sagraditi grada,</a:t>
            </a:r>
            <a:br>
              <a:rPr lang="vi-VN" i="1" dirty="0"/>
            </a:br>
            <a:r>
              <a:rPr lang="vi-VN" i="1" dirty="0"/>
              <a:t>Dok ne nađeš dva slična imena,</a:t>
            </a:r>
            <a:br>
              <a:rPr lang="vi-VN" i="1" dirty="0"/>
            </a:br>
            <a:r>
              <a:rPr lang="vi-VN" i="1" dirty="0"/>
              <a:t>Dok nenađeš Stoju i Stojana,</a:t>
            </a:r>
            <a:br>
              <a:rPr lang="vi-VN" i="1" dirty="0"/>
            </a:br>
            <a:r>
              <a:rPr lang="vi-VN" i="1" dirty="0"/>
              <a:t>A oboje brata i sestricu,</a:t>
            </a:r>
            <a:br>
              <a:rPr lang="vi-VN" i="1" dirty="0"/>
            </a:br>
            <a:r>
              <a:rPr lang="vi-VN" i="1" dirty="0"/>
              <a:t>Da zaziđeš kuli u temelja:</a:t>
            </a:r>
            <a:br>
              <a:rPr lang="vi-VN" i="1" dirty="0"/>
            </a:br>
            <a:r>
              <a:rPr lang="vi-VN" i="1" dirty="0"/>
              <a:t>Tako će se temelj obdržati,</a:t>
            </a:r>
            <a:br>
              <a:rPr lang="vi-VN" i="1" dirty="0"/>
            </a:br>
            <a:r>
              <a:rPr lang="vi-VN" i="1" dirty="0"/>
              <a:t>I tako ćeš sagraditi grada</a:t>
            </a:r>
            <a:r>
              <a:rPr lang="vi-VN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85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42790"/>
            <a:ext cx="1082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ME" sz="2400" b="1" dirty="0" smtClean="0">
                <a:latin typeface="Arial" pitchFamily="34" charset="0"/>
                <a:cs typeface="Arial" pitchFamily="34" charset="0"/>
              </a:rPr>
              <a:t>Legenda o crnom Arapinu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ME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ME" sz="2400" i="1" dirty="0" smtClean="0">
                <a:latin typeface="Arial" pitchFamily="34" charset="0"/>
                <a:cs typeface="Arial" pitchFamily="34" charset="0"/>
              </a:rPr>
              <a:t>U centralnom stubu mosta, ispod kapije, ima jedan veći otvor, uska i dugačka vrata bez vratnica, kao džinovska puškarnica. U tom stubu, kaže se, ima velika soba, mračna dvorana u kojoj živi crni Arapin. To znaju sva deca. On u njihovim snovima i nadlagivanjima igra veliku ulogu. Kome se on javi taj mora da umre.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962400"/>
            <a:ext cx="1059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ME" sz="2400" b="1" dirty="0" smtClean="0">
                <a:latin typeface="Arial" pitchFamily="34" charset="0"/>
                <a:cs typeface="Arial" pitchFamily="34" charset="0"/>
              </a:rPr>
              <a:t>Legenda o tragovima kopita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ME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ME" sz="2400" i="1" dirty="0" smtClean="0">
                <a:latin typeface="Arial" pitchFamily="34" charset="0"/>
                <a:cs typeface="Arial" pitchFamily="34" charset="0"/>
              </a:rPr>
              <a:t>Uzvodno od mosta, na strmoj obali od sivog krečnjaka, sa jedne i sa druge strane, vide se okrugle udubine, sve dve po dve, u pravilnim razmacima, kao da su u kamen urezani tragovi kopita nekog konja natprirodne veličine... 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1021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b="1" dirty="0" smtClean="0">
                <a:latin typeface="Arial" pitchFamily="34" charset="0"/>
                <a:cs typeface="Arial" pitchFamily="34" charset="0"/>
              </a:rPr>
              <a:t>Legenda o grobu koji svijetli</a:t>
            </a:r>
          </a:p>
          <a:p>
            <a:endParaRPr lang="sr-Latn-ME" sz="2400" b="1" dirty="0">
              <a:latin typeface="Arial" pitchFamily="34" charset="0"/>
              <a:cs typeface="Arial" pitchFamily="34" charset="0"/>
            </a:endParaRPr>
          </a:p>
          <a:p>
            <a:endParaRPr lang="sr-Latn-ME" sz="2400" b="1" dirty="0" smtClean="0">
              <a:latin typeface="Arial" pitchFamily="34" charset="0"/>
              <a:cs typeface="Arial" pitchFamily="34" charset="0"/>
            </a:endParaRPr>
          </a:p>
          <a:p>
            <a:endParaRPr lang="sr-Latn-ME" sz="2400" b="1" dirty="0">
              <a:latin typeface="Arial" pitchFamily="34" charset="0"/>
              <a:cs typeface="Arial" pitchFamily="34" charset="0"/>
            </a:endParaRPr>
          </a:p>
          <a:p>
            <a:r>
              <a:rPr lang="sr-Latn-ME" sz="2400" b="1" dirty="0" smtClean="0">
                <a:latin typeface="Arial" pitchFamily="34" charset="0"/>
                <a:cs typeface="Arial" pitchFamily="34" charset="0"/>
              </a:rPr>
              <a:t>Radisavljev grob</a:t>
            </a:r>
          </a:p>
          <a:p>
            <a:endParaRPr lang="sr-Latn-ME" sz="2400" b="1" dirty="0" smtClean="0">
              <a:latin typeface="Arial" pitchFamily="34" charset="0"/>
              <a:cs typeface="Arial" pitchFamily="34" charset="0"/>
            </a:endParaRPr>
          </a:p>
          <a:p>
            <a:endParaRPr lang="sr-Latn-ME" sz="2400" dirty="0">
              <a:latin typeface="Arial" pitchFamily="34" charset="0"/>
              <a:cs typeface="Arial" pitchFamily="34" charset="0"/>
            </a:endParaRPr>
          </a:p>
          <a:p>
            <a:r>
              <a:rPr lang="sr-Latn-ME" sz="2400" dirty="0" smtClean="0">
                <a:latin typeface="Arial" pitchFamily="34" charset="0"/>
                <a:cs typeface="Arial" pitchFamily="34" charset="0"/>
              </a:rPr>
              <a:t>Naše žene vjeruju da ima po jedna noć u godinikad se može videti kako na tu humku pada jaka bela svetlost pravo s neba. </a:t>
            </a:r>
          </a:p>
          <a:p>
            <a:endParaRPr lang="sr-Latn-ME" sz="2400" dirty="0">
              <a:latin typeface="Arial" pitchFamily="34" charset="0"/>
              <a:cs typeface="Arial" pitchFamily="34" charset="0"/>
            </a:endParaRPr>
          </a:p>
          <a:p>
            <a:r>
              <a:rPr lang="sr-Latn-ME" sz="2400" b="1" dirty="0" smtClean="0">
                <a:latin typeface="Arial" pitchFamily="34" charset="0"/>
                <a:cs typeface="Arial" pitchFamily="34" charset="0"/>
              </a:rPr>
              <a:t>Grob šeh-Turhanije</a:t>
            </a:r>
          </a:p>
          <a:p>
            <a:endParaRPr lang="sr-Latn-ME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ME" sz="2400" dirty="0" smtClean="0">
                <a:latin typeface="Arial" pitchFamily="34" charset="0"/>
                <a:cs typeface="Arial" pitchFamily="34" charset="0"/>
              </a:rPr>
              <a:t>Veliki junak koji je branio prelaz preko Drine od neke kaurske vojske.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19" y="914400"/>
            <a:ext cx="39624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Mostovi kao inspiracija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67" y="2550485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sr-Latn-ME" dirty="0" smtClean="0"/>
              <a:t>Pokazivao je divljenje prema mostovima (</a:t>
            </a:r>
            <a:r>
              <a:rPr lang="sr-Latn-ME" i="1" dirty="0" smtClean="0"/>
              <a:t>Mostovi, Most na Žepi, Na Drini čuprija, Rzavski bregovi</a:t>
            </a:r>
            <a:r>
              <a:rPr lang="sr-Latn-ME" dirty="0" smtClean="0"/>
              <a:t>...)</a:t>
            </a:r>
          </a:p>
          <a:p>
            <a:endParaRPr lang="sr-Latn-ME" dirty="0"/>
          </a:p>
          <a:p>
            <a:pPr marL="0" indent="0">
              <a:lnSpc>
                <a:spcPct val="150000"/>
              </a:lnSpc>
              <a:buNone/>
            </a:pPr>
            <a:r>
              <a:rPr lang="sr-Latn-ME" sz="1800" i="1" dirty="0" smtClean="0"/>
              <a:t>Od svega što čovjek u životnom nagonu podiže i gradi, ništa nije u mojim očima bolje i vrednije od mostova. Oni su važniji od kuća, svetiji, opštiji od hramova. Svačiji i prema svakom jednaki, korisni, podignuti uvek smisleno, na mestu na kome se ukrštava najveći broj ljudskih potreba, istrajniji su od drugih građevina i ne služe ničem što je tajno i zlo. </a:t>
            </a:r>
            <a:r>
              <a:rPr lang="sr-Latn-ME" sz="1800" i="1" dirty="0"/>
              <a:t>V</a:t>
            </a:r>
            <a:r>
              <a:rPr lang="sr-Latn-ME" sz="1800" i="1" dirty="0" smtClean="0"/>
              <a:t>eliki kameni mostovi, svedoci iščezlih epoha kad se drugačije živelo, mislilo i gradilo, sivi ili zarudeli od vetra i kiše, često okrzani na oštro rezanim ćoškovima, a u njihovim sastavcima i neprimetnim pukotinama raste tanka trava ili se gnezde ptice.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08" y="1"/>
            <a:ext cx="3306791" cy="2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1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4248150"/>
            <a:ext cx="10058400" cy="1924049"/>
          </a:xfrm>
        </p:spPr>
        <p:txBody>
          <a:bodyPr/>
          <a:lstStyle/>
          <a:p>
            <a:pPr marL="0" indent="0">
              <a:buNone/>
            </a:pPr>
            <a:r>
              <a:rPr lang="sr-Latn-ME" b="1" i="1" dirty="0" smtClean="0">
                <a:solidFill>
                  <a:srgbClr val="FF0000"/>
                </a:solidFill>
              </a:rPr>
              <a:t>Ja sam prvi put progledao pod tim mostom na Drini. Prozor moje sobe na drugoj obali gledao je na ovaj veličanstveni most Mehmed-paše Sokolovića, pred kojim sam u djetinjstvu uvek zastajao idućui u školu. I dok su se moji drugovi igrali kraj reke, ja sam tu, na sredini mosta, na kamenoj kapiji – sofi, kako je zovu, voleo satima da slušam pričanja starih ljudi...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7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981075"/>
            <a:ext cx="10058400" cy="5191125"/>
          </a:xfrm>
        </p:spPr>
        <p:txBody>
          <a:bodyPr/>
          <a:lstStyle/>
          <a:p>
            <a:r>
              <a:rPr lang="sr-Latn-ME" dirty="0" smtClean="0"/>
              <a:t>Mjesto: most na Drini kod Višegrada</a:t>
            </a:r>
          </a:p>
          <a:p>
            <a:r>
              <a:rPr lang="sr-Latn-ME" dirty="0" smtClean="0"/>
              <a:t>Vrijeme: od 1516. godine do početka Prvog svjetskog rata 1914. godine</a:t>
            </a:r>
          </a:p>
          <a:p>
            <a:r>
              <a:rPr lang="sr-Latn-ME" dirty="0"/>
              <a:t>P</a:t>
            </a:r>
            <a:r>
              <a:rPr lang="sr-Latn-ME" dirty="0" smtClean="0"/>
              <a:t>ripovjedač: treće lice, objektivno pripovijedanje, spoljašnja tačka gledišta</a:t>
            </a:r>
          </a:p>
          <a:p>
            <a:r>
              <a:rPr lang="sr-Latn-ME" dirty="0" smtClean="0"/>
              <a:t>Vrsta romana: roman hronika (ogroman vremenski raspon u kojem se opisuju i istorijski događaji, hronološki tok pripovijedanja)</a:t>
            </a:r>
          </a:p>
          <a:p>
            <a:r>
              <a:rPr lang="sr-Latn-ME" dirty="0" smtClean="0"/>
              <a:t>Tema: Most (istorija mosta i kasabe)</a:t>
            </a:r>
          </a:p>
          <a:p>
            <a:pPr marL="0" indent="0">
              <a:lnSpc>
                <a:spcPct val="150000"/>
              </a:lnSpc>
              <a:buNone/>
            </a:pPr>
            <a:endParaRPr lang="sr-Latn-ME" dirty="0"/>
          </a:p>
          <a:p>
            <a:pPr marL="0" indent="0">
              <a:lnSpc>
                <a:spcPct val="150000"/>
              </a:lnSpc>
              <a:buNone/>
            </a:pPr>
            <a:r>
              <a:rPr lang="sr-Latn-ME" i="1" dirty="0" smtClean="0"/>
              <a:t>Stoga je priča o postanju i sudbini mosta u isto vrijeme i priča o životu kasabe i njenih ljudi, iz naraštaja u naraštaj, isto kao što se kroz sva pričanja o kasabi provlači i linija kamenog mosta sa jedanaest lukova, sa kapijom, kao krunom, u sredini.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923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600" dirty="0" smtClean="0"/>
              <a:t>Spoljašnja kompozicija romana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Roman čine 24 poglavlja koja se mogu podijeliti na tri vremenska perioda:</a:t>
            </a:r>
          </a:p>
          <a:p>
            <a:endParaRPr lang="sr-Latn-ME" dirty="0"/>
          </a:p>
          <a:p>
            <a:pPr marL="457200" indent="-457200">
              <a:buAutoNum type="arabicPeriod"/>
            </a:pPr>
            <a:r>
              <a:rPr lang="sr-Latn-ME" dirty="0" smtClean="0"/>
              <a:t>period turske vladavine (od početka 16. vijeka do kraja 19. vijeka)</a:t>
            </a:r>
          </a:p>
          <a:p>
            <a:pPr marL="457200" indent="-457200">
              <a:buAutoNum type="arabicPeriod"/>
            </a:pPr>
            <a:r>
              <a:rPr lang="sr-Latn-ME" dirty="0" smtClean="0"/>
              <a:t>Period austrougarske vladavine (okupacija Bosne i Hercegovine i aneksija od 1878. do 1908)</a:t>
            </a:r>
          </a:p>
          <a:p>
            <a:pPr marL="457200" indent="-457200">
              <a:buAutoNum type="arabicPeriod"/>
            </a:pPr>
            <a:r>
              <a:rPr lang="sr-Latn-ME" dirty="0" smtClean="0"/>
              <a:t>Period Balkanskih ratova (1912. i 1913) i početak Prvog svjetskog rata (1914)</a:t>
            </a:r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sr-Latn-ME" dirty="0" smtClean="0"/>
              <a:t>* Svaki period obuhvaćen je sa osam poglavlja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5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6867ED-BCF6-4CB7-A571-AD614BA62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83076"/>
            <a:ext cx="10058400" cy="50891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/>
              <a:t>Unutrašnja</a:t>
            </a:r>
            <a:r>
              <a:rPr lang="en-US" b="1" dirty="0"/>
              <a:t> </a:t>
            </a:r>
            <a:r>
              <a:rPr lang="en-US" b="1" dirty="0" err="1"/>
              <a:t>kompozicija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nanizanih</a:t>
            </a:r>
            <a:r>
              <a:rPr lang="en-US" dirty="0"/>
              <a:t> </a:t>
            </a:r>
            <a:r>
              <a:rPr lang="en-US" dirty="0" err="1"/>
              <a:t>kraćih</a:t>
            </a:r>
            <a:r>
              <a:rPr lang="en-US" dirty="0"/>
              <a:t> </a:t>
            </a:r>
            <a:r>
              <a:rPr lang="en-US" dirty="0" err="1"/>
              <a:t>novela</a:t>
            </a:r>
            <a:r>
              <a:rPr lang="en-US" dirty="0"/>
              <a:t>. </a:t>
            </a:r>
            <a:r>
              <a:rPr lang="en-US" dirty="0" err="1"/>
              <a:t>Svaka</a:t>
            </a:r>
            <a:r>
              <a:rPr lang="en-US" dirty="0"/>
              <a:t> od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novela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stajati</a:t>
            </a:r>
            <a:r>
              <a:rPr lang="en-US" dirty="0"/>
              <a:t> </a:t>
            </a:r>
            <a:r>
              <a:rPr lang="en-US" dirty="0" err="1"/>
              <a:t>samostalno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njihovu</a:t>
            </a:r>
            <a:r>
              <a:rPr lang="en-US" dirty="0"/>
              <a:t> </a:t>
            </a:r>
            <a:r>
              <a:rPr lang="en-US" dirty="0" err="1"/>
              <a:t>pripadnost</a:t>
            </a:r>
            <a:r>
              <a:rPr lang="en-US" dirty="0"/>
              <a:t> </a:t>
            </a:r>
            <a:r>
              <a:rPr lang="en-US" dirty="0" err="1"/>
              <a:t>djelu</a:t>
            </a:r>
            <a:r>
              <a:rPr lang="en-US" dirty="0"/>
              <a:t> </a:t>
            </a:r>
            <a:r>
              <a:rPr lang="en-US" dirty="0" err="1"/>
              <a:t>osigurava</a:t>
            </a:r>
            <a:r>
              <a:rPr lang="en-US" dirty="0"/>
              <a:t> </a:t>
            </a:r>
            <a:r>
              <a:rPr lang="en-US" dirty="0" err="1"/>
              <a:t>spoljašnja</a:t>
            </a:r>
            <a:r>
              <a:rPr lang="en-US" dirty="0"/>
              <a:t> </a:t>
            </a:r>
            <a:r>
              <a:rPr lang="en-US" dirty="0" err="1"/>
              <a:t>kompozicija</a:t>
            </a:r>
            <a:r>
              <a:rPr lang="en-US" dirty="0"/>
              <a:t>, </a:t>
            </a:r>
            <a:r>
              <a:rPr lang="en-US" dirty="0" err="1"/>
              <a:t>okviri</a:t>
            </a:r>
            <a:r>
              <a:rPr lang="en-US" dirty="0"/>
              <a:t> </a:t>
            </a:r>
            <a:r>
              <a:rPr lang="en-US" dirty="0" err="1"/>
              <a:t>teksta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lajtmotiv</a:t>
            </a:r>
            <a:r>
              <a:rPr lang="en-US" dirty="0"/>
              <a:t> </a:t>
            </a:r>
            <a:r>
              <a:rPr lang="en-US" dirty="0" err="1"/>
              <a:t>mosta</a:t>
            </a:r>
            <a:r>
              <a:rPr lang="en-US" dirty="0"/>
              <a:t>, </a:t>
            </a:r>
            <a:r>
              <a:rPr lang="en-US" dirty="0" err="1"/>
              <a:t>jedine</a:t>
            </a:r>
            <a:r>
              <a:rPr lang="en-US" dirty="0"/>
              <a:t> </a:t>
            </a:r>
            <a:r>
              <a:rPr lang="en-US" dirty="0" err="1"/>
              <a:t>stalne</a:t>
            </a:r>
            <a:r>
              <a:rPr lang="en-US" dirty="0"/>
              <a:t> </a:t>
            </a:r>
            <a:r>
              <a:rPr lang="en-US" dirty="0" err="1"/>
              <a:t>prostorne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Andrić</a:t>
            </a:r>
            <a:r>
              <a:rPr lang="en-US" dirty="0"/>
              <a:t> </a:t>
            </a:r>
            <a:r>
              <a:rPr lang="en-US" dirty="0" err="1"/>
              <a:t>prati</a:t>
            </a:r>
            <a:r>
              <a:rPr lang="en-US" dirty="0"/>
              <a:t> </a:t>
            </a:r>
            <a:r>
              <a:rPr lang="en-US" dirty="0" err="1"/>
              <a:t>istorijske</a:t>
            </a:r>
            <a:r>
              <a:rPr lang="en-US" dirty="0"/>
              <a:t> </a:t>
            </a:r>
            <a:r>
              <a:rPr lang="en-US" dirty="0" err="1"/>
              <a:t>događaje</a:t>
            </a:r>
            <a:r>
              <a:rPr lang="en-US" dirty="0"/>
              <a:t>, </a:t>
            </a:r>
            <a:r>
              <a:rPr lang="en-US" dirty="0" err="1"/>
              <a:t>promjene</a:t>
            </a:r>
            <a:r>
              <a:rPr lang="en-US" dirty="0"/>
              <a:t> u </a:t>
            </a:r>
            <a:r>
              <a:rPr lang="en-US" dirty="0" err="1"/>
              <a:t>kasabi</a:t>
            </a:r>
            <a:r>
              <a:rPr lang="en-US" dirty="0"/>
              <a:t>, </a:t>
            </a:r>
            <a:r>
              <a:rPr lang="en-US" dirty="0" err="1"/>
              <a:t>sudbine</a:t>
            </a:r>
            <a:r>
              <a:rPr lang="en-US" dirty="0"/>
              <a:t> </a:t>
            </a:r>
            <a:r>
              <a:rPr lang="en-US" dirty="0" err="1"/>
              <a:t>pojedinaca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vezano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višegradski</a:t>
            </a:r>
            <a:r>
              <a:rPr lang="en-US" dirty="0"/>
              <a:t> most </a:t>
            </a:r>
            <a:r>
              <a:rPr lang="en-US" dirty="0" err="1"/>
              <a:t>koji</a:t>
            </a:r>
            <a:r>
              <a:rPr lang="en-US" dirty="0"/>
              <a:t> se u </a:t>
            </a:r>
            <a:r>
              <a:rPr lang="en-US" dirty="0" err="1"/>
              <a:t>romanu</a:t>
            </a:r>
            <a:r>
              <a:rPr lang="en-US" dirty="0"/>
              <a:t> </a:t>
            </a:r>
            <a:r>
              <a:rPr lang="en-US" dirty="0" err="1"/>
              <a:t>doživljava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“</a:t>
            </a:r>
            <a:r>
              <a:rPr lang="en-US" dirty="0" err="1"/>
              <a:t>junak</a:t>
            </a:r>
            <a:r>
              <a:rPr lang="en-US" dirty="0"/>
              <a:t>”.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Priča</a:t>
            </a:r>
            <a:r>
              <a:rPr lang="en-US" dirty="0"/>
              <a:t> je </a:t>
            </a:r>
            <a:r>
              <a:rPr lang="en-US" dirty="0" err="1"/>
              <a:t>zasnovana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mnoštvu</a:t>
            </a:r>
            <a:r>
              <a:rPr lang="en-US" dirty="0"/>
              <a:t> </a:t>
            </a:r>
            <a:r>
              <a:rPr lang="en-US" dirty="0" err="1"/>
              <a:t>motiva</a:t>
            </a:r>
            <a:r>
              <a:rPr lang="en-US" dirty="0"/>
              <a:t>, </a:t>
            </a:r>
            <a:r>
              <a:rPr lang="en-US" dirty="0" err="1"/>
              <a:t>likova</a:t>
            </a:r>
            <a:r>
              <a:rPr lang="en-US" dirty="0"/>
              <a:t>, </a:t>
            </a:r>
            <a:r>
              <a:rPr lang="en-US" dirty="0" err="1"/>
              <a:t>scena</a:t>
            </a:r>
            <a:r>
              <a:rPr lang="en-US" dirty="0"/>
              <a:t>, </a:t>
            </a:r>
            <a:r>
              <a:rPr lang="en-US" dirty="0" err="1"/>
              <a:t>događaja</a:t>
            </a:r>
            <a:r>
              <a:rPr lang="en-US" dirty="0"/>
              <a:t>,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nju</a:t>
            </a:r>
            <a:r>
              <a:rPr lang="en-US" dirty="0"/>
              <a:t> se </a:t>
            </a:r>
            <a:r>
              <a:rPr lang="en-US" dirty="0" err="1"/>
              <a:t>prepliće</a:t>
            </a:r>
            <a:r>
              <a:rPr lang="en-US" dirty="0"/>
              <a:t> </a:t>
            </a:r>
            <a:r>
              <a:rPr lang="en-US" dirty="0" err="1"/>
              <a:t>istorijsko</a:t>
            </a:r>
            <a:r>
              <a:rPr lang="en-US" dirty="0"/>
              <a:t>, </a:t>
            </a:r>
            <a:r>
              <a:rPr lang="en-US" dirty="0" err="1"/>
              <a:t>mitsko</a:t>
            </a:r>
            <a:r>
              <a:rPr lang="en-US" dirty="0"/>
              <a:t>, </a:t>
            </a:r>
            <a:r>
              <a:rPr lang="en-US" dirty="0" err="1"/>
              <a:t>simbolično</a:t>
            </a:r>
            <a:r>
              <a:rPr lang="en-US" dirty="0"/>
              <a:t>, </a:t>
            </a:r>
            <a:r>
              <a:rPr lang="en-US" dirty="0" err="1"/>
              <a:t>univerzalno</a:t>
            </a:r>
            <a:r>
              <a:rPr lang="en-US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8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E4788C-C500-4EFE-8A9B-971F1F15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18082"/>
            <a:ext cx="10058400" cy="4654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Istorijski</a:t>
            </a:r>
            <a:r>
              <a:rPr lang="en-US" sz="2400" b="1" dirty="0"/>
              <a:t> </a:t>
            </a:r>
            <a:r>
              <a:rPr lang="en-US" sz="2400" b="1" dirty="0" err="1"/>
              <a:t>podaci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*</a:t>
            </a:r>
            <a:r>
              <a:rPr lang="en-US" sz="2400" dirty="0" err="1"/>
              <a:t>Danak</a:t>
            </a:r>
            <a:r>
              <a:rPr lang="en-US" sz="2400" dirty="0"/>
              <a:t> u </a:t>
            </a:r>
            <a:r>
              <a:rPr lang="en-US" sz="2400" dirty="0" err="1"/>
              <a:t>krvi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* </a:t>
            </a:r>
            <a:r>
              <a:rPr lang="en-US" sz="2400" dirty="0" err="1"/>
              <a:t>Lik</a:t>
            </a:r>
            <a:r>
              <a:rPr lang="en-US" sz="2400" dirty="0"/>
              <a:t> Mehmed-</a:t>
            </a:r>
            <a:r>
              <a:rPr lang="en-US" sz="2400" dirty="0" err="1"/>
              <a:t>paše</a:t>
            </a:r>
            <a:r>
              <a:rPr lang="en-US" sz="2400" dirty="0"/>
              <a:t> </a:t>
            </a:r>
            <a:r>
              <a:rPr lang="en-US" sz="2400" dirty="0" err="1"/>
              <a:t>Sokolovića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*</a:t>
            </a:r>
            <a:r>
              <a:rPr lang="en-US" sz="2400" dirty="0" err="1"/>
              <a:t>Okupacija</a:t>
            </a:r>
            <a:r>
              <a:rPr lang="en-US" sz="2400" dirty="0"/>
              <a:t> Austro-</a:t>
            </a:r>
            <a:r>
              <a:rPr lang="en-US" sz="2400" dirty="0" err="1"/>
              <a:t>Ugarske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*Most</a:t>
            </a:r>
          </a:p>
          <a:p>
            <a:pPr marL="0" indent="0">
              <a:buNone/>
            </a:pPr>
            <a:r>
              <a:rPr lang="en-US" sz="2400" dirty="0"/>
              <a:t>*</a:t>
            </a:r>
            <a:r>
              <a:rPr lang="en-US" sz="2400" dirty="0" err="1"/>
              <a:t>Balkanski</a:t>
            </a:r>
            <a:r>
              <a:rPr lang="en-US" sz="2400" dirty="0"/>
              <a:t> </a:t>
            </a:r>
            <a:r>
              <a:rPr lang="en-US" sz="2400" dirty="0" err="1"/>
              <a:t>ratovi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*</a:t>
            </a:r>
            <a:r>
              <a:rPr lang="en-US" sz="2400" dirty="0" err="1"/>
              <a:t>Aneksija</a:t>
            </a:r>
            <a:r>
              <a:rPr lang="en-US" sz="2400" dirty="0"/>
              <a:t> </a:t>
            </a:r>
            <a:r>
              <a:rPr lang="en-US" sz="2400" dirty="0" err="1"/>
              <a:t>Bosne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*</a:t>
            </a:r>
            <a:r>
              <a:rPr lang="en-US" sz="2400" dirty="0" err="1"/>
              <a:t>Prvi</a:t>
            </a:r>
            <a:r>
              <a:rPr lang="en-US" sz="2400" dirty="0"/>
              <a:t> </a:t>
            </a:r>
            <a:r>
              <a:rPr lang="en-US" sz="2400" dirty="0" err="1"/>
              <a:t>svjetski</a:t>
            </a:r>
            <a:r>
              <a:rPr lang="en-US" sz="2400" dirty="0"/>
              <a:t> rat</a:t>
            </a:r>
          </a:p>
        </p:txBody>
      </p:sp>
    </p:spTree>
    <p:extLst>
      <p:ext uri="{BB962C8B-B14F-4D97-AF65-F5344CB8AC3E}">
        <p14:creationId xmlns:p14="http://schemas.microsoft.com/office/powerpoint/2010/main" val="395700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CA89CFF8-F52C-4619-A547-CDBC696CC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877" y="1023923"/>
            <a:ext cx="799878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uveo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sultan Murat II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1420.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usljed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brzog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vojno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sposobnim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muškarcima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lojalnim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administrativnim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radnicima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Osmanskom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carstvu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razvijalo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munjevitom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brzinom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smišljen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se ne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stvori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nasljedna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aristokratija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ugrozi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položaj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sultana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njegove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porodice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dakle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nemuslimani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sakupljeni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 se „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sakupljeni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 po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završetku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oženili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njihova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muslimani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njihovi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potomci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ne bi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sakupljeni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bio u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kontradikciji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muslimanskim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zakonom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Šerijatom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jasno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davao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instrukcije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muslimanskom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vladaru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mora da se brine 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svojim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hrišćanskim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podanicima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15. do 17.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vijeka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sakupljeno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200 .000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300.000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dečaka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danka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sakupljao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balkanskim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hrišćanskim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zemljama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bile pod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turskom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vlašću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Otprilike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svake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četiri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dječaci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starosti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odvođeni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svojih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porodica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Iako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uglavnom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mlađi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dečaci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ponekad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odvodili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mladiće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20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starosti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Obuka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trajala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3 do 7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dječaci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učili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turskom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otomanskom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načinu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Danak u krvi">
            <a:extLst>
              <a:ext uri="{FF2B5EF4-FFF2-40B4-BE49-F238E27FC236}">
                <a16:creationId xmlns="" xmlns:a16="http://schemas.microsoft.com/office/drawing/2014/main" id="{D971DAE8-20FA-47E1-AE1E-10583A09F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9" y="1420930"/>
            <a:ext cx="3055058" cy="29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48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1376</Words>
  <Application>Microsoft Office PowerPoint</Application>
  <PresentationFormat>Widescreen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Rockwell</vt:lpstr>
      <vt:lpstr>Rockwell Condensed</vt:lpstr>
      <vt:lpstr>Times New Roman</vt:lpstr>
      <vt:lpstr>Wingdings</vt:lpstr>
      <vt:lpstr>Wood Type</vt:lpstr>
      <vt:lpstr>PowerPoint Presentation</vt:lpstr>
      <vt:lpstr>O Andriću i njegovom djelu</vt:lpstr>
      <vt:lpstr>Mostovi kao inspiracija</vt:lpstr>
      <vt:lpstr>PowerPoint Presentation</vt:lpstr>
      <vt:lpstr>PowerPoint Presentation</vt:lpstr>
      <vt:lpstr>Spoljašnja kompozicija romana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Funkcija legendi u romanu</vt:lpstr>
      <vt:lpstr>Legenda o radu neimaru Legenda o vili brodarici legenda o Stoji i Ostoji legenda o radisavljevom grobu legenda o crnom arapinu legenda o tragovima kopita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“Na drini ćuprija”</dc:title>
  <dc:creator>Korisnik</dc:creator>
  <cp:lastModifiedBy>Natasa</cp:lastModifiedBy>
  <cp:revision>36</cp:revision>
  <dcterms:created xsi:type="dcterms:W3CDTF">2019-04-20T21:10:21Z</dcterms:created>
  <dcterms:modified xsi:type="dcterms:W3CDTF">2022-01-14T17:28:45Z</dcterms:modified>
</cp:coreProperties>
</file>