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692" r:id="rId1"/>
  </p:sldMasterIdLst>
  <p:sldIdLst>
    <p:sldId id="256" r:id="rId2"/>
    <p:sldId id="267" r:id="rId3"/>
    <p:sldId id="268" r:id="rId4"/>
    <p:sldId id="269" r:id="rId5"/>
    <p:sldId id="270" r:id="rId6"/>
    <p:sldId id="271" r:id="rId7"/>
    <p:sldId id="27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09" autoAdjust="0"/>
  </p:normalViewPr>
  <p:slideViewPr>
    <p:cSldViewPr>
      <p:cViewPr varScale="1">
        <p:scale>
          <a:sx n="84" d="100"/>
          <a:sy n="84" d="100"/>
        </p:scale>
        <p:origin x="1426" y="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4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2/11/2021</a:t>
            </a:fld>
            <a:endParaRPr lang="en-US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3" r:id="rId1"/>
    <p:sldLayoutId id="2147484694" r:id="rId2"/>
    <p:sldLayoutId id="2147484695" r:id="rId3"/>
    <p:sldLayoutId id="2147484696" r:id="rId4"/>
    <p:sldLayoutId id="2147484697" r:id="rId5"/>
    <p:sldLayoutId id="2147484698" r:id="rId6"/>
    <p:sldLayoutId id="2147484699" r:id="rId7"/>
    <p:sldLayoutId id="2147484700" r:id="rId8"/>
    <p:sldLayoutId id="2147484701" r:id="rId9"/>
    <p:sldLayoutId id="2147484702" r:id="rId10"/>
    <p:sldLayoutId id="2147484703" r:id="rId11"/>
  </p:sldLayoutIdLst>
  <p:transition>
    <p:newsflash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5830824" cy="1828800"/>
          </a:xfrm>
        </p:spPr>
        <p:txBody>
          <a:bodyPr/>
          <a:lstStyle/>
          <a:p>
            <a:r>
              <a:rPr lang="sr-Latn-CS" dirty="0" smtClean="0"/>
              <a:t>“Utjeha kose”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038600"/>
            <a:ext cx="7772400" cy="914400"/>
          </a:xfrm>
        </p:spPr>
        <p:txBody>
          <a:bodyPr>
            <a:normAutofit/>
          </a:bodyPr>
          <a:lstStyle/>
          <a:p>
            <a:r>
              <a:rPr lang="sr-Latn-CS" sz="2800" b="1" dirty="0" smtClean="0"/>
              <a:t>ANTUN GUSTAV MATOŠ</a:t>
            </a:r>
          </a:p>
          <a:p>
            <a:r>
              <a:rPr lang="sr-Latn-CS" sz="2800" b="1" dirty="0" smtClean="0"/>
              <a:t>(1873-1914)</a:t>
            </a:r>
            <a:endParaRPr lang="en-US" sz="2800" b="1" dirty="0"/>
          </a:p>
        </p:txBody>
      </p:sp>
    </p:spTree>
  </p:cSld>
  <p:clrMapOvr>
    <a:masterClrMapping/>
  </p:clrMapOvr>
  <p:transition>
    <p:newsflash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8183880" cy="533400"/>
          </a:xfrm>
        </p:spPr>
        <p:txBody>
          <a:bodyPr>
            <a:normAutofit fontScale="90000"/>
          </a:bodyPr>
          <a:lstStyle/>
          <a:p>
            <a:r>
              <a:rPr lang="sr-Latn-ME" dirty="0" smtClean="0"/>
              <a:t>O piscu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4724400" cy="49530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sr-Latn-ME" sz="1600" dirty="0" smtClean="0"/>
              <a:t>Najznačajniji predstavnik hrvatske moderne;</a:t>
            </a:r>
          </a:p>
          <a:p>
            <a:pPr>
              <a:lnSpc>
                <a:spcPct val="150000"/>
              </a:lnSpc>
            </a:pPr>
            <a:r>
              <a:rPr lang="sr-Latn-ME" sz="1600" dirty="0" smtClean="0"/>
              <a:t>Porijeklom iz Srema – Tovarnik;</a:t>
            </a:r>
          </a:p>
          <a:p>
            <a:pPr>
              <a:lnSpc>
                <a:spcPct val="150000"/>
              </a:lnSpc>
            </a:pPr>
            <a:r>
              <a:rPr lang="sr-Latn-ME" sz="1600" dirty="0" smtClean="0"/>
              <a:t>Pisao je suptilnu misaonu i melanholičnu poeziju i prozu;</a:t>
            </a:r>
          </a:p>
          <a:p>
            <a:pPr>
              <a:lnSpc>
                <a:spcPct val="150000"/>
              </a:lnSpc>
            </a:pPr>
            <a:r>
              <a:rPr lang="sr-Latn-ME" sz="1600" dirty="0" smtClean="0"/>
              <a:t>Ogledao se u esejima, kritikama i putopisima;</a:t>
            </a:r>
          </a:p>
          <a:p>
            <a:pPr>
              <a:lnSpc>
                <a:spcPct val="150000"/>
              </a:lnSpc>
            </a:pPr>
            <a:r>
              <a:rPr lang="sr-Latn-ME" sz="1600" dirty="0" smtClean="0"/>
              <a:t>Poznate knjige proze: </a:t>
            </a:r>
            <a:r>
              <a:rPr lang="sr-Latn-ME" sz="1600" i="1" dirty="0" smtClean="0"/>
              <a:t>Iverje, Novo Iverje, Umorne priče</a:t>
            </a:r>
            <a:r>
              <a:rPr lang="sr-Latn-ME" sz="1600" dirty="0" smtClean="0"/>
              <a:t>;</a:t>
            </a:r>
          </a:p>
          <a:p>
            <a:pPr>
              <a:lnSpc>
                <a:spcPct val="150000"/>
              </a:lnSpc>
            </a:pPr>
            <a:r>
              <a:rPr lang="sr-Latn-ME" sz="1600" dirty="0" smtClean="0"/>
              <a:t>U priče i pesimizma unosi duh impresionizma, simbolizma, pesimizma, bol i tragičnost;</a:t>
            </a:r>
          </a:p>
          <a:p>
            <a:pPr>
              <a:lnSpc>
                <a:spcPct val="150000"/>
              </a:lnSpc>
            </a:pPr>
            <a:r>
              <a:rPr lang="sr-Latn-ME" sz="1600" dirty="0" smtClean="0"/>
              <a:t>Unosi san o ljubavi i nenađenoj sreći.</a:t>
            </a:r>
          </a:p>
          <a:p>
            <a:pPr>
              <a:lnSpc>
                <a:spcPct val="150000"/>
              </a:lnSpc>
            </a:pPr>
            <a:r>
              <a:rPr lang="sr-Latn-ME" sz="1600" dirty="0" smtClean="0"/>
              <a:t>Najpoznatije pjesme: </a:t>
            </a:r>
            <a:r>
              <a:rPr lang="sr-Latn-ME" sz="1600" i="1" dirty="0" smtClean="0"/>
              <a:t>Jesenje veče, Utjeha kose, Maćuhica</a:t>
            </a:r>
            <a:r>
              <a:rPr lang="sr-Latn-ME" sz="1600" dirty="0" smtClean="0"/>
              <a:t>...</a:t>
            </a:r>
            <a:endParaRPr lang="en-US" sz="1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0" y="304800"/>
            <a:ext cx="3810000" cy="624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3211963"/>
      </p:ext>
    </p:extLst>
  </p:cSld>
  <p:clrMapOvr>
    <a:masterClrMapping/>
  </p:clrMapOvr>
  <p:transition>
    <p:newsflash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260848"/>
          </a:xfrm>
        </p:spPr>
        <p:txBody>
          <a:bodyPr>
            <a:normAutofit/>
          </a:bodyPr>
          <a:lstStyle/>
          <a:p>
            <a:r>
              <a:rPr lang="sr-Latn-ME" sz="1600" dirty="0" smtClean="0"/>
              <a:t>Pjesma je nastala dok je njegova voljena bolovala od tuberkoloze, a dovršena je kada je umrla njegova Sofija, koja je imala 27 godina.</a:t>
            </a:r>
          </a:p>
          <a:p>
            <a:endParaRPr lang="sr-Latn-ME" sz="1600" dirty="0"/>
          </a:p>
          <a:p>
            <a:endParaRPr lang="sr-Latn-ME" sz="1600" dirty="0" smtClean="0"/>
          </a:p>
          <a:p>
            <a:pPr marL="0" indent="0">
              <a:buNone/>
            </a:pPr>
            <a:r>
              <a:rPr lang="sr-Latn-ME" sz="1600" dirty="0" smtClean="0"/>
              <a:t>      </a:t>
            </a:r>
            <a:r>
              <a:rPr lang="sr-Latn-ME" sz="1600" dirty="0" smtClean="0">
                <a:solidFill>
                  <a:srgbClr val="FF0000"/>
                </a:solidFill>
              </a:rPr>
              <a:t>MOTIVI</a:t>
            </a:r>
            <a:r>
              <a:rPr lang="sr-Latn-ME" sz="1600" dirty="0" smtClean="0"/>
              <a:t>: Motiv ljubavi i motiv cvijeta.</a:t>
            </a:r>
          </a:p>
          <a:p>
            <a:pPr marL="0" indent="0">
              <a:buNone/>
            </a:pPr>
            <a:endParaRPr lang="sr-Latn-ME" sz="1600" dirty="0"/>
          </a:p>
          <a:p>
            <a:pPr marL="0" indent="0">
              <a:buNone/>
            </a:pPr>
            <a:r>
              <a:rPr lang="sr-Latn-ME" sz="1600" dirty="0" smtClean="0">
                <a:solidFill>
                  <a:srgbClr val="FF0000"/>
                </a:solidFill>
              </a:rPr>
              <a:t>Vrsta pjesme: </a:t>
            </a:r>
          </a:p>
          <a:p>
            <a:pPr marL="0" indent="0">
              <a:buNone/>
            </a:pPr>
            <a:r>
              <a:rPr lang="sr-Latn-ME" sz="1600" dirty="0"/>
              <a:t>	 </a:t>
            </a:r>
            <a:r>
              <a:rPr lang="sr-Latn-ME" sz="1600" dirty="0" smtClean="0"/>
              <a:t>       </a:t>
            </a:r>
            <a:r>
              <a:rPr lang="sr-Latn-ME" sz="1600" b="1" dirty="0" smtClean="0">
                <a:solidFill>
                  <a:srgbClr val="0070C0"/>
                </a:solidFill>
              </a:rPr>
              <a:t>Ljubavna</a:t>
            </a:r>
            <a:r>
              <a:rPr lang="sr-Latn-ME" sz="1600" dirty="0" smtClean="0"/>
              <a:t> – jer govori o ljubavi prema voljenoj dragoj</a:t>
            </a:r>
          </a:p>
          <a:p>
            <a:pPr marL="0" indent="0">
              <a:buNone/>
            </a:pPr>
            <a:r>
              <a:rPr lang="sr-Latn-ME" sz="1600" dirty="0"/>
              <a:t>	 </a:t>
            </a:r>
            <a:r>
              <a:rPr lang="sr-Latn-ME" sz="1600" dirty="0" smtClean="0"/>
              <a:t>       </a:t>
            </a:r>
            <a:r>
              <a:rPr lang="sr-Latn-ME" sz="1600" b="1" dirty="0" smtClean="0">
                <a:solidFill>
                  <a:srgbClr val="0070C0"/>
                </a:solidFill>
              </a:rPr>
              <a:t>Refleksivna</a:t>
            </a:r>
            <a:r>
              <a:rPr lang="sr-Latn-ME" sz="1600" dirty="0" smtClean="0"/>
              <a:t> – jer pjesnik govori o smrti kao nečemu veličanstvenom što obični smrtnici ne mogu da osjete.</a:t>
            </a:r>
          </a:p>
          <a:p>
            <a:pPr marL="0" indent="0">
              <a:buNone/>
            </a:pPr>
            <a:endParaRPr lang="sr-Latn-ME" sz="1600" dirty="0"/>
          </a:p>
          <a:p>
            <a:pPr marL="0" indent="0">
              <a:buNone/>
            </a:pPr>
            <a:r>
              <a:rPr lang="sr-Latn-ME" sz="1600" dirty="0" smtClean="0"/>
              <a:t>     Sonet;</a:t>
            </a:r>
          </a:p>
          <a:p>
            <a:pPr marL="0" indent="0">
              <a:buNone/>
            </a:pPr>
            <a:endParaRPr lang="sr-Latn-ME" sz="1600" dirty="0"/>
          </a:p>
          <a:p>
            <a:pPr marL="0" indent="0">
              <a:buNone/>
            </a:pPr>
            <a:r>
              <a:rPr lang="sr-Latn-ME" sz="1600" dirty="0" smtClean="0"/>
              <a:t>    4 strofe, 2 katrena i 2 terceta</a:t>
            </a:r>
          </a:p>
          <a:p>
            <a:pPr marL="0" indent="0">
              <a:buNone/>
            </a:pPr>
            <a:endParaRPr lang="en-US" sz="1600" dirty="0"/>
          </a:p>
        </p:txBody>
      </p:sp>
      <p:sp>
        <p:nvSpPr>
          <p:cNvPr id="4" name="5-Point Star 3"/>
          <p:cNvSpPr/>
          <p:nvPr/>
        </p:nvSpPr>
        <p:spPr>
          <a:xfrm>
            <a:off x="762000" y="1600200"/>
            <a:ext cx="304800" cy="3048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571500" y="3695700"/>
            <a:ext cx="3810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>
            <a:off x="571500" y="4267200"/>
            <a:ext cx="266700" cy="76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955113"/>
      </p:ext>
    </p:extLst>
  </p:cSld>
  <p:clrMapOvr>
    <a:masterClrMapping/>
  </p:clrMapOvr>
  <p:transition>
    <p:newsflash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18464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sr-Latn-ME" sz="1800" dirty="0" smtClean="0"/>
              <a:t>Prva strofa – četiri rečenice, četiri misaone cjeline</a:t>
            </a:r>
          </a:p>
          <a:p>
            <a:pPr>
              <a:lnSpc>
                <a:spcPct val="150000"/>
              </a:lnSpc>
            </a:pPr>
            <a:r>
              <a:rPr lang="sr-Latn-ME" sz="1800" dirty="0" smtClean="0"/>
              <a:t>Sve je mirno, spokojno raspoloženje.</a:t>
            </a:r>
          </a:p>
          <a:p>
            <a:pPr>
              <a:lnSpc>
                <a:spcPct val="150000"/>
              </a:lnSpc>
            </a:pPr>
            <a:r>
              <a:rPr lang="sr-Latn-ME" sz="1800" dirty="0" smtClean="0"/>
              <a:t>Stih podsjeća na događaj, jer ima vrijeme ,mjesto i radnju.</a:t>
            </a:r>
          </a:p>
          <a:p>
            <a:pPr>
              <a:lnSpc>
                <a:spcPct val="150000"/>
              </a:lnSpc>
            </a:pPr>
            <a:r>
              <a:rPr lang="sr-Latn-ME" sz="1800" dirty="0" smtClean="0"/>
              <a:t>Dominira motiv sna i priviđenja.</a:t>
            </a:r>
          </a:p>
          <a:p>
            <a:pPr>
              <a:lnSpc>
                <a:spcPct val="150000"/>
              </a:lnSpc>
            </a:pPr>
            <a:r>
              <a:rPr lang="sr-Latn-ME" sz="1800" dirty="0" smtClean="0"/>
              <a:t>U drugom stihu dat je kontrast cvijeća i kobne dvorane;</a:t>
            </a:r>
          </a:p>
          <a:p>
            <a:pPr>
              <a:lnSpc>
                <a:spcPct val="150000"/>
              </a:lnSpc>
            </a:pPr>
            <a:r>
              <a:rPr lang="sr-Latn-ME" sz="1800" dirty="0" smtClean="0"/>
              <a:t>U trećem stihu je visoki odar i agonija svijeća.</a:t>
            </a:r>
          </a:p>
          <a:p>
            <a:pPr>
              <a:lnSpc>
                <a:spcPct val="150000"/>
              </a:lnSpc>
            </a:pPr>
            <a:r>
              <a:rPr lang="sr-Latn-ME" sz="1800" dirty="0" smtClean="0"/>
              <a:t>U četvrtom stihu pjesnik osjeća gubitak i nemoć.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r-Latn-ME" sz="1800" dirty="0" smtClean="0"/>
              <a:t>       - spreman  je da pokloni život voljenoj osobi.</a:t>
            </a:r>
            <a:endParaRPr lang="en-US" sz="1800" dirty="0"/>
          </a:p>
        </p:txBody>
      </p:sp>
      <p:sp>
        <p:nvSpPr>
          <p:cNvPr id="4" name="Rectangle 3"/>
          <p:cNvSpPr/>
          <p:nvPr/>
        </p:nvSpPr>
        <p:spPr>
          <a:xfrm>
            <a:off x="4953000" y="4343400"/>
            <a:ext cx="3886200" cy="2133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>
                <a:solidFill>
                  <a:schemeClr val="tx1"/>
                </a:solidFill>
              </a:rPr>
              <a:t>Gledo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sam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te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sinoć</a:t>
            </a:r>
            <a:r>
              <a:rPr lang="en-US" sz="1400" dirty="0">
                <a:solidFill>
                  <a:schemeClr val="tx1"/>
                </a:solidFill>
              </a:rPr>
              <a:t>. U </a:t>
            </a:r>
            <a:r>
              <a:rPr lang="en-US" sz="1400" dirty="0" err="1">
                <a:solidFill>
                  <a:schemeClr val="tx1"/>
                </a:solidFill>
              </a:rPr>
              <a:t>snu</a:t>
            </a:r>
            <a:r>
              <a:rPr lang="en-US" sz="1400" dirty="0">
                <a:solidFill>
                  <a:schemeClr val="tx1"/>
                </a:solidFill>
              </a:rPr>
              <a:t>. </a:t>
            </a:r>
            <a:r>
              <a:rPr lang="en-US" sz="1400" dirty="0" err="1">
                <a:solidFill>
                  <a:schemeClr val="tx1"/>
                </a:solidFill>
              </a:rPr>
              <a:t>Tužan</a:t>
            </a:r>
            <a:r>
              <a:rPr lang="en-US" sz="1400" dirty="0">
                <a:solidFill>
                  <a:schemeClr val="tx1"/>
                </a:solidFill>
              </a:rPr>
              <a:t>. </a:t>
            </a:r>
            <a:r>
              <a:rPr lang="en-US" sz="1400" dirty="0" err="1">
                <a:solidFill>
                  <a:schemeClr val="tx1"/>
                </a:solidFill>
              </a:rPr>
              <a:t>Mrtvu</a:t>
            </a:r>
            <a:r>
              <a:rPr lang="en-US" sz="1400" dirty="0">
                <a:solidFill>
                  <a:schemeClr val="tx1"/>
                </a:solidFill>
              </a:rPr>
              <a:t>.</a:t>
            </a:r>
            <a:br>
              <a:rPr lang="en-US" sz="1400" dirty="0">
                <a:solidFill>
                  <a:schemeClr val="tx1"/>
                </a:solidFill>
              </a:rPr>
            </a:br>
            <a:r>
              <a:rPr lang="en-US" sz="1400" dirty="0">
                <a:solidFill>
                  <a:schemeClr val="tx1"/>
                </a:solidFill>
              </a:rPr>
              <a:t>U </a:t>
            </a:r>
            <a:r>
              <a:rPr lang="en-US" sz="1400" dirty="0" err="1">
                <a:solidFill>
                  <a:schemeClr val="tx1"/>
                </a:solidFill>
              </a:rPr>
              <a:t>dvorani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kobnoj</a:t>
            </a:r>
            <a:r>
              <a:rPr lang="en-US" sz="1400" dirty="0">
                <a:solidFill>
                  <a:schemeClr val="tx1"/>
                </a:solidFill>
              </a:rPr>
              <a:t>, u </a:t>
            </a:r>
            <a:r>
              <a:rPr lang="en-US" sz="1400" dirty="0" err="1">
                <a:solidFill>
                  <a:schemeClr val="tx1"/>
                </a:solidFill>
              </a:rPr>
              <a:t>idili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cvijeća</a:t>
            </a:r>
            <a:r>
              <a:rPr lang="en-US" sz="1400" dirty="0">
                <a:solidFill>
                  <a:schemeClr val="tx1"/>
                </a:solidFill>
              </a:rPr>
              <a:t>,</a:t>
            </a:r>
            <a:br>
              <a:rPr lang="en-US" sz="1400" dirty="0">
                <a:solidFill>
                  <a:schemeClr val="tx1"/>
                </a:solidFill>
              </a:rPr>
            </a:br>
            <a:r>
              <a:rPr lang="en-US" sz="1400" dirty="0">
                <a:solidFill>
                  <a:schemeClr val="tx1"/>
                </a:solidFill>
              </a:rPr>
              <a:t>Na </a:t>
            </a:r>
            <a:r>
              <a:rPr lang="en-US" sz="1400" dirty="0" err="1">
                <a:solidFill>
                  <a:schemeClr val="tx1"/>
                </a:solidFill>
              </a:rPr>
              <a:t>visokom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odru</a:t>
            </a:r>
            <a:r>
              <a:rPr lang="en-US" sz="1400" dirty="0">
                <a:solidFill>
                  <a:schemeClr val="tx1"/>
                </a:solidFill>
              </a:rPr>
              <a:t>, u </a:t>
            </a:r>
            <a:r>
              <a:rPr lang="en-US" sz="1400" dirty="0" err="1">
                <a:solidFill>
                  <a:schemeClr val="tx1"/>
                </a:solidFill>
              </a:rPr>
              <a:t>agoniji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svijeća</a:t>
            </a:r>
            <a:r>
              <a:rPr lang="en-US" sz="1400" dirty="0">
                <a:solidFill>
                  <a:schemeClr val="tx1"/>
                </a:solidFill>
              </a:rPr>
              <a:t>,</a:t>
            </a:r>
            <a:br>
              <a:rPr lang="en-US" sz="1400" dirty="0">
                <a:solidFill>
                  <a:schemeClr val="tx1"/>
                </a:solidFill>
              </a:rPr>
            </a:br>
            <a:r>
              <a:rPr lang="en-US" sz="1400" dirty="0" err="1">
                <a:solidFill>
                  <a:schemeClr val="tx1"/>
                </a:solidFill>
              </a:rPr>
              <a:t>Gotov</a:t>
            </a:r>
            <a:r>
              <a:rPr lang="en-US" sz="1400" dirty="0">
                <a:solidFill>
                  <a:schemeClr val="tx1"/>
                </a:solidFill>
              </a:rPr>
              <a:t> da </a:t>
            </a:r>
            <a:r>
              <a:rPr lang="en-US" sz="1400" dirty="0" err="1">
                <a:solidFill>
                  <a:schemeClr val="tx1"/>
                </a:solidFill>
              </a:rPr>
              <a:t>ti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predam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život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kao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žrtvu</a:t>
            </a:r>
            <a:r>
              <a:rPr lang="en-US" sz="1400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04383114"/>
      </p:ext>
    </p:extLst>
  </p:cSld>
  <p:clrMapOvr>
    <a:masterClrMapping/>
  </p:clrMapOvr>
  <p:transition>
    <p:newsflash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sr-Latn-ME" sz="1600" dirty="0" smtClean="0"/>
              <a:t>U prvom stihu se ponavlja dva puta odrični glagol NISAM;</a:t>
            </a:r>
          </a:p>
          <a:p>
            <a:pPr>
              <a:lnSpc>
                <a:spcPct val="150000"/>
              </a:lnSpc>
            </a:pPr>
            <a:r>
              <a:rPr lang="sr-Latn-ME" sz="1600" dirty="0" smtClean="0"/>
              <a:t>Osjeća se njegova izgubljenost, hladna analiza osjećanja.</a:t>
            </a:r>
          </a:p>
          <a:p>
            <a:pPr marL="0" indent="0">
              <a:lnSpc>
                <a:spcPct val="150000"/>
              </a:lnSpc>
              <a:buNone/>
            </a:pPr>
            <a:endParaRPr lang="sr-Latn-ME" sz="1600" dirty="0" smtClean="0"/>
          </a:p>
          <a:p>
            <a:pPr>
              <a:lnSpc>
                <a:spcPct val="150000"/>
              </a:lnSpc>
            </a:pPr>
            <a:r>
              <a:rPr lang="sr-Latn-ME" sz="1600" dirty="0" smtClean="0"/>
              <a:t>U drugom stihu dolazi do miješanja dva različita osjećanja: „dvorana kobna“ i „smrt krasna“ 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r-Latn-ME" sz="1600" dirty="0" smtClean="0"/>
              <a:t>	Dvorana kobna – zao udes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r-Latn-ME" sz="1600" dirty="0" smtClean="0"/>
              <a:t>	Smrt krasna – koju obični smrtnici ne mogu doseći.</a:t>
            </a:r>
          </a:p>
          <a:p>
            <a:pPr>
              <a:lnSpc>
                <a:spcPct val="150000"/>
              </a:lnSpc>
            </a:pPr>
            <a:r>
              <a:rPr lang="sr-Latn-ME" sz="1600" dirty="0" smtClean="0"/>
              <a:t>Opkoračenje;</a:t>
            </a:r>
          </a:p>
          <a:p>
            <a:pPr>
              <a:lnSpc>
                <a:spcPct val="150000"/>
              </a:lnSpc>
            </a:pPr>
            <a:r>
              <a:rPr lang="sr-Latn-ME" sz="1600" dirty="0" smtClean="0"/>
              <a:t>U trećem i četvrtom stihu prikazana je žena kao smisao pjesnikovog života.</a:t>
            </a:r>
          </a:p>
          <a:p>
            <a:pPr>
              <a:lnSpc>
                <a:spcPct val="150000"/>
              </a:lnSpc>
            </a:pPr>
            <a:r>
              <a:rPr lang="sr-Latn-ME" sz="1600" dirty="0" smtClean="0"/>
              <a:t>Postao je dezorjentisan i izgubljen;</a:t>
            </a:r>
          </a:p>
          <a:p>
            <a:pPr>
              <a:lnSpc>
                <a:spcPct val="150000"/>
              </a:lnSpc>
            </a:pPr>
            <a:r>
              <a:rPr lang="sr-Latn-ME" sz="1600" dirty="0" smtClean="0"/>
              <a:t>Njegov život nema perspektivu;</a:t>
            </a:r>
          </a:p>
          <a:p>
            <a:pPr>
              <a:lnSpc>
                <a:spcPct val="150000"/>
              </a:lnSpc>
            </a:pPr>
            <a:r>
              <a:rPr lang="sr-Latn-ME" sz="1600" dirty="0" smtClean="0"/>
              <a:t>Da li je njegovom životu došao kraj?</a:t>
            </a:r>
          </a:p>
        </p:txBody>
      </p:sp>
      <p:sp>
        <p:nvSpPr>
          <p:cNvPr id="4" name="Rectangle 3"/>
          <p:cNvSpPr/>
          <p:nvPr/>
        </p:nvSpPr>
        <p:spPr>
          <a:xfrm>
            <a:off x="4876800" y="4876800"/>
            <a:ext cx="3886200" cy="1676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>
                <a:solidFill>
                  <a:schemeClr val="tx1"/>
                </a:solidFill>
              </a:rPr>
              <a:t>Nisam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plako</a:t>
            </a:r>
            <a:r>
              <a:rPr lang="en-US" sz="1400" dirty="0">
                <a:solidFill>
                  <a:schemeClr val="tx1"/>
                </a:solidFill>
              </a:rPr>
              <a:t>. </a:t>
            </a:r>
            <a:r>
              <a:rPr lang="en-US" sz="1400" dirty="0" err="1">
                <a:solidFill>
                  <a:schemeClr val="tx1"/>
                </a:solidFill>
              </a:rPr>
              <a:t>Nisam</a:t>
            </a:r>
            <a:r>
              <a:rPr lang="en-US" sz="1400" dirty="0">
                <a:solidFill>
                  <a:schemeClr val="tx1"/>
                </a:solidFill>
              </a:rPr>
              <a:t>. </a:t>
            </a:r>
            <a:r>
              <a:rPr lang="en-US" sz="1400" dirty="0" err="1">
                <a:solidFill>
                  <a:schemeClr val="tx1"/>
                </a:solidFill>
              </a:rPr>
              <a:t>Zapanjen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sam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stao</a:t>
            </a:r>
            <a:r>
              <a:rPr lang="en-US" sz="1400" dirty="0">
                <a:solidFill>
                  <a:schemeClr val="tx1"/>
                </a:solidFill>
              </a:rPr>
              <a:t/>
            </a:r>
            <a:br>
              <a:rPr lang="en-US" sz="1400" dirty="0">
                <a:solidFill>
                  <a:schemeClr val="tx1"/>
                </a:solidFill>
              </a:rPr>
            </a:br>
            <a:r>
              <a:rPr lang="en-US" sz="1400" dirty="0">
                <a:solidFill>
                  <a:schemeClr val="tx1"/>
                </a:solidFill>
              </a:rPr>
              <a:t>U </a:t>
            </a:r>
            <a:r>
              <a:rPr lang="en-US" sz="1400" dirty="0" err="1">
                <a:solidFill>
                  <a:schemeClr val="tx1"/>
                </a:solidFill>
              </a:rPr>
              <a:t>dvorani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kobnoj</a:t>
            </a:r>
            <a:r>
              <a:rPr lang="en-US" sz="1400" dirty="0">
                <a:solidFill>
                  <a:schemeClr val="tx1"/>
                </a:solidFill>
              </a:rPr>
              <a:t>, </a:t>
            </a:r>
            <a:r>
              <a:rPr lang="en-US" sz="1400" dirty="0" err="1">
                <a:solidFill>
                  <a:schemeClr val="tx1"/>
                </a:solidFill>
              </a:rPr>
              <a:t>punoj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smrti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krasne</a:t>
            </a:r>
            <a:r>
              <a:rPr lang="en-US" sz="1400" dirty="0">
                <a:solidFill>
                  <a:schemeClr val="tx1"/>
                </a:solidFill>
              </a:rPr>
              <a:t>,</a:t>
            </a:r>
            <a:br>
              <a:rPr lang="en-US" sz="1400" dirty="0">
                <a:solidFill>
                  <a:schemeClr val="tx1"/>
                </a:solidFill>
              </a:rPr>
            </a:br>
            <a:r>
              <a:rPr lang="en-US" sz="1400" dirty="0" err="1">
                <a:solidFill>
                  <a:schemeClr val="tx1"/>
                </a:solidFill>
              </a:rPr>
              <a:t>Sumnjajući</a:t>
            </a:r>
            <a:r>
              <a:rPr lang="en-US" sz="1400" dirty="0">
                <a:solidFill>
                  <a:schemeClr val="tx1"/>
                </a:solidFill>
              </a:rPr>
              <a:t> da </a:t>
            </a:r>
            <a:r>
              <a:rPr lang="en-US" sz="1400" dirty="0" err="1">
                <a:solidFill>
                  <a:schemeClr val="tx1"/>
                </a:solidFill>
              </a:rPr>
              <a:t>su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tamne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oči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jasne</a:t>
            </a:r>
            <a:r>
              <a:rPr lang="sr-Latn-CS" sz="1400" dirty="0">
                <a:solidFill>
                  <a:schemeClr val="tx1"/>
                </a:solidFill>
              </a:rPr>
              <a:t>,</a:t>
            </a:r>
            <a:r>
              <a:rPr lang="en-US" sz="1400" dirty="0">
                <a:solidFill>
                  <a:schemeClr val="tx1"/>
                </a:solidFill>
              </a:rPr>
              <a:t/>
            </a:r>
            <a:br>
              <a:rPr lang="en-US" sz="1400" dirty="0">
                <a:solidFill>
                  <a:schemeClr val="tx1"/>
                </a:solidFill>
              </a:rPr>
            </a:br>
            <a:r>
              <a:rPr lang="en-US" sz="1400" dirty="0" err="1">
                <a:solidFill>
                  <a:schemeClr val="tx1"/>
                </a:solidFill>
              </a:rPr>
              <a:t>Odakle</a:t>
            </a:r>
            <a:r>
              <a:rPr lang="en-US" sz="1400" dirty="0">
                <a:solidFill>
                  <a:schemeClr val="tx1"/>
                </a:solidFill>
              </a:rPr>
              <a:t> mi </a:t>
            </a:r>
            <a:r>
              <a:rPr lang="en-US" sz="1400" dirty="0" err="1">
                <a:solidFill>
                  <a:schemeClr val="tx1"/>
                </a:solidFill>
              </a:rPr>
              <a:t>nekad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bolji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život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sjao</a:t>
            </a:r>
            <a:r>
              <a:rPr lang="en-US" sz="1400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6864475"/>
      </p:ext>
    </p:extLst>
  </p:cSld>
  <p:clrMapOvr>
    <a:masterClrMapping/>
  </p:clrMapOvr>
  <p:transition>
    <p:newsflash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sr-Latn-ME" sz="1600" dirty="0" smtClean="0"/>
              <a:t>U prvom i drugom stihu treće strofe osjeća se trulež, propadanje i osjećaj potpunog gubitka.</a:t>
            </a:r>
          </a:p>
          <a:p>
            <a:pPr>
              <a:lnSpc>
                <a:spcPct val="150000"/>
              </a:lnSpc>
            </a:pPr>
            <a:r>
              <a:rPr lang="sr-Latn-ME" sz="1600" dirty="0" smtClean="0"/>
              <a:t>Opšta zamjenica SVE ponavlja se tri puta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r-Latn-ME" sz="1600" dirty="0"/>
              <a:t>	</a:t>
            </a:r>
            <a:r>
              <a:rPr lang="sr-Latn-ME" sz="1600" dirty="0" smtClean="0"/>
              <a:t>	Oči, dah i ruke</a:t>
            </a:r>
          </a:p>
          <a:p>
            <a:pPr>
              <a:lnSpc>
                <a:spcPct val="150000"/>
              </a:lnSpc>
            </a:pPr>
            <a:r>
              <a:rPr lang="sr-Latn-ME" sz="1600" dirty="0" smtClean="0"/>
              <a:t>Prisustvo očaja, uzaludnosti, nemoć pred smrću.</a:t>
            </a:r>
          </a:p>
          <a:p>
            <a:pPr>
              <a:lnSpc>
                <a:spcPct val="150000"/>
              </a:lnSpc>
            </a:pPr>
            <a:r>
              <a:rPr lang="sr-Latn-ME" sz="1600" dirty="0" smtClean="0"/>
              <a:t>U trećem stihu treće strofe pjesnik se boji smrti i osjeća nagon za životom.</a:t>
            </a:r>
          </a:p>
          <a:p>
            <a:pPr marL="0" indent="0">
              <a:lnSpc>
                <a:spcPct val="150000"/>
              </a:lnSpc>
              <a:buNone/>
            </a:pPr>
            <a:endParaRPr lang="sr-Latn-ME" sz="1600" dirty="0"/>
          </a:p>
          <a:p>
            <a:pPr>
              <a:lnSpc>
                <a:spcPct val="150000"/>
              </a:lnSpc>
            </a:pPr>
            <a:r>
              <a:rPr lang="sr-Latn-ME" sz="1600" dirty="0" smtClean="0"/>
              <a:t>Četvrta strofa – poenta pjesme.</a:t>
            </a:r>
          </a:p>
          <a:p>
            <a:pPr>
              <a:lnSpc>
                <a:spcPct val="150000"/>
              </a:lnSpc>
            </a:pPr>
            <a:r>
              <a:rPr lang="sr-Latn-ME" sz="1600" dirty="0" smtClean="0"/>
              <a:t>U prvom stihu –opkoračenje.</a:t>
            </a:r>
          </a:p>
          <a:p>
            <a:pPr>
              <a:lnSpc>
                <a:spcPct val="150000"/>
              </a:lnSpc>
            </a:pPr>
            <a:r>
              <a:rPr lang="sr-Latn-ME" sz="1600" dirty="0" smtClean="0"/>
              <a:t>Kosa je simbol života i u njoj pronalazi spas.</a:t>
            </a:r>
          </a:p>
          <a:p>
            <a:pPr>
              <a:lnSpc>
                <a:spcPct val="150000"/>
              </a:lnSpc>
            </a:pPr>
            <a:r>
              <a:rPr lang="sr-Latn-ME" sz="1600" dirty="0" smtClean="0"/>
              <a:t>Pjesnik unosi utjehu – </a:t>
            </a:r>
            <a:r>
              <a:rPr lang="sr-Latn-ME" sz="1600" i="1" dirty="0" smtClean="0">
                <a:solidFill>
                  <a:srgbClr val="FF0000"/>
                </a:solidFill>
              </a:rPr>
              <a:t>Miruj! U smrti se sniva.</a:t>
            </a:r>
          </a:p>
          <a:p>
            <a:pPr>
              <a:lnSpc>
                <a:spcPct val="150000"/>
              </a:lnSpc>
            </a:pPr>
            <a:r>
              <a:rPr lang="sr-Latn-ME" sz="1600" dirty="0" smtClean="0"/>
              <a:t>Smrt naslućuje neki viši život, predstavlja novi oblik postojanja.</a:t>
            </a:r>
            <a:endParaRPr lang="sr-Latn-ME" sz="1200" dirty="0"/>
          </a:p>
        </p:txBody>
      </p:sp>
      <p:sp>
        <p:nvSpPr>
          <p:cNvPr id="4" name="Rectangle 3"/>
          <p:cNvSpPr/>
          <p:nvPr/>
        </p:nvSpPr>
        <p:spPr>
          <a:xfrm>
            <a:off x="609600" y="5181600"/>
            <a:ext cx="3733800" cy="1295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>
                <a:solidFill>
                  <a:schemeClr val="tx1"/>
                </a:solidFill>
              </a:rPr>
              <a:t>Sve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baš</a:t>
            </a:r>
            <a:r>
              <a:rPr lang="en-US" sz="1400" dirty="0">
                <a:solidFill>
                  <a:schemeClr val="tx1"/>
                </a:solidFill>
              </a:rPr>
              <a:t>, </a:t>
            </a:r>
            <a:r>
              <a:rPr lang="en-US" sz="1400" dirty="0" err="1">
                <a:solidFill>
                  <a:schemeClr val="tx1"/>
                </a:solidFill>
              </a:rPr>
              <a:t>sve</a:t>
            </a:r>
            <a:r>
              <a:rPr lang="en-US" sz="1400" dirty="0">
                <a:solidFill>
                  <a:schemeClr val="tx1"/>
                </a:solidFill>
              </a:rPr>
              <a:t> je </a:t>
            </a:r>
            <a:r>
              <a:rPr lang="en-US" sz="1400" dirty="0" err="1">
                <a:solidFill>
                  <a:schemeClr val="tx1"/>
                </a:solidFill>
              </a:rPr>
              <a:t>mrtvo</a:t>
            </a:r>
            <a:r>
              <a:rPr lang="en-US" sz="1400" dirty="0">
                <a:solidFill>
                  <a:schemeClr val="tx1"/>
                </a:solidFill>
              </a:rPr>
              <a:t>: </a:t>
            </a:r>
            <a:r>
              <a:rPr lang="en-US" sz="1400" dirty="0" err="1">
                <a:solidFill>
                  <a:schemeClr val="tx1"/>
                </a:solidFill>
              </a:rPr>
              <a:t>oči</a:t>
            </a:r>
            <a:r>
              <a:rPr lang="sr-Latn-CS" sz="1400" dirty="0">
                <a:solidFill>
                  <a:schemeClr val="tx1"/>
                </a:solidFill>
              </a:rPr>
              <a:t>,</a:t>
            </a:r>
            <a:r>
              <a:rPr lang="en-US" sz="1400" dirty="0">
                <a:solidFill>
                  <a:schemeClr val="tx1"/>
                </a:solidFill>
              </a:rPr>
              <a:t> dah </a:t>
            </a:r>
            <a:r>
              <a:rPr lang="en-US" sz="1400" dirty="0" err="1">
                <a:solidFill>
                  <a:schemeClr val="tx1"/>
                </a:solidFill>
              </a:rPr>
              <a:t>i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ruke</a:t>
            </a:r>
            <a:r>
              <a:rPr lang="en-US" sz="1400" dirty="0">
                <a:solidFill>
                  <a:schemeClr val="tx1"/>
                </a:solidFill>
              </a:rPr>
              <a:t>,</a:t>
            </a:r>
            <a:br>
              <a:rPr lang="en-US" sz="1400" dirty="0">
                <a:solidFill>
                  <a:schemeClr val="tx1"/>
                </a:solidFill>
              </a:rPr>
            </a:br>
            <a:r>
              <a:rPr lang="en-US" sz="1400" dirty="0" err="1">
                <a:solidFill>
                  <a:schemeClr val="tx1"/>
                </a:solidFill>
              </a:rPr>
              <a:t>Sve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što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očajanjem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htjedoh</a:t>
            </a:r>
            <a:r>
              <a:rPr lang="en-US" sz="1400" dirty="0">
                <a:solidFill>
                  <a:schemeClr val="tx1"/>
                </a:solidFill>
              </a:rPr>
              <a:t> da </a:t>
            </a:r>
            <a:r>
              <a:rPr lang="en-US" sz="1400" dirty="0" err="1">
                <a:solidFill>
                  <a:schemeClr val="tx1"/>
                </a:solidFill>
              </a:rPr>
              <a:t>oživim</a:t>
            </a:r>
            <a:r>
              <a:rPr lang="en-US" sz="1400" dirty="0">
                <a:solidFill>
                  <a:schemeClr val="tx1"/>
                </a:solidFill>
              </a:rPr>
              <a:t/>
            </a:r>
            <a:br>
              <a:rPr lang="en-US" sz="1400" dirty="0">
                <a:solidFill>
                  <a:schemeClr val="tx1"/>
                </a:solidFill>
              </a:rPr>
            </a:br>
            <a:r>
              <a:rPr lang="en-US" sz="1400" dirty="0">
                <a:solidFill>
                  <a:schemeClr val="tx1"/>
                </a:solidFill>
              </a:rPr>
              <a:t>U </a:t>
            </a:r>
            <a:r>
              <a:rPr lang="en-US" sz="1400" dirty="0" err="1">
                <a:solidFill>
                  <a:schemeClr val="tx1"/>
                </a:solidFill>
              </a:rPr>
              <a:t>slijepoj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stravi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i</a:t>
            </a:r>
            <a:r>
              <a:rPr lang="en-US" sz="1400" dirty="0">
                <a:solidFill>
                  <a:schemeClr val="tx1"/>
                </a:solidFill>
              </a:rPr>
              <a:t> u </a:t>
            </a:r>
            <a:r>
              <a:rPr lang="en-US" sz="1400" dirty="0" err="1">
                <a:solidFill>
                  <a:schemeClr val="tx1"/>
                </a:solidFill>
              </a:rPr>
              <a:t>strasti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muke</a:t>
            </a:r>
            <a:r>
              <a:rPr lang="en-US" sz="1400" dirty="0">
                <a:solidFill>
                  <a:schemeClr val="tx1"/>
                </a:solidFill>
              </a:rPr>
              <a:t>,</a:t>
            </a:r>
          </a:p>
        </p:txBody>
      </p:sp>
      <p:sp>
        <p:nvSpPr>
          <p:cNvPr id="5" name="Rectangle 4"/>
          <p:cNvSpPr/>
          <p:nvPr/>
        </p:nvSpPr>
        <p:spPr>
          <a:xfrm>
            <a:off x="4724400" y="5160264"/>
            <a:ext cx="3810000" cy="1295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chemeClr val="tx1"/>
                </a:solidFill>
              </a:rPr>
              <a:t>U </a:t>
            </a:r>
            <a:r>
              <a:rPr lang="en-US" sz="1400" dirty="0" err="1">
                <a:solidFill>
                  <a:schemeClr val="tx1"/>
                </a:solidFill>
              </a:rPr>
              <a:t>dvorani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kobnoj</a:t>
            </a:r>
            <a:r>
              <a:rPr lang="en-US" sz="1400" dirty="0">
                <a:solidFill>
                  <a:schemeClr val="tx1"/>
                </a:solidFill>
              </a:rPr>
              <a:t>, </a:t>
            </a:r>
            <a:r>
              <a:rPr lang="en-US" sz="1400" dirty="0" err="1">
                <a:solidFill>
                  <a:schemeClr val="tx1"/>
                </a:solidFill>
              </a:rPr>
              <a:t>mislima</a:t>
            </a:r>
            <a:r>
              <a:rPr lang="en-US" sz="1400" dirty="0">
                <a:solidFill>
                  <a:schemeClr val="tx1"/>
                </a:solidFill>
              </a:rPr>
              <a:t> u </a:t>
            </a:r>
            <a:r>
              <a:rPr lang="en-US" sz="1400" dirty="0" err="1">
                <a:solidFill>
                  <a:schemeClr val="tx1"/>
                </a:solidFill>
              </a:rPr>
              <a:t>sivim</a:t>
            </a:r>
            <a:r>
              <a:rPr lang="en-US" sz="1400" dirty="0">
                <a:solidFill>
                  <a:schemeClr val="tx1"/>
                </a:solidFill>
              </a:rPr>
              <a:t>.</a:t>
            </a:r>
            <a:br>
              <a:rPr lang="en-US" sz="1400" dirty="0">
                <a:solidFill>
                  <a:schemeClr val="tx1"/>
                </a:solidFill>
              </a:rPr>
            </a:br>
            <a:r>
              <a:rPr lang="en-US" sz="1400" dirty="0" err="1">
                <a:solidFill>
                  <a:schemeClr val="tx1"/>
                </a:solidFill>
              </a:rPr>
              <a:t>Samo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kosa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tvoja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još</a:t>
            </a:r>
            <a:r>
              <a:rPr lang="en-US" sz="1400" dirty="0">
                <a:solidFill>
                  <a:schemeClr val="tx1"/>
                </a:solidFill>
              </a:rPr>
              <a:t> je </a:t>
            </a:r>
            <a:r>
              <a:rPr lang="en-US" sz="1400" dirty="0" err="1">
                <a:solidFill>
                  <a:schemeClr val="tx1"/>
                </a:solidFill>
              </a:rPr>
              <a:t>bila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živa</a:t>
            </a:r>
            <a:r>
              <a:rPr lang="en-US" sz="1400" dirty="0">
                <a:solidFill>
                  <a:schemeClr val="tx1"/>
                </a:solidFill>
              </a:rPr>
              <a:t>,</a:t>
            </a:r>
            <a:br>
              <a:rPr lang="en-US" sz="1400" dirty="0">
                <a:solidFill>
                  <a:schemeClr val="tx1"/>
                </a:solidFill>
              </a:rPr>
            </a:br>
            <a:r>
              <a:rPr lang="en-US" sz="1400" dirty="0">
                <a:solidFill>
                  <a:schemeClr val="tx1"/>
                </a:solidFill>
              </a:rPr>
              <a:t>Pa mi </a:t>
            </a:r>
            <a:r>
              <a:rPr lang="en-US" sz="1400" dirty="0" err="1">
                <a:solidFill>
                  <a:schemeClr val="tx1"/>
                </a:solidFill>
              </a:rPr>
              <a:t>reče</a:t>
            </a:r>
            <a:r>
              <a:rPr lang="en-US" sz="1400" dirty="0">
                <a:solidFill>
                  <a:schemeClr val="tx1"/>
                </a:solidFill>
              </a:rPr>
              <a:t>: — </a:t>
            </a:r>
            <a:r>
              <a:rPr lang="en-US" sz="1400" dirty="0" err="1">
                <a:solidFill>
                  <a:schemeClr val="tx1"/>
                </a:solidFill>
              </a:rPr>
              <a:t>Miruj</a:t>
            </a:r>
            <a:r>
              <a:rPr lang="en-US" sz="1400" dirty="0">
                <a:solidFill>
                  <a:schemeClr val="tx1"/>
                </a:solidFill>
              </a:rPr>
              <a:t>! U </a:t>
            </a:r>
            <a:r>
              <a:rPr lang="en-US" sz="1400" dirty="0" err="1">
                <a:solidFill>
                  <a:schemeClr val="tx1"/>
                </a:solidFill>
              </a:rPr>
              <a:t>smrti</a:t>
            </a:r>
            <a:r>
              <a:rPr lang="en-US" sz="1400" dirty="0">
                <a:solidFill>
                  <a:schemeClr val="tx1"/>
                </a:solidFill>
              </a:rPr>
              <a:t> se </a:t>
            </a:r>
            <a:r>
              <a:rPr lang="en-US" sz="1400" dirty="0" err="1">
                <a:solidFill>
                  <a:schemeClr val="tx1"/>
                </a:solidFill>
              </a:rPr>
              <a:t>sniva</a:t>
            </a:r>
            <a:r>
              <a:rPr lang="en-US" sz="1400" dirty="0">
                <a:solidFill>
                  <a:schemeClr val="tx1"/>
                </a:solidFill>
              </a:rPr>
              <a:t>.</a:t>
            </a:r>
            <a:endParaRPr lang="en-US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9108544"/>
      </p:ext>
    </p:extLst>
  </p:cSld>
  <p:clrMapOvr>
    <a:masterClrMapping/>
  </p:clrMapOvr>
  <p:transition>
    <p:newsflash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381000"/>
            <a:ext cx="8183880" cy="1051560"/>
          </a:xfrm>
        </p:spPr>
        <p:txBody>
          <a:bodyPr/>
          <a:lstStyle/>
          <a:p>
            <a:r>
              <a:rPr lang="sr-Latn-ME" dirty="0" smtClean="0"/>
              <a:t>Stilske figure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680" y="1752600"/>
            <a:ext cx="8183880" cy="418795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sr-Latn-ME" sz="1600" dirty="0" smtClean="0">
                <a:solidFill>
                  <a:srgbClr val="FF0000"/>
                </a:solidFill>
              </a:rPr>
              <a:t>Oksimoron</a:t>
            </a:r>
            <a:r>
              <a:rPr lang="sr-Latn-ME" sz="1600" dirty="0" smtClean="0"/>
              <a:t> : smrti krasne, strasti muke</a:t>
            </a:r>
          </a:p>
          <a:p>
            <a:pPr>
              <a:lnSpc>
                <a:spcPct val="150000"/>
              </a:lnSpc>
            </a:pPr>
            <a:r>
              <a:rPr lang="sr-Latn-ME" sz="1600" dirty="0" smtClean="0">
                <a:solidFill>
                  <a:srgbClr val="FF0000"/>
                </a:solidFill>
              </a:rPr>
              <a:t>Kontrast</a:t>
            </a:r>
            <a:r>
              <a:rPr lang="sr-Latn-ME" sz="1600" dirty="0" smtClean="0"/>
              <a:t>: U dvorani kobnoj, u idili cvijeća</a:t>
            </a:r>
          </a:p>
          <a:p>
            <a:pPr>
              <a:lnSpc>
                <a:spcPct val="150000"/>
              </a:lnSpc>
            </a:pPr>
            <a:r>
              <a:rPr lang="sr-Latn-ME" sz="1600" dirty="0" smtClean="0">
                <a:solidFill>
                  <a:srgbClr val="FF0000"/>
                </a:solidFill>
              </a:rPr>
              <a:t>Gradacija</a:t>
            </a:r>
            <a:r>
              <a:rPr lang="sr-Latn-ME" sz="1600" dirty="0" smtClean="0"/>
              <a:t>: </a:t>
            </a:r>
          </a:p>
          <a:p>
            <a:pPr marL="0" indent="0">
              <a:buNone/>
            </a:pPr>
            <a:r>
              <a:rPr lang="sr-Latn-ME" sz="1600" i="1" dirty="0"/>
              <a:t>	</a:t>
            </a:r>
            <a:r>
              <a:rPr lang="sr-Latn-ME" sz="1600" i="1" dirty="0" smtClean="0"/>
              <a:t>       </a:t>
            </a:r>
            <a:r>
              <a:rPr lang="en-US" sz="1600" i="1" dirty="0" err="1" smtClean="0"/>
              <a:t>Gledo</a:t>
            </a:r>
            <a:r>
              <a:rPr lang="en-US" sz="1600" i="1" dirty="0" smtClean="0"/>
              <a:t> </a:t>
            </a:r>
            <a:r>
              <a:rPr lang="en-US" sz="1600" i="1" dirty="0" err="1"/>
              <a:t>sam</a:t>
            </a:r>
            <a:r>
              <a:rPr lang="en-US" sz="1600" i="1" dirty="0"/>
              <a:t> </a:t>
            </a:r>
            <a:r>
              <a:rPr lang="en-US" sz="1600" i="1" dirty="0" err="1"/>
              <a:t>te</a:t>
            </a:r>
            <a:r>
              <a:rPr lang="en-US" sz="1600" i="1" dirty="0"/>
              <a:t> </a:t>
            </a:r>
            <a:r>
              <a:rPr lang="en-US" sz="1600" i="1" dirty="0" err="1"/>
              <a:t>sinoć</a:t>
            </a:r>
            <a:r>
              <a:rPr lang="en-US" sz="1600" i="1" dirty="0"/>
              <a:t>. </a:t>
            </a:r>
            <a:endParaRPr lang="sr-Latn-ME" sz="1600" i="1" dirty="0" smtClean="0"/>
          </a:p>
          <a:p>
            <a:pPr marL="0" indent="0">
              <a:buNone/>
            </a:pPr>
            <a:r>
              <a:rPr lang="sr-Latn-ME" sz="1600" i="1" dirty="0"/>
              <a:t>	 </a:t>
            </a:r>
            <a:r>
              <a:rPr lang="sr-Latn-ME" sz="1600" i="1" dirty="0" smtClean="0"/>
              <a:t>      </a:t>
            </a:r>
            <a:r>
              <a:rPr lang="en-US" sz="1600" i="1" dirty="0" smtClean="0"/>
              <a:t>U </a:t>
            </a:r>
            <a:r>
              <a:rPr lang="en-US" sz="1600" i="1" dirty="0" err="1"/>
              <a:t>dvorani</a:t>
            </a:r>
            <a:r>
              <a:rPr lang="en-US" sz="1600" i="1" dirty="0"/>
              <a:t> </a:t>
            </a:r>
            <a:r>
              <a:rPr lang="en-US" sz="1600" i="1" dirty="0" err="1"/>
              <a:t>kobnoj</a:t>
            </a:r>
            <a:r>
              <a:rPr lang="en-US" sz="1600" i="1" dirty="0"/>
              <a:t>, u </a:t>
            </a:r>
            <a:r>
              <a:rPr lang="en-US" sz="1600" i="1" dirty="0" err="1"/>
              <a:t>idili</a:t>
            </a:r>
            <a:r>
              <a:rPr lang="en-US" sz="1600" i="1" dirty="0"/>
              <a:t> </a:t>
            </a:r>
            <a:r>
              <a:rPr lang="en-US" sz="1600" i="1" dirty="0" err="1" smtClean="0"/>
              <a:t>cvijeća</a:t>
            </a:r>
            <a:endParaRPr lang="sr-Latn-ME" sz="1600" i="1" dirty="0" smtClean="0"/>
          </a:p>
          <a:p>
            <a:pPr marL="0" indent="0">
              <a:buNone/>
            </a:pPr>
            <a:r>
              <a:rPr lang="sr-Latn-ME" sz="1600" i="1" dirty="0"/>
              <a:t>	 </a:t>
            </a:r>
            <a:r>
              <a:rPr lang="sr-Latn-ME" sz="1600" i="1" dirty="0" smtClean="0"/>
              <a:t>      </a:t>
            </a:r>
            <a:r>
              <a:rPr lang="en-US" sz="1600" i="1" dirty="0" smtClean="0"/>
              <a:t>U </a:t>
            </a:r>
            <a:r>
              <a:rPr lang="en-US" sz="1600" i="1" dirty="0" err="1"/>
              <a:t>dvorani</a:t>
            </a:r>
            <a:r>
              <a:rPr lang="en-US" sz="1600" i="1" dirty="0"/>
              <a:t> </a:t>
            </a:r>
            <a:r>
              <a:rPr lang="en-US" sz="1600" i="1" dirty="0" err="1"/>
              <a:t>kobnoj</a:t>
            </a:r>
            <a:r>
              <a:rPr lang="en-US" sz="1600" i="1" dirty="0"/>
              <a:t>, </a:t>
            </a:r>
            <a:r>
              <a:rPr lang="en-US" sz="1600" i="1" dirty="0" err="1"/>
              <a:t>punoj</a:t>
            </a:r>
            <a:r>
              <a:rPr lang="en-US" sz="1600" i="1" dirty="0"/>
              <a:t> </a:t>
            </a:r>
            <a:r>
              <a:rPr lang="en-US" sz="1600" i="1" dirty="0" err="1"/>
              <a:t>smrti</a:t>
            </a:r>
            <a:r>
              <a:rPr lang="en-US" sz="1600" i="1" dirty="0"/>
              <a:t> </a:t>
            </a:r>
            <a:r>
              <a:rPr lang="en-US" sz="1600" i="1" dirty="0" err="1" smtClean="0"/>
              <a:t>krasne</a:t>
            </a:r>
            <a:endParaRPr lang="sr-Latn-ME" sz="1600" i="1" dirty="0" smtClean="0"/>
          </a:p>
          <a:p>
            <a:pPr marL="0" indent="0">
              <a:buNone/>
            </a:pPr>
            <a:r>
              <a:rPr lang="sr-Latn-ME" sz="1600" i="1" dirty="0"/>
              <a:t>	 </a:t>
            </a:r>
            <a:r>
              <a:rPr lang="sr-Latn-ME" sz="1600" i="1" dirty="0" smtClean="0"/>
              <a:t>      </a:t>
            </a:r>
            <a:r>
              <a:rPr lang="en-US" sz="1600" i="1" dirty="0"/>
              <a:t>U </a:t>
            </a:r>
            <a:r>
              <a:rPr lang="en-US" sz="1600" i="1" dirty="0" err="1"/>
              <a:t>dvorani</a:t>
            </a:r>
            <a:r>
              <a:rPr lang="en-US" sz="1600" i="1" dirty="0"/>
              <a:t> </a:t>
            </a:r>
            <a:r>
              <a:rPr lang="en-US" sz="1600" i="1" dirty="0" err="1"/>
              <a:t>kobnoj</a:t>
            </a:r>
            <a:r>
              <a:rPr lang="en-US" sz="1600" i="1" dirty="0"/>
              <a:t>, </a:t>
            </a:r>
            <a:r>
              <a:rPr lang="en-US" sz="1600" i="1" dirty="0" err="1"/>
              <a:t>mislima</a:t>
            </a:r>
            <a:r>
              <a:rPr lang="en-US" sz="1600" i="1" dirty="0"/>
              <a:t> u </a:t>
            </a:r>
            <a:r>
              <a:rPr lang="en-US" sz="1600" i="1" dirty="0" err="1"/>
              <a:t>sivim</a:t>
            </a:r>
            <a:r>
              <a:rPr lang="en-US" sz="1600" i="1" dirty="0"/>
              <a:t>.</a:t>
            </a:r>
            <a:br>
              <a:rPr lang="en-US" sz="1600" i="1" dirty="0"/>
            </a:br>
            <a:r>
              <a:rPr lang="sr-Latn-ME" sz="1600" i="1" dirty="0" smtClean="0"/>
              <a:t> </a:t>
            </a:r>
          </a:p>
          <a:p>
            <a:pPr marL="0" indent="0">
              <a:buNone/>
            </a:pPr>
            <a:r>
              <a:rPr lang="sr-Latn-ME" sz="1600" dirty="0" smtClean="0">
                <a:solidFill>
                  <a:srgbClr val="FF0000"/>
                </a:solidFill>
              </a:rPr>
              <a:t>Metafora</a:t>
            </a:r>
            <a:r>
              <a:rPr lang="sr-Latn-ME" sz="1600" dirty="0" smtClean="0"/>
              <a:t>: dvorana kobna, agonija svijeća</a:t>
            </a:r>
          </a:p>
          <a:p>
            <a:pPr marL="0" indent="0">
              <a:buNone/>
            </a:pPr>
            <a:r>
              <a:rPr lang="sr-Latn-ME" sz="1600" dirty="0" smtClean="0">
                <a:solidFill>
                  <a:srgbClr val="FF0000"/>
                </a:solidFill>
              </a:rPr>
              <a:t>Inverzija</a:t>
            </a:r>
            <a:r>
              <a:rPr lang="sr-Latn-ME" sz="1600" dirty="0" smtClean="0"/>
              <a:t>: U dvorani kobnoj, mislila u sivim, kosa tvoja</a:t>
            </a:r>
          </a:p>
          <a:p>
            <a:pPr marL="0" indent="0">
              <a:buNone/>
            </a:pPr>
            <a:r>
              <a:rPr lang="sr-Latn-ME" sz="1600" dirty="0" smtClean="0">
                <a:solidFill>
                  <a:srgbClr val="FF0000"/>
                </a:solidFill>
              </a:rPr>
              <a:t>Eufemizam</a:t>
            </a:r>
            <a:r>
              <a:rPr lang="sr-Latn-ME" sz="1600" dirty="0" smtClean="0"/>
              <a:t>: dvorana kobna</a:t>
            </a:r>
          </a:p>
          <a:p>
            <a:pPr marL="0" indent="0">
              <a:buNone/>
            </a:pPr>
            <a:r>
              <a:rPr lang="sr-Latn-ME" sz="1600" dirty="0" smtClean="0">
                <a:solidFill>
                  <a:srgbClr val="FF0000"/>
                </a:solidFill>
              </a:rPr>
              <a:t>Poređenje</a:t>
            </a:r>
            <a:r>
              <a:rPr lang="sr-Latn-ME" sz="1600" dirty="0" smtClean="0"/>
              <a:t>: život kao žrtvu</a:t>
            </a:r>
          </a:p>
          <a:p>
            <a:pPr marL="0" indent="0">
              <a:buNone/>
            </a:pPr>
            <a:r>
              <a:rPr lang="sr-Latn-ME" sz="1600" dirty="0" smtClean="0">
                <a:solidFill>
                  <a:srgbClr val="FF0000"/>
                </a:solidFill>
              </a:rPr>
              <a:t>Epiteti </a:t>
            </a:r>
            <a:endParaRPr lang="en-US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5541594"/>
      </p:ext>
    </p:extLst>
  </p:cSld>
  <p:clrMapOvr>
    <a:masterClrMapping/>
  </p:clrMapOvr>
  <p:transition>
    <p:newsflash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2527</TotalTime>
  <Words>327</Words>
  <Application>Microsoft Office PowerPoint</Application>
  <PresentationFormat>On-screen Show (4:3)</PresentationFormat>
  <Paragraphs>71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Verdana</vt:lpstr>
      <vt:lpstr>Wingdings 2</vt:lpstr>
      <vt:lpstr>Aspect</vt:lpstr>
      <vt:lpstr>“Utjeha kose”</vt:lpstr>
      <vt:lpstr>O piscu</vt:lpstr>
      <vt:lpstr>PowerPoint Presentation</vt:lpstr>
      <vt:lpstr>PowerPoint Presentation</vt:lpstr>
      <vt:lpstr>PowerPoint Presentation</vt:lpstr>
      <vt:lpstr>PowerPoint Presentation</vt:lpstr>
      <vt:lpstr>Stilske figure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Australija i Okeamija</dc:title>
  <dc:creator/>
  <cp:lastModifiedBy>Natasa</cp:lastModifiedBy>
  <cp:revision>291</cp:revision>
  <dcterms:created xsi:type="dcterms:W3CDTF">2006-08-16T00:00:00Z</dcterms:created>
  <dcterms:modified xsi:type="dcterms:W3CDTF">2021-02-11T22:42:31Z</dcterms:modified>
</cp:coreProperties>
</file>