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04-Feb-2021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04-Feb-2021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04-Feb-2021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04-Feb-2021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04-Feb-2021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04-Feb-2021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04-Feb-2021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04-Feb-2021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04-Feb-2021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04-Feb-2021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b="1" dirty="0" err="1">
                <a:solidFill>
                  <a:schemeClr val="tx1"/>
                </a:solidFill>
              </a:rPr>
              <a:t>Povr</a:t>
            </a:r>
            <a:r>
              <a:rPr lang="sr-Latn-ME" sz="4400" b="1" dirty="0">
                <a:solidFill>
                  <a:schemeClr val="tx1"/>
                </a:solidFill>
              </a:rPr>
              <a:t>šina trougla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r-Latn-ME" sz="2000" b="1" dirty="0">
                <a:solidFill>
                  <a:schemeClr val="tx1"/>
                </a:solidFill>
              </a:rPr>
              <a:t>Heronov obrazac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32037118-E4F6-4611-AD0F-B1DDC19A1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sr-Latn-ME" dirty="0"/>
              <a:t>HERONOV OBRAZAC</a:t>
            </a:r>
            <a:endParaRPr lang="en-US" dirty="0"/>
          </a:p>
        </p:txBody>
      </p:sp>
      <p:pic>
        <p:nvPicPr>
          <p:cNvPr id="5" name="Picture Placeholder 4" descr="Chart&#10;&#10;Description automatically generated">
            <a:extLst>
              <a:ext uri="{FF2B5EF4-FFF2-40B4-BE49-F238E27FC236}">
                <a16:creationId xmlns:a16="http://schemas.microsoft.com/office/drawing/2014/main" id="{47526D1A-EFB5-4FFB-88BF-FCC07148A59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23935" y="2103120"/>
            <a:ext cx="4149169" cy="3749040"/>
          </a:xfr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Placeholder 3">
                <a:extLst>
                  <a:ext uri="{FF2B5EF4-FFF2-40B4-BE49-F238E27FC236}">
                    <a16:creationId xmlns:a16="http://schemas.microsoft.com/office/drawing/2014/main" id="{D0F14339-9DDD-4889-AFC0-F719340D18A6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461760" y="2103120"/>
                <a:ext cx="4663440" cy="3749040"/>
              </a:xfrm>
            </p:spPr>
            <p:txBody>
              <a:bodyPr>
                <a:normAutofit/>
              </a:bodyPr>
              <a:lstStyle/>
              <a:p>
                <a:r>
                  <a:rPr lang="sr-Latn-ME" sz="2400" dirty="0"/>
                  <a:t>Dat je trougao ABC, sa stranicama a, b i c. Površina trougla se računa pomoću formule:</a:t>
                </a:r>
              </a:p>
              <a:p>
                <a14:m>
                  <m:oMath xmlns:m="http://schemas.openxmlformats.org/officeDocument/2006/math">
                    <m:r>
                      <a:rPr lang="sr-Latn-ME" sz="24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24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24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  <m:d>
                          <m:dPr>
                            <m:ctrlP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d>
                        <m:d>
                          <m:dPr>
                            <m:ctrlP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  <m:d>
                          <m:dPr>
                            <m:ctrlP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</m:d>
                      </m:e>
                    </m:rad>
                  </m:oMath>
                </a14:m>
                <a:r>
                  <a:rPr lang="sr-Latn-ME" sz="2400" b="1" dirty="0"/>
                  <a:t>,</a:t>
                </a:r>
              </a:p>
              <a:p>
                <a:r>
                  <a:rPr lang="sr-Latn-ME" sz="2400" dirty="0"/>
                  <a:t>gdje je s poluobim trougla.</a:t>
                </a:r>
                <a:endParaRPr lang="en-US" sz="2400" dirty="0"/>
              </a:p>
            </p:txBody>
          </p:sp>
        </mc:Choice>
        <mc:Fallback xmlns="">
          <p:sp>
            <p:nvSpPr>
              <p:cNvPr id="12" name="Text Placeholder 3">
                <a:extLst>
                  <a:ext uri="{FF2B5EF4-FFF2-40B4-BE49-F238E27FC236}">
                    <a16:creationId xmlns:a16="http://schemas.microsoft.com/office/drawing/2014/main" id="{D0F14339-9DDD-4889-AFC0-F719340D18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461760" y="2103120"/>
                <a:ext cx="4663440" cy="3749040"/>
              </a:xfrm>
              <a:blipFill>
                <a:blip r:embed="rId3"/>
                <a:stretch>
                  <a:fillRect l="-1699" t="-1138" r="-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378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F30CB-58FC-43F2-9AD8-EF38D49AE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/>
              <a:t>POVRŠINA TROUGLA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711C73-E625-4FE4-8916-B9496C1BA7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r-Latn-ME" sz="44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44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ME" sz="4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44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44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  <m:r>
                      <a:rPr lang="sr-Latn-ME" sz="44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sr-Latn-ME" sz="4400" b="1" i="1" smtClean="0">
                        <a:latin typeface="Cambria Math" panose="02040503050406030204" pitchFamily="18" charset="0"/>
                      </a:rPr>
                      <m:t>             </m:t>
                    </m:r>
                    <m:r>
                      <a:rPr lang="sr-Latn-ME" sz="44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4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4400" b="1" i="1" smtClean="0">
                            <a:latin typeface="Cambria Math" panose="02040503050406030204" pitchFamily="18" charset="0"/>
                          </a:rPr>
                          <m:t>𝒂𝒃𝒄</m:t>
                        </m:r>
                      </m:num>
                      <m:den>
                        <m:r>
                          <a:rPr lang="sr-Latn-ME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sSub>
                          <m:sSubPr>
                            <m:ctrlPr>
                              <a:rPr lang="sr-Latn-ME" sz="4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4400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sr-Latn-ME" sz="4400" b="1" i="1" smtClean="0"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b>
                        </m:sSub>
                      </m:den>
                    </m:f>
                    <m:r>
                      <a:rPr lang="sr-Latn-ME" sz="44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sr-Latn-ME" sz="4400" b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2800" b="1" i="1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2800" b="1" i="1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</m:oMath>
                </a14:m>
                <a:r>
                  <a:rPr lang="sr-Latn-ME" sz="2800" b="1" dirty="0"/>
                  <a:t>-poluprečnik upisane kružnice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2800" b="1" i="1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2800" b="1" i="1" smtClean="0">
                            <a:latin typeface="Cambria Math" panose="02040503050406030204" pitchFamily="18" charset="0"/>
                          </a:rPr>
                          <m:t>𝒐</m:t>
                        </m:r>
                      </m:sub>
                    </m:sSub>
                  </m:oMath>
                </a14:m>
                <a:r>
                  <a:rPr lang="sr-Latn-ME" sz="2800" b="1" dirty="0"/>
                  <a:t>- poluprečnik opisane kružnice</a:t>
                </a:r>
                <a:endParaRPr lang="en-US" sz="2800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711C73-E625-4FE4-8916-B9496C1BA7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476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757A5-9C18-4101-ACD7-09854149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ZADACI: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E23083-3F17-4A81-9AE7-87AD9BBA80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Latn-ME" sz="2000" dirty="0"/>
                  <a:t>1. Izračunati površinu trougla ako su dužine njegovih stranica 23 cm, 46 cm i 41 cm.</a:t>
                </a:r>
              </a:p>
              <a:p>
                <a:r>
                  <a:rPr lang="sr-Latn-ME" sz="2000" dirty="0"/>
                  <a:t>2. Stranice trougla se odnose kao 3:4:5, a površina trougla je 48. Izračunati dužine stranica.</a:t>
                </a:r>
              </a:p>
              <a:p>
                <a:r>
                  <a:rPr lang="sr-Latn-ME" sz="2000" dirty="0"/>
                  <a:t>3. Površina trougla je </a:t>
                </a:r>
                <a14:m>
                  <m:oMath xmlns:m="http://schemas.openxmlformats.org/officeDocument/2006/math">
                    <m:r>
                      <a:rPr lang="sr-Latn-ME" sz="2000" b="0" i="1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sr-Latn-ME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sr-Latn-ME" sz="2000" dirty="0"/>
                  <a:t>, a stranice a i b su redom 3 i 7. Naći dužinu stranice c.</a:t>
                </a:r>
              </a:p>
              <a:p>
                <a:r>
                  <a:rPr lang="sr-Latn-ME" sz="2000" dirty="0"/>
                  <a:t>4. Stranice trougla su 25, 39  i 40. Naći dužine poluprečnika opisane i upisane kružnice.</a:t>
                </a:r>
              </a:p>
              <a:p>
                <a:r>
                  <a:rPr lang="sr-Latn-ME" sz="2000" dirty="0"/>
                  <a:t>5. Izračunati površinu trougla ako su dužine njegovih stranica 13 cm, 16 cm i 23 cm.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E23083-3F17-4A81-9AE7-87AD9BBA80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5" t="-791" r="-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6444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{DEE7E0E8-47E8-4D40-8734-67F9F4214421}tf78438558_win32</Template>
  <TotalTime>74</TotalTime>
  <Words>158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Cambria Math</vt:lpstr>
      <vt:lpstr>Century Gothic</vt:lpstr>
      <vt:lpstr>Garamond</vt:lpstr>
      <vt:lpstr>SavonVTI</vt:lpstr>
      <vt:lpstr>Površina trougla</vt:lpstr>
      <vt:lpstr>HERONOV OBRAZAC</vt:lpstr>
      <vt:lpstr>POVRŠINA TROUGLA</vt:lpstr>
      <vt:lpstr>ZADACI: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Površina trougla</dc:title>
  <dc:creator>Scekic Jelena</dc:creator>
  <cp:lastModifiedBy>Scekic Jelena</cp:lastModifiedBy>
  <cp:revision>5</cp:revision>
  <dcterms:created xsi:type="dcterms:W3CDTF">2021-02-04T20:58:56Z</dcterms:created>
  <dcterms:modified xsi:type="dcterms:W3CDTF">2021-02-04T22:24:33Z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