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3" r:id="rId5"/>
    <p:sldId id="257" r:id="rId6"/>
    <p:sldId id="258" r:id="rId7"/>
    <p:sldId id="261" r:id="rId8"/>
    <p:sldId id="265" r:id="rId9"/>
    <p:sldId id="267" r:id="rId10"/>
    <p:sldId id="268" r:id="rId11"/>
    <p:sldId id="269" r:id="rId12"/>
    <p:sldId id="278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8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52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1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6F8CB2-4523-46B4-824B-CA94D87E9B4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115C0A-452D-45D2-8BED-1F39C0AB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71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13EEE1-F576-459F-A1A6-75A2B3DB5DFC}"/>
              </a:ext>
            </a:extLst>
          </p:cNvPr>
          <p:cNvSpPr txBox="1"/>
          <p:nvPr/>
        </p:nvSpPr>
        <p:spPr>
          <a:xfrm>
            <a:off x="267441" y="3814113"/>
            <a:ext cx="8420877" cy="1715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3175" cmpd="sng">
                  <a:noFill/>
                </a:ln>
                <a:latin typeface="Abadi" panose="020B0604020104020204" pitchFamily="34" charset="0"/>
                <a:ea typeface="+mj-ea"/>
                <a:cs typeface="+mj-cs"/>
              </a:rPr>
              <a:t>Pojam</a:t>
            </a:r>
            <a:r>
              <a:rPr lang="en-US" sz="3600" dirty="0">
                <a:ln w="3175" cmpd="sng">
                  <a:noFill/>
                </a:ln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sz="3600" dirty="0" err="1">
                <a:ln w="3175" cmpd="sng">
                  <a:noFill/>
                </a:ln>
                <a:latin typeface="Abadi" panose="020B0604020104020204" pitchFamily="34" charset="0"/>
                <a:ea typeface="+mj-ea"/>
                <a:cs typeface="+mj-cs"/>
              </a:rPr>
              <a:t>vektorske</a:t>
            </a:r>
            <a:r>
              <a:rPr lang="en-US" sz="3600" dirty="0">
                <a:ln w="3175" cmpd="sng">
                  <a:noFill/>
                </a:ln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sz="3600" dirty="0" err="1">
                <a:ln w="3175" cmpd="sng">
                  <a:noFill/>
                </a:ln>
                <a:latin typeface="Abadi" panose="020B0604020104020204" pitchFamily="34" charset="0"/>
                <a:ea typeface="+mj-ea"/>
                <a:cs typeface="+mj-cs"/>
              </a:rPr>
              <a:t>grafike</a:t>
            </a:r>
            <a:endParaRPr lang="en-US" sz="3600" dirty="0">
              <a:ln w="3175" cmpd="sng">
                <a:noFill/>
              </a:ln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CDB15-E359-499C-959A-79F266AF7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4349" y="1528250"/>
            <a:ext cx="8692877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RAČUNARSKA GRAFIKA I ANIMACIJA</a:t>
            </a:r>
          </a:p>
        </p:txBody>
      </p:sp>
    </p:spTree>
    <p:extLst>
      <p:ext uri="{BB962C8B-B14F-4D97-AF65-F5344CB8AC3E}">
        <p14:creationId xmlns:p14="http://schemas.microsoft.com/office/powerpoint/2010/main" val="1410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FDA666-872E-4F3F-8A0C-55DDBC73F6E4}"/>
              </a:ext>
            </a:extLst>
          </p:cNvPr>
          <p:cNvSpPr txBox="1">
            <a:spLocks/>
          </p:cNvSpPr>
          <p:nvPr/>
        </p:nvSpPr>
        <p:spPr>
          <a:xfrm>
            <a:off x="199644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Vektorski objekti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4CFF37-5767-4CC6-BAAB-A453358860E1}"/>
              </a:ext>
            </a:extLst>
          </p:cNvPr>
          <p:cNvSpPr txBox="1">
            <a:spLocks/>
          </p:cNvSpPr>
          <p:nvPr/>
        </p:nvSpPr>
        <p:spPr>
          <a:xfrm>
            <a:off x="487680" y="1417639"/>
            <a:ext cx="11247120" cy="201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Programi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za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crtanje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jezici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vektorske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grafike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pružaju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osnovni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repertoar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oblika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koji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se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lako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mo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gu matematički predstaviti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Najčešći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oblici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su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pravougaonici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kvadrati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elipse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duži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i</a:t>
            </a:r>
            <a:r>
              <a:rPr lang="sr-Latn-BA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krugovi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</p:txBody>
      </p:sp>
      <p:pic>
        <p:nvPicPr>
          <p:cNvPr id="3074" name="Picture 2" descr="Znate li šta znače šarene linije kad nestane program na TV-u">
            <a:extLst>
              <a:ext uri="{FF2B5EF4-FFF2-40B4-BE49-F238E27FC236}">
                <a16:creationId xmlns:a16="http://schemas.microsoft.com/office/drawing/2014/main" id="{B69D56C8-9529-4271-9E7F-4A03D7E7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28" y="2795954"/>
            <a:ext cx="6555543" cy="38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4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27E73F-34C8-458C-ADA8-7343B8026EFA}"/>
              </a:ext>
            </a:extLst>
          </p:cNvPr>
          <p:cNvSpPr txBox="1">
            <a:spLocks/>
          </p:cNvSpPr>
          <p:nvPr/>
        </p:nvSpPr>
        <p:spPr>
          <a:xfrm>
            <a:off x="1981200" y="1889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dirty="0">
                <a:solidFill>
                  <a:schemeClr val="bg1"/>
                </a:solidFill>
                <a:latin typeface="Abadi" panose="020B0604020104020204" pitchFamily="34" charset="0"/>
              </a:rPr>
              <a:t>Putanje</a:t>
            </a:r>
            <a:endParaRPr lang="en-GB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74A3AC-6191-41E3-A231-700BD310A564}"/>
              </a:ext>
            </a:extLst>
          </p:cNvPr>
          <p:cNvSpPr txBox="1">
            <a:spLocks/>
          </p:cNvSpPr>
          <p:nvPr/>
        </p:nvSpPr>
        <p:spPr>
          <a:xfrm>
            <a:off x="2195514" y="21431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RS" dirty="0">
                <a:solidFill>
                  <a:schemeClr val="bg1"/>
                </a:solidFill>
                <a:latin typeface="Abadi" panose="020B0604020104020204" pitchFamily="34" charset="0"/>
              </a:rPr>
              <a:t>Otvorena (lijevo) i zatvorena (desno) putanja</a:t>
            </a:r>
            <a:endParaRPr lang="en-GB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 descr="otvorena_kriva.png">
            <a:extLst>
              <a:ext uri="{FF2B5EF4-FFF2-40B4-BE49-F238E27FC236}">
                <a16:creationId xmlns:a16="http://schemas.microsoft.com/office/drawing/2014/main" id="{03A17008-000E-4F95-B55E-53EB5565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7558"/>
            <a:ext cx="3881457" cy="2337003"/>
          </a:xfrm>
          <a:prstGeom prst="rect">
            <a:avLst/>
          </a:prstGeom>
        </p:spPr>
      </p:pic>
      <p:pic>
        <p:nvPicPr>
          <p:cNvPr id="7" name="Picture 6" descr="zatvorena_kriva.png">
            <a:extLst>
              <a:ext uri="{FF2B5EF4-FFF2-40B4-BE49-F238E27FC236}">
                <a16:creationId xmlns:a16="http://schemas.microsoft.com/office/drawing/2014/main" id="{645CA56A-9B32-4E44-9307-389D2006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94" y="3286120"/>
            <a:ext cx="3516198" cy="24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4821"/>
            <a:ext cx="8534400" cy="1507067"/>
          </a:xfrm>
        </p:spPr>
        <p:txBody>
          <a:bodyPr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Abadi" panose="020B0604020104020204" pitchFamily="34" charset="0"/>
              </a:rPr>
              <a:t>Transformacije vektorskih objekata</a:t>
            </a:r>
            <a:endParaRPr lang="en-GB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003" y="2127802"/>
            <a:ext cx="9973994" cy="3615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800" dirty="0">
                <a:solidFill>
                  <a:schemeClr val="bg1"/>
                </a:solidFill>
                <a:latin typeface="Abadi" panose="020B0604020104020204" pitchFamily="34" charset="0"/>
              </a:rPr>
              <a:t>Vektorski objekti se mogu uređivati promjenom memorisanih vrijednosti kojima su predstavljeni.</a:t>
            </a:r>
          </a:p>
          <a:p>
            <a:pPr marL="0" indent="0" algn="just">
              <a:buNone/>
            </a:pPr>
            <a:r>
              <a:rPr lang="sr-Latn-RS" sz="2800" dirty="0">
                <a:solidFill>
                  <a:schemeClr val="bg1"/>
                </a:solidFill>
                <a:latin typeface="Abadi" panose="020B0604020104020204" pitchFamily="34" charset="0"/>
              </a:rPr>
              <a:t>Transformacije se mogu podijeliti na:</a:t>
            </a:r>
          </a:p>
          <a:p>
            <a:pPr marL="457200" lvl="1" indent="0" algn="just">
              <a:buNone/>
            </a:pPr>
            <a:r>
              <a:rPr lang="en-GB" sz="2800" dirty="0">
                <a:solidFill>
                  <a:schemeClr val="bg1"/>
                </a:solidFill>
                <a:latin typeface="Abadi" panose="020B0604020104020204" pitchFamily="34" charset="0"/>
              </a:rPr>
              <a:t>A</a:t>
            </a:r>
            <a:r>
              <a:rPr lang="sr-Latn-RS" sz="2800" dirty="0">
                <a:solidFill>
                  <a:schemeClr val="bg1"/>
                </a:solidFill>
                <a:latin typeface="Abadi" panose="020B0604020104020204" pitchFamily="34" charset="0"/>
              </a:rPr>
              <a:t>fine transformacije</a:t>
            </a:r>
          </a:p>
          <a:p>
            <a:pPr marL="457200" lvl="1" indent="0" algn="just">
              <a:buNone/>
            </a:pPr>
            <a:r>
              <a:rPr lang="sr-Latn-RS" sz="2800" dirty="0">
                <a:solidFill>
                  <a:schemeClr val="bg1"/>
                </a:solidFill>
                <a:latin typeface="Abadi" panose="020B0604020104020204" pitchFamily="34" charset="0"/>
              </a:rPr>
              <a:t>Distorzije</a:t>
            </a:r>
            <a:endParaRPr lang="en-GB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95160"/>
            <a:ext cx="8534400" cy="1507067"/>
          </a:xfrm>
        </p:spPr>
        <p:txBody>
          <a:bodyPr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Abadi" panose="020B0604020104020204" pitchFamily="34" charset="0"/>
              </a:rPr>
              <a:t>Afine transformacije</a:t>
            </a:r>
            <a:endParaRPr lang="en-GB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4098" name="Picture 2" descr="Афина трансформација — Википедија">
            <a:extLst>
              <a:ext uri="{FF2B5EF4-FFF2-40B4-BE49-F238E27FC236}">
                <a16:creationId xmlns:a16="http://schemas.microsoft.com/office/drawing/2014/main" id="{06CDCDFB-5A4E-45DF-9D67-A63A3103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6" y="1802227"/>
            <a:ext cx="9207908" cy="45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95160"/>
            <a:ext cx="8534400" cy="1507067"/>
          </a:xfrm>
        </p:spPr>
        <p:txBody>
          <a:bodyPr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Abadi" panose="020B0604020104020204" pitchFamily="34" charset="0"/>
              </a:rPr>
              <a:t>Distorzije</a:t>
            </a:r>
            <a:endParaRPr lang="en-GB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44" y="1590161"/>
            <a:ext cx="11229311" cy="45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ss_duga">
            <a:extLst>
              <a:ext uri="{FF2B5EF4-FFF2-40B4-BE49-F238E27FC236}">
                <a16:creationId xmlns:a16="http://schemas.microsoft.com/office/drawing/2014/main" id="{5D1544B6-A789-4BE0-AAD3-20C887A0D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44" y="2083051"/>
            <a:ext cx="3814285" cy="27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1348-5CE5-4B07-AFA3-AD9A9A511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0" y="1609355"/>
            <a:ext cx="4977578" cy="3639289"/>
          </a:xfrm>
        </p:spPr>
        <p:txBody>
          <a:bodyPr anchor="ctr">
            <a:normAutofit/>
          </a:bodyPr>
          <a:lstStyle/>
          <a:p>
            <a:pPr marL="0" indent="0" algn="just" fontAlgn="base">
              <a:buNone/>
            </a:pP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Boja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je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subjektivni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os</a:t>
            </a:r>
            <a:r>
              <a:rPr lang="sr-Latn-ME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j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ećaj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koji se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javlja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kada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na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oko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d</a:t>
            </a:r>
            <a:r>
              <a:rPr lang="sr-Latn-ME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j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eluje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sv</a:t>
            </a:r>
            <a:r>
              <a:rPr lang="sr-Latn-ME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j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etlost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određene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talasne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dužine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emitovana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od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nekog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izvora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ili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reflektovana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površine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nekog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t</a:t>
            </a:r>
            <a:r>
              <a:rPr lang="sr-Latn-ME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ij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ela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00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4891B-CFE9-4E2F-AF6B-627C2A6C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5"/>
            <a:ext cx="10515600" cy="2841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Abadi" panose="020B0604020104020204" pitchFamily="34" charset="0"/>
              </a:rPr>
              <a:t>Oko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prihvata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reflektovano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svijetlo</a:t>
            </a:r>
            <a:r>
              <a:rPr lang="en-US" sz="2800" dirty="0">
                <a:latin typeface="Abadi" panose="020B0604020104020204" pitchFamily="34" charset="0"/>
              </a:rPr>
              <a:t> od </a:t>
            </a:r>
            <a:r>
              <a:rPr lang="en-US" sz="2800" dirty="0" err="1">
                <a:latin typeface="Abadi" panose="020B0604020104020204" pitchFamily="34" charset="0"/>
              </a:rPr>
              <a:t>predmeta</a:t>
            </a:r>
            <a:r>
              <a:rPr lang="en-US" sz="2800" dirty="0">
                <a:latin typeface="Abadi" panose="020B0604020104020204" pitchFamily="34" charset="0"/>
              </a:rPr>
              <a:t>, taj </a:t>
            </a:r>
            <a:r>
              <a:rPr lang="en-US" sz="2800" dirty="0" err="1">
                <a:latin typeface="Abadi" panose="020B0604020104020204" pitchFamily="34" charset="0"/>
              </a:rPr>
              <a:t>svjetlosni</a:t>
            </a:r>
            <a:r>
              <a:rPr lang="en-US" sz="2800" dirty="0">
                <a:latin typeface="Abadi" panose="020B0604020104020204" pitchFamily="34" charset="0"/>
              </a:rPr>
              <a:t> signal se </a:t>
            </a:r>
            <a:r>
              <a:rPr lang="en-US" sz="2800" dirty="0" err="1">
                <a:latin typeface="Abadi" panose="020B0604020104020204" pitchFamily="34" charset="0"/>
              </a:rPr>
              <a:t>pretvara</a:t>
            </a:r>
            <a:r>
              <a:rPr lang="en-US" sz="2800" dirty="0">
                <a:latin typeface="Abadi" panose="020B0604020104020204" pitchFamily="34" charset="0"/>
              </a:rPr>
              <a:t> u </a:t>
            </a:r>
            <a:r>
              <a:rPr lang="en-US" sz="2800" dirty="0" err="1">
                <a:latin typeface="Abadi" panose="020B0604020104020204" pitchFamily="34" charset="0"/>
              </a:rPr>
              <a:t>živčani</a:t>
            </a:r>
            <a:r>
              <a:rPr lang="en-US" sz="2800" dirty="0">
                <a:latin typeface="Abadi" panose="020B0604020104020204" pitchFamily="34" charset="0"/>
              </a:rPr>
              <a:t>, koji se </a:t>
            </a:r>
            <a:r>
              <a:rPr lang="en-US" sz="2800" dirty="0" err="1">
                <a:latin typeface="Abadi" panose="020B0604020104020204" pitchFamily="34" charset="0"/>
              </a:rPr>
              <a:t>putem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živaca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prenosi</a:t>
            </a:r>
            <a:r>
              <a:rPr lang="en-US" sz="2800" dirty="0">
                <a:latin typeface="Abadi" panose="020B0604020104020204" pitchFamily="34" charset="0"/>
              </a:rPr>
              <a:t> u </a:t>
            </a:r>
            <a:r>
              <a:rPr lang="en-US" sz="2800" dirty="0" err="1">
                <a:latin typeface="Abadi" panose="020B0604020104020204" pitchFamily="34" charset="0"/>
              </a:rPr>
              <a:t>mozak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tu</a:t>
            </a:r>
            <a:r>
              <a:rPr lang="en-US" sz="2800" dirty="0">
                <a:latin typeface="Abadi" panose="020B0604020104020204" pitchFamily="34" charset="0"/>
              </a:rPr>
              <a:t> se </a:t>
            </a:r>
            <a:r>
              <a:rPr lang="en-US" sz="2800" dirty="0" err="1">
                <a:latin typeface="Abadi" panose="020B0604020104020204" pitchFamily="34" charset="0"/>
              </a:rPr>
              <a:t>stvara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osje</a:t>
            </a:r>
            <a:r>
              <a:rPr lang="sr-Latn-ME" sz="2800" dirty="0">
                <a:latin typeface="Abadi" panose="020B0604020104020204" pitchFamily="34" charset="0"/>
              </a:rPr>
              <a:t>ć</a:t>
            </a:r>
            <a:r>
              <a:rPr lang="en-US" sz="2800" dirty="0" err="1">
                <a:latin typeface="Abadi" panose="020B0604020104020204" pitchFamily="34" charset="0"/>
              </a:rPr>
              <a:t>aj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boje</a:t>
            </a:r>
            <a:r>
              <a:rPr lang="en-US" sz="2800" dirty="0">
                <a:latin typeface="Abadi" panose="020B0604020104020204" pitchFamily="34" charset="0"/>
              </a:rPr>
              <a:t>. </a:t>
            </a:r>
            <a:endParaRPr lang="sr-Latn-ME" sz="2800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sr-Latn-ME" sz="2800" dirty="0">
                <a:latin typeface="Abadi" panose="020B0604020104020204" pitchFamily="34" charset="0"/>
              </a:rPr>
              <a:t>O</a:t>
            </a:r>
            <a:r>
              <a:rPr lang="en-US" sz="2800" dirty="0" err="1">
                <a:latin typeface="Abadi" panose="020B0604020104020204" pitchFamily="34" charset="0"/>
              </a:rPr>
              <a:t>sjećaj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boje</a:t>
            </a:r>
            <a:r>
              <a:rPr lang="en-US" sz="2800" dirty="0">
                <a:latin typeface="Abadi" panose="020B0604020104020204" pitchFamily="34" charset="0"/>
              </a:rPr>
              <a:t> u </a:t>
            </a:r>
            <a:r>
              <a:rPr lang="en-US" sz="2800" dirty="0" err="1">
                <a:latin typeface="Abadi" panose="020B0604020104020204" pitchFamily="34" charset="0"/>
              </a:rPr>
              <a:t>našem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oku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izaziva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elektromagnet</a:t>
            </a:r>
            <a:r>
              <a:rPr lang="sr-Latn-ME" sz="2800" dirty="0">
                <a:latin typeface="Abadi" panose="020B0604020104020204" pitchFamily="34" charset="0"/>
              </a:rPr>
              <a:t>n</a:t>
            </a:r>
            <a:r>
              <a:rPr lang="en-US" sz="2800" dirty="0">
                <a:latin typeface="Abadi" panose="020B0604020104020204" pitchFamily="34" charset="0"/>
              </a:rPr>
              <a:t>o </a:t>
            </a:r>
            <a:r>
              <a:rPr lang="en-US" sz="2800" dirty="0" err="1">
                <a:latin typeface="Abadi" panose="020B0604020104020204" pitchFamily="34" charset="0"/>
              </a:rPr>
              <a:t>zračenje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sr-Latn-ME" sz="2800" dirty="0">
                <a:latin typeface="Abadi" panose="020B0604020104020204" pitchFamily="34" charset="0"/>
              </a:rPr>
              <a:t>talasnih</a:t>
            </a:r>
            <a:r>
              <a:rPr lang="en-US" sz="2800" dirty="0" err="1">
                <a:latin typeface="Abadi" panose="020B0604020104020204" pitchFamily="34" charset="0"/>
              </a:rPr>
              <a:t>ih</a:t>
            </a:r>
            <a:r>
              <a:rPr lang="en-US" sz="2800" dirty="0">
                <a:latin typeface="Abadi" panose="020B0604020104020204" pitchFamily="34" charset="0"/>
              </a:rPr>
              <a:t> du</a:t>
            </a:r>
            <a:r>
              <a:rPr lang="sr-Latn-ME" sz="2800" dirty="0">
                <a:latin typeface="Abadi" panose="020B0604020104020204" pitchFamily="34" charset="0"/>
              </a:rPr>
              <a:t>ž</a:t>
            </a:r>
            <a:r>
              <a:rPr lang="en-US" sz="2800" dirty="0" err="1">
                <a:latin typeface="Abadi" panose="020B0604020104020204" pitchFamily="34" charset="0"/>
              </a:rPr>
              <a:t>ina</a:t>
            </a:r>
            <a:r>
              <a:rPr lang="en-US" sz="2800" dirty="0">
                <a:latin typeface="Abadi" panose="020B0604020104020204" pitchFamily="34" charset="0"/>
              </a:rPr>
              <a:t> 380 - 750 nm. To </a:t>
            </a:r>
            <a:r>
              <a:rPr lang="en-US" sz="2800" dirty="0" err="1">
                <a:latin typeface="Abadi" panose="020B0604020104020204" pitchFamily="34" charset="0"/>
              </a:rPr>
              <a:t>zračenje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predstavlja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fizički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uzrok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radi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kojeg</a:t>
            </a:r>
            <a:r>
              <a:rPr lang="en-US" sz="2800" dirty="0">
                <a:latin typeface="Abadi" panose="020B0604020104020204" pitchFamily="34" charset="0"/>
              </a:rPr>
              <a:t> “</a:t>
            </a:r>
            <a:r>
              <a:rPr lang="en-US" sz="2800" dirty="0" err="1">
                <a:latin typeface="Abadi" panose="020B0604020104020204" pitchFamily="34" charset="0"/>
              </a:rPr>
              <a:t>vidimo</a:t>
            </a:r>
            <a:r>
              <a:rPr lang="en-US" sz="2800" dirty="0">
                <a:latin typeface="Abadi" panose="020B0604020104020204" pitchFamily="34" charset="0"/>
              </a:rPr>
              <a:t>” </a:t>
            </a:r>
            <a:r>
              <a:rPr lang="en-US" sz="2800" dirty="0" err="1">
                <a:latin typeface="Abadi" panose="020B0604020104020204" pitchFamily="34" charset="0"/>
              </a:rPr>
              <a:t>boju</a:t>
            </a:r>
            <a:r>
              <a:rPr lang="en-US" sz="2800" dirty="0">
                <a:latin typeface="Abadi" panose="020B0604020104020204" pitchFamily="34" charset="0"/>
              </a:rPr>
              <a:t>. </a:t>
            </a:r>
            <a:endParaRPr lang="sr-Latn-ME" sz="28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Kako uskladiti boje? | Sve o šivenju">
            <a:extLst>
              <a:ext uri="{FF2B5EF4-FFF2-40B4-BE49-F238E27FC236}">
                <a16:creationId xmlns:a16="http://schemas.microsoft.com/office/drawing/2014/main" id="{BF855615-7375-4C8A-AE8A-9BEBECDE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0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33E68-B925-44AC-A7C1-894D907EE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E3D8C0-CC5E-4048-85E8-BB36F8AA7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16"/>
          <a:stretch/>
        </p:blipFill>
        <p:spPr>
          <a:xfrm>
            <a:off x="1661476" y="115390"/>
            <a:ext cx="9254176" cy="63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1C165-B6DC-4AB3-A9DA-F912E8E9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310896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Računarska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grafika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podrazum</a:t>
            </a:r>
            <a:r>
              <a:rPr lang="sr-Latn-ME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ij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eva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stvaranje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obradu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slika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dvije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ili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tri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dimenzije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uz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pomoć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računara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za to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predviđenih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programa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Računarska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grafika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veoma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široku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primjenu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nauci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industriji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arhitekturi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dizajnu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računarsku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grafiku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spada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dizajn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interfejsa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operativnih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sistema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softvera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posebno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video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igara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kao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internet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stranica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</a:t>
            </a:r>
            <a:endParaRPr lang="en-US" sz="2800" dirty="0">
              <a:latin typeface="Abadi" panose="020B06040201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AA2467-8BE1-4B7A-BA89-A7BE6CFE7CD8}"/>
              </a:ext>
            </a:extLst>
          </p:cNvPr>
          <p:cNvGrpSpPr/>
          <p:nvPr/>
        </p:nvGrpSpPr>
        <p:grpSpPr>
          <a:xfrm>
            <a:off x="337625" y="3383525"/>
            <a:ext cx="5067887" cy="3196297"/>
            <a:chOff x="2630658" y="3063485"/>
            <a:chExt cx="5964702" cy="3516337"/>
          </a:xfrm>
        </p:grpSpPr>
        <p:pic>
          <p:nvPicPr>
            <p:cNvPr id="1026" name="Picture 2" descr="Igra je gotova: Danas je umro Soni Plejstejšn 2 (VIDEO)">
              <a:extLst>
                <a:ext uri="{FF2B5EF4-FFF2-40B4-BE49-F238E27FC236}">
                  <a16:creationId xmlns:a16="http://schemas.microsoft.com/office/drawing/2014/main" id="{D1B467EA-787A-44CF-B1E1-14EFE55511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985" y="3063485"/>
              <a:ext cx="5379996" cy="3516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306988-4424-4C65-AA32-8D833781BE7B}"/>
                </a:ext>
              </a:extLst>
            </p:cNvPr>
            <p:cNvSpPr/>
            <p:nvPr/>
          </p:nvSpPr>
          <p:spPr>
            <a:xfrm>
              <a:off x="2630658" y="6189785"/>
              <a:ext cx="5964702" cy="3900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Pin on PORTFOLIO">
            <a:extLst>
              <a:ext uri="{FF2B5EF4-FFF2-40B4-BE49-F238E27FC236}">
                <a16:creationId xmlns:a16="http://schemas.microsoft.com/office/drawing/2014/main" id="{EF0EC88B-C77E-44BE-8688-50BEC478BA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12" y="3108960"/>
            <a:ext cx="4827962" cy="34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Wide Web proslavlja 30. rođendan">
            <a:extLst>
              <a:ext uri="{FF2B5EF4-FFF2-40B4-BE49-F238E27FC236}">
                <a16:creationId xmlns:a16="http://schemas.microsoft.com/office/drawing/2014/main" id="{8F35A916-808A-431F-994B-F0FA4388C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360" y="457088"/>
            <a:ext cx="8285919" cy="34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B3494-FB68-4CAD-B407-358B1818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39" y="4325703"/>
            <a:ext cx="10941760" cy="207520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Pri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čuvanju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slike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u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računaru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stalno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se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susrećemo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problemom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njenog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optimalnog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zapisa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Pod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optimalnim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zapisom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smatramo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„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što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vjerniju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sliku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što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manje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zauzetog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prostora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na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disku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59063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C20E-CA1F-4EB8-B652-EFE9AFFED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403" y="496928"/>
            <a:ext cx="7793832" cy="151475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Dva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osnovna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elementa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koji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utiču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na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sadržaj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veličinu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grafičkog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fajla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su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2800" b="1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broj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1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piksela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 (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rezolucija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)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2800" b="1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dubina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1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boje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2050" name="Picture 2" descr="LG 49WL95C-W IPS Monitor cena karakteristike komentari - BCGroup">
            <a:extLst>
              <a:ext uri="{FF2B5EF4-FFF2-40B4-BE49-F238E27FC236}">
                <a16:creationId xmlns:a16="http://schemas.microsoft.com/office/drawing/2014/main" id="{30BD270D-52CA-4065-8688-A495AF7FE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180" y="2369022"/>
            <a:ext cx="7802976" cy="39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8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1A08-3813-4C4E-9B09-B2742987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64" y="207497"/>
            <a:ext cx="10114671" cy="23950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Vektorska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grafika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je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način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definisanja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složenog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oblika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ili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slike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pomoću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jednostavnih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geometrijskih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oblika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kao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što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su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tačke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linije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krive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poligoni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a koji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su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temeljeni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na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matematičkim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formulama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.</a:t>
            </a:r>
            <a:endParaRPr lang="sr-Latn-ME" sz="2800" b="0" i="0" dirty="0">
              <a:solidFill>
                <a:schemeClr val="bg1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2050" name="Picture 2" descr="Programski paket PixelByPixel za vizualizaciju rasterskih algoritama  računarske grafike Master rad">
            <a:extLst>
              <a:ext uri="{FF2B5EF4-FFF2-40B4-BE49-F238E27FC236}">
                <a16:creationId xmlns:a16="http://schemas.microsoft.com/office/drawing/2014/main" id="{2A149B5C-E7B7-4E61-8A21-E93AE032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24" y="2602522"/>
            <a:ext cx="6036950" cy="34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8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5709BE-D0CF-46C9-BE1E-395C0BE03099}"/>
              </a:ext>
            </a:extLst>
          </p:cNvPr>
          <p:cNvSpPr txBox="1">
            <a:spLocks/>
          </p:cNvSpPr>
          <p:nvPr/>
        </p:nvSpPr>
        <p:spPr>
          <a:xfrm>
            <a:off x="1981200" y="2324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dirty="0">
                <a:solidFill>
                  <a:schemeClr val="bg1"/>
                </a:solidFill>
                <a:latin typeface="Abadi" panose="020B0604020104020204" pitchFamily="34" charset="0"/>
              </a:rPr>
              <a:t>Koordinate</a:t>
            </a:r>
            <a:endParaRPr lang="en-GB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108260-A365-423E-8B9E-EB699632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235" y="1315095"/>
            <a:ext cx="68175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070E69-1594-47AB-BF07-870BCC3079D6}"/>
              </a:ext>
            </a:extLst>
          </p:cNvPr>
          <p:cNvSpPr txBox="1"/>
          <p:nvPr/>
        </p:nvSpPr>
        <p:spPr>
          <a:xfrm>
            <a:off x="2687235" y="4851276"/>
            <a:ext cx="326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</a:rPr>
              <a:t>Piksel koordinate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B77E7-7C63-4614-8965-E910ABF701BF}"/>
              </a:ext>
            </a:extLst>
          </p:cNvPr>
          <p:cNvSpPr txBox="1"/>
          <p:nvPr/>
        </p:nvSpPr>
        <p:spPr>
          <a:xfrm>
            <a:off x="6238875" y="4851276"/>
            <a:ext cx="326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</a:rPr>
              <a:t>Realne koordinate i ose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1658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Abadi</vt:lpstr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Transformacije vektorskih objekata</vt:lpstr>
      <vt:lpstr>Afine transformacije</vt:lpstr>
      <vt:lpstr>Distorzije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 Miranović</dc:creator>
  <cp:lastModifiedBy>Milica Miranović</cp:lastModifiedBy>
  <cp:revision>4</cp:revision>
  <dcterms:created xsi:type="dcterms:W3CDTF">2020-09-18T13:38:59Z</dcterms:created>
  <dcterms:modified xsi:type="dcterms:W3CDTF">2020-09-18T13:42:09Z</dcterms:modified>
</cp:coreProperties>
</file>