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84" r:id="rId2"/>
  </p:sldMasterIdLst>
  <p:notesMasterIdLst>
    <p:notesMasterId r:id="rId54"/>
  </p:notesMasterIdLst>
  <p:sldIdLst>
    <p:sldId id="724" r:id="rId3"/>
    <p:sldId id="328" r:id="rId4"/>
    <p:sldId id="331" r:id="rId5"/>
    <p:sldId id="333" r:id="rId6"/>
    <p:sldId id="334" r:id="rId7"/>
    <p:sldId id="335" r:id="rId8"/>
    <p:sldId id="337" r:id="rId9"/>
    <p:sldId id="338" r:id="rId10"/>
    <p:sldId id="339" r:id="rId11"/>
    <p:sldId id="343" r:id="rId12"/>
    <p:sldId id="340" r:id="rId13"/>
    <p:sldId id="349" r:id="rId14"/>
    <p:sldId id="350" r:id="rId15"/>
    <p:sldId id="351" r:id="rId16"/>
    <p:sldId id="591" r:id="rId17"/>
    <p:sldId id="341" r:id="rId18"/>
    <p:sldId id="679" r:id="rId19"/>
    <p:sldId id="592" r:id="rId20"/>
    <p:sldId id="680" r:id="rId21"/>
    <p:sldId id="681" r:id="rId22"/>
    <p:sldId id="682" r:id="rId23"/>
    <p:sldId id="683" r:id="rId24"/>
    <p:sldId id="689" r:id="rId25"/>
    <p:sldId id="684" r:id="rId26"/>
    <p:sldId id="685" r:id="rId27"/>
    <p:sldId id="690" r:id="rId28"/>
    <p:sldId id="702" r:id="rId29"/>
    <p:sldId id="703" r:id="rId30"/>
    <p:sldId id="704" r:id="rId31"/>
    <p:sldId id="691" r:id="rId32"/>
    <p:sldId id="706" r:id="rId33"/>
    <p:sldId id="708" r:id="rId34"/>
    <p:sldId id="705" r:id="rId35"/>
    <p:sldId id="709" r:id="rId36"/>
    <p:sldId id="712" r:id="rId37"/>
    <p:sldId id="713" r:id="rId38"/>
    <p:sldId id="714" r:id="rId39"/>
    <p:sldId id="715" r:id="rId40"/>
    <p:sldId id="716" r:id="rId41"/>
    <p:sldId id="710" r:id="rId42"/>
    <p:sldId id="717" r:id="rId43"/>
    <p:sldId id="719" r:id="rId44"/>
    <p:sldId id="348" r:id="rId45"/>
    <p:sldId id="720" r:id="rId46"/>
    <p:sldId id="721" r:id="rId47"/>
    <p:sldId id="722" r:id="rId48"/>
    <p:sldId id="342" r:id="rId49"/>
    <p:sldId id="344" r:id="rId50"/>
    <p:sldId id="345" r:id="rId51"/>
    <p:sldId id="346" r:id="rId52"/>
    <p:sldId id="723" r:id="rId5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7" autoAdjust="0"/>
    <p:restoredTop sz="96707" autoAdjust="0"/>
  </p:normalViewPr>
  <p:slideViewPr>
    <p:cSldViewPr>
      <p:cViewPr>
        <p:scale>
          <a:sx n="118" d="100"/>
          <a:sy n="118" d="100"/>
        </p:scale>
        <p:origin x="-204" y="-4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CB450-371B-4268-A16F-BC5CC8AAE2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BCC98-21A6-4FCE-976A-F0111395A366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rtl="0"/>
          <a:r>
            <a:rPr lang="sr-Latn-ME" sz="2800" b="1" dirty="0" smtClean="0"/>
            <a:t>Uvod u program                                                                              </a:t>
          </a:r>
          <a:r>
            <a:rPr lang="en-US" sz="2000" b="1" dirty="0" smtClean="0"/>
            <a:t>Prof. </a:t>
          </a:r>
          <a:r>
            <a:rPr lang="en-US" sz="2000" b="1" dirty="0" err="1" smtClean="0"/>
            <a:t>Marija</a:t>
          </a:r>
          <a:r>
            <a:rPr lang="en-US" sz="2000" b="1" dirty="0" smtClean="0"/>
            <a:t> </a:t>
          </a:r>
          <a:r>
            <a:rPr lang="sr-Latn-ME" sz="2000" b="1" dirty="0" smtClean="0"/>
            <a:t>Žeželj</a:t>
          </a:r>
          <a:endParaRPr lang="en-US" sz="2000" b="1" dirty="0"/>
        </a:p>
      </dgm:t>
    </dgm:pt>
    <dgm:pt modelId="{230EA39C-6954-4A0E-BB92-11E5C939D72C}" type="parTrans" cxnId="{F614495A-E6E0-47E3-B111-BA32AB9A2FDA}">
      <dgm:prSet/>
      <dgm:spPr/>
      <dgm:t>
        <a:bodyPr/>
        <a:lstStyle/>
        <a:p>
          <a:endParaRPr lang="en-US"/>
        </a:p>
      </dgm:t>
    </dgm:pt>
    <dgm:pt modelId="{674E80B4-59AF-47B7-81A0-5E3FAF0D1AB3}" type="sibTrans" cxnId="{F614495A-E6E0-47E3-B111-BA32AB9A2FDA}">
      <dgm:prSet/>
      <dgm:spPr/>
      <dgm:t>
        <a:bodyPr/>
        <a:lstStyle/>
        <a:p>
          <a:endParaRPr lang="en-US"/>
        </a:p>
      </dgm:t>
    </dgm:pt>
    <dgm:pt modelId="{37A89328-5AE2-4C0E-A965-573205A6F71D}" type="pres">
      <dgm:prSet presAssocID="{61BCB450-371B-4268-A16F-BC5CC8AAE2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7098A7-F4E8-457F-9DFD-5CA55E3D8748}" type="pres">
      <dgm:prSet presAssocID="{1AEBCC98-21A6-4FCE-976A-F0111395A366}" presName="linNode" presStyleCnt="0"/>
      <dgm:spPr/>
    </dgm:pt>
    <dgm:pt modelId="{543D4C5C-BE82-4908-B4E6-6F05797211A0}" type="pres">
      <dgm:prSet presAssocID="{1AEBCC98-21A6-4FCE-976A-F0111395A36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884A8-C1D6-443A-9872-663F57EE2EB2}" type="presOf" srcId="{1AEBCC98-21A6-4FCE-976A-F0111395A366}" destId="{543D4C5C-BE82-4908-B4E6-6F05797211A0}" srcOrd="0" destOrd="0" presId="urn:microsoft.com/office/officeart/2005/8/layout/vList5"/>
    <dgm:cxn modelId="{53399A24-0FFB-4E03-B1B2-936256E92AD4}" type="presOf" srcId="{61BCB450-371B-4268-A16F-BC5CC8AAE23A}" destId="{37A89328-5AE2-4C0E-A965-573205A6F71D}" srcOrd="0" destOrd="0" presId="urn:microsoft.com/office/officeart/2005/8/layout/vList5"/>
    <dgm:cxn modelId="{F614495A-E6E0-47E3-B111-BA32AB9A2FDA}" srcId="{61BCB450-371B-4268-A16F-BC5CC8AAE23A}" destId="{1AEBCC98-21A6-4FCE-976A-F0111395A366}" srcOrd="0" destOrd="0" parTransId="{230EA39C-6954-4A0E-BB92-11E5C939D72C}" sibTransId="{674E80B4-59AF-47B7-81A0-5E3FAF0D1AB3}"/>
    <dgm:cxn modelId="{DEA41EF8-E92D-4CB2-85BD-7774455A1E65}" type="presParOf" srcId="{37A89328-5AE2-4C0E-A965-573205A6F71D}" destId="{7E7098A7-F4E8-457F-9DFD-5CA55E3D8748}" srcOrd="0" destOrd="0" presId="urn:microsoft.com/office/officeart/2005/8/layout/vList5"/>
    <dgm:cxn modelId="{A970AA60-5D07-4291-A52D-BC6CA8A29466}" type="presParOf" srcId="{7E7098A7-F4E8-457F-9DFD-5CA55E3D8748}" destId="{543D4C5C-BE82-4908-B4E6-6F05797211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D4C5C-BE82-4908-B4E6-6F05797211A0}">
      <dsp:nvSpPr>
        <dsp:cNvPr id="0" name=""/>
        <dsp:cNvSpPr/>
      </dsp:nvSpPr>
      <dsp:spPr>
        <a:xfrm>
          <a:off x="3045420" y="0"/>
          <a:ext cx="3426097" cy="1357322"/>
        </a:xfrm>
        <a:prstGeom prst="roundRect">
          <a:avLst/>
        </a:prstGeom>
        <a:solidFill>
          <a:srgbClr val="00B05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800" b="1" kern="1200" dirty="0" smtClean="0"/>
            <a:t>Uvod u program                                                                              </a:t>
          </a:r>
          <a:r>
            <a:rPr lang="en-US" sz="2000" b="1" kern="1200" dirty="0" smtClean="0"/>
            <a:t>Prof. </a:t>
          </a:r>
          <a:r>
            <a:rPr lang="en-US" sz="2000" b="1" kern="1200" dirty="0" err="1" smtClean="0"/>
            <a:t>Marija</a:t>
          </a:r>
          <a:r>
            <a:rPr lang="en-US" sz="2000" b="1" kern="1200" dirty="0" smtClean="0"/>
            <a:t> </a:t>
          </a:r>
          <a:r>
            <a:rPr lang="sr-Latn-ME" sz="2000" b="1" kern="1200" dirty="0" smtClean="0"/>
            <a:t>Žeželj</a:t>
          </a:r>
          <a:endParaRPr lang="en-US" sz="2000" b="1" kern="1200" dirty="0"/>
        </a:p>
      </dsp:txBody>
      <dsp:txXfrm>
        <a:off x="3111679" y="66259"/>
        <a:ext cx="3293579" cy="1224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 da biste uredili stilove teksta matrice</a:t>
            </a:r>
          </a:p>
          <a:p>
            <a:pPr lvl="1"/>
            <a:r>
              <a:rPr lang="en-US" noProof="0"/>
              <a:t>Druga razina</a:t>
            </a:r>
          </a:p>
          <a:p>
            <a:pPr lvl="2"/>
            <a:r>
              <a:rPr lang="en-US" noProof="0"/>
              <a:t>Treća razina</a:t>
            </a:r>
          </a:p>
          <a:p>
            <a:pPr lvl="3"/>
            <a:r>
              <a:rPr lang="en-US" noProof="0"/>
              <a:t>Četvrta razina</a:t>
            </a:r>
          </a:p>
          <a:p>
            <a:pPr lvl="4"/>
            <a:r>
              <a:rPr lang="en-US" noProof="0"/>
              <a:t>Peta razina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8CF291-C4F8-47F0-8A56-E36A4303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95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E8699-B3DF-48DF-BF73-8523E7FA0BF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7F8B9-8826-4CDC-977A-2B07128745E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B6D0-CCAE-45DC-A0CB-74C73000A34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68908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97180" y="1427164"/>
            <a:ext cx="10500360" cy="16097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Kliknite da biste uredili stil naslova matrice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86840" y="3441700"/>
            <a:ext cx="861822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Kliknite da biste uredili stil podnaslova matrice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594360" y="6248400"/>
            <a:ext cx="277368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1460" y="6253163"/>
            <a:ext cx="376428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19160" y="6248400"/>
            <a:ext cx="2773680" cy="471488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E0CC53C2-C939-4590-8D43-3D7B3B81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2A07-D123-4ABB-A936-C4BDF3D85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9160" y="228600"/>
            <a:ext cx="257556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28600"/>
            <a:ext cx="752856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BEB4D-F4E0-4D2C-8E81-446B206A1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78" y="228600"/>
            <a:ext cx="978423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600200"/>
            <a:ext cx="1030224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886200"/>
            <a:ext cx="1030224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DB41-5364-4B7E-B4B4-4D1E36C6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78" y="228600"/>
            <a:ext cx="978423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2480" y="1600200"/>
            <a:ext cx="50520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0"/>
            <a:ext cx="50520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ED62F-CF91-4071-B64C-34AF4789F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78" y="228600"/>
            <a:ext cx="978423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2480" y="1600200"/>
            <a:ext cx="1030224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3886200"/>
            <a:ext cx="1030224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1137-CDC9-404C-9AB0-147D67CA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78" y="228600"/>
            <a:ext cx="978423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600200"/>
            <a:ext cx="50520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2660" y="1600200"/>
            <a:ext cx="50520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5769E-CEC7-480B-B9CF-0E648C16F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78" y="228600"/>
            <a:ext cx="978423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2480" y="1600200"/>
            <a:ext cx="50520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2660" y="1600200"/>
            <a:ext cx="505206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42660" y="3886200"/>
            <a:ext cx="505206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E8C5-B9BD-4F3F-B79F-6D0B6DCCC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lagođeni izgled">
    <p:bg>
      <p:bgPr>
        <a:solidFill>
          <a:srgbClr val="18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78567" y="6357958"/>
            <a:ext cx="1640675" cy="280966"/>
          </a:xfrm>
        </p:spPr>
        <p:txBody>
          <a:bodyPr/>
          <a:lstStyle>
            <a:lvl1pPr>
              <a:defRPr b="1">
                <a:solidFill>
                  <a:srgbClr val="DF980B"/>
                </a:solidFill>
              </a:defRPr>
            </a:lvl1pPr>
          </a:lstStyle>
          <a:p>
            <a:pPr>
              <a:defRPr/>
            </a:pPr>
            <a:r>
              <a:rPr lang="hr-HR"/>
              <a:t>Sanda, 2014.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557175" y="1643051"/>
            <a:ext cx="10865720" cy="4071937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979887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68908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sr-Latn-C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sr-Latn-C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solidFill>
                  <a:srgbClr val="FFFFFF"/>
                </a:solidFill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97180" y="1427164"/>
            <a:ext cx="10500360" cy="16097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Kliknite da biste uredili stil naslova matrice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86840" y="3441700"/>
            <a:ext cx="861822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Kliknite da biste uredili stil podnaslova matrice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594360" y="6248400"/>
            <a:ext cx="277368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1460" y="6253163"/>
            <a:ext cx="376428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19160" y="6248400"/>
            <a:ext cx="2773680" cy="471488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E0CC53C2-C939-4590-8D43-3D7B3B8187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96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6A0B-0203-4FAC-AAB7-8D656850EB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6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6A0B-0203-4FAC-AAB7-8D656850E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C1C1-73C9-465E-9802-9008CB828C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3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600200"/>
            <a:ext cx="505206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0"/>
            <a:ext cx="505206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73C2E-A73E-4B34-876E-40DE5EEC22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6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EE130-9136-48DA-9051-B4E7BC913A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14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424C-B84C-4C33-8EDF-3DA85841E0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9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04CD-CA0E-443D-9881-1007815746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CBFF-E938-4527-8068-1E6FD8B0F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40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A28B-831E-4B00-865F-FA329F3841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25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2A07-D123-4ABB-A936-C4BDF3D859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9160" y="228600"/>
            <a:ext cx="257556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28600"/>
            <a:ext cx="752856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BEB4D-F4E0-4D2C-8E81-446B206A11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4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78" y="228600"/>
            <a:ext cx="97842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600200"/>
            <a:ext cx="1030224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886200"/>
            <a:ext cx="1030224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DB41-5364-4B7E-B4B4-4D1E36C64A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5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C1C1-73C9-465E-9802-9008CB82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78" y="228600"/>
            <a:ext cx="97842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2480" y="1600200"/>
            <a:ext cx="505206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0"/>
            <a:ext cx="505206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ED62F-CF91-4071-B64C-34AF4789FF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8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78" y="228600"/>
            <a:ext cx="97842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2480" y="1600200"/>
            <a:ext cx="1030224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3886200"/>
            <a:ext cx="1030224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1137-CDC9-404C-9AB0-147D67CABE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27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78" y="228600"/>
            <a:ext cx="97842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600200"/>
            <a:ext cx="505206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2660" y="1600200"/>
            <a:ext cx="505206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5769E-CEC7-480B-B9CF-0E648C16F9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85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78" y="228600"/>
            <a:ext cx="97842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2480" y="1600200"/>
            <a:ext cx="505206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2660" y="1600200"/>
            <a:ext cx="505206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42660" y="3886200"/>
            <a:ext cx="505206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E8C5-B9BD-4F3F-B79F-6D0B6DCCC1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2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600200"/>
            <a:ext cx="505206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0"/>
            <a:ext cx="505206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73C2E-A73E-4B34-876E-40DE5EEC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EE130-9136-48DA-9051-B4E7BC913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424C-B84C-4C33-8EDF-3DA85841E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04CD-CA0E-443D-9881-100781574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CBFF-E938-4527-8068-1E6FD8B0F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A28B-831E-4B00-865F-FA329F384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29284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9478" y="228600"/>
            <a:ext cx="9784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 naslova matrice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480" y="1600200"/>
            <a:ext cx="1030224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stilove teksta matrice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8400"/>
            <a:ext cx="2773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8400"/>
            <a:ext cx="2773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 Black" pitchFamily="34" charset="0"/>
              </a:defRPr>
            </a:lvl1pPr>
          </a:lstStyle>
          <a:p>
            <a:pPr>
              <a:defRPr/>
            </a:pPr>
            <a:fld id="{48D677E6-5A63-45ED-9F90-275B13486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441325" indent="-441325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85850" indent="-4651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4986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906588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4pPr>
      <a:lvl5pPr marL="2314575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5pPr>
      <a:lvl6pPr marL="27717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6pPr>
      <a:lvl7pPr marL="32289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7pPr>
      <a:lvl8pPr marL="36861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8pPr>
      <a:lvl9pPr marL="41433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29284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sr-Latn-C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solidFill>
                  <a:srgbClr val="FFFFFF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9478" y="228600"/>
            <a:ext cx="9784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da biste uredili stil naslova matrice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480" y="1600200"/>
            <a:ext cx="1030224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da biste uredili stilove teksta matrice</a:t>
            </a:r>
          </a:p>
          <a:p>
            <a:pPr lvl="1"/>
            <a:r>
              <a:rPr lang="en-US" smtClean="0"/>
              <a:t>Druga razina</a:t>
            </a:r>
          </a:p>
          <a:p>
            <a:pPr lvl="2"/>
            <a:r>
              <a:rPr lang="en-US" smtClean="0"/>
              <a:t>Treća razina</a:t>
            </a:r>
          </a:p>
          <a:p>
            <a:pPr lvl="3"/>
            <a:r>
              <a:rPr lang="en-US" smtClean="0"/>
              <a:t>Četvrta razina</a:t>
            </a:r>
          </a:p>
          <a:p>
            <a:pPr lvl="4"/>
            <a:r>
              <a:rPr lang="en-US" smtClean="0"/>
              <a:t>Peta razina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8400"/>
            <a:ext cx="2773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8400"/>
            <a:ext cx="2773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 Black" pitchFamily="34" charset="0"/>
              </a:defRPr>
            </a:lvl1pPr>
          </a:lstStyle>
          <a:p>
            <a:pPr>
              <a:defRPr/>
            </a:pPr>
            <a:fld id="{48D677E6-5A63-45ED-9F90-275B13486A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25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441325" indent="-441325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85850" indent="-4651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4986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906588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4pPr>
      <a:lvl5pPr marL="2314575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5pPr>
      <a:lvl6pPr marL="27717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6pPr>
      <a:lvl7pPr marL="32289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7pPr>
      <a:lvl8pPr marL="36861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8pPr>
      <a:lvl9pPr marL="41433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6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5884" y="3357564"/>
            <a:ext cx="8618220" cy="923925"/>
          </a:xfrm>
        </p:spPr>
        <p:txBody>
          <a:bodyPr>
            <a:scene3d>
              <a:camera prst="orthographicFront"/>
              <a:lightRig rig="threePt" dir="t"/>
            </a:scene3d>
            <a:sp3d prstMaterial="dkEdge">
              <a:bevelT w="44450"/>
            </a:sp3d>
          </a:bodyPr>
          <a:lstStyle/>
          <a:p>
            <a:pPr algn="r" eaLnBrk="1" hangingPunct="1">
              <a:spcBef>
                <a:spcPct val="60000"/>
              </a:spcBef>
            </a:pPr>
            <a:r>
              <a:rPr lang="hr-HR" sz="3600" dirty="0" smtClean="0">
                <a:solidFill>
                  <a:srgbClr val="00B050"/>
                </a:solidFill>
              </a:rPr>
              <a:t>					</a:t>
            </a:r>
            <a:endParaRPr lang="en-US" sz="3600" b="1" dirty="0" smtClean="0"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355884" y="5214950"/>
          <a:ext cx="951693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14378" y="1993462"/>
            <a:ext cx="17145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7000" dirty="0" smtClean="0">
                <a:solidFill>
                  <a:srgbClr val="00B050"/>
                </a:solidFill>
                <a:latin typeface="Arial"/>
              </a:rPr>
              <a:t>   </a:t>
            </a:r>
            <a:r>
              <a:rPr lang="en-US" sz="9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E</a:t>
            </a:r>
            <a:r>
              <a:rPr lang="sr-Latn-ME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            </a:t>
            </a:r>
            <a:endParaRPr lang="en-US" sz="70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7782" y="2064900"/>
            <a:ext cx="564360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cel</a:t>
            </a:r>
            <a:r>
              <a:rPr lang="en-US" sz="9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 2007</a:t>
            </a:r>
            <a:endParaRPr lang="sr-Latn-ME" sz="93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26" y="1428206"/>
            <a:ext cx="5694831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Podešavanje osnovnih opcija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sr-Latn-M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10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0064" y="2428868"/>
            <a:ext cx="857256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28758" y="1928802"/>
            <a:ext cx="2286016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81158" y="2214554"/>
            <a:ext cx="1347798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00196" y="2357430"/>
            <a:ext cx="1347798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00196" y="2643182"/>
            <a:ext cx="1347798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7582" y="171448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Prikaži zaglavlje redova i kolona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0394" y="200024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Prikaži prelome stranica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8956" y="2214554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Prikaži nulu u ćelijama čija je vrijednost nula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8956" y="2500306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Prikaži mrežu ćelija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Prečice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Pritiskom na taster Alt dobija se savjet o tasterskim prečicama za pristup određenoj kartici </a:t>
            </a:r>
            <a:r>
              <a:rPr lang="sr-Latn-ME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Office button, </a:t>
            </a:r>
            <a:r>
              <a:rPr lang="sr-Latn-ME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Home,</a:t>
            </a:r>
            <a:r>
              <a:rPr lang="sr-Latn-ME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 </a:t>
            </a: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Insert, </a:t>
            </a:r>
            <a:r>
              <a:rPr lang="sr-Latn-ME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Page Layout, </a:t>
            </a:r>
            <a:r>
              <a:rPr lang="sr-Latn-ME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Formulas.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11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/>
          <a:srcRect r="62006" b="77335"/>
          <a:stretch>
            <a:fillRect/>
          </a:stretch>
        </p:blipFill>
        <p:spPr bwMode="auto">
          <a:xfrm>
            <a:off x="1728758" y="3286124"/>
            <a:ext cx="6552000" cy="208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4BCDE-F2B5-46C0-A643-E0EA9B92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Radni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863D3E-A5B4-4562-A141-F06E7369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Za promjenu naziva radnog lista dovoljno je dva puta kliknuti na njegovu karticu ili desni klik na karticu i odabrati </a:t>
            </a:r>
            <a:r>
              <a:rPr lang="sr-Latn-ME" dirty="0" err="1"/>
              <a:t>Rename</a:t>
            </a:r>
            <a:r>
              <a:rPr lang="sr-Latn-ME" dirty="0"/>
              <a:t>, pa upisati novi naziv.</a:t>
            </a:r>
          </a:p>
          <a:p>
            <a:pPr marL="0" indent="0">
              <a:buNone/>
            </a:pPr>
            <a:endParaRPr lang="sr-Latn-ME" dirty="0"/>
          </a:p>
          <a:p>
            <a:r>
              <a:rPr lang="sr-Latn-ME" dirty="0"/>
              <a:t>Radnim se listovima može promijeniti </a:t>
            </a:r>
            <a:r>
              <a:rPr lang="sr-Latn-ME" dirty="0" err="1"/>
              <a:t>redosled</a:t>
            </a:r>
            <a:r>
              <a:rPr lang="sr-Latn-ME" dirty="0"/>
              <a:t> tako što se uz pritisnuti lijevi taster miša kartica željenog lista povuče mišem s jednog na drugi položaj ili desni klik odabrati </a:t>
            </a:r>
            <a:r>
              <a:rPr lang="sr-Latn-ME" dirty="0" err="1"/>
              <a:t>Move</a:t>
            </a:r>
            <a:r>
              <a:rPr lang="sr-Latn-ME" dirty="0"/>
              <a:t> </a:t>
            </a:r>
            <a:r>
              <a:rPr lang="sr-Latn-ME" dirty="0" err="1"/>
              <a:t>or</a:t>
            </a:r>
            <a:r>
              <a:rPr lang="sr-Latn-ME" dirty="0"/>
              <a:t> </a:t>
            </a:r>
            <a:r>
              <a:rPr lang="sr-Latn-ME" dirty="0" err="1"/>
              <a:t>Copy</a:t>
            </a:r>
            <a:r>
              <a:rPr lang="sr-Latn-ME" dirty="0"/>
              <a:t>, a zatim odabrati mjesto na kojem će se naći.</a:t>
            </a:r>
          </a:p>
          <a:p>
            <a:endParaRPr lang="sr-Latn-ME" dirty="0"/>
          </a:p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BAD47B-94E2-4E0B-AF1E-EB285C74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exc28">
            <a:extLst>
              <a:ext uri="{FF2B5EF4-FFF2-40B4-BE49-F238E27FC236}">
                <a16:creationId xmlns:a16="http://schemas.microsoft.com/office/drawing/2014/main" xmlns="" id="{FBAFE9B9-6E5A-47D1-B959-E13845D0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384" y="2924944"/>
            <a:ext cx="3204016" cy="7191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 descr="exc27">
            <a:extLst>
              <a:ext uri="{FF2B5EF4-FFF2-40B4-BE49-F238E27FC236}">
                <a16:creationId xmlns:a16="http://schemas.microsoft.com/office/drawing/2014/main" xmlns="" id="{B5EE8023-B6D9-4F65-94FB-E33AADAC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9384" y="5091106"/>
            <a:ext cx="3343763" cy="92869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571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4BCDE-F2B5-46C0-A643-E0EA9B92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Radni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863D3E-A5B4-4562-A141-F06E736957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ME" dirty="0"/>
              <a:t>Novi radni list se dodaje tako što se klikne kartica za kreiranje novog radnog lista</a:t>
            </a:r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8AA9DD7A-9924-4537-A39A-98BF558AB9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ME" dirty="0"/>
              <a:t>Ili na kartici </a:t>
            </a:r>
            <a:r>
              <a:rPr lang="sr-Latn-ME" dirty="0" err="1"/>
              <a:t>Home</a:t>
            </a:r>
            <a:r>
              <a:rPr lang="sr-Latn-ME" dirty="0"/>
              <a:t> iz grupe </a:t>
            </a:r>
            <a:r>
              <a:rPr lang="sr-Latn-ME" dirty="0" err="1"/>
              <a:t>Cells</a:t>
            </a:r>
            <a:r>
              <a:rPr lang="sr-Latn-ME" dirty="0"/>
              <a:t> odabrati Insert, a zatim odabrati Insert </a:t>
            </a:r>
            <a:r>
              <a:rPr lang="sr-Latn-ME" dirty="0" err="1"/>
              <a:t>Sheet</a:t>
            </a:r>
            <a:endParaRPr lang="sr-Latn-ME" dirty="0"/>
          </a:p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BAD47B-94E2-4E0B-AF1E-EB285C74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exc28">
            <a:extLst>
              <a:ext uri="{FF2B5EF4-FFF2-40B4-BE49-F238E27FC236}">
                <a16:creationId xmlns:a16="http://schemas.microsoft.com/office/drawing/2014/main" xmlns="" id="{7614F817-E5E8-43F0-9837-7F6B61E39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032" y="4150519"/>
            <a:ext cx="3204016" cy="7191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896DB8-5555-4779-98CA-DB64D1902A31}"/>
              </a:ext>
            </a:extLst>
          </p:cNvPr>
          <p:cNvSpPr/>
          <p:nvPr/>
        </p:nvSpPr>
        <p:spPr>
          <a:xfrm>
            <a:off x="3674917" y="4330068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4DAA9AE-758F-487C-AB74-B5A8139A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60" y="4036219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4BCDE-F2B5-46C0-A643-E0EA9B92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Radni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863D3E-A5B4-4562-A141-F06E7369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Kreiranje kopije radnog lista vrši se tako što odaberete radni list čiju kopiju </a:t>
            </a:r>
            <a:r>
              <a:rPr lang="sr-Latn-ME" dirty="0" err="1"/>
              <a:t>želite</a:t>
            </a:r>
            <a:r>
              <a:rPr lang="sr-Latn-ME" dirty="0"/>
              <a:t> da napravite, desni klik miša i iz liste odaberete </a:t>
            </a:r>
            <a:r>
              <a:rPr lang="sr-Latn-ME" dirty="0" err="1"/>
              <a:t>Move</a:t>
            </a:r>
            <a:r>
              <a:rPr lang="sr-Latn-ME" dirty="0"/>
              <a:t> </a:t>
            </a:r>
            <a:r>
              <a:rPr lang="sr-Latn-ME" dirty="0" err="1"/>
              <a:t>or</a:t>
            </a:r>
            <a:r>
              <a:rPr lang="sr-Latn-ME" dirty="0"/>
              <a:t> </a:t>
            </a:r>
            <a:r>
              <a:rPr lang="sr-Latn-ME" dirty="0" err="1"/>
              <a:t>Copy</a:t>
            </a:r>
            <a:r>
              <a:rPr lang="sr-Latn-ME" dirty="0"/>
              <a:t> i čekirate opciju </a:t>
            </a:r>
            <a:r>
              <a:rPr lang="sr-Latn-ME" dirty="0" err="1"/>
              <a:t>Create</a:t>
            </a:r>
            <a:r>
              <a:rPr lang="sr-Latn-ME" dirty="0"/>
              <a:t> a </a:t>
            </a:r>
            <a:r>
              <a:rPr lang="sr-Latn-ME" dirty="0" err="1"/>
              <a:t>copy</a:t>
            </a:r>
            <a:r>
              <a:rPr lang="sr-Latn-ME" dirty="0"/>
              <a:t>.</a:t>
            </a:r>
          </a:p>
          <a:p>
            <a:endParaRPr lang="sr-Latn-ME" dirty="0"/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BAD47B-94E2-4E0B-AF1E-EB285C74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A0B0EDD-EAAC-4C5A-8472-15BCFC16A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25831" r="38374" b="12941"/>
          <a:stretch/>
        </p:blipFill>
        <p:spPr>
          <a:xfrm>
            <a:off x="3711352" y="3283495"/>
            <a:ext cx="2880321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1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  <a:defRPr/>
            </a:pPr>
            <a:endParaRPr lang="hr-HR" dirty="0"/>
          </a:p>
          <a:p>
            <a:pPr eaLnBrk="1" hangingPunct="1">
              <a:lnSpc>
                <a:spcPct val="100000"/>
              </a:lnSpc>
              <a:defRPr/>
            </a:pPr>
            <a:r>
              <a:rPr lang="hr-HR" dirty="0"/>
              <a:t>Pokrenuti Excel, i formirati 4 radna lista. </a:t>
            </a:r>
          </a:p>
          <a:p>
            <a:pPr eaLnBrk="1" hangingPunct="1">
              <a:defRPr/>
            </a:pPr>
            <a:r>
              <a:rPr lang="hr-HR" dirty="0"/>
              <a:t>Preimenovati radne listove i dati im nazive </a:t>
            </a:r>
            <a:r>
              <a:rPr lang="hr-HR" b="1" dirty="0">
                <a:solidFill>
                  <a:srgbClr val="F5B637"/>
                </a:solidFill>
              </a:rPr>
              <a:t>prvi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drugi</a:t>
            </a:r>
            <a:r>
              <a:rPr lang="hr-HR" b="1" dirty="0">
                <a:solidFill>
                  <a:srgbClr val="DF980B"/>
                </a:solidFill>
              </a:rPr>
              <a:t>,</a:t>
            </a:r>
            <a:r>
              <a:rPr lang="hr-HR" dirty="0"/>
              <a:t> </a:t>
            </a:r>
            <a:r>
              <a:rPr lang="hr-HR" b="1" dirty="0">
                <a:solidFill>
                  <a:srgbClr val="F5B637"/>
                </a:solidFill>
              </a:rPr>
              <a:t>treći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četvrti</a:t>
            </a:r>
            <a:r>
              <a:rPr lang="hr-HR" dirty="0"/>
              <a:t>.</a:t>
            </a:r>
          </a:p>
          <a:p>
            <a:pPr eaLnBrk="1" hangingPunct="1">
              <a:defRPr/>
            </a:pPr>
            <a:r>
              <a:rPr lang="hr-HR" b="1" dirty="0">
                <a:solidFill>
                  <a:srgbClr val="F5B637"/>
                </a:solidFill>
              </a:rPr>
              <a:t>P</a:t>
            </a:r>
            <a:r>
              <a:rPr lang="en-US" b="1" dirty="0" err="1">
                <a:solidFill>
                  <a:srgbClr val="F5B637"/>
                </a:solidFill>
              </a:rPr>
              <a:t>romijeniti</a:t>
            </a:r>
            <a:r>
              <a:rPr lang="hr-HR" b="1" dirty="0">
                <a:solidFill>
                  <a:srgbClr val="F5B637"/>
                </a:solidFill>
              </a:rPr>
              <a:t> </a:t>
            </a:r>
            <a:r>
              <a:rPr lang="en-US" b="1" dirty="0" err="1">
                <a:solidFill>
                  <a:srgbClr val="F5B637"/>
                </a:solidFill>
              </a:rPr>
              <a:t>redosljed</a:t>
            </a:r>
            <a:r>
              <a:rPr lang="hr-HR" b="1" dirty="0">
                <a:solidFill>
                  <a:srgbClr val="F5B637"/>
                </a:solidFill>
              </a:rPr>
              <a:t> </a:t>
            </a:r>
            <a:r>
              <a:rPr lang="en-US" dirty="0" err="1"/>
              <a:t>radnih</a:t>
            </a:r>
            <a:r>
              <a:rPr lang="hr-HR" dirty="0"/>
              <a:t> listova </a:t>
            </a:r>
            <a:r>
              <a:rPr lang="en-US" dirty="0" err="1"/>
              <a:t>tako</a:t>
            </a:r>
            <a:r>
              <a:rPr lang="hr-HR" dirty="0"/>
              <a:t> </a:t>
            </a:r>
            <a:r>
              <a:rPr lang="en-US" dirty="0"/>
              <a:t>da</a:t>
            </a:r>
            <a:r>
              <a:rPr lang="hr-HR" dirty="0"/>
              <a:t> </a:t>
            </a:r>
            <a:r>
              <a:rPr lang="hr-HR" b="1" dirty="0">
                <a:solidFill>
                  <a:srgbClr val="F5B637"/>
                </a:solidFill>
              </a:rPr>
              <a:t>č</a:t>
            </a:r>
            <a:r>
              <a:rPr lang="en-US" b="1" dirty="0" err="1">
                <a:solidFill>
                  <a:srgbClr val="F5B637"/>
                </a:solidFill>
              </a:rPr>
              <a:t>etvrt</a:t>
            </a:r>
            <a:r>
              <a:rPr lang="hr-HR" b="1" dirty="0">
                <a:solidFill>
                  <a:srgbClr val="F5B637"/>
                </a:solidFill>
              </a:rPr>
              <a:t>i </a:t>
            </a:r>
            <a:r>
              <a:rPr lang="en-US" dirty="0"/>
              <a:t>do</a:t>
            </a:r>
            <a:r>
              <a:rPr lang="hr-HR" dirty="0"/>
              <a:t>đ</a:t>
            </a:r>
            <a:r>
              <a:rPr lang="en-US" dirty="0"/>
              <a:t>e</a:t>
            </a:r>
            <a:r>
              <a:rPr lang="hr-HR" dirty="0"/>
              <a:t> </a:t>
            </a:r>
            <a:r>
              <a:rPr lang="en-US" b="1" dirty="0" err="1">
                <a:solidFill>
                  <a:srgbClr val="F5B637"/>
                </a:solidFill>
              </a:rPr>
              <a:t>na</a:t>
            </a:r>
            <a:r>
              <a:rPr lang="hr-HR" b="1" dirty="0">
                <a:solidFill>
                  <a:srgbClr val="F5B637"/>
                </a:solidFill>
              </a:rPr>
              <a:t> </a:t>
            </a:r>
            <a:r>
              <a:rPr lang="en-US" b="1" dirty="0" err="1">
                <a:solidFill>
                  <a:srgbClr val="F5B637"/>
                </a:solidFill>
              </a:rPr>
              <a:t>prv</a:t>
            </a:r>
            <a:r>
              <a:rPr lang="hr-HR" b="1" dirty="0">
                <a:solidFill>
                  <a:srgbClr val="F5B637"/>
                </a:solidFill>
              </a:rPr>
              <a:t>o mjesto</a:t>
            </a:r>
            <a:r>
              <a:rPr lang="hr-HR" dirty="0"/>
              <a:t>.</a:t>
            </a:r>
          </a:p>
          <a:p>
            <a:pPr eaLnBrk="1" hangingPunct="1">
              <a:defRPr/>
            </a:pPr>
            <a:r>
              <a:rPr lang="hr-HR" dirty="0"/>
              <a:t>Sačuvati dokument na Desktopu pod nazivom </a:t>
            </a:r>
            <a:r>
              <a:rPr lang="hr-HR" b="1" dirty="0">
                <a:solidFill>
                  <a:srgbClr val="F5B637"/>
                </a:solidFill>
              </a:rPr>
              <a:t>Vježba</a:t>
            </a:r>
            <a:r>
              <a:rPr lang="hr-HR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Tipovi podataka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None/>
              <a:defRPr/>
            </a:pPr>
            <a:r>
              <a:rPr lang="sr-Latn-ME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Tipovi podataka koji mogu da se unesu u ćeliju: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sr-Latn-ME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ekst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sr-Latn-ME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rojevi (cijeli, decimalni, procenti, razlomci)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sr-Latn-ME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atum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sr-Latn-ME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atematički izrazi (formule)</a:t>
            </a:r>
          </a:p>
          <a:p>
            <a:pPr eaLnBrk="1" hangingPunct="1">
              <a:lnSpc>
                <a:spcPct val="100000"/>
              </a:lnSpc>
              <a:defRPr/>
            </a:pPr>
            <a:endParaRPr lang="sr-Latn-ME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buNone/>
              <a:defRPr/>
            </a:pPr>
            <a:r>
              <a:rPr lang="sr-Latn-ME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Način unosa podataka u ćeliju: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sr-Latn-ME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Klik u ćeliju u koju želite da unesete podatak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sr-Latn-ME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Otkucati tekst, broj ili datum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sr-Latn-ME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Potvrda pritiskom na taster </a:t>
            </a:r>
            <a:r>
              <a:rPr lang="sr-Latn-ME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Enter</a:t>
            </a:r>
            <a:r>
              <a:rPr lang="sr-Latn-ME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na tastatuti</a:t>
            </a:r>
          </a:p>
          <a:p>
            <a:pPr eaLnBrk="1" hangingPunct="1">
              <a:lnSpc>
                <a:spcPct val="100000"/>
              </a:lnSpc>
              <a:defRPr/>
            </a:pPr>
            <a:endParaRPr lang="sr-Latn-M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16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 l="54392" t="54121" r="26940" b="24244"/>
          <a:stretch>
            <a:fillRect/>
          </a:stretch>
        </p:blipFill>
        <p:spPr bwMode="auto">
          <a:xfrm>
            <a:off x="6515104" y="2143116"/>
            <a:ext cx="4284000" cy="264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2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Na radni list </a:t>
            </a:r>
            <a:r>
              <a:rPr lang="hr-HR" b="1" dirty="0">
                <a:solidFill>
                  <a:srgbClr val="F5B637"/>
                </a:solidFill>
              </a:rPr>
              <a:t>četvrti,</a:t>
            </a:r>
            <a:r>
              <a:rPr lang="hr-HR" dirty="0"/>
              <a:t> u ćeliju </a:t>
            </a:r>
            <a:r>
              <a:rPr lang="hr-HR" b="1" dirty="0">
                <a:solidFill>
                  <a:srgbClr val="F5B637"/>
                </a:solidFill>
              </a:rPr>
              <a:t>B3</a:t>
            </a:r>
            <a:r>
              <a:rPr lang="hr-HR" dirty="0"/>
              <a:t> unijeti tekst:</a:t>
            </a:r>
            <a:endParaRPr lang="en-US" dirty="0"/>
          </a:p>
          <a:p>
            <a:pPr>
              <a:buNone/>
              <a:defRPr/>
            </a:pPr>
            <a:r>
              <a:rPr lang="hr-HR" dirty="0"/>
              <a:t>		</a:t>
            </a:r>
            <a:r>
              <a:rPr lang="en-US" b="1" dirty="0" err="1">
                <a:solidFill>
                  <a:srgbClr val="F5B637"/>
                </a:solidFill>
              </a:rPr>
              <a:t>Podaci</a:t>
            </a:r>
            <a:r>
              <a:rPr lang="en-US" b="1" dirty="0">
                <a:solidFill>
                  <a:srgbClr val="F5B637"/>
                </a:solidFill>
              </a:rPr>
              <a:t> o </a:t>
            </a:r>
            <a:r>
              <a:rPr lang="en-US" b="1" dirty="0" err="1">
                <a:solidFill>
                  <a:srgbClr val="F5B637"/>
                </a:solidFill>
              </a:rPr>
              <a:t>učenicima</a:t>
            </a:r>
            <a:endParaRPr lang="en-US" b="1" dirty="0">
              <a:solidFill>
                <a:srgbClr val="F5B637"/>
              </a:solidFill>
            </a:endParaRPr>
          </a:p>
        </p:txBody>
      </p:sp>
      <p:pic>
        <p:nvPicPr>
          <p:cNvPr id="8" name="Picture 6" descr="exc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86212" y="3857628"/>
            <a:ext cx="399747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92B9D-4200-4166-A3E9-4EE63FA3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Problem sa širinom ćelije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4541C0-0DF8-46D4-9080-AF304DC22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Već se pri prvom unosu podataka može uočiti da je ćelija preuska za uneseni tekst.</a:t>
            </a:r>
          </a:p>
          <a:p>
            <a:pPr eaLnBrk="1" hangingPunct="1">
              <a:defRPr/>
            </a:pPr>
            <a:endParaRPr lang="hr-HR" dirty="0"/>
          </a:p>
          <a:p>
            <a:pPr marL="0" indent="0" eaLnBrk="1" hangingPunct="1">
              <a:buNone/>
              <a:defRPr/>
            </a:pPr>
            <a:endParaRPr lang="hr-HR" sz="3200" dirty="0"/>
          </a:p>
          <a:p>
            <a:pPr marL="0" indent="0" eaLnBrk="1" hangingPunct="1">
              <a:buNone/>
              <a:defRPr/>
            </a:pPr>
            <a:endParaRPr lang="hr-HR" sz="2800" dirty="0"/>
          </a:p>
          <a:p>
            <a:pPr eaLnBrk="1" hangingPunct="1">
              <a:defRPr/>
            </a:pPr>
            <a:r>
              <a:rPr lang="hr-HR" dirty="0"/>
              <a:t>Ako se  unese podatak u ćeliju C3 </a:t>
            </a:r>
            <a:r>
              <a:rPr lang="hr-HR" dirty="0" err="1"/>
              <a:t>prekriće</a:t>
            </a:r>
            <a:r>
              <a:rPr lang="hr-HR" dirty="0"/>
              <a:t> se dio sadržaja ćelije B3. </a:t>
            </a:r>
          </a:p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32F680-1A25-4DEB-BB8D-8F5FFB07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11" descr="exc39">
            <a:extLst>
              <a:ext uri="{FF2B5EF4-FFF2-40B4-BE49-F238E27FC236}">
                <a16:creationId xmlns:a16="http://schemas.microsoft.com/office/drawing/2014/main" xmlns="" id="{FFA7ED62-0BB5-4C95-A7CF-59A61FE6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597" y="2636911"/>
            <a:ext cx="2920031" cy="17907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10" descr="exc38">
            <a:extLst>
              <a:ext uri="{FF2B5EF4-FFF2-40B4-BE49-F238E27FC236}">
                <a16:creationId xmlns:a16="http://schemas.microsoft.com/office/drawing/2014/main" xmlns="" id="{E4D2F530-3A37-40D1-AF04-3871C659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252" y="2636910"/>
            <a:ext cx="2975061" cy="17907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225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5B2C5-7774-42C2-9E8E-540B1768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Promjena širine kolone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2B1054-1E66-4AD7-9A61-792415DB7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Pokazivač miša postavi se na desnu granicu zaglavlja željene kolone i uz pritisnutu lijevu tipku miša povuče u željenom smjeru.</a:t>
            </a:r>
          </a:p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80186F-6D95-482F-9B59-0AE219D6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DF7D7F4F-1BF7-4DE1-832C-23BD2A99FE88}"/>
              </a:ext>
            </a:extLst>
          </p:cNvPr>
          <p:cNvGrpSpPr>
            <a:grpSpLocks/>
          </p:cNvGrpSpPr>
          <p:nvPr/>
        </p:nvGrpSpPr>
        <p:grpSpPr bwMode="auto">
          <a:xfrm>
            <a:off x="3351312" y="2780928"/>
            <a:ext cx="3941779" cy="2928958"/>
            <a:chOff x="1837" y="2205"/>
            <a:chExt cx="2177" cy="1396"/>
          </a:xfrm>
        </p:grpSpPr>
        <p:pic>
          <p:nvPicPr>
            <p:cNvPr id="6" name="Picture 5" descr="exc43ž">
              <a:extLst>
                <a:ext uri="{FF2B5EF4-FFF2-40B4-BE49-F238E27FC236}">
                  <a16:creationId xmlns:a16="http://schemas.microsoft.com/office/drawing/2014/main" xmlns="" id="{2A4CCEF3-1824-40E8-A866-D48FC0557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7" y="2205"/>
              <a:ext cx="2177" cy="139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2CEB16B6-2393-45A2-83DA-4B39954AD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659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30003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Microsoft Excel 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Aplikativni softver za: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reiranje tabela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Izračunavanje i analizu podataka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Kreiranje jednostavnih grafikona</a:t>
            </a:r>
          </a:p>
          <a:p>
            <a:pPr eaLnBrk="1" hangingPunct="1">
              <a:buNone/>
              <a:defRPr/>
            </a:pPr>
            <a:endParaRPr lang="sr-Latn-M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None/>
              <a:defRPr/>
            </a:pPr>
            <a:endParaRPr lang="sr-Latn-M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2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xc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724" y="3514740"/>
            <a:ext cx="5175885" cy="24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273F2-34A0-4BCF-9067-2B8D58AD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Promjena širine kolone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42F9FF32-BBE2-4E4B-BD73-939D26D7B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57" b="3225"/>
          <a:stretch/>
        </p:blipFill>
        <p:spPr>
          <a:xfrm>
            <a:off x="898260" y="1628800"/>
            <a:ext cx="4002117" cy="42770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5643A-D367-4D6C-84E6-5BE07301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BF1544-728B-4BC1-9780-21F03F697347}"/>
              </a:ext>
            </a:extLst>
          </p:cNvPr>
          <p:cNvSpPr txBox="1"/>
          <p:nvPr/>
        </p:nvSpPr>
        <p:spPr>
          <a:xfrm>
            <a:off x="5511552" y="1844824"/>
            <a:ext cx="5616624" cy="271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 eaLnBrk="0" hangingPunct="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</a:pPr>
            <a:r>
              <a:rPr lang="sr-Latn-ME" sz="2400" dirty="0">
                <a:latin typeface="+mn-lt"/>
                <a:cs typeface="+mn-cs"/>
              </a:rPr>
              <a:t>Promjena širine kolone se može izvršiti tako što selektujemo cijelu kolonu (pozicioniramo se iznad naziva kolone), pritisnemo desni taster miša i odaberemo </a:t>
            </a:r>
            <a:r>
              <a:rPr lang="sr-Latn-ME" sz="2400" dirty="0" err="1">
                <a:latin typeface="+mn-lt"/>
                <a:cs typeface="+mn-cs"/>
              </a:rPr>
              <a:t>Column</a:t>
            </a:r>
            <a:r>
              <a:rPr lang="sr-Latn-ME" sz="2400" dirty="0">
                <a:latin typeface="+mn-lt"/>
                <a:cs typeface="+mn-cs"/>
              </a:rPr>
              <a:t> </a:t>
            </a:r>
            <a:r>
              <a:rPr lang="sr-Latn-ME" sz="2400" dirty="0" err="1">
                <a:latin typeface="+mn-lt"/>
                <a:cs typeface="+mn-cs"/>
              </a:rPr>
              <a:t>Width</a:t>
            </a:r>
            <a:r>
              <a:rPr lang="sr-Latn-ME" sz="2400" dirty="0"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88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46CFC-385B-4AC7-A828-42C872FF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Promjena visine reda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1BAB4D-6650-4756-A64A-784167DB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Pokazivač treba postaviti na donju granicu zaglavlja željenog reda i uz pritisnutu lijevu tipku miša povući u željenom smjeru.</a:t>
            </a:r>
          </a:p>
          <a:p>
            <a:endParaRPr lang="sr-Latn-ME" dirty="0"/>
          </a:p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E12C58-3C74-4A3F-81E8-AB6EDC4A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7" descr="exc48">
            <a:extLst>
              <a:ext uri="{FF2B5EF4-FFF2-40B4-BE49-F238E27FC236}">
                <a16:creationId xmlns:a16="http://schemas.microsoft.com/office/drawing/2014/main" xmlns="" id="{25DB43E0-4014-4EDE-A35F-6C5C74FF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264" y="2924944"/>
            <a:ext cx="4286280" cy="28575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Line 8">
            <a:extLst>
              <a:ext uri="{FF2B5EF4-FFF2-40B4-BE49-F238E27FC236}">
                <a16:creationId xmlns:a16="http://schemas.microsoft.com/office/drawing/2014/main" xmlns="" id="{17AA6CE9-656A-46E4-AC80-283418CB3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288" y="4175702"/>
            <a:ext cx="0" cy="5221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2639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46CFC-385B-4AC7-A828-42C872FF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Promjena visine reda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1BAB4D-6650-4756-A64A-784167DB9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672" y="1600200"/>
            <a:ext cx="4503048" cy="4419600"/>
          </a:xfrm>
        </p:spPr>
        <p:txBody>
          <a:bodyPr/>
          <a:lstStyle/>
          <a:p>
            <a:r>
              <a:rPr lang="sr-Latn-ME" dirty="0"/>
              <a:t>Promjena visine reda se može izvršiti tako što selektujemo cijelu red (pozicioniramo se sa desne strane naziva reda), pritisnemo desni taster miša i odaberemo </a:t>
            </a:r>
            <a:r>
              <a:rPr lang="sr-Latn-ME" dirty="0" err="1"/>
              <a:t>Row</a:t>
            </a:r>
            <a:r>
              <a:rPr lang="sr-Latn-ME" dirty="0"/>
              <a:t> </a:t>
            </a:r>
            <a:r>
              <a:rPr lang="sr-Latn-ME" dirty="0" err="1"/>
              <a:t>Height</a:t>
            </a:r>
            <a:r>
              <a:rPr lang="sr-Latn-ME" dirty="0"/>
              <a:t>.</a:t>
            </a:r>
          </a:p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E12C58-3C74-4A3F-81E8-AB6EDC4A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EA1BC3-4A52-405C-98C1-02E2E6054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93" r="37279" b="9927"/>
          <a:stretch/>
        </p:blipFill>
        <p:spPr>
          <a:xfrm>
            <a:off x="761785" y="2117811"/>
            <a:ext cx="5151512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6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3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Sanda, 2014.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buNone/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Promijeniti širinu kolone B na 28px.</a:t>
            </a:r>
          </a:p>
          <a:p>
            <a:pPr eaLnBrk="1" hangingPunct="1">
              <a:defRPr/>
            </a:pPr>
            <a:r>
              <a:rPr lang="hr-HR" dirty="0"/>
              <a:t>Promijeniti visinu reda 3 na 2 </a:t>
            </a:r>
            <a:r>
              <a:rPr lang="hr-HR" dirty="0" err="1"/>
              <a:t>px</a:t>
            </a:r>
            <a:r>
              <a:rPr lang="hr-HR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DB53A-77AF-42C0-ADDA-C1A538B5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OKVIR I ISPUNJAVANJE ĆELIJA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7F89C-67BA-42DC-882A-9A3DD1BD3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Ćelije je moguće dodatno istaknuti dodavanjem okvira i boje ispune pozadine.</a:t>
            </a:r>
          </a:p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A58232-F553-4BB1-B7D4-61FE9ACD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8" descr="exc83">
            <a:extLst>
              <a:ext uri="{FF2B5EF4-FFF2-40B4-BE49-F238E27FC236}">
                <a16:creationId xmlns:a16="http://schemas.microsoft.com/office/drawing/2014/main" xmlns="" id="{845CF823-16C1-4BBF-9301-534F9A49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36047" y="2564904"/>
            <a:ext cx="6215106" cy="35861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0602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48A9C-097A-47CF-AE89-1F996957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OKVIR ĆELIJE</a:t>
            </a:r>
          </a:p>
        </p:txBody>
      </p:sp>
      <p:pic>
        <p:nvPicPr>
          <p:cNvPr id="6" name="Content Placeholder 5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AACC4194-6A31-446F-B28F-5FEE4F671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4" b="24091"/>
          <a:stretch/>
        </p:blipFill>
        <p:spPr>
          <a:xfrm>
            <a:off x="803375" y="2249624"/>
            <a:ext cx="4564161" cy="28921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9E9828-4917-4FCB-913C-4EAA6B27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5768AF-B1D3-4C16-92C4-346622B5A31D}"/>
              </a:ext>
            </a:extLst>
          </p:cNvPr>
          <p:cNvSpPr txBox="1"/>
          <p:nvPr/>
        </p:nvSpPr>
        <p:spPr>
          <a:xfrm>
            <a:off x="5511552" y="1916832"/>
            <a:ext cx="5472608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 eaLnBrk="0" hangingPunct="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  <a:defRPr/>
            </a:pPr>
            <a:r>
              <a:rPr lang="hr-HR" sz="2400" dirty="0">
                <a:latin typeface="+mn-lt"/>
                <a:cs typeface="+mn-cs"/>
              </a:rPr>
              <a:t>Kada označite ćeliju, ili ćelije oko koje/kojih želite da postavite okvir potrebno je da uđete na karticu </a:t>
            </a:r>
            <a:r>
              <a:rPr lang="hr-HR" sz="2400" b="1" dirty="0">
                <a:solidFill>
                  <a:srgbClr val="FFC000"/>
                </a:solidFill>
                <a:latin typeface="+mn-lt"/>
                <a:cs typeface="+mn-cs"/>
              </a:rPr>
              <a:t>Home</a:t>
            </a:r>
            <a:r>
              <a:rPr lang="hr-HR" sz="2400" dirty="0">
                <a:latin typeface="+mn-lt"/>
                <a:cs typeface="+mn-cs"/>
              </a:rPr>
              <a:t>, grupu </a:t>
            </a:r>
            <a:r>
              <a:rPr lang="hr-HR" sz="2400" b="1" dirty="0">
                <a:solidFill>
                  <a:srgbClr val="FFC000"/>
                </a:solidFill>
                <a:latin typeface="+mn-lt"/>
                <a:cs typeface="+mn-cs"/>
              </a:rPr>
              <a:t>Font</a:t>
            </a:r>
            <a:r>
              <a:rPr lang="hr-HR" sz="2400" dirty="0">
                <a:latin typeface="+mn-lt"/>
                <a:cs typeface="+mn-cs"/>
              </a:rPr>
              <a:t> i odaberete </a:t>
            </a:r>
            <a:r>
              <a:rPr lang="hr-HR" sz="2400" b="1" dirty="0" err="1">
                <a:solidFill>
                  <a:srgbClr val="FFC000"/>
                </a:solidFill>
                <a:latin typeface="+mn-lt"/>
                <a:cs typeface="+mn-cs"/>
              </a:rPr>
              <a:t>Borders</a:t>
            </a:r>
            <a:r>
              <a:rPr lang="hr-HR" sz="2400" dirty="0">
                <a:latin typeface="+mn-lt"/>
                <a:cs typeface="+mn-cs"/>
              </a:rPr>
              <a:t>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406546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C1F37-445A-42EB-921A-404D4241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Ispunjavanje ćelije bojom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510692-FB3C-44DA-9A59-41E7A89E5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544" y="1600200"/>
            <a:ext cx="5655176" cy="44196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Za dodavanje boje ispune ćelija treba po označavanju željenog područja ćelija, birati karticu </a:t>
            </a:r>
            <a:r>
              <a:rPr lang="hr-HR" b="1" dirty="0">
                <a:solidFill>
                  <a:srgbClr val="FFC000"/>
                </a:solidFill>
              </a:rPr>
              <a:t>Home</a:t>
            </a:r>
            <a:r>
              <a:rPr lang="hr-HR" b="1" dirty="0"/>
              <a:t>, </a:t>
            </a:r>
            <a:r>
              <a:rPr lang="hr-HR" dirty="0"/>
              <a:t>pa iz grupe </a:t>
            </a:r>
            <a:r>
              <a:rPr lang="hr-HR" b="1" dirty="0">
                <a:solidFill>
                  <a:srgbClr val="FFC000"/>
                </a:solidFill>
              </a:rPr>
              <a:t>Font</a:t>
            </a:r>
            <a:r>
              <a:rPr lang="hr-HR" dirty="0"/>
              <a:t>, odabrati </a:t>
            </a:r>
            <a:r>
              <a:rPr lang="hr-HR" b="1" dirty="0" err="1">
                <a:solidFill>
                  <a:srgbClr val="FFC000"/>
                </a:solidFill>
              </a:rPr>
              <a:t>Fill</a:t>
            </a:r>
            <a:r>
              <a:rPr lang="hr-HR" dirty="0"/>
              <a:t> i boju kojom ćemo da ispunimo pozadinu ćelije.</a:t>
            </a:r>
            <a:endParaRPr lang="hr-HR" b="1" dirty="0"/>
          </a:p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2873B8-EF57-4E92-8DB8-87592CDB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5CF372D-05ED-421D-ADF0-1F2E341A2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6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13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4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889478" y="1700808"/>
            <a:ext cx="9163896" cy="457203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hr-HR" dirty="0"/>
              <a:t>U ćeliju B3 unijeti naslov Podaci o učeniku</a:t>
            </a:r>
            <a:r>
              <a:rPr lang="hr-HR" b="1" dirty="0">
                <a:solidFill>
                  <a:srgbClr val="DF980B"/>
                </a:solidFill>
              </a:rPr>
              <a:t>, font </a:t>
            </a:r>
            <a:r>
              <a:rPr lang="hr-HR" b="1" dirty="0" err="1">
                <a:solidFill>
                  <a:srgbClr val="F5B637"/>
                </a:solidFill>
              </a:rPr>
              <a:t>Bookman</a:t>
            </a:r>
            <a:r>
              <a:rPr lang="hr-HR" b="1" dirty="0">
                <a:solidFill>
                  <a:srgbClr val="F5B637"/>
                </a:solidFill>
              </a:rPr>
              <a:t> Old </a:t>
            </a:r>
            <a:r>
              <a:rPr lang="hr-HR" b="1" dirty="0" err="1">
                <a:solidFill>
                  <a:srgbClr val="F5B637"/>
                </a:solidFill>
              </a:rPr>
              <a:t>Style</a:t>
            </a:r>
            <a:r>
              <a:rPr lang="hr-HR" b="1" dirty="0">
                <a:solidFill>
                  <a:srgbClr val="F5B637"/>
                </a:solidFill>
              </a:rPr>
              <a:t>, 14, jednostruko </a:t>
            </a:r>
            <a:r>
              <a:rPr lang="hr-HR" dirty="0"/>
              <a:t>podvučeno, </a:t>
            </a:r>
            <a:r>
              <a:rPr lang="hr-HR" b="1" dirty="0">
                <a:solidFill>
                  <a:srgbClr val="F5B637"/>
                </a:solidFill>
              </a:rPr>
              <a:t>boja znakova i boja ispune</a:t>
            </a:r>
            <a:r>
              <a:rPr lang="hr-HR" dirty="0"/>
              <a:t>, kako pokazuje slika. </a:t>
            </a: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hr-HR" dirty="0"/>
              <a:t>Ostale podatke u tabeli font </a:t>
            </a:r>
            <a:r>
              <a:rPr lang="hr-HR" b="1" dirty="0" err="1">
                <a:solidFill>
                  <a:srgbClr val="F5B637"/>
                </a:solidFill>
              </a:rPr>
              <a:t>Bookman</a:t>
            </a:r>
            <a:r>
              <a:rPr lang="hr-HR" b="1" dirty="0">
                <a:solidFill>
                  <a:srgbClr val="F5B637"/>
                </a:solidFill>
              </a:rPr>
              <a:t> Old </a:t>
            </a:r>
            <a:r>
              <a:rPr lang="hr-HR" b="1" dirty="0" err="1">
                <a:solidFill>
                  <a:srgbClr val="F5B637"/>
                </a:solidFill>
              </a:rPr>
              <a:t>Style</a:t>
            </a:r>
            <a:r>
              <a:rPr lang="hr-HR" b="1" dirty="0">
                <a:solidFill>
                  <a:srgbClr val="F5B637"/>
                </a:solidFill>
              </a:rPr>
              <a:t>, 11</a:t>
            </a:r>
            <a:r>
              <a:rPr lang="hr-HR" dirty="0"/>
              <a:t>, </a:t>
            </a:r>
            <a:r>
              <a:rPr lang="hr-HR" b="1" dirty="0">
                <a:solidFill>
                  <a:srgbClr val="DF980B"/>
                </a:solidFill>
              </a:rPr>
              <a:t>i</a:t>
            </a:r>
            <a:r>
              <a:rPr lang="hr-HR" b="1" dirty="0">
                <a:solidFill>
                  <a:srgbClr val="F5B637"/>
                </a:solidFill>
              </a:rPr>
              <a:t>skošeno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boja znakova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boja ispune </a:t>
            </a:r>
            <a:r>
              <a:rPr lang="hr-HR" dirty="0"/>
              <a:t>i izgled </a:t>
            </a:r>
            <a:r>
              <a:rPr lang="hr-HR" b="1" dirty="0">
                <a:solidFill>
                  <a:srgbClr val="F5B637"/>
                </a:solidFill>
              </a:rPr>
              <a:t>obruba</a:t>
            </a:r>
            <a:r>
              <a:rPr lang="hr-HR" dirty="0"/>
              <a:t>, kako pokazuje slika. </a:t>
            </a:r>
            <a:endParaRPr lang="en-US" dirty="0"/>
          </a:p>
        </p:txBody>
      </p:sp>
      <p:pic>
        <p:nvPicPr>
          <p:cNvPr id="8" name="Picture 6" descr="exc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77341" y="4670453"/>
            <a:ext cx="4608512" cy="1958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  <p:pic>
        <p:nvPicPr>
          <p:cNvPr id="6" name="Picture 6" descr="exc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00196" y="1928802"/>
            <a:ext cx="840305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5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spcAft>
                <a:spcPts val="1800"/>
              </a:spcAft>
              <a:buNone/>
              <a:defRPr/>
            </a:pPr>
            <a:endParaRPr lang="hr-HR" dirty="0"/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hr-HR" dirty="0"/>
              <a:t>Na radnom listu: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defRPr/>
            </a:pPr>
            <a:endParaRPr lang="hr-HR" dirty="0"/>
          </a:p>
          <a:p>
            <a:pPr lvl="1" algn="just">
              <a:spcBef>
                <a:spcPts val="1200"/>
              </a:spcBef>
              <a:defRPr/>
            </a:pPr>
            <a:r>
              <a:rPr lang="hr-HR" dirty="0"/>
              <a:t>Podesiti širine kolona </a:t>
            </a:r>
            <a:r>
              <a:rPr lang="hr-HR" b="1" dirty="0">
                <a:solidFill>
                  <a:srgbClr val="F5B637"/>
                </a:solidFill>
              </a:rPr>
              <a:t>C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E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G</a:t>
            </a:r>
            <a:r>
              <a:rPr lang="hr-HR" dirty="0"/>
              <a:t> na </a:t>
            </a:r>
            <a:r>
              <a:rPr lang="hr-HR" b="1" dirty="0">
                <a:solidFill>
                  <a:srgbClr val="DF980B"/>
                </a:solidFill>
              </a:rPr>
              <a:t>10</a:t>
            </a:r>
            <a:r>
              <a:rPr lang="hr-HR" dirty="0"/>
              <a:t>.</a:t>
            </a:r>
          </a:p>
          <a:p>
            <a:pPr lvl="1" algn="just">
              <a:spcBef>
                <a:spcPts val="1200"/>
              </a:spcBef>
              <a:defRPr/>
            </a:pPr>
            <a:r>
              <a:rPr lang="hr-HR" dirty="0"/>
              <a:t>Podesiti visine redova </a:t>
            </a:r>
            <a:r>
              <a:rPr lang="hr-HR" b="1" dirty="0">
                <a:solidFill>
                  <a:srgbClr val="F5B637"/>
                </a:solidFill>
              </a:rPr>
              <a:t>3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5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7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8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9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10</a:t>
            </a:r>
            <a:r>
              <a:rPr lang="hr-HR" dirty="0"/>
              <a:t> na </a:t>
            </a:r>
            <a:r>
              <a:rPr lang="hr-HR" b="1" dirty="0">
                <a:solidFill>
                  <a:srgbClr val="F5B637"/>
                </a:solidFill>
              </a:rPr>
              <a:t>24</a:t>
            </a:r>
            <a:r>
              <a:rPr lang="hr-HR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AC957E-725E-4418-8C52-5EE84E5CB7F2}" type="slidenum">
              <a:rPr lang="en-US"/>
              <a:pPr/>
              <a:t>3</a:t>
            </a:fld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82345" y="260350"/>
            <a:ext cx="9784239" cy="914400"/>
          </a:xfrm>
        </p:spPr>
        <p:txBody>
          <a:bodyPr/>
          <a:lstStyle/>
          <a:p>
            <a:pPr eaLnBrk="1" hangingPunct="1">
              <a:defRPr/>
            </a:pPr>
            <a:r>
              <a:rPr lang="hr-HR"/>
              <a:t>Pokretanje programa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513" y="1357298"/>
            <a:ext cx="3675203" cy="47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15038" y="1500174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CCC00"/>
              </a:buClr>
              <a:buFont typeface="+mj-lt"/>
              <a:buAutoNum type="arabicPeriod"/>
            </a:pPr>
            <a:r>
              <a:rPr lang="en-US" sz="2400" dirty="0" err="1"/>
              <a:t>Klikn</a:t>
            </a:r>
            <a:r>
              <a:rPr lang="sr-Latn-ME" sz="2400" dirty="0"/>
              <a:t>u</a:t>
            </a:r>
            <a:r>
              <a:rPr lang="en-US" sz="2400" dirty="0"/>
              <a:t>t</a:t>
            </a:r>
            <a:r>
              <a:rPr lang="sr-Latn-ME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dugme</a:t>
            </a:r>
            <a:r>
              <a:rPr lang="en-US" sz="2400" dirty="0"/>
              <a:t> </a:t>
            </a:r>
            <a:r>
              <a:rPr lang="sr-Latn-ME" sz="2400" dirty="0"/>
              <a:t>        (dugme Start)</a:t>
            </a:r>
          </a:p>
          <a:p>
            <a:pPr marL="457200" indent="-457200">
              <a:buFont typeface="+mj-lt"/>
              <a:buAutoNum type="arabicPeriod"/>
            </a:pPr>
            <a:endParaRPr lang="sr-Latn-ME" sz="2400" dirty="0"/>
          </a:p>
          <a:p>
            <a:pPr marL="457200" indent="-457200">
              <a:buClr>
                <a:srgbClr val="CCCC00"/>
              </a:buClr>
              <a:buFont typeface="+mj-lt"/>
              <a:buAutoNum type="arabicPeriod"/>
            </a:pPr>
            <a:r>
              <a:rPr lang="sr-Latn-ME" sz="2400" dirty="0"/>
              <a:t>Postaviti pokazivač na All programs.</a:t>
            </a:r>
          </a:p>
          <a:p>
            <a:pPr marL="457200" indent="-457200">
              <a:buClr>
                <a:srgbClr val="CCCC00"/>
              </a:buClr>
              <a:buFont typeface="+mj-lt"/>
              <a:buAutoNum type="arabicPeriod"/>
            </a:pPr>
            <a:endParaRPr lang="sr-Latn-ME" sz="2400" dirty="0"/>
          </a:p>
          <a:p>
            <a:pPr marL="457200" indent="-457200">
              <a:buClr>
                <a:srgbClr val="CCCC00"/>
              </a:buClr>
              <a:buFont typeface="+mj-lt"/>
              <a:buAutoNum type="arabicPeriod"/>
            </a:pPr>
            <a:r>
              <a:rPr lang="sr-Latn-ME" sz="2400" dirty="0"/>
              <a:t>Microsoft Office</a:t>
            </a:r>
          </a:p>
          <a:p>
            <a:pPr marL="457200" indent="-457200">
              <a:buClr>
                <a:srgbClr val="CCCC00"/>
              </a:buClr>
              <a:buFont typeface="+mj-lt"/>
              <a:buAutoNum type="arabicPeriod"/>
            </a:pPr>
            <a:endParaRPr lang="sr-Latn-ME" sz="2400" dirty="0"/>
          </a:p>
          <a:p>
            <a:pPr marL="457200" indent="-457200">
              <a:buClr>
                <a:srgbClr val="CCCC00"/>
              </a:buClr>
              <a:buFont typeface="+mj-lt"/>
              <a:buAutoNum type="arabicPeriod"/>
            </a:pPr>
            <a:r>
              <a:rPr lang="sr-Latn-ME" sz="2400" dirty="0"/>
              <a:t>Microsoft Office 2007</a:t>
            </a:r>
            <a:endParaRPr lang="en-US" sz="2400" dirty="0"/>
          </a:p>
        </p:txBody>
      </p:sp>
      <p:pic>
        <p:nvPicPr>
          <p:cNvPr id="9" name="Picture 8" descr="Dugme „Start“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3067" y="1587807"/>
            <a:ext cx="340995" cy="34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1371568" y="1714488"/>
            <a:ext cx="4572032" cy="4286280"/>
          </a:xfrm>
          <a:prstGeom prst="curvedConnector3">
            <a:avLst>
              <a:gd name="adj1" fmla="val 22647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1943072" y="3000372"/>
            <a:ext cx="4071966" cy="2286016"/>
          </a:xfrm>
          <a:prstGeom prst="curvedConnector3">
            <a:avLst>
              <a:gd name="adj1" fmla="val 24924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940" y="1357298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urved Connector 17"/>
          <p:cNvCxnSpPr/>
          <p:nvPr/>
        </p:nvCxnSpPr>
        <p:spPr>
          <a:xfrm rot="10800000">
            <a:off x="2085948" y="2857496"/>
            <a:ext cx="3857652" cy="1071570"/>
          </a:xfrm>
          <a:prstGeom prst="curvedConnector3">
            <a:avLst>
              <a:gd name="adj1" fmla="val 50000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2728891" y="3214687"/>
            <a:ext cx="3214711" cy="1428759"/>
          </a:xfrm>
          <a:prstGeom prst="curvedConnector3">
            <a:avLst>
              <a:gd name="adj1" fmla="val 50000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rc_mi" descr="http://static.commentcamarche.net/en.kioskea.net/faq/images/reBf9h9W-excel-logo-s-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2B4CE-35A2-400F-A664-D160B77E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Promjena poravnanja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97B66E-B7B1-4AE0-B168-8EDD778C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Sadržaj ćelije može se poravnati u uspravnom i u vodoravnom smjeru.</a:t>
            </a:r>
          </a:p>
          <a:p>
            <a:r>
              <a:rPr lang="sr-Latn-ME" dirty="0"/>
              <a:t>Po označavanju sadržaja ćelija, valja birati željeno.</a:t>
            </a:r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2D5949-CB85-4C7F-AD11-4BE69127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07437D32-EB56-4120-9F56-F8EB21F5224B}"/>
              </a:ext>
            </a:extLst>
          </p:cNvPr>
          <p:cNvGrpSpPr>
            <a:grpSpLocks/>
          </p:cNvGrpSpPr>
          <p:nvPr/>
        </p:nvGrpSpPr>
        <p:grpSpPr bwMode="auto">
          <a:xfrm>
            <a:off x="4900530" y="3714752"/>
            <a:ext cx="1871663" cy="1422400"/>
            <a:chOff x="2064" y="1842"/>
            <a:chExt cx="1179" cy="896"/>
          </a:xfrm>
        </p:grpSpPr>
        <p:pic>
          <p:nvPicPr>
            <p:cNvPr id="6" name="Picture 8" descr="exc61">
              <a:extLst>
                <a:ext uri="{FF2B5EF4-FFF2-40B4-BE49-F238E27FC236}">
                  <a16:creationId xmlns:a16="http://schemas.microsoft.com/office/drawing/2014/main" xmlns="" id="{689FBCE0-D2D7-4C4E-B812-90E8BAC39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" y="1842"/>
              <a:ext cx="1179" cy="89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sp>
          <p:nvSpPr>
            <p:cNvPr id="7" name="AutoShape 9">
              <a:extLst>
                <a:ext uri="{FF2B5EF4-FFF2-40B4-BE49-F238E27FC236}">
                  <a16:creationId xmlns:a16="http://schemas.microsoft.com/office/drawing/2014/main" xmlns="" id="{6ECE9E2A-88FC-44D5-884D-FE4710EF3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842"/>
              <a:ext cx="1089" cy="40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xmlns="" id="{5AD59C1A-3965-442C-860D-65658DE01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296"/>
              <a:ext cx="1089" cy="40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xmlns="" id="{C4C8E2C0-C349-4496-BA39-FA07896F8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298" y="4572008"/>
            <a:ext cx="2071702" cy="1357322"/>
          </a:xfrm>
          <a:prstGeom prst="wedgeRectCallout">
            <a:avLst>
              <a:gd name="adj1" fmla="val -97490"/>
              <a:gd name="adj2" fmla="val -4380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/>
              <a:t>Poravnanja u vodoravnom smjeru</a:t>
            </a:r>
            <a:endParaRPr lang="en-US" sz="2400" dirty="0"/>
          </a:p>
          <a:p>
            <a:pPr algn="ctr">
              <a:defRPr/>
            </a:pPr>
            <a:endParaRPr lang="hr-H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xmlns="" id="{FDA4BFB3-9429-4288-92C8-BC61703E7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200" y="3643314"/>
            <a:ext cx="2071702" cy="1428760"/>
          </a:xfrm>
          <a:prstGeom prst="wedgeRectCallout">
            <a:avLst>
              <a:gd name="adj1" fmla="val 78300"/>
              <a:gd name="adj2" fmla="val -1808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/>
              <a:t>Poravnanja u uspravnom smjeru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017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6a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buNone/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Na radni list </a:t>
            </a:r>
            <a:r>
              <a:rPr lang="hr-HR" b="1" dirty="0">
                <a:solidFill>
                  <a:srgbClr val="F5B637"/>
                </a:solidFill>
              </a:rPr>
              <a:t>drugi</a:t>
            </a:r>
            <a:r>
              <a:rPr lang="hr-HR" dirty="0"/>
              <a:t>, u ćeliju </a:t>
            </a:r>
            <a:r>
              <a:rPr lang="hr-HR" b="1" dirty="0">
                <a:solidFill>
                  <a:srgbClr val="F5B637"/>
                </a:solidFill>
              </a:rPr>
              <a:t>B2</a:t>
            </a:r>
            <a:r>
              <a:rPr lang="hr-HR" dirty="0"/>
              <a:t> upisati tekst </a:t>
            </a:r>
            <a:r>
              <a:rPr lang="hr-HR" b="1" dirty="0">
                <a:solidFill>
                  <a:srgbClr val="F5B637"/>
                </a:solidFill>
              </a:rPr>
              <a:t>proba</a:t>
            </a:r>
            <a:r>
              <a:rPr lang="hr-HR" dirty="0"/>
              <a:t>.</a:t>
            </a:r>
          </a:p>
          <a:p>
            <a:pPr eaLnBrk="1" hangingPunct="1">
              <a:defRPr/>
            </a:pPr>
            <a:r>
              <a:rPr lang="hr-HR" dirty="0"/>
              <a:t>Sadržaj ćelije </a:t>
            </a:r>
            <a:r>
              <a:rPr lang="hr-HR" b="1" dirty="0">
                <a:solidFill>
                  <a:srgbClr val="F5B637"/>
                </a:solidFill>
              </a:rPr>
              <a:t>B2</a:t>
            </a:r>
            <a:r>
              <a:rPr lang="hr-HR" dirty="0"/>
              <a:t> kopirati u ćelije </a:t>
            </a:r>
            <a:r>
              <a:rPr lang="hr-HR" b="1" dirty="0">
                <a:solidFill>
                  <a:srgbClr val="F5B637"/>
                </a:solidFill>
              </a:rPr>
              <a:t>D2</a:t>
            </a:r>
            <a:r>
              <a:rPr lang="hr-HR" dirty="0"/>
              <a:t> i </a:t>
            </a:r>
            <a:r>
              <a:rPr lang="hr-HR" b="1" dirty="0">
                <a:solidFill>
                  <a:srgbClr val="F5B637"/>
                </a:solidFill>
              </a:rPr>
              <a:t>F2</a:t>
            </a:r>
            <a:r>
              <a:rPr lang="hr-HR" dirty="0"/>
              <a:t>.</a:t>
            </a:r>
          </a:p>
          <a:p>
            <a:pPr algn="just" eaLnBrk="1" hangingPunct="1">
              <a:defRPr/>
            </a:pPr>
            <a:r>
              <a:rPr lang="hr-HR" dirty="0"/>
              <a:t>Podesiti širine kolona </a:t>
            </a:r>
            <a:r>
              <a:rPr lang="hr-HR" b="1" dirty="0">
                <a:solidFill>
                  <a:srgbClr val="F5B637"/>
                </a:solidFill>
              </a:rPr>
              <a:t>B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D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F</a:t>
            </a:r>
            <a:r>
              <a:rPr lang="hr-HR" dirty="0"/>
              <a:t> na </a:t>
            </a:r>
            <a:r>
              <a:rPr lang="hr-HR" b="1" dirty="0">
                <a:solidFill>
                  <a:srgbClr val="F5B637"/>
                </a:solidFill>
              </a:rPr>
              <a:t>15</a:t>
            </a:r>
            <a:r>
              <a:rPr lang="hr-HR" dirty="0"/>
              <a:t>.</a:t>
            </a:r>
          </a:p>
          <a:p>
            <a:pPr algn="just" eaLnBrk="1" hangingPunct="1">
              <a:defRPr/>
            </a:pPr>
            <a:r>
              <a:rPr lang="hr-HR" dirty="0"/>
              <a:t>Podesiti visinu reda </a:t>
            </a:r>
            <a:r>
              <a:rPr lang="hr-HR" b="1" dirty="0">
                <a:solidFill>
                  <a:srgbClr val="F5B637"/>
                </a:solidFill>
              </a:rPr>
              <a:t>2 </a:t>
            </a:r>
            <a:r>
              <a:rPr lang="hr-HR" dirty="0"/>
              <a:t>na </a:t>
            </a:r>
            <a:r>
              <a:rPr lang="hr-HR" b="1" dirty="0">
                <a:solidFill>
                  <a:srgbClr val="F5B637"/>
                </a:solidFill>
              </a:rPr>
              <a:t>42</a:t>
            </a:r>
            <a:r>
              <a:rPr lang="hr-HR" dirty="0"/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6b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32</a:t>
            </a:fld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13"/>
          </p:nvPr>
        </p:nvSpPr>
        <p:spPr>
          <a:xfrm>
            <a:off x="1800196" y="1500175"/>
            <a:ext cx="8358246" cy="4071937"/>
          </a:xfrm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hr-HR" dirty="0"/>
              <a:t>Sadržaj ćelije </a:t>
            </a:r>
            <a:r>
              <a:rPr lang="hr-HR" b="1" dirty="0">
                <a:solidFill>
                  <a:srgbClr val="F5B637"/>
                </a:solidFill>
              </a:rPr>
              <a:t>B2</a:t>
            </a:r>
            <a:r>
              <a:rPr lang="hr-HR" dirty="0"/>
              <a:t> poravnati </a:t>
            </a:r>
            <a:r>
              <a:rPr lang="hr-HR" b="1" dirty="0">
                <a:solidFill>
                  <a:srgbClr val="F5B637"/>
                </a:solidFill>
              </a:rPr>
              <a:t>uz vrh </a:t>
            </a:r>
            <a:r>
              <a:rPr lang="hr-HR" dirty="0"/>
              <a:t>ćelije i </a:t>
            </a:r>
            <a:r>
              <a:rPr lang="hr-HR" b="1" dirty="0">
                <a:solidFill>
                  <a:srgbClr val="F5B637"/>
                </a:solidFill>
              </a:rPr>
              <a:t>po desnome rubu</a:t>
            </a:r>
            <a:r>
              <a:rPr lang="hr-HR" dirty="0"/>
              <a:t>.</a:t>
            </a:r>
          </a:p>
          <a:p>
            <a:pPr eaLnBrk="1" hangingPunct="1">
              <a:defRPr/>
            </a:pPr>
            <a:r>
              <a:rPr lang="hr-HR" dirty="0"/>
              <a:t>Sadržaj ćelije </a:t>
            </a:r>
            <a:r>
              <a:rPr lang="hr-HR" b="1" dirty="0">
                <a:solidFill>
                  <a:srgbClr val="F5B637"/>
                </a:solidFill>
              </a:rPr>
              <a:t>D2</a:t>
            </a:r>
            <a:r>
              <a:rPr lang="hr-HR" dirty="0"/>
              <a:t> poravnati uz </a:t>
            </a:r>
            <a:r>
              <a:rPr lang="hr-HR" b="1" dirty="0">
                <a:solidFill>
                  <a:srgbClr val="F5B637"/>
                </a:solidFill>
              </a:rPr>
              <a:t>dno ćelije i po sredini</a:t>
            </a:r>
            <a:r>
              <a:rPr lang="hr-HR" dirty="0"/>
              <a:t>.</a:t>
            </a:r>
          </a:p>
          <a:p>
            <a:pPr eaLnBrk="1" hangingPunct="1">
              <a:defRPr/>
            </a:pPr>
            <a:r>
              <a:rPr lang="hr-HR" dirty="0"/>
              <a:t>Sadržaj ćelije </a:t>
            </a:r>
            <a:r>
              <a:rPr lang="hr-HR" b="1" dirty="0">
                <a:solidFill>
                  <a:srgbClr val="F5B637"/>
                </a:solidFill>
              </a:rPr>
              <a:t>F2</a:t>
            </a:r>
            <a:r>
              <a:rPr lang="hr-HR" dirty="0"/>
              <a:t> poravnati </a:t>
            </a:r>
            <a:r>
              <a:rPr lang="hr-HR" b="1" dirty="0">
                <a:solidFill>
                  <a:srgbClr val="F5B637"/>
                </a:solidFill>
              </a:rPr>
              <a:t>po sredini u uspravnom </a:t>
            </a:r>
            <a:r>
              <a:rPr lang="hr-HR" dirty="0"/>
              <a:t>i </a:t>
            </a:r>
            <a:r>
              <a:rPr lang="hr-HR" b="1" dirty="0">
                <a:solidFill>
                  <a:srgbClr val="F5B637"/>
                </a:solidFill>
              </a:rPr>
              <a:t>u vodoravnom </a:t>
            </a:r>
            <a:r>
              <a:rPr lang="hr-HR" dirty="0"/>
              <a:t>smjeru.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086081" y="5429264"/>
            <a:ext cx="6602433" cy="1027114"/>
            <a:chOff x="476" y="1752"/>
            <a:chExt cx="4763" cy="965"/>
          </a:xfrm>
        </p:grpSpPr>
        <p:pic>
          <p:nvPicPr>
            <p:cNvPr id="7" name="Picture 7" descr="exc6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752"/>
              <a:ext cx="4763" cy="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247" y="2069"/>
              <a:ext cx="944" cy="48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653" y="2069"/>
              <a:ext cx="944" cy="48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105" y="2069"/>
              <a:ext cx="944" cy="48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39615-8DCC-4CE5-A686-FA6A9205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Orijentacija podataka u ćeliji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AE5AB5-1BE6-4DEA-AC68-BF9A359A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Moguće je promijeniti orijentaciju </a:t>
            </a:r>
          </a:p>
          <a:p>
            <a:pPr marL="0" indent="0">
              <a:buNone/>
            </a:pPr>
            <a:r>
              <a:rPr lang="hr-HR" dirty="0"/>
              <a:t>      ispisa sadržaja ćelije:</a:t>
            </a:r>
            <a:endParaRPr lang="en-US" dirty="0"/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71E584-DAC6-44CC-AD8C-2BD24113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 descr="exc64">
            <a:extLst>
              <a:ext uri="{FF2B5EF4-FFF2-40B4-BE49-F238E27FC236}">
                <a16:creationId xmlns:a16="http://schemas.microsoft.com/office/drawing/2014/main" xmlns="" id="{0D988106-B5E8-47E6-B4BD-CACABEB3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7656" y="1412776"/>
            <a:ext cx="4343006" cy="22383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03FF52E-B937-4F86-A6FD-36009139B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80" y="3429000"/>
            <a:ext cx="6192114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41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9C9BF-07AE-4852-818F-52A6205B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Orijentacija podataka u ćeliji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5D25DD-F856-4190-B193-4C5CABDE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600200"/>
            <a:ext cx="5295136" cy="4419600"/>
          </a:xfrm>
        </p:spPr>
        <p:txBody>
          <a:bodyPr/>
          <a:lstStyle/>
          <a:p>
            <a:pPr eaLnBrk="1" hangingPunct="1"/>
            <a:r>
              <a:rPr lang="hr-HR" dirty="0"/>
              <a:t>Za proizvoljni ugao usmjerenja ispisa treba odabrati:</a:t>
            </a:r>
          </a:p>
          <a:p>
            <a:pPr lvl="1" eaLnBrk="1" hangingPunct="1"/>
            <a:r>
              <a:rPr lang="hr-HR" b="1" i="1" dirty="0"/>
              <a:t>Format </a:t>
            </a:r>
            <a:r>
              <a:rPr lang="hr-HR" b="1" i="1" dirty="0" err="1"/>
              <a:t>Cell</a:t>
            </a:r>
            <a:r>
              <a:rPr lang="hr-HR" b="1" i="1" dirty="0"/>
              <a:t> </a:t>
            </a:r>
            <a:r>
              <a:rPr lang="hr-HR" b="1" i="1" dirty="0" err="1"/>
              <a:t>Aligment</a:t>
            </a:r>
            <a:r>
              <a:rPr lang="hr-HR" dirty="0"/>
              <a:t>, </a:t>
            </a:r>
          </a:p>
          <a:p>
            <a:pPr>
              <a:buNone/>
            </a:pPr>
            <a:r>
              <a:rPr lang="hr-HR" dirty="0"/>
              <a:t>	a zatim, u </a:t>
            </a:r>
            <a:r>
              <a:rPr lang="hr-HR" dirty="0" err="1"/>
              <a:t>dobijenom</a:t>
            </a:r>
            <a:r>
              <a:rPr lang="hr-HR" dirty="0"/>
              <a:t> okviru, u odjeljku </a:t>
            </a:r>
            <a:r>
              <a:rPr lang="hr-HR" b="1" i="1" dirty="0" err="1"/>
              <a:t>Orientation</a:t>
            </a:r>
            <a:r>
              <a:rPr lang="hr-HR" dirty="0"/>
              <a:t>, upisati pod kojim uglom treba okrenuti tekst.</a:t>
            </a:r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BB0A63-8800-4C98-94BC-61354E9B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5FFE26A-C0B3-4542-AF73-7E6F4F6F3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9" t="31025" r="12783" b="9745"/>
          <a:stretch/>
        </p:blipFill>
        <p:spPr>
          <a:xfrm>
            <a:off x="7023720" y="1487106"/>
            <a:ext cx="2376264" cy="184820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B89E69B-A1D1-4E9B-B0C6-7CF19C4AC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7911" b="42750"/>
          <a:stretch/>
        </p:blipFill>
        <p:spPr>
          <a:xfrm>
            <a:off x="7191878" y="3522690"/>
            <a:ext cx="1511608" cy="22322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3DE54F2-0DF0-471B-883F-4BDEDEB94B02}"/>
              </a:ext>
            </a:extLst>
          </p:cNvPr>
          <p:cNvSpPr/>
          <p:nvPr/>
        </p:nvSpPr>
        <p:spPr>
          <a:xfrm>
            <a:off x="7167736" y="2924944"/>
            <a:ext cx="2160240" cy="410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47915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7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35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1191072" y="1500175"/>
            <a:ext cx="8967370" cy="4071937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  <a:defRPr/>
            </a:pPr>
            <a:endParaRPr lang="hr-HR" dirty="0"/>
          </a:p>
          <a:p>
            <a:pPr>
              <a:defRPr/>
            </a:pPr>
            <a:r>
              <a:rPr lang="hr-HR" dirty="0"/>
              <a:t>Sadržaj ćelije </a:t>
            </a:r>
            <a:r>
              <a:rPr lang="hr-HR" b="1" dirty="0">
                <a:solidFill>
                  <a:srgbClr val="F5B637"/>
                </a:solidFill>
              </a:rPr>
              <a:t>B2 </a:t>
            </a:r>
            <a:r>
              <a:rPr lang="hr-HR" dirty="0"/>
              <a:t>kopirati u ćelije </a:t>
            </a:r>
            <a:r>
              <a:rPr lang="hr-HR" b="1" dirty="0">
                <a:solidFill>
                  <a:srgbClr val="F5B637"/>
                </a:solidFill>
              </a:rPr>
              <a:t>C11</a:t>
            </a:r>
            <a:r>
              <a:rPr lang="hr-HR" dirty="0"/>
              <a:t>, </a:t>
            </a:r>
            <a:r>
              <a:rPr lang="hr-HR" b="1" dirty="0">
                <a:solidFill>
                  <a:srgbClr val="F5B637"/>
                </a:solidFill>
              </a:rPr>
              <a:t>D11</a:t>
            </a:r>
            <a:r>
              <a:rPr lang="hr-HR" dirty="0"/>
              <a:t> i </a:t>
            </a:r>
            <a:r>
              <a:rPr lang="hr-HR" b="1" dirty="0">
                <a:solidFill>
                  <a:srgbClr val="F5B637"/>
                </a:solidFill>
              </a:rPr>
              <a:t>E11</a:t>
            </a:r>
            <a:r>
              <a:rPr lang="hr-HR" dirty="0"/>
              <a:t>.</a:t>
            </a:r>
          </a:p>
          <a:p>
            <a:pPr>
              <a:defRPr/>
            </a:pPr>
            <a:r>
              <a:rPr lang="hr-HR" dirty="0"/>
              <a:t>Sadržaj ćelija poravnati </a:t>
            </a:r>
            <a:br>
              <a:rPr lang="hr-HR" dirty="0"/>
            </a:br>
            <a:r>
              <a:rPr lang="hr-HR" b="1" dirty="0">
                <a:solidFill>
                  <a:srgbClr val="F5B637"/>
                </a:solidFill>
              </a:rPr>
              <a:t>po sredini u uspravnom </a:t>
            </a:r>
            <a:r>
              <a:rPr lang="hr-HR" b="1" dirty="0">
                <a:solidFill>
                  <a:srgbClr val="DF980B"/>
                </a:solidFill>
              </a:rPr>
              <a:t/>
            </a:r>
            <a:br>
              <a:rPr lang="hr-HR" b="1" dirty="0">
                <a:solidFill>
                  <a:srgbClr val="DF980B"/>
                </a:solidFill>
              </a:rPr>
            </a:br>
            <a:r>
              <a:rPr lang="hr-HR" dirty="0"/>
              <a:t>i</a:t>
            </a:r>
            <a:r>
              <a:rPr lang="hr-HR" b="1" dirty="0">
                <a:solidFill>
                  <a:srgbClr val="DF980B"/>
                </a:solidFill>
              </a:rPr>
              <a:t> </a:t>
            </a:r>
            <a:r>
              <a:rPr lang="hr-HR" b="1" dirty="0">
                <a:solidFill>
                  <a:srgbClr val="F5B637"/>
                </a:solidFill>
              </a:rPr>
              <a:t>u vodoravnom </a:t>
            </a:r>
            <a:r>
              <a:rPr lang="hr-HR" dirty="0"/>
              <a:t>smjeru.</a:t>
            </a:r>
          </a:p>
          <a:p>
            <a:pPr>
              <a:defRPr/>
            </a:pPr>
            <a:r>
              <a:rPr lang="hr-HR" dirty="0"/>
              <a:t>Promijeniti orijentaciju</a:t>
            </a:r>
            <a:br>
              <a:rPr lang="hr-HR" dirty="0"/>
            </a:br>
            <a:r>
              <a:rPr lang="hr-HR" dirty="0"/>
              <a:t>ispisa sadržaja ćelija </a:t>
            </a:r>
            <a:br>
              <a:rPr lang="hr-HR" dirty="0"/>
            </a:br>
            <a:r>
              <a:rPr lang="hr-HR" b="1" dirty="0">
                <a:solidFill>
                  <a:srgbClr val="F5B637"/>
                </a:solidFill>
              </a:rPr>
              <a:t>kako pokazuje slika.</a:t>
            </a:r>
          </a:p>
        </p:txBody>
      </p:sp>
      <p:pic>
        <p:nvPicPr>
          <p:cNvPr id="8" name="Picture 6" descr="exc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57914" y="3429000"/>
            <a:ext cx="388778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9BCA4-FB05-4986-8EF4-009F0BB5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Prilagođavanje sadržaja veličini ćelije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9D14C-9924-4EC5-AF4B-12347C5E3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Pri unosu podataka u ćeliju može se dogoditi da je sadržaj ćelije predugačak, tj. da ćelija nije dovoljno široka za taj sadržaj. </a:t>
            </a:r>
          </a:p>
          <a:p>
            <a:r>
              <a:rPr lang="sr-Latn-ME" dirty="0"/>
              <a:t>Ponekad nije prikladno promijeniti širinu ćelije u kojoj je sadržaj jer bi se izgled radnog lista pokvario.</a:t>
            </a:r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6B96C0-BE4F-4F5F-99D8-9971E551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2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868D2-11BC-4B54-851C-D51171B7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Prilagođavanje sadržaja veličini ćelije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85B225-8287-40A4-823A-F79AF4D8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Ako promjena širine ćelije kvari izgled radnog lista, postoje dvije mogućnosti:</a:t>
            </a:r>
          </a:p>
          <a:p>
            <a:r>
              <a:rPr lang="sr-Latn-ME" dirty="0"/>
              <a:t>promjena visine ćelije </a:t>
            </a:r>
            <a:br>
              <a:rPr lang="sr-Latn-ME" dirty="0"/>
            </a:br>
            <a:r>
              <a:rPr lang="sr-Latn-ME" dirty="0"/>
              <a:t>uz istu širinu, </a:t>
            </a:r>
          </a:p>
          <a:p>
            <a:r>
              <a:rPr lang="sr-Latn-ME" dirty="0"/>
              <a:t>promjena veličine </a:t>
            </a:r>
            <a:br>
              <a:rPr lang="sr-Latn-ME" dirty="0"/>
            </a:br>
            <a:r>
              <a:rPr lang="sr-Latn-ME" dirty="0"/>
              <a:t>znakova uz istu širinu </a:t>
            </a:r>
            <a:br>
              <a:rPr lang="sr-Latn-ME" dirty="0"/>
            </a:br>
            <a:r>
              <a:rPr lang="sr-Latn-ME" dirty="0"/>
              <a:t>i visinu ćelije.</a:t>
            </a:r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4A841A-61F5-43C6-87AE-FC131563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492CC2DA-4620-46C3-9069-8D194FC4DBC6}"/>
              </a:ext>
            </a:extLst>
          </p:cNvPr>
          <p:cNvGrpSpPr>
            <a:grpSpLocks/>
          </p:cNvGrpSpPr>
          <p:nvPr/>
        </p:nvGrpSpPr>
        <p:grpSpPr bwMode="auto">
          <a:xfrm>
            <a:off x="6591672" y="2305024"/>
            <a:ext cx="3571900" cy="3714776"/>
            <a:chOff x="3334" y="1661"/>
            <a:chExt cx="1814" cy="1944"/>
          </a:xfrm>
        </p:grpSpPr>
        <p:pic>
          <p:nvPicPr>
            <p:cNvPr id="6" name="Picture 7" descr="exc70">
              <a:extLst>
                <a:ext uri="{FF2B5EF4-FFF2-40B4-BE49-F238E27FC236}">
                  <a16:creationId xmlns:a16="http://schemas.microsoft.com/office/drawing/2014/main" xmlns="" id="{9DA3C126-FEC4-4D7E-851A-B516C2B4B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4" y="1661"/>
              <a:ext cx="1814" cy="128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pic>
          <p:nvPicPr>
            <p:cNvPr id="7" name="Picture 8" descr="exc71">
              <a:extLst>
                <a:ext uri="{FF2B5EF4-FFF2-40B4-BE49-F238E27FC236}">
                  <a16:creationId xmlns:a16="http://schemas.microsoft.com/office/drawing/2014/main" xmlns="" id="{7FC49941-D87E-4583-88DD-C45EA82DB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4" y="3067"/>
              <a:ext cx="1814" cy="53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xmlns="" id="{BAF000D6-1CC4-43E8-9095-5109B812A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069"/>
              <a:ext cx="635" cy="77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xmlns="" id="{4315133F-799D-4899-8FDA-A05CE76AF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294"/>
              <a:ext cx="959" cy="18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844790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90726-6FA7-4D1B-9833-189D3C1E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Prelamanje teksta – </a:t>
            </a:r>
            <a:r>
              <a:rPr lang="sr-Latn-ME" dirty="0" err="1"/>
              <a:t>Wrap</a:t>
            </a:r>
            <a:r>
              <a:rPr lang="sr-Latn-ME" dirty="0"/>
              <a:t> </a:t>
            </a:r>
            <a:r>
              <a:rPr lang="sr-Latn-ME" dirty="0" err="1"/>
              <a:t>Text</a:t>
            </a:r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2D6EC4-A7F1-4F30-BDB0-A9DB7DD6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777805F-9096-40DF-8F8C-58E9B7443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U ovome slučaju tekst (sadržaj ćelije) treba prelomiti.</a:t>
            </a:r>
          </a:p>
          <a:p>
            <a:r>
              <a:rPr lang="sr-Latn-ME" dirty="0"/>
              <a:t>Red se prelama odabirom  </a:t>
            </a:r>
            <a:r>
              <a:rPr lang="sr-Latn-ME" b="1" dirty="0" err="1"/>
              <a:t>Wrap</a:t>
            </a:r>
            <a:r>
              <a:rPr lang="sr-Latn-ME" b="1" dirty="0"/>
              <a:t> </a:t>
            </a:r>
            <a:r>
              <a:rPr lang="sr-Latn-ME" b="1" dirty="0" err="1"/>
              <a:t>text</a:t>
            </a:r>
            <a:r>
              <a:rPr lang="sr-Latn-ME" dirty="0"/>
              <a:t>.</a:t>
            </a:r>
          </a:p>
          <a:p>
            <a:endParaRPr lang="sr-Latn-ME" dirty="0"/>
          </a:p>
        </p:txBody>
      </p:sp>
      <p:pic>
        <p:nvPicPr>
          <p:cNvPr id="8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7F95945-FD5C-4FEB-9DEF-33A478A4D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272" y="3140968"/>
            <a:ext cx="62388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99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90726-6FA7-4D1B-9833-189D3C1E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Prilagođavanje veličine teksta ćeliji – </a:t>
            </a:r>
            <a:r>
              <a:rPr lang="sr-Latn-ME" dirty="0" err="1"/>
              <a:t>Shrink</a:t>
            </a:r>
            <a:r>
              <a:rPr lang="sr-Latn-ME" dirty="0"/>
              <a:t> To </a:t>
            </a:r>
            <a:r>
              <a:rPr lang="sr-Latn-ME" dirty="0" err="1"/>
              <a:t>Fit</a:t>
            </a:r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2D6EC4-A7F1-4F30-BDB0-A9DB7DD6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B328C4-3F0E-476F-A191-57D36CDCF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Za promjenu veličine znakova, uz istu širinu i visinu ćelije treba otvoriti dijaloški okvir  grupe </a:t>
            </a:r>
            <a:r>
              <a:rPr lang="sr-Latn-ME" b="1" dirty="0" err="1"/>
              <a:t>Alingment</a:t>
            </a:r>
            <a:r>
              <a:rPr lang="sr-Latn-ME" dirty="0"/>
              <a:t>, pa birati naredbu </a:t>
            </a:r>
            <a:r>
              <a:rPr lang="sr-Latn-ME" b="1" dirty="0" err="1"/>
              <a:t>Shrink</a:t>
            </a:r>
            <a:r>
              <a:rPr lang="sr-Latn-ME" b="1" dirty="0"/>
              <a:t> to </a:t>
            </a:r>
            <a:r>
              <a:rPr lang="sr-Latn-ME" b="1" dirty="0" err="1"/>
              <a:t>fit</a:t>
            </a:r>
            <a:r>
              <a:rPr lang="sr-Latn-ME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72E04A-D077-4AD7-BC41-4702C722B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7" r="51817" b="77364"/>
          <a:stretch/>
        </p:blipFill>
        <p:spPr>
          <a:xfrm>
            <a:off x="889478" y="2924944"/>
            <a:ext cx="3312368" cy="20467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513F63-5AD0-4760-B917-FCA76A5A34BE}"/>
              </a:ext>
            </a:extLst>
          </p:cNvPr>
          <p:cNvSpPr/>
          <p:nvPr/>
        </p:nvSpPr>
        <p:spPr>
          <a:xfrm>
            <a:off x="3855368" y="4581128"/>
            <a:ext cx="2880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10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F1DB9625-0DEF-4C68-AA84-2FE952F59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9544" y="2785672"/>
            <a:ext cx="405633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944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Pokretanje programa</a:t>
            </a:r>
            <a:endParaRPr lang="en-US" dirty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4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14378" y="2490679"/>
            <a:ext cx="2195445" cy="186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43402" y="2214554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CC00"/>
              </a:buClr>
              <a:buFont typeface="Wingdings" pitchFamily="2" charset="2"/>
              <a:buChar char="Ø"/>
            </a:pPr>
            <a:r>
              <a:rPr lang="sr-Latn-ME" sz="2400" dirty="0"/>
              <a:t> </a:t>
            </a:r>
            <a:r>
              <a:rPr lang="en-US" sz="2400" dirty="0" err="1"/>
              <a:t>Dvoklik</a:t>
            </a:r>
            <a:r>
              <a:rPr lang="en-US" sz="2400" dirty="0"/>
              <a:t> </a:t>
            </a:r>
            <a:r>
              <a:rPr lang="en-US" sz="2400" dirty="0" err="1"/>
              <a:t>lijevim</a:t>
            </a:r>
            <a:r>
              <a:rPr lang="en-US" sz="2400" dirty="0"/>
              <a:t> </a:t>
            </a:r>
            <a:r>
              <a:rPr lang="en-US" sz="2400" dirty="0" err="1"/>
              <a:t>tasterom</a:t>
            </a:r>
            <a:r>
              <a:rPr lang="en-US" sz="2400" dirty="0"/>
              <a:t> </a:t>
            </a:r>
            <a:r>
              <a:rPr lang="sr-Latn-ME" sz="2400" dirty="0"/>
              <a:t>miša na prečicu Excel-a</a:t>
            </a:r>
          </a:p>
          <a:p>
            <a:pPr>
              <a:buClr>
                <a:srgbClr val="CCCC00"/>
              </a:buClr>
              <a:buFont typeface="Wingdings" pitchFamily="2" charset="2"/>
              <a:buChar char="Ø"/>
            </a:pPr>
            <a:endParaRPr lang="sr-Latn-ME" sz="2400" dirty="0">
              <a:solidFill>
                <a:srgbClr val="FFC000"/>
              </a:solidFill>
            </a:endParaRPr>
          </a:p>
          <a:p>
            <a:pPr algn="ctr">
              <a:buClr>
                <a:srgbClr val="CCCC00"/>
              </a:buClr>
            </a:pPr>
            <a:r>
              <a:rPr lang="sr-Latn-ME" sz="2400" dirty="0">
                <a:solidFill>
                  <a:srgbClr val="FFC000"/>
                </a:solidFill>
              </a:rPr>
              <a:t>ILI</a:t>
            </a:r>
          </a:p>
          <a:p>
            <a:pPr>
              <a:buClr>
                <a:srgbClr val="CCCC00"/>
              </a:buClr>
            </a:pPr>
            <a:endParaRPr lang="sr-Latn-ME" sz="2400" dirty="0"/>
          </a:p>
          <a:p>
            <a:pPr>
              <a:buClr>
                <a:srgbClr val="CCCC00"/>
              </a:buClr>
              <a:buFont typeface="Wingdings" pitchFamily="2" charset="2"/>
              <a:buChar char="Ø"/>
            </a:pPr>
            <a:r>
              <a:rPr lang="sr-Latn-ME" sz="2400" dirty="0"/>
              <a:t> Desni klik na prečicu Excel-a, a zatim iz padajućeg menija odabrati Open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8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U ćeliju </a:t>
            </a:r>
            <a:r>
              <a:rPr lang="hr-HR" b="1" dirty="0">
                <a:solidFill>
                  <a:srgbClr val="F5B637"/>
                </a:solidFill>
              </a:rPr>
              <a:t>G7</a:t>
            </a:r>
            <a:r>
              <a:rPr lang="hr-HR" dirty="0"/>
              <a:t> upisati tekst </a:t>
            </a:r>
            <a:r>
              <a:rPr lang="hr-HR" b="1" dirty="0">
                <a:solidFill>
                  <a:srgbClr val="F5B637"/>
                </a:solidFill>
              </a:rPr>
              <a:t>Širina ćelije će ostati ista</a:t>
            </a:r>
            <a:r>
              <a:rPr lang="hr-HR" i="1" dirty="0"/>
              <a:t>. </a:t>
            </a:r>
          </a:p>
          <a:p>
            <a:pPr eaLnBrk="1" hangingPunct="1">
              <a:defRPr/>
            </a:pPr>
            <a:r>
              <a:rPr lang="hr-HR" dirty="0"/>
              <a:t>Sadržaj ćelije </a:t>
            </a:r>
            <a:r>
              <a:rPr lang="hr-HR" b="1" dirty="0">
                <a:solidFill>
                  <a:srgbClr val="F5B637"/>
                </a:solidFill>
              </a:rPr>
              <a:t>G7</a:t>
            </a:r>
            <a:r>
              <a:rPr lang="hr-HR" dirty="0"/>
              <a:t> kopirati u ćelije </a:t>
            </a:r>
            <a:r>
              <a:rPr lang="hr-HR" b="1" dirty="0">
                <a:solidFill>
                  <a:srgbClr val="F5B637"/>
                </a:solidFill>
              </a:rPr>
              <a:t>G5 </a:t>
            </a:r>
            <a:r>
              <a:rPr lang="hr-HR" dirty="0"/>
              <a:t>i </a:t>
            </a:r>
            <a:r>
              <a:rPr lang="hr-HR" b="1" dirty="0">
                <a:solidFill>
                  <a:srgbClr val="F5B637"/>
                </a:solidFill>
              </a:rPr>
              <a:t>G9</a:t>
            </a:r>
            <a:r>
              <a:rPr lang="hr-HR" dirty="0"/>
              <a:t>.</a:t>
            </a:r>
          </a:p>
          <a:p>
            <a:pPr eaLnBrk="1" hangingPunct="1">
              <a:defRPr/>
            </a:pPr>
            <a:r>
              <a:rPr lang="hr-HR" dirty="0"/>
              <a:t>Na ćeliju </a:t>
            </a:r>
            <a:r>
              <a:rPr lang="hr-HR" b="1" dirty="0">
                <a:solidFill>
                  <a:srgbClr val="F5B637"/>
                </a:solidFill>
              </a:rPr>
              <a:t>G9</a:t>
            </a:r>
            <a:r>
              <a:rPr lang="hr-HR" dirty="0"/>
              <a:t> </a:t>
            </a:r>
            <a:r>
              <a:rPr lang="hr-HR" dirty="0" err="1"/>
              <a:t>primjeniti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naredbu </a:t>
            </a:r>
            <a:r>
              <a:rPr lang="hr-HR" b="1" dirty="0" err="1">
                <a:solidFill>
                  <a:srgbClr val="F5B637"/>
                </a:solidFill>
              </a:rPr>
              <a:t>Wrap</a:t>
            </a:r>
            <a:r>
              <a:rPr lang="hr-HR" b="1" dirty="0">
                <a:solidFill>
                  <a:srgbClr val="F5B637"/>
                </a:solidFill>
              </a:rPr>
              <a:t> </a:t>
            </a:r>
            <a:r>
              <a:rPr lang="hr-HR" b="1" dirty="0" err="1">
                <a:solidFill>
                  <a:srgbClr val="F5B637"/>
                </a:solidFill>
              </a:rPr>
              <a:t>text</a:t>
            </a:r>
            <a:r>
              <a:rPr lang="hr-HR" dirty="0"/>
              <a:t>, </a:t>
            </a:r>
            <a:br>
              <a:rPr lang="hr-HR" dirty="0"/>
            </a:br>
            <a:r>
              <a:rPr lang="hr-HR" dirty="0"/>
              <a:t>a na </a:t>
            </a:r>
            <a:r>
              <a:rPr lang="hr-HR" b="1" dirty="0">
                <a:solidFill>
                  <a:srgbClr val="F5B637"/>
                </a:solidFill>
              </a:rPr>
              <a:t>G5 </a:t>
            </a:r>
            <a:r>
              <a:rPr lang="hr-HR" b="1" dirty="0" err="1">
                <a:solidFill>
                  <a:srgbClr val="F5B637"/>
                </a:solidFill>
              </a:rPr>
              <a:t>Shrink</a:t>
            </a:r>
            <a:r>
              <a:rPr lang="hr-HR" b="1" dirty="0">
                <a:solidFill>
                  <a:srgbClr val="F5B637"/>
                </a:solidFill>
              </a:rPr>
              <a:t> to fit</a:t>
            </a:r>
            <a:r>
              <a:rPr lang="hr-HR" dirty="0"/>
              <a:t>.</a:t>
            </a: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229353" y="3714752"/>
            <a:ext cx="3455987" cy="2722562"/>
            <a:chOff x="1655" y="1616"/>
            <a:chExt cx="2222" cy="1760"/>
          </a:xfrm>
        </p:grpSpPr>
        <p:pic>
          <p:nvPicPr>
            <p:cNvPr id="17" name="Picture 11" descr="exc7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5" y="1616"/>
              <a:ext cx="2222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1802" y="1689"/>
              <a:ext cx="644" cy="2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1799" y="2491"/>
              <a:ext cx="635" cy="79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90726-6FA7-4D1B-9833-189D3C1E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Spajanje ćelija – </a:t>
            </a:r>
            <a:r>
              <a:rPr lang="sr-Latn-ME" dirty="0" err="1"/>
              <a:t>Merge</a:t>
            </a:r>
            <a:r>
              <a:rPr lang="sr-Latn-ME" dirty="0"/>
              <a:t> </a:t>
            </a:r>
            <a:r>
              <a:rPr lang="sr-Latn-ME" dirty="0" err="1"/>
              <a:t>cells</a:t>
            </a:r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2D6EC4-A7F1-4F30-BDB0-A9DB7DD6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5E4EA4B-6DD7-4A62-B563-64DB1D73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600200"/>
            <a:ext cx="5583168" cy="4419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Latn-ME" dirty="0"/>
              <a:t>Ponekad je pri oblikovanju tabele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Latn-ME" dirty="0"/>
              <a:t> potrebno više ćelija spojiti u jednu.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Latn-ME" dirty="0"/>
              <a:t>Spajanje ćelija se vrši tako što selektujete ćelije koje </a:t>
            </a:r>
            <a:r>
              <a:rPr lang="sr-Latn-ME" dirty="0" err="1"/>
              <a:t>želite</a:t>
            </a:r>
            <a:r>
              <a:rPr lang="sr-Latn-ME" dirty="0"/>
              <a:t> da spojite i iz kartice </a:t>
            </a:r>
            <a:r>
              <a:rPr lang="sr-Latn-ME" b="1" dirty="0" err="1"/>
              <a:t>Home</a:t>
            </a:r>
            <a:r>
              <a:rPr lang="sr-Latn-ME" dirty="0"/>
              <a:t>, iz grupe </a:t>
            </a:r>
            <a:r>
              <a:rPr lang="sr-Latn-ME" b="1" dirty="0" err="1"/>
              <a:t>Aligment</a:t>
            </a:r>
            <a:r>
              <a:rPr lang="sr-Latn-ME" b="1" dirty="0"/>
              <a:t> </a:t>
            </a:r>
            <a:r>
              <a:rPr lang="sr-Latn-ME" dirty="0"/>
              <a:t>odabrati komandu </a:t>
            </a:r>
            <a:r>
              <a:rPr lang="sr-Latn-ME" dirty="0" err="1"/>
              <a:t>Merge</a:t>
            </a:r>
            <a:r>
              <a:rPr lang="sr-Latn-ME" dirty="0"/>
              <a:t> </a:t>
            </a:r>
            <a:r>
              <a:rPr lang="sr-Latn-ME" dirty="0" err="1"/>
              <a:t>cells</a:t>
            </a:r>
            <a:r>
              <a:rPr lang="sr-Latn-ME" dirty="0"/>
              <a:t>.</a:t>
            </a:r>
          </a:p>
          <a:p>
            <a:endParaRPr lang="sr-Latn-ME" dirty="0"/>
          </a:p>
        </p:txBody>
      </p:sp>
      <p:pic>
        <p:nvPicPr>
          <p:cNvPr id="9" name="Picture 7" descr="exc75">
            <a:extLst>
              <a:ext uri="{FF2B5EF4-FFF2-40B4-BE49-F238E27FC236}">
                <a16:creationId xmlns:a16="http://schemas.microsoft.com/office/drawing/2014/main" xmlns="" id="{596B8009-3EB3-4ABF-8440-C7A4A94DA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85929" y="1772816"/>
            <a:ext cx="3887787" cy="10715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4B243D9-9DBB-4B44-A372-0DB58CAD6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9989" y="3083393"/>
            <a:ext cx="3025893" cy="186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591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9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Sanda, 2014.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42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buNone/>
              <a:defRPr/>
            </a:pPr>
            <a:endParaRPr lang="hr-HR" dirty="0"/>
          </a:p>
          <a:p>
            <a:pPr eaLnBrk="1" hangingPunct="1">
              <a:lnSpc>
                <a:spcPct val="130000"/>
              </a:lnSpc>
              <a:defRPr/>
            </a:pPr>
            <a:r>
              <a:rPr lang="hr-HR" dirty="0"/>
              <a:t>Kreirati radni list i nazvati ga </a:t>
            </a:r>
            <a:r>
              <a:rPr lang="hr-HR" b="1" dirty="0">
                <a:solidFill>
                  <a:srgbClr val="F5B637"/>
                </a:solidFill>
              </a:rPr>
              <a:t>peti,</a:t>
            </a:r>
            <a:r>
              <a:rPr lang="hr-HR" dirty="0"/>
              <a:t> označiti ćelije od </a:t>
            </a:r>
            <a:r>
              <a:rPr lang="hr-HR" b="1" dirty="0">
                <a:solidFill>
                  <a:srgbClr val="F5B637"/>
                </a:solidFill>
              </a:rPr>
              <a:t>A3</a:t>
            </a:r>
            <a:r>
              <a:rPr lang="hr-HR" dirty="0"/>
              <a:t> do </a:t>
            </a:r>
            <a:r>
              <a:rPr lang="hr-HR" b="1" dirty="0">
                <a:solidFill>
                  <a:srgbClr val="F5B637"/>
                </a:solidFill>
              </a:rPr>
              <a:t>G3</a:t>
            </a:r>
            <a:r>
              <a:rPr lang="hr-HR" dirty="0"/>
              <a:t>, pa ih </a:t>
            </a:r>
            <a:r>
              <a:rPr lang="hr-HR" b="1" dirty="0">
                <a:solidFill>
                  <a:srgbClr val="F5B637"/>
                </a:solidFill>
              </a:rPr>
              <a:t>spojiti u jednu </a:t>
            </a:r>
            <a:r>
              <a:rPr lang="hr-HR" dirty="0"/>
              <a:t>ćeliju, a sadržaj tako spojenih ćelija poravnati </a:t>
            </a:r>
            <a:r>
              <a:rPr lang="hr-HR" b="1" dirty="0">
                <a:solidFill>
                  <a:srgbClr val="F5B637"/>
                </a:solidFill>
              </a:rPr>
              <a:t>po sredini u vodoravnom i uspravnom</a:t>
            </a:r>
            <a:r>
              <a:rPr lang="hr-HR" dirty="0"/>
              <a:t> smjeru.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Tipovi podataka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dirty="0"/>
              <a:t>Tip </a:t>
            </a:r>
            <a:r>
              <a:rPr lang="en-US" dirty="0" err="1"/>
              <a:t>podatka</a:t>
            </a:r>
            <a:r>
              <a:rPr lang="en-US" dirty="0"/>
              <a:t> u </a:t>
            </a:r>
            <a:r>
              <a:rPr lang="en-US" dirty="0" err="1"/>
              <a:t>Excelu</a:t>
            </a:r>
            <a:r>
              <a:rPr lang="en-US" dirty="0"/>
              <a:t> </a:t>
            </a:r>
            <a:r>
              <a:rPr lang="en-US" dirty="0" err="1"/>
              <a:t>defini</a:t>
            </a:r>
            <a:r>
              <a:rPr lang="sr-Latn-ME" dirty="0"/>
              <a:t>šemo tako što selektujemo ćeliju/kolonu/red, kliknemo na desni klik miša i odaberemo </a:t>
            </a:r>
            <a:r>
              <a:rPr lang="sr-Latn-ME" b="1" dirty="0"/>
              <a:t>Format </a:t>
            </a:r>
            <a:r>
              <a:rPr lang="sr-Latn-ME" b="1" dirty="0" err="1"/>
              <a:t>Cells</a:t>
            </a:r>
            <a:r>
              <a:rPr lang="sr-Latn-ME" dirty="0"/>
              <a:t>.</a:t>
            </a:r>
          </a:p>
          <a:p>
            <a:pPr eaLnBrk="1" hangingPunct="1">
              <a:lnSpc>
                <a:spcPct val="100000"/>
              </a:lnSpc>
              <a:buNone/>
              <a:defRPr/>
            </a:pPr>
            <a:endParaRPr lang="sr-Latn-ME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sr-Latn-M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43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38ECFB-EB34-4DD8-AE2F-E05C52C490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6" t="33871" r="53636" b="5405"/>
          <a:stretch/>
        </p:blipFill>
        <p:spPr>
          <a:xfrm>
            <a:off x="3908100" y="2518783"/>
            <a:ext cx="4071000" cy="35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45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A47899-2F56-46E1-83A7-0557211E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Tipovi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79E817-9B2B-42EB-A3C9-0764E31A3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u="sng" dirty="0"/>
              <a:t>Tip General </a:t>
            </a:r>
            <a:r>
              <a:rPr lang="sr-Latn-ME" dirty="0"/>
              <a:t>    je opšti tip tj. prepušteno je samoj aplikaciji da na osnovu upisanog podatka procijeni o kom tipu podataka se radi. Ova opcija nije najbolje </a:t>
            </a:r>
            <a:r>
              <a:rPr lang="sr-Latn-ME" dirty="0" err="1"/>
              <a:t>rešenje</a:t>
            </a:r>
            <a:r>
              <a:rPr lang="sr-Latn-ME" dirty="0"/>
              <a:t> jer se može npr. desiti da aplikacija redne brojeve automatski pretvori u datume, ali u većini slučajeva će biti dobro </a:t>
            </a:r>
            <a:r>
              <a:rPr lang="sr-Latn-ME" dirty="0" err="1"/>
              <a:t>rešenje</a:t>
            </a:r>
            <a:r>
              <a:rPr lang="sr-Latn-ME" dirty="0"/>
              <a:t>.</a:t>
            </a:r>
          </a:p>
          <a:p>
            <a:r>
              <a:rPr lang="sr-Latn-ME" u="sng" dirty="0"/>
              <a:t>Tip </a:t>
            </a:r>
            <a:r>
              <a:rPr lang="sr-Latn-ME" u="sng" dirty="0" err="1"/>
              <a:t>Number</a:t>
            </a:r>
            <a:r>
              <a:rPr lang="sr-Latn-ME" dirty="0"/>
              <a:t>  koristimo kada smo sigurni da ćemo upisivati brojeve u označena polja. Možemo definisati broj decimala i razdvajanje hiljada  kao i na koji način će se prikazivati negativni brojevi.</a:t>
            </a:r>
          </a:p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943994-91BE-40EE-A4E7-90B8EC58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66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A52CE-3486-4A30-A445-9D09FCE8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Tipovi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2E2BD5-3F19-4092-B20D-4D762BB6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u="sng" dirty="0"/>
              <a:t>Tip </a:t>
            </a:r>
            <a:r>
              <a:rPr lang="sr-Latn-ME" u="sng" dirty="0" err="1"/>
              <a:t>Curency</a:t>
            </a:r>
            <a:r>
              <a:rPr lang="sr-Latn-ME" dirty="0"/>
              <a:t>  koristimo kada u polja upisujemo novčane iznose. I ovdje je potrebno definisati kako će se prikazivati negativni iznosi i položaj oznake valute.</a:t>
            </a:r>
          </a:p>
          <a:p>
            <a:r>
              <a:rPr lang="sr-Latn-ME" u="sng" dirty="0"/>
              <a:t>Tip </a:t>
            </a:r>
            <a:r>
              <a:rPr lang="sr-Latn-ME" u="sng" dirty="0" err="1"/>
              <a:t>Accounting</a:t>
            </a:r>
            <a:r>
              <a:rPr lang="sr-Latn-ME" dirty="0"/>
              <a:t>   je tip za ispis novčanih iznosa i definiše se samo broj decimala i oznaka valute.</a:t>
            </a:r>
          </a:p>
          <a:p>
            <a:r>
              <a:rPr lang="sr-Latn-ME" u="sng" dirty="0"/>
              <a:t>Tip Date</a:t>
            </a:r>
            <a:r>
              <a:rPr lang="sr-Latn-ME" dirty="0"/>
              <a:t> koristimo kada u polja upisujemo datume, potrebno je definisati format datuma i jezik.</a:t>
            </a:r>
          </a:p>
          <a:p>
            <a:r>
              <a:rPr lang="sr-Latn-ME" u="sng" dirty="0"/>
              <a:t>Tip Time</a:t>
            </a:r>
            <a:r>
              <a:rPr lang="sr-Latn-ME" dirty="0"/>
              <a:t> se koristi kada se u polja upisuje vrijeme, potrebno je definisati format zapisa </a:t>
            </a:r>
            <a:r>
              <a:rPr lang="sr-Latn-ME" dirty="0" err="1"/>
              <a:t>vremena</a:t>
            </a:r>
            <a:r>
              <a:rPr lang="sr-Latn-ME" dirty="0"/>
              <a:t> i jezik.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C8F576-DEDB-4D0B-B354-5A1B49F9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2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742E3-622D-4A91-AF06-0E08EAA8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Tipovi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53A00-5B0B-4706-9190-BEACA2509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600200"/>
            <a:ext cx="10695736" cy="4419600"/>
          </a:xfrm>
        </p:spPr>
        <p:txBody>
          <a:bodyPr/>
          <a:lstStyle/>
          <a:p>
            <a:r>
              <a:rPr lang="sr-Latn-ME" u="sng" dirty="0"/>
              <a:t>Tip </a:t>
            </a:r>
            <a:r>
              <a:rPr lang="sr-Latn-ME" u="sng" dirty="0" err="1"/>
              <a:t>Percentage</a:t>
            </a:r>
            <a:r>
              <a:rPr lang="sr-Latn-ME" dirty="0"/>
              <a:t> se koristi kada se u polja upisuju procenti, definiše se samo broj decimala.</a:t>
            </a:r>
          </a:p>
          <a:p>
            <a:r>
              <a:rPr lang="sr-Latn-ME" u="sng" dirty="0"/>
              <a:t>Tip </a:t>
            </a:r>
            <a:r>
              <a:rPr lang="sr-Latn-ME" u="sng" dirty="0" err="1"/>
              <a:t>Fraction</a:t>
            </a:r>
            <a:r>
              <a:rPr lang="sr-Latn-ME" dirty="0"/>
              <a:t> se vrlo </a:t>
            </a:r>
            <a:r>
              <a:rPr lang="sr-Latn-ME" dirty="0" err="1"/>
              <a:t>retko</a:t>
            </a:r>
            <a:r>
              <a:rPr lang="sr-Latn-ME" dirty="0"/>
              <a:t> koristi, za ispisivanje decimalnih brojeva kao razlomaka. Definiše se maksimalan broj cifara brojioca i imenioca ili </a:t>
            </a:r>
            <a:r>
              <a:rPr lang="sr-Latn-ME" dirty="0" err="1"/>
              <a:t>zaokrugljenje</a:t>
            </a:r>
            <a:r>
              <a:rPr lang="sr-Latn-ME" dirty="0"/>
              <a:t> na neki osnovni razlomak.</a:t>
            </a:r>
          </a:p>
          <a:p>
            <a:r>
              <a:rPr lang="sr-Latn-ME" u="sng" dirty="0"/>
              <a:t>Tip </a:t>
            </a:r>
            <a:r>
              <a:rPr lang="sr-Latn-ME" u="sng" dirty="0" err="1"/>
              <a:t>Scientific</a:t>
            </a:r>
            <a:r>
              <a:rPr lang="sr-Latn-ME" dirty="0"/>
              <a:t> </a:t>
            </a:r>
            <a:r>
              <a:rPr lang="sr-Latn-ME" dirty="0" err="1"/>
              <a:t>kooristimo</a:t>
            </a:r>
            <a:r>
              <a:rPr lang="sr-Latn-ME" dirty="0"/>
              <a:t> kada brojeve </a:t>
            </a:r>
            <a:r>
              <a:rPr lang="sr-Latn-ME" dirty="0" err="1"/>
              <a:t>želimo</a:t>
            </a:r>
            <a:r>
              <a:rPr lang="sr-Latn-ME" dirty="0"/>
              <a:t> da prikazujemo u eksponencijalnom zapisu.</a:t>
            </a:r>
          </a:p>
          <a:p>
            <a:r>
              <a:rPr lang="sr-Latn-ME" u="sng" dirty="0"/>
              <a:t>Tip </a:t>
            </a:r>
            <a:r>
              <a:rPr lang="sr-Latn-ME" u="sng" dirty="0" err="1"/>
              <a:t>Text</a:t>
            </a:r>
            <a:r>
              <a:rPr lang="sr-Latn-ME" u="sng" dirty="0"/>
              <a:t> </a:t>
            </a:r>
            <a:r>
              <a:rPr lang="sr-Latn-ME" dirty="0"/>
              <a:t>  koristimo kada ono što upisujemo smatramo tekstom, čak i ako se upisuju brojevi, ali se pri tome ti brojevi ne mogu koristiti u formulama</a:t>
            </a:r>
          </a:p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47ACD1-7DF8-4C7C-83E7-B3B81F9A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20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Izmjena sadržaja u ćelijama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None/>
              <a:defRPr/>
            </a:pP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Izmjena postojećeg sadržaja ćelije: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Klik u ćeliju čiji sadržaj želite da mijenjate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Otkucati novi sadržaj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Potvrda pritiskom na taster </a:t>
            </a:r>
            <a:r>
              <a:rPr lang="sr-Latn-ME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Enter </a:t>
            </a: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 eaLnBrk="1" hangingPunct="1">
              <a:lnSpc>
                <a:spcPct val="100000"/>
              </a:lnSpc>
              <a:buNone/>
              <a:defRPr/>
            </a:pP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 tastaturi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47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/>
          <a:srcRect l="46120" t="56662" r="25329" b="13461"/>
          <a:stretch>
            <a:fillRect/>
          </a:stretch>
        </p:blipFill>
        <p:spPr bwMode="auto">
          <a:xfrm>
            <a:off x="7086608" y="1785926"/>
            <a:ext cx="4464000" cy="248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Pretraživanje i zamjena sadržaja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Pronalaženje željenog podatka obavlja se pomoću komande </a:t>
            </a:r>
            <a:r>
              <a:rPr lang="sr-Latn-ME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</a:t>
            </a:r>
            <a:r>
              <a:rPr lang="sr-Latn-ME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zamjena pomoću komande </a:t>
            </a:r>
            <a:r>
              <a:rPr lang="sr-Latn-ME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Replace</a:t>
            </a:r>
            <a:r>
              <a:rPr lang="sr-Latn-M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sr-Latn-ME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48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6014" y="2786058"/>
            <a:ext cx="7524000" cy="42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86014" y="2857496"/>
            <a:ext cx="857256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6872" y="3419476"/>
            <a:ext cx="857256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86872" y="3571876"/>
            <a:ext cx="857256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5170" y="400050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FF0000"/>
                </a:solidFill>
              </a:rPr>
              <a:t>Grupa Editing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158178" y="3571876"/>
            <a:ext cx="642942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Pretraživanje sadržaja</a:t>
            </a:r>
            <a:endParaRPr lang="en-US" dirty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49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5750" y="1500174"/>
            <a:ext cx="43529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57782" y="1500174"/>
            <a:ext cx="6072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/>
              <a:t>U polje </a:t>
            </a:r>
            <a:r>
              <a:rPr lang="sr-Latn-ME" sz="2000" b="1" i="1" dirty="0"/>
              <a:t>Find what </a:t>
            </a:r>
            <a:r>
              <a:rPr lang="sr-Latn-ME" sz="2000" dirty="0"/>
              <a:t>unijeti podatak koji se traži.</a:t>
            </a:r>
          </a:p>
          <a:p>
            <a:endParaRPr lang="sr-Latn-ME" sz="2000" b="1" i="1" dirty="0"/>
          </a:p>
          <a:p>
            <a:r>
              <a:rPr lang="sr-Latn-ME" sz="2000" dirty="0"/>
              <a:t>Imate širi izbor mogućih opcija: pretraga aktivnog radnog lista, pretraga sveske, pretraga po redovima ili kolonama..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14840" y="1714488"/>
            <a:ext cx="642942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14840" y="2428868"/>
            <a:ext cx="642942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50" y="3990975"/>
            <a:ext cx="43529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14906" y="4012362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/>
              <a:t>Pronađen je traženi podatak sa adresom ćelije – naziv radnog lista, red i kolona (A3) i sadržaj ćelije (Ana).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3836179" y="4822041"/>
            <a:ext cx="1214446" cy="857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Elementi prozora</a:t>
            </a:r>
            <a:endParaRPr lang="en-US" dirty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5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:\Users\Seven\Desktop\excel pr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42940" y="1285860"/>
            <a:ext cx="1000132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29220" y="1357298"/>
            <a:ext cx="121444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515104" y="1428737"/>
            <a:ext cx="285752" cy="71438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3732" y="134515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Naslovna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linija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14444" y="1357298"/>
            <a:ext cx="85725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14378" y="1285860"/>
            <a:ext cx="42862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14444" y="1571612"/>
            <a:ext cx="342902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2443138" y="1428736"/>
            <a:ext cx="428628" cy="1588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71766" y="12858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Alatke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brzi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pristup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4943468" y="1857364"/>
            <a:ext cx="1071570" cy="714380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443008" y="1785928"/>
            <a:ext cx="2071701" cy="1428759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86476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Linija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menija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43270" y="307181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Office </a:t>
            </a:r>
            <a:r>
              <a:rPr lang="en-US" dirty="0" err="1">
                <a:solidFill>
                  <a:srgbClr val="000000"/>
                </a:solidFill>
              </a:rPr>
              <a:t>dugme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816" y="2357430"/>
            <a:ext cx="107157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2014512" y="2571744"/>
            <a:ext cx="1000131" cy="857256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57452" y="341685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Name box - naziv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sr-Latn-ME" dirty="0">
                <a:solidFill>
                  <a:srgbClr val="000000"/>
                </a:solidFill>
              </a:rPr>
              <a:t>ćelije</a:t>
            </a:r>
          </a:p>
          <a:p>
            <a:r>
              <a:rPr lang="sr-Latn-ME" dirty="0">
                <a:solidFill>
                  <a:srgbClr val="000000"/>
                </a:solidFill>
              </a:rPr>
              <a:t>u kojoj se trenutno nalazite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1719234" y="5744664"/>
            <a:ext cx="723904" cy="398980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86014" y="52742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Radni listovi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2290738" y="5715016"/>
            <a:ext cx="723905" cy="428628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2800329" y="5673226"/>
            <a:ext cx="714379" cy="470418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1015172" y="5929330"/>
            <a:ext cx="999338" cy="794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28692" y="50006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Statusna linija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6200000" flipH="1">
            <a:off x="9373418" y="5787248"/>
            <a:ext cx="713586" cy="570710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729682" y="4997247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Klizač za zumiranje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58244" y="6286520"/>
            <a:ext cx="64294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8265335" y="5822173"/>
            <a:ext cx="642942" cy="428628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29418" y="541712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Dugmad za prikaz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29352" y="5786454"/>
            <a:ext cx="1071570" cy="428628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00526" y="550070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Horizontalni klizač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9872690" y="3786190"/>
            <a:ext cx="642942" cy="571504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586806" y="427411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Vertikalni klizač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300790" y="2714620"/>
            <a:ext cx="500066" cy="3429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1300130" y="4795846"/>
            <a:ext cx="892975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rot="10800000">
            <a:off x="6872294" y="3286125"/>
            <a:ext cx="571504" cy="214315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72360" y="335756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Kolona K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157386" y="4429133"/>
            <a:ext cx="642941" cy="214313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371568" y="407194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Red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14642" y="228599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Formula bar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9944128" y="1357298"/>
            <a:ext cx="78581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 rot="5400000" flipH="1" flipV="1">
            <a:off x="9336907" y="1893085"/>
            <a:ext cx="1071569" cy="571503"/>
          </a:xfrm>
          <a:prstGeom prst="straightConnector1">
            <a:avLst/>
          </a:prstGeom>
          <a:ln w="25400" cmpd="sng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229616" y="278605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000000"/>
                </a:solidFill>
              </a:rPr>
              <a:t>Kontrolna dugmad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animBg="1"/>
      <p:bldP spid="14" grpId="0" animBg="1"/>
      <p:bldP spid="15" grpId="0" animBg="1"/>
      <p:bldP spid="18" grpId="0"/>
      <p:bldP spid="23" grpId="0"/>
      <p:bldP spid="26" grpId="0"/>
      <p:bldP spid="28" grpId="0" animBg="1"/>
      <p:bldP spid="31" grpId="0"/>
      <p:bldP spid="37" grpId="0"/>
      <p:bldP spid="49" grpId="0"/>
      <p:bldP spid="53" grpId="0"/>
      <p:bldP spid="54" grpId="0" animBg="1"/>
      <p:bldP spid="59" grpId="0"/>
      <p:bldP spid="63" grpId="0"/>
      <p:bldP spid="70" grpId="0"/>
      <p:bldP spid="74" grpId="0" animBg="1"/>
      <p:bldP spid="75" grpId="0" animBg="1"/>
      <p:bldP spid="79" grpId="0"/>
      <p:bldP spid="83" grpId="0"/>
      <p:bldP spid="84" grpId="0"/>
      <p:bldP spid="85" grpId="0" animBg="1"/>
      <p:bldP spid="8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Zamjena sadržaja</a:t>
            </a:r>
            <a:endParaRPr lang="en-US" dirty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50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5750" y="1500174"/>
            <a:ext cx="43529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57782" y="1500174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/>
              <a:t>U polje </a:t>
            </a:r>
            <a:r>
              <a:rPr lang="sr-Latn-ME" sz="2000" b="1" i="1" dirty="0"/>
              <a:t>Find what </a:t>
            </a:r>
            <a:r>
              <a:rPr lang="sr-Latn-ME" sz="2000" dirty="0"/>
              <a:t>unijeti podatak koji se mijenja.</a:t>
            </a:r>
          </a:p>
          <a:p>
            <a:endParaRPr lang="sr-Latn-ME" sz="2000" b="1" i="1" dirty="0"/>
          </a:p>
          <a:p>
            <a:r>
              <a:rPr lang="sr-Latn-ME" sz="2000" dirty="0"/>
              <a:t>U polje </a:t>
            </a:r>
            <a:r>
              <a:rPr lang="sr-Latn-ME" sz="2000" b="1" i="1" dirty="0"/>
              <a:t>Replace with </a:t>
            </a:r>
            <a:r>
              <a:rPr lang="sr-Latn-ME" sz="2000" dirty="0"/>
              <a:t> unijeti podatak kojim se mijenja podatak Ana.</a:t>
            </a:r>
          </a:p>
          <a:p>
            <a:endParaRPr lang="sr-Latn-ME" sz="2000" b="1" i="1" dirty="0"/>
          </a:p>
          <a:p>
            <a:r>
              <a:rPr lang="sr-Latn-ME" sz="2000" b="1" i="1" dirty="0"/>
              <a:t>Options – </a:t>
            </a:r>
            <a:r>
              <a:rPr lang="sr-Latn-ME" sz="2000" dirty="0"/>
              <a:t>dodatna podešavanja za zamjenu.</a:t>
            </a:r>
            <a:endParaRPr lang="en-US" sz="2000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50" y="3643314"/>
            <a:ext cx="4371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4514840" y="1714488"/>
            <a:ext cx="714380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371964" y="2214554"/>
            <a:ext cx="85725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586278" y="2857496"/>
            <a:ext cx="642942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3729022" y="3367086"/>
            <a:ext cx="1652598" cy="1490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85FE90E-804D-4F5C-981A-DA480DA6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080" y="2548328"/>
            <a:ext cx="9784238" cy="914400"/>
          </a:xfrm>
        </p:spPr>
        <p:txBody>
          <a:bodyPr/>
          <a:lstStyle/>
          <a:p>
            <a:pPr algn="ctr"/>
            <a:r>
              <a:rPr lang="sr-Latn-ME" dirty="0"/>
              <a:t>HVALA NA PAŽNJI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8E942C-D550-434C-BB22-FB5361A1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6A0B-0203-4FAC-AAB7-8D656850EB0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Radna knjiga i radni list</a:t>
            </a:r>
            <a:endParaRPr lang="en-US" dirty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6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ura</a:t>
            </a:r>
            <a:r>
              <a:rPr lang="sr-Latn-ME" dirty="0"/>
              <a:t>đen u MS Excel-u naziva se radna knjiga (</a:t>
            </a:r>
            <a:r>
              <a:rPr lang="sr-Latn-ME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Workbook</a:t>
            </a:r>
            <a:r>
              <a:rPr lang="sr-Latn-ME" dirty="0"/>
              <a:t>), koja se obično označava </a:t>
            </a:r>
            <a:r>
              <a:rPr lang="sr-Latn-ME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Book1, Book2</a:t>
            </a:r>
            <a:r>
              <a:rPr lang="sr-Latn-ME" dirty="0"/>
              <a:t>.</a:t>
            </a:r>
          </a:p>
          <a:p>
            <a:r>
              <a:rPr lang="sr-Latn-ME" dirty="0"/>
              <a:t>Radna knjiga sadrži radne listove (</a:t>
            </a:r>
            <a:r>
              <a:rPr lang="sr-Latn-ME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Worksheet) </a:t>
            </a:r>
            <a:r>
              <a:rPr lang="sr-Latn-ME" dirty="0"/>
              <a:t>koji se obično označavaju sa </a:t>
            </a:r>
            <a:r>
              <a:rPr lang="sr-Latn-ME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Sheet1, Sheet2</a:t>
            </a:r>
            <a:r>
              <a:rPr lang="sr-Latn-ME" dirty="0"/>
              <a:t>,..</a:t>
            </a:r>
          </a:p>
          <a:p>
            <a:r>
              <a:rPr lang="sr-Latn-ME" dirty="0"/>
              <a:t>Nakon pokretanja Excel-a dobijamo jednu radnu knjigu (</a:t>
            </a:r>
            <a:r>
              <a:rPr lang="sr-Latn-ME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Book1</a:t>
            </a:r>
            <a:r>
              <a:rPr lang="sr-Latn-ME" dirty="0"/>
              <a:t>) u kojoj se nalaze tri radna lista (</a:t>
            </a:r>
            <a:r>
              <a:rPr lang="sr-Latn-ME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Sheet1, Sheet2, Sheet3</a:t>
            </a:r>
            <a:r>
              <a:rPr lang="sr-Latn-ME" dirty="0"/>
              <a:t>) – po default-u.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Podešavanje osnovnih opcija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sr-Latn-M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7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keystonelearning.com/userfiles/images/global/Ex07Int/Ex07Intimage1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26" y="1500173"/>
            <a:ext cx="5785729" cy="471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57188" y="1785926"/>
            <a:ext cx="1214446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71634" y="4143380"/>
            <a:ext cx="1571636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1634" y="4572008"/>
            <a:ext cx="1785950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584" y="407194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Broj radnih listova koje sadrži Excel prilikom pokretanja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984" y="457200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Korisničko ime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Podešavanje osnovnih opcija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sr-Latn-M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8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pocketpcfaq.com/faqs/office2007/images/image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064" y="1571611"/>
            <a:ext cx="5564899" cy="453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57188" y="2285992"/>
            <a:ext cx="1214446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71634" y="2438392"/>
            <a:ext cx="2071702" cy="2047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71634" y="2795582"/>
            <a:ext cx="4286280" cy="2047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00394" y="314324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Podrazumjevana lokacija za otvaranje i čuvanje fajlova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7582" y="235743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Vremenski interval čuvanja podataka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Podešavanje osnovnih opcija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sr-Latn-M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1E102-F214-4254-A555-7B8EC4F4CBEE}" type="slidenum">
              <a:rPr lang="en-US"/>
              <a:pPr/>
              <a:t>9</a:t>
            </a:fld>
            <a:endParaRPr lang="en-US"/>
          </a:p>
        </p:txBody>
      </p:sp>
      <p:pic>
        <p:nvPicPr>
          <p:cNvPr id="6" name="irc_mi" descr="http://static.commentcamarche.net/en.kioskea.net/faq/images/reBf9h9W-excel-logo-s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938" y="214290"/>
            <a:ext cx="996315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26" y="1428206"/>
            <a:ext cx="5694831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00064" y="2428868"/>
            <a:ext cx="857256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28758" y="2071678"/>
            <a:ext cx="2286016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81158" y="2571744"/>
            <a:ext cx="1347798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00196" y="3857628"/>
            <a:ext cx="1347798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00196" y="4010028"/>
            <a:ext cx="1347798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00196" y="4162428"/>
            <a:ext cx="1347798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7582" y="200024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Prikaži 5 nedavno otvaranih dokumenata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0394" y="238594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Prikaži traku sa formulama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8956" y="345751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Prikaži horizontalni klizač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8956" y="374327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Prikaži vertikalni klizač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8956" y="402902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rgbClr val="000000"/>
                </a:solidFill>
              </a:rPr>
              <a:t>Prikaži nazive radnih listova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Zaobljeno">
  <a:themeElements>
    <a:clrScheme name="Custom 1">
      <a:dk1>
        <a:srgbClr val="808000"/>
      </a:dk1>
      <a:lt1>
        <a:srgbClr val="FFFFFF"/>
      </a:lt1>
      <a:dk2>
        <a:srgbClr val="354418"/>
      </a:dk2>
      <a:lt2>
        <a:srgbClr val="FFFFFF"/>
      </a:lt2>
      <a:accent1>
        <a:srgbClr val="60897C"/>
      </a:accent1>
      <a:accent2>
        <a:srgbClr val="99CC00"/>
      </a:accent2>
      <a:accent3>
        <a:srgbClr val="AEB0AB"/>
      </a:accent3>
      <a:accent4>
        <a:srgbClr val="DADADA"/>
      </a:accent4>
      <a:accent5>
        <a:srgbClr val="B6C4BF"/>
      </a:accent5>
      <a:accent6>
        <a:srgbClr val="8AB900"/>
      </a:accent6>
      <a:hlink>
        <a:srgbClr val="CCCC00"/>
      </a:hlink>
      <a:folHlink>
        <a:srgbClr val="669900"/>
      </a:folHlink>
    </a:clrScheme>
    <a:fontScheme name="Zaoblje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obljeno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obljeno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obljeno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1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2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3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4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2F4D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5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3C477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6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Zaobljeno">
  <a:themeElements>
    <a:clrScheme name="Custom 1">
      <a:dk1>
        <a:srgbClr val="808000"/>
      </a:dk1>
      <a:lt1>
        <a:srgbClr val="FFFFFF"/>
      </a:lt1>
      <a:dk2>
        <a:srgbClr val="354418"/>
      </a:dk2>
      <a:lt2>
        <a:srgbClr val="FFFFFF"/>
      </a:lt2>
      <a:accent1>
        <a:srgbClr val="60897C"/>
      </a:accent1>
      <a:accent2>
        <a:srgbClr val="99CC00"/>
      </a:accent2>
      <a:accent3>
        <a:srgbClr val="AEB0AB"/>
      </a:accent3>
      <a:accent4>
        <a:srgbClr val="DADADA"/>
      </a:accent4>
      <a:accent5>
        <a:srgbClr val="B6C4BF"/>
      </a:accent5>
      <a:accent6>
        <a:srgbClr val="8AB900"/>
      </a:accent6>
      <a:hlink>
        <a:srgbClr val="CCCC00"/>
      </a:hlink>
      <a:folHlink>
        <a:srgbClr val="669900"/>
      </a:folHlink>
    </a:clrScheme>
    <a:fontScheme name="Zaoblje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obljeno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obljeno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obljeno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1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2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3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4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2F4D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5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3C477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6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Sandy</Template>
  <TotalTime>3168</TotalTime>
  <Words>1587</Words>
  <Application>Microsoft Office PowerPoint</Application>
  <PresentationFormat>Custom</PresentationFormat>
  <Paragraphs>281</Paragraphs>
  <Slides>51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Zaobljeno</vt:lpstr>
      <vt:lpstr>1_Zaobljeno</vt:lpstr>
      <vt:lpstr>PowerPoint Presentation</vt:lpstr>
      <vt:lpstr>Microsoft Excel </vt:lpstr>
      <vt:lpstr>Pokretanje programa</vt:lpstr>
      <vt:lpstr>Pokretanje programa</vt:lpstr>
      <vt:lpstr>Elementi prozora</vt:lpstr>
      <vt:lpstr>Radna knjiga i radni list</vt:lpstr>
      <vt:lpstr>Podešavanje osnovnih opcija</vt:lpstr>
      <vt:lpstr>Podešavanje osnovnih opcija</vt:lpstr>
      <vt:lpstr>Podešavanje osnovnih opcija</vt:lpstr>
      <vt:lpstr>Podešavanje osnovnih opcija</vt:lpstr>
      <vt:lpstr>Prečice</vt:lpstr>
      <vt:lpstr>Radni list</vt:lpstr>
      <vt:lpstr>Radni list</vt:lpstr>
      <vt:lpstr>Radni list</vt:lpstr>
      <vt:lpstr>Vježba 1</vt:lpstr>
      <vt:lpstr>Tipovi podataka</vt:lpstr>
      <vt:lpstr>Vježba 2</vt:lpstr>
      <vt:lpstr>Problem sa širinom ćelije</vt:lpstr>
      <vt:lpstr>Promjena širine kolone</vt:lpstr>
      <vt:lpstr>Promjena širine kolone</vt:lpstr>
      <vt:lpstr>Promjena visine reda</vt:lpstr>
      <vt:lpstr>Promjena visine reda</vt:lpstr>
      <vt:lpstr>Vježba 3</vt:lpstr>
      <vt:lpstr>OKVIR I ISPUNJAVANJE ĆELIJA</vt:lpstr>
      <vt:lpstr>OKVIR ĆELIJE</vt:lpstr>
      <vt:lpstr>Ispunjavanje ćelije bojom</vt:lpstr>
      <vt:lpstr>Vježba 4</vt:lpstr>
      <vt:lpstr>PowerPoint Presentation</vt:lpstr>
      <vt:lpstr>Vježba 5</vt:lpstr>
      <vt:lpstr>Promjena poravnanja</vt:lpstr>
      <vt:lpstr>Vježba 6a</vt:lpstr>
      <vt:lpstr>Vježba 6b</vt:lpstr>
      <vt:lpstr>Orijentacija podataka u ćeliji</vt:lpstr>
      <vt:lpstr>Orijentacija podataka u ćeliji</vt:lpstr>
      <vt:lpstr>Vježba 7</vt:lpstr>
      <vt:lpstr>Prilagođavanje sadržaja veličini ćelije</vt:lpstr>
      <vt:lpstr>Prilagođavanje sadržaja veličini ćelije</vt:lpstr>
      <vt:lpstr>Prelamanje teksta – Wrap Text</vt:lpstr>
      <vt:lpstr>Prilagođavanje veličine teksta ćeliji – Shrink To Fit</vt:lpstr>
      <vt:lpstr>Vježba 8</vt:lpstr>
      <vt:lpstr>Spajanje ćelija – Merge cells</vt:lpstr>
      <vt:lpstr>Vježba 9</vt:lpstr>
      <vt:lpstr>Tipovi podataka</vt:lpstr>
      <vt:lpstr>Tipovi podataka</vt:lpstr>
      <vt:lpstr>Tipovi podataka</vt:lpstr>
      <vt:lpstr>Tipovi podataka</vt:lpstr>
      <vt:lpstr>Izmjena sadržaja u ćelijama</vt:lpstr>
      <vt:lpstr>Pretraživanje i zamjena sadržaja</vt:lpstr>
      <vt:lpstr>Pretraživanje sadržaja</vt:lpstr>
      <vt:lpstr>Zamjena sadržaja</vt:lpstr>
      <vt:lpstr>HVALA NA PAŽNJI</vt:lpstr>
    </vt:vector>
  </TitlesOfParts>
  <Company>MZOŠ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2007</dc:title>
  <dc:creator>Ostali</dc:creator>
  <cp:lastModifiedBy>ucenik</cp:lastModifiedBy>
  <cp:revision>404</cp:revision>
  <dcterms:created xsi:type="dcterms:W3CDTF">2008-06-17T13:53:05Z</dcterms:created>
  <dcterms:modified xsi:type="dcterms:W3CDTF">2019-02-04T07:09:24Z</dcterms:modified>
</cp:coreProperties>
</file>