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7AAA6B-A082-4D7B-8837-D59343886DFD}" type="datetimeFigureOut">
              <a:rPr lang="en-US" smtClean="0"/>
              <a:pPr/>
              <a:t>11/6/2018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1003E-D359-4A62-AAE6-B22A631AC681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851648" cy="1371600"/>
          </a:xfrm>
        </p:spPr>
        <p:txBody>
          <a:bodyPr>
            <a:normAutofit/>
          </a:bodyPr>
          <a:lstStyle/>
          <a:p>
            <a:r>
              <a:rPr lang="sr-Latn-R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UNIPOLARNI  TRANZISTORI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696" cy="2362200"/>
          </a:xfrm>
        </p:spPr>
        <p:txBody>
          <a:bodyPr>
            <a:normAutofit/>
          </a:bodyPr>
          <a:lstStyle/>
          <a:p>
            <a:pPr algn="ctr"/>
            <a:r>
              <a:rPr lang="sr-Latn-RS" dirty="0" smtClean="0"/>
              <a:t>Princip  rada  FET-a</a:t>
            </a:r>
          </a:p>
          <a:p>
            <a:pPr algn="ctr"/>
            <a:r>
              <a:rPr lang="sr-Latn-RS" dirty="0" smtClean="0"/>
              <a:t>Statičke  karakteristike  FET-a</a:t>
            </a:r>
          </a:p>
          <a:p>
            <a:pPr algn="ctr"/>
            <a:r>
              <a:rPr lang="sr-Latn-RS" dirty="0" smtClean="0"/>
              <a:t>MOSFET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MOSFET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6019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sz="2000" dirty="0" smtClean="0">
                <a:solidFill>
                  <a:srgbClr val="FF0000"/>
                </a:solidFill>
              </a:rPr>
              <a:t>         MOSFET sa ugrađenim kanalom </a:t>
            </a:r>
            <a:r>
              <a:rPr lang="sr-Latn-RS" sz="2000" dirty="0" smtClean="0"/>
              <a:t>sadrži kanal pa se napon na gejtu  može menjati i u pozitivnom i u negativnom smeru čineći kanal manje ili više provodnim.    </a:t>
            </a:r>
          </a:p>
          <a:p>
            <a:pPr>
              <a:buNone/>
            </a:pPr>
            <a:endParaRPr lang="sr-Latn-RS" sz="2000" dirty="0" smtClean="0"/>
          </a:p>
          <a:p>
            <a:pPr>
              <a:buNone/>
            </a:pPr>
            <a:endParaRPr lang="sr-Latn-RS" sz="2000" dirty="0" smtClean="0"/>
          </a:p>
          <a:p>
            <a:pPr>
              <a:buNone/>
            </a:pPr>
            <a:endParaRPr lang="sr-Latn-RS" sz="2000" dirty="0" smtClean="0"/>
          </a:p>
          <a:p>
            <a:pPr>
              <a:buNone/>
            </a:pPr>
            <a:endParaRPr lang="sr-Latn-RS" sz="2000" dirty="0" smtClean="0"/>
          </a:p>
          <a:p>
            <a:pPr>
              <a:buNone/>
            </a:pPr>
            <a:r>
              <a:rPr lang="sr-Latn-RS" sz="2000" dirty="0" smtClean="0"/>
              <a:t>          Zato je prenosna karakteristika ovog MOSFET-a različita jer struja ima deo koji se nalazi i u negativnoj i u pozitivnoj oblasti napona Ugs.    </a:t>
            </a:r>
            <a:endParaRPr lang="en-US" sz="2000" dirty="0" smtClean="0"/>
          </a:p>
          <a:p>
            <a:pPr>
              <a:buNone/>
            </a:pPr>
            <a:r>
              <a:rPr lang="sr-Latn-RS" sz="2000" dirty="0" smtClean="0"/>
              <a:t>          Izlazna karakteristika je ista kao i kod drugih vrsta FET-ova.</a:t>
            </a:r>
            <a:endParaRPr lang="en-US" sz="2000" dirty="0"/>
          </a:p>
        </p:txBody>
      </p:sp>
      <p:pic>
        <p:nvPicPr>
          <p:cNvPr id="7" name="Picture 6" descr="C42AC6D"/>
          <p:cNvPicPr>
            <a:picLocks noChangeAspect="1" noChangeArrowheads="1"/>
          </p:cNvPicPr>
          <p:nvPr/>
        </p:nvPicPr>
        <p:blipFill>
          <a:blip r:embed="rId2" cstate="print"/>
          <a:srcRect l="53696" t="37834" r="7000" b="47359"/>
          <a:stretch>
            <a:fillRect/>
          </a:stretch>
        </p:blipFill>
        <p:spPr bwMode="auto">
          <a:xfrm>
            <a:off x="533400" y="1828800"/>
            <a:ext cx="3810000" cy="1524000"/>
          </a:xfrm>
          <a:prstGeom prst="rect">
            <a:avLst/>
          </a:prstGeom>
          <a:noFill/>
        </p:spPr>
      </p:pic>
      <p:pic>
        <p:nvPicPr>
          <p:cNvPr id="8" name="Picture 7" descr="D8AFE7DC"/>
          <p:cNvPicPr>
            <a:picLocks noChangeAspect="1" noChangeArrowheads="1"/>
          </p:cNvPicPr>
          <p:nvPr/>
        </p:nvPicPr>
        <p:blipFill>
          <a:blip r:embed="rId3" cstate="print"/>
          <a:srcRect l="37786" t="22026" r="23115" b="60935"/>
          <a:stretch>
            <a:fillRect/>
          </a:stretch>
        </p:blipFill>
        <p:spPr bwMode="auto">
          <a:xfrm>
            <a:off x="4495800" y="1828800"/>
            <a:ext cx="3962399" cy="1524000"/>
          </a:xfrm>
          <a:prstGeom prst="rect">
            <a:avLst/>
          </a:prstGeom>
          <a:noFill/>
        </p:spPr>
      </p:pic>
      <p:pic>
        <p:nvPicPr>
          <p:cNvPr id="9" name="Picture 8" descr="D8AFE7DC"/>
          <p:cNvPicPr>
            <a:picLocks noChangeAspect="1" noChangeArrowheads="1"/>
          </p:cNvPicPr>
          <p:nvPr/>
        </p:nvPicPr>
        <p:blipFill>
          <a:blip r:embed="rId3" cstate="print"/>
          <a:srcRect l="38364" t="41452" r="2234" b="40702"/>
          <a:stretch>
            <a:fillRect/>
          </a:stretch>
        </p:blipFill>
        <p:spPr bwMode="auto">
          <a:xfrm>
            <a:off x="1447800" y="4419600"/>
            <a:ext cx="5867400" cy="2286000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838200" y="4419600"/>
            <a:ext cx="304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</a:rPr>
              <a:t>Izlazna</a:t>
            </a:r>
            <a:r>
              <a:rPr lang="sr-Latn-RS" dirty="0" smtClean="0"/>
              <a:t>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7848600" y="4272677"/>
            <a:ext cx="228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 smtClean="0">
                <a:solidFill>
                  <a:srgbClr val="FF0000"/>
                </a:solidFill>
              </a:rPr>
              <a:t>Prenosna</a:t>
            </a:r>
          </a:p>
          <a:p>
            <a:endParaRPr lang="sr-Latn-R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sr-Latn-RS" dirty="0" smtClean="0"/>
              <a:t>Princip  rada  FET-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lnSpcReduction="10000"/>
          </a:bodyPr>
          <a:lstStyle/>
          <a:p>
            <a:r>
              <a:rPr lang="sr-Latn-RS" sz="2000" dirty="0" smtClean="0"/>
              <a:t>      Ovaj tranzistor se naziva </a:t>
            </a:r>
            <a:r>
              <a:rPr lang="sr-Latn-RS" sz="2000" dirty="0" smtClean="0">
                <a:solidFill>
                  <a:srgbClr val="FF0000"/>
                </a:solidFill>
              </a:rPr>
              <a:t>spojni tranzistor sa efektom polja </a:t>
            </a:r>
            <a:r>
              <a:rPr lang="sr-Latn-RS" sz="2000" dirty="0" smtClean="0"/>
              <a:t>(Field Efect  Transistor ), jer se protok struje kroz njega kontroliše pomoću električnog polja kojeg stvara napon priključen na upravljačku elektrodu. </a:t>
            </a:r>
          </a:p>
          <a:p>
            <a:r>
              <a:rPr lang="sr-Latn-RS" sz="2000" dirty="0" smtClean="0"/>
              <a:t>      Spada u </a:t>
            </a:r>
            <a:r>
              <a:rPr lang="sr-Latn-RS" sz="2000" dirty="0" smtClean="0">
                <a:solidFill>
                  <a:srgbClr val="FF0000"/>
                </a:solidFill>
              </a:rPr>
              <a:t>unipolarne</a:t>
            </a:r>
            <a:r>
              <a:rPr lang="sr-Latn-RS" sz="2000" dirty="0" smtClean="0"/>
              <a:t> tranzistore jer struju kroz njega čini samo jedan od nosioca ili elektroni ili šupljine.</a:t>
            </a:r>
          </a:p>
          <a:p>
            <a:endParaRPr lang="sr-Latn-RS" sz="2000" dirty="0" smtClean="0">
              <a:solidFill>
                <a:srgbClr val="FF0000"/>
              </a:solidFill>
            </a:endParaRPr>
          </a:p>
          <a:p>
            <a:endParaRPr lang="sr-Latn-RS" sz="2000" dirty="0" smtClean="0">
              <a:solidFill>
                <a:srgbClr val="FF0000"/>
              </a:solidFill>
            </a:endParaRPr>
          </a:p>
          <a:p>
            <a:r>
              <a:rPr lang="sr-Latn-RS" sz="2000" dirty="0" smtClean="0">
                <a:solidFill>
                  <a:srgbClr val="FF0000"/>
                </a:solidFill>
              </a:rPr>
              <a:t>                                 </a:t>
            </a:r>
            <a:r>
              <a:rPr lang="en-US" sz="2000" dirty="0" smtClean="0">
                <a:solidFill>
                  <a:srgbClr val="FF0000"/>
                </a:solidFill>
              </a:rPr>
              <a:t>S</a:t>
            </a:r>
            <a:r>
              <a:rPr lang="sr-Latn-RS" sz="2000" dirty="0" smtClean="0">
                <a:solidFill>
                  <a:srgbClr val="FF0000"/>
                </a:solidFill>
              </a:rPr>
              <a:t>imbol FET-a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sr-Latn-RS" sz="2000" dirty="0" smtClean="0"/>
          </a:p>
          <a:p>
            <a:r>
              <a:rPr lang="sr-Latn-RS" sz="2000" dirty="0" smtClean="0"/>
              <a:t>        Ima tri elektrode koje se zovu :</a:t>
            </a:r>
          </a:p>
          <a:p>
            <a:r>
              <a:rPr lang="sr-Latn-RS" sz="2000" dirty="0" smtClean="0"/>
              <a:t>G – </a:t>
            </a:r>
            <a:r>
              <a:rPr lang="sr-Latn-RS" sz="2000" dirty="0" smtClean="0">
                <a:solidFill>
                  <a:srgbClr val="FF0000"/>
                </a:solidFill>
              </a:rPr>
              <a:t>gejt</a:t>
            </a:r>
            <a:r>
              <a:rPr lang="sr-Latn-RS" sz="2000" dirty="0" smtClean="0"/>
              <a:t> (gate-vrata),  S – </a:t>
            </a:r>
            <a:r>
              <a:rPr lang="sr-Latn-RS" sz="2000" dirty="0" smtClean="0">
                <a:solidFill>
                  <a:srgbClr val="FF0000"/>
                </a:solidFill>
              </a:rPr>
              <a:t>sors</a:t>
            </a:r>
            <a:r>
              <a:rPr lang="sr-Latn-RS" sz="2000" dirty="0" smtClean="0"/>
              <a:t> (source-izvor)  i D – </a:t>
            </a:r>
            <a:r>
              <a:rPr lang="sr-Latn-RS" sz="2000" dirty="0" smtClean="0">
                <a:solidFill>
                  <a:srgbClr val="FF0000"/>
                </a:solidFill>
              </a:rPr>
              <a:t>drejn</a:t>
            </a:r>
            <a:r>
              <a:rPr lang="sr-Latn-RS" sz="2000" dirty="0" smtClean="0"/>
              <a:t> (drain-odvod).</a:t>
            </a:r>
          </a:p>
          <a:p>
            <a:r>
              <a:rPr lang="sr-Latn-RS" sz="2000" dirty="0" smtClean="0"/>
              <a:t>       U zavisnosti od provodnog kanala dele se na </a:t>
            </a:r>
            <a:r>
              <a:rPr lang="sr-Latn-RS" sz="2000" dirty="0" smtClean="0">
                <a:solidFill>
                  <a:srgbClr val="FF0000"/>
                </a:solidFill>
              </a:rPr>
              <a:t>N-kanalni i P-kanalni</a:t>
            </a:r>
            <a:r>
              <a:rPr lang="sr-Latn-RS" sz="2000" dirty="0" smtClean="0"/>
              <a:t>.</a:t>
            </a:r>
          </a:p>
          <a:p>
            <a:r>
              <a:rPr lang="sr-Latn-RS" sz="2000" dirty="0" smtClean="0"/>
              <a:t>       FET se sastoji od provodnog kanala N tipa, na kome su priključene dve elektrode (sors i drejn) i kontrolne oblasti P tipa koja je spojena sa N tipom i na koju je postavljena  elektroda gejt.</a:t>
            </a:r>
            <a:endParaRPr lang="en-US" sz="2000" dirty="0"/>
          </a:p>
        </p:txBody>
      </p:sp>
      <p:pic>
        <p:nvPicPr>
          <p:cNvPr id="5" name="Picture 3" descr="CD3764F7"/>
          <p:cNvPicPr>
            <a:picLocks noChangeAspect="1" noChangeArrowheads="1"/>
          </p:cNvPicPr>
          <p:nvPr/>
        </p:nvPicPr>
        <p:blipFill>
          <a:blip r:embed="rId2" cstate="print"/>
          <a:srcRect l="67316" t="55347" r="26845" b="39856"/>
          <a:stretch>
            <a:fillRect/>
          </a:stretch>
        </p:blipFill>
        <p:spPr bwMode="auto">
          <a:xfrm>
            <a:off x="4572000" y="3200400"/>
            <a:ext cx="1752600" cy="1066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sr-Latn-RS" dirty="0" smtClean="0"/>
              <a:t>Princip  rada  FET-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      Između drejna i sorsa je postavljen izvor </a:t>
            </a:r>
            <a:r>
              <a:rPr lang="sr-Latn-RS" sz="2000" dirty="0" smtClean="0">
                <a:solidFill>
                  <a:srgbClr val="FF0000"/>
                </a:solidFill>
              </a:rPr>
              <a:t>Ed</a:t>
            </a:r>
            <a:r>
              <a:rPr lang="sr-Latn-RS" sz="2000" dirty="0" smtClean="0"/>
              <a:t> i to tako što je na drejnu pozitivan a na sorsu negativan priključak.</a:t>
            </a:r>
          </a:p>
          <a:p>
            <a:r>
              <a:rPr lang="sr-Latn-RS" sz="2000" dirty="0" smtClean="0"/>
              <a:t>      Između gejta i sorsa je postavljen izvor </a:t>
            </a:r>
            <a:r>
              <a:rPr lang="sr-Latn-RS" sz="2000" dirty="0" smtClean="0">
                <a:solidFill>
                  <a:srgbClr val="FF0000"/>
                </a:solidFill>
              </a:rPr>
              <a:t>Eg</a:t>
            </a:r>
            <a:r>
              <a:rPr lang="sr-Latn-RS" sz="2000" dirty="0" smtClean="0"/>
              <a:t>  pri čemu je gejt na negativnom a sors na pozitivnom priključku.</a:t>
            </a:r>
          </a:p>
          <a:p>
            <a:r>
              <a:rPr lang="sr-Latn-RS" sz="2000" dirty="0" smtClean="0"/>
              <a:t>      Za male napone Eg prostorna oblast je uska a kanal širok pa je i struja kroz FET veća. Povećanjem napona Eg prostorna oblast se povećava pa kanal postaje uži a struja manja.</a:t>
            </a:r>
          </a:p>
          <a:p>
            <a:r>
              <a:rPr lang="sr-Latn-RS" sz="2000" dirty="0" smtClean="0"/>
              <a:t>      Struja počinje da teče tek kada se priključi izvor Ed jer tada elektroni kreću od sorsa prema drejnu. 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pPr algn="r"/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en-US" sz="2000" dirty="0"/>
          </a:p>
        </p:txBody>
      </p:sp>
      <p:pic>
        <p:nvPicPr>
          <p:cNvPr id="4" name="Picture 2" descr="CD3764F7"/>
          <p:cNvPicPr>
            <a:picLocks noChangeAspect="1" noChangeArrowheads="1"/>
          </p:cNvPicPr>
          <p:nvPr/>
        </p:nvPicPr>
        <p:blipFill>
          <a:blip r:embed="rId2" cstate="print"/>
          <a:srcRect l="39357" t="44036" r="31773" b="39264"/>
          <a:stretch>
            <a:fillRect/>
          </a:stretch>
        </p:blipFill>
        <p:spPr bwMode="auto">
          <a:xfrm>
            <a:off x="2971800" y="4191000"/>
            <a:ext cx="37338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sr-Latn-RS" dirty="0" smtClean="0"/>
              <a:t>Princip  rada  FET-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       Ako se napon između sorsa i drejna povećava,  prostorna oblast se u blizini  drejna širi pa se kanal sužava i struja smanjuje . Ako se napon previše poveća može doći do proboja FET-a. </a:t>
            </a:r>
          </a:p>
          <a:p>
            <a:r>
              <a:rPr lang="sr-Latn-RS" sz="2000" dirty="0" smtClean="0"/>
              <a:t>     Na slici je prikazan oblik prostorne oblasti u zavisnosti od promene napona Ed. Prostorni tovar se širi prema drejnu zbog inverzne polarizacije drejna . Kod sorsa oblast je sužena jer je sors direktno polarisan. 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en-US" sz="2000" dirty="0"/>
          </a:p>
        </p:txBody>
      </p:sp>
      <p:pic>
        <p:nvPicPr>
          <p:cNvPr id="5" name="Picture 2" descr="E1FAB3A0"/>
          <p:cNvPicPr>
            <a:picLocks noChangeAspect="1" noChangeArrowheads="1"/>
          </p:cNvPicPr>
          <p:nvPr/>
        </p:nvPicPr>
        <p:blipFill>
          <a:blip r:embed="rId2" cstate="print"/>
          <a:srcRect l="56514" t="22955" r="13094" b="59048"/>
          <a:stretch>
            <a:fillRect/>
          </a:stretch>
        </p:blipFill>
        <p:spPr bwMode="auto">
          <a:xfrm>
            <a:off x="2514600" y="3429000"/>
            <a:ext cx="3581400" cy="304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Statičke  karakteristike  FET-a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r>
              <a:rPr lang="sr-Latn-RS" sz="2000" dirty="0" smtClean="0"/>
              <a:t>     Pošto ulazne struje Ig nema, zavisnost tri veličine (ulazni napon Ugs, izlazna struja Id i izlazni napon Ugs)daju statičke karakteristike FET-a .  Zato postoje dve karakteristike i to: </a:t>
            </a:r>
          </a:p>
          <a:p>
            <a:r>
              <a:rPr lang="sr-Latn-RS" sz="2000" dirty="0" smtClean="0">
                <a:solidFill>
                  <a:srgbClr val="FF0000"/>
                </a:solidFill>
              </a:rPr>
              <a:t> Izlazna karakteristika </a:t>
            </a:r>
            <a:r>
              <a:rPr lang="sr-Latn-RS" sz="2000" dirty="0" smtClean="0"/>
              <a:t>(odnos izlazne struje Id i izlaznog napona Uds) i </a:t>
            </a:r>
          </a:p>
          <a:p>
            <a:r>
              <a:rPr lang="sr-Latn-RS" sz="2000" dirty="0" smtClean="0">
                <a:solidFill>
                  <a:srgbClr val="FF0000"/>
                </a:solidFill>
              </a:rPr>
              <a:t>Prenosna karakteristika</a:t>
            </a:r>
            <a:r>
              <a:rPr lang="sr-Latn-RS" sz="2000" dirty="0" smtClean="0"/>
              <a:t>(odnos izlazne struje Id i ulaznog napona Ugs).</a:t>
            </a:r>
          </a:p>
          <a:p>
            <a:r>
              <a:rPr lang="sr-Latn-RS" sz="2000" dirty="0" smtClean="0"/>
              <a:t>     Šema za snimanje karakteristika sastoji se od dva izvora Ed i Eg ,dva potenciometra P1 i P2, dva zaštitna otpornika Rg i Rd, dva voltmetra i jednog ampermetra. 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en-US" sz="2000" dirty="0"/>
          </a:p>
        </p:txBody>
      </p:sp>
      <p:pic>
        <p:nvPicPr>
          <p:cNvPr id="6" name="Picture 3" descr="E6A8AAD2"/>
          <p:cNvPicPr>
            <a:picLocks noChangeAspect="1" noChangeArrowheads="1"/>
          </p:cNvPicPr>
          <p:nvPr/>
        </p:nvPicPr>
        <p:blipFill>
          <a:blip r:embed="rId2" cstate="print"/>
          <a:srcRect l="46625" t="50883" r="11517" b="38456"/>
          <a:stretch>
            <a:fillRect/>
          </a:stretch>
        </p:blipFill>
        <p:spPr bwMode="auto">
          <a:xfrm>
            <a:off x="1524000" y="3962400"/>
            <a:ext cx="6096000" cy="2438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Statičke  karakteristike  FET-a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r>
              <a:rPr lang="sr-Latn-RS" sz="2000" dirty="0" smtClean="0">
                <a:solidFill>
                  <a:srgbClr val="FF0000"/>
                </a:solidFill>
              </a:rPr>
              <a:t>    Izlazna karakteristika</a:t>
            </a:r>
            <a:r>
              <a:rPr lang="sr-Latn-RS" sz="2000" dirty="0" smtClean="0"/>
              <a:t> ima tri oblasti i to:</a:t>
            </a:r>
          </a:p>
          <a:p>
            <a:r>
              <a:rPr lang="sr-Latn-RS" sz="2000" dirty="0" smtClean="0"/>
              <a:t>Za male napone Uds struja raste sa porastom napona (</a:t>
            </a:r>
            <a:r>
              <a:rPr lang="sr-Latn-RS" sz="2000" dirty="0" smtClean="0">
                <a:solidFill>
                  <a:srgbClr val="FF0000"/>
                </a:solidFill>
              </a:rPr>
              <a:t>otporna oblast</a:t>
            </a:r>
            <a:r>
              <a:rPr lang="sr-Latn-RS" sz="2000" dirty="0" smtClean="0"/>
              <a:t>) .</a:t>
            </a:r>
          </a:p>
          <a:p>
            <a:r>
              <a:rPr lang="sr-Latn-RS" sz="2000" dirty="0" smtClean="0"/>
              <a:t>Daljim povećanjem napona Uds nema porasta struje već je struja konstantna (</a:t>
            </a:r>
            <a:r>
              <a:rPr lang="sr-Latn-RS" sz="2000" dirty="0" smtClean="0">
                <a:solidFill>
                  <a:srgbClr val="FF0000"/>
                </a:solidFill>
              </a:rPr>
              <a:t>oblast zasićenja</a:t>
            </a:r>
            <a:r>
              <a:rPr lang="sr-Latn-RS" sz="2000" dirty="0" smtClean="0"/>
              <a:t>). </a:t>
            </a:r>
          </a:p>
          <a:p>
            <a:r>
              <a:rPr lang="sr-Latn-RS" sz="2000" dirty="0" smtClean="0"/>
              <a:t>Prekomernim povišenjem napona struja naglo raste</a:t>
            </a:r>
            <a:r>
              <a:rPr lang="en-US" sz="2000" dirty="0" smtClean="0"/>
              <a:t> </a:t>
            </a:r>
            <a:r>
              <a:rPr lang="sr-Latn-RS" sz="2000" dirty="0" smtClean="0"/>
              <a:t>i dolazi do proboja (</a:t>
            </a:r>
            <a:r>
              <a:rPr lang="sr-Latn-RS" sz="2000" dirty="0" smtClean="0">
                <a:solidFill>
                  <a:srgbClr val="FF0000"/>
                </a:solidFill>
              </a:rPr>
              <a:t>oblast proboja</a:t>
            </a:r>
            <a:r>
              <a:rPr lang="sr-Latn-RS" sz="2000" dirty="0" smtClean="0"/>
              <a:t>).</a:t>
            </a:r>
          </a:p>
          <a:p>
            <a:r>
              <a:rPr lang="sr-Latn-RS" sz="2000" dirty="0" smtClean="0">
                <a:solidFill>
                  <a:srgbClr val="FF0000"/>
                </a:solidFill>
              </a:rPr>
              <a:t>    Prenosna karakteristika </a:t>
            </a:r>
            <a:r>
              <a:rPr lang="sr-Latn-RS" sz="2000" dirty="0" smtClean="0"/>
              <a:t>pokazuje opadanje struje sa  porastom napona Ugs jer se sužava kanal. Napon za koji struja prestaje da teče zove se </a:t>
            </a:r>
            <a:r>
              <a:rPr lang="sr-Latn-RS" sz="2000" dirty="0" smtClean="0">
                <a:solidFill>
                  <a:srgbClr val="FF0000"/>
                </a:solidFill>
              </a:rPr>
              <a:t>prekidni</a:t>
            </a:r>
            <a:r>
              <a:rPr lang="sr-Latn-RS" sz="2000" dirty="0" smtClean="0"/>
              <a:t>.Struja je najveća za napon Ugs = 0.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pPr>
              <a:buNone/>
            </a:pPr>
            <a:r>
              <a:rPr lang="sr-Latn-RS" sz="2000" dirty="0" smtClean="0"/>
              <a:t>          </a:t>
            </a:r>
            <a:r>
              <a:rPr lang="en-US" sz="2000" dirty="0" smtClean="0"/>
              <a:t>I</a:t>
            </a:r>
            <a:r>
              <a:rPr lang="sr-Latn-RS" sz="2000" dirty="0" smtClean="0"/>
              <a:t>zlazna karakteristika                                 Prenosna karakteristika</a:t>
            </a:r>
          </a:p>
          <a:p>
            <a:endParaRPr lang="en-US" sz="2000" dirty="0"/>
          </a:p>
        </p:txBody>
      </p:sp>
      <p:pic>
        <p:nvPicPr>
          <p:cNvPr id="5" name="Picture 4" descr="E6A8AAD2"/>
          <p:cNvPicPr>
            <a:picLocks noChangeAspect="1" noChangeArrowheads="1"/>
          </p:cNvPicPr>
          <p:nvPr/>
        </p:nvPicPr>
        <p:blipFill>
          <a:blip r:embed="rId2" cstate="print"/>
          <a:srcRect l="40109" t="28961" r="33658" b="56646"/>
          <a:stretch>
            <a:fillRect/>
          </a:stretch>
        </p:blipFill>
        <p:spPr bwMode="auto">
          <a:xfrm>
            <a:off x="1219200" y="4267200"/>
            <a:ext cx="2362200" cy="1828800"/>
          </a:xfrm>
          <a:prstGeom prst="rect">
            <a:avLst/>
          </a:prstGeom>
          <a:noFill/>
        </p:spPr>
      </p:pic>
      <p:pic>
        <p:nvPicPr>
          <p:cNvPr id="7" name="Picture 5" descr="1BE6BAD9"/>
          <p:cNvPicPr>
            <a:picLocks noChangeAspect="1" noChangeArrowheads="1"/>
          </p:cNvPicPr>
          <p:nvPr/>
        </p:nvPicPr>
        <p:blipFill>
          <a:blip r:embed="rId3" cstate="print"/>
          <a:srcRect l="39988" t="12236" r="39787" b="73029"/>
          <a:stretch>
            <a:fillRect/>
          </a:stretch>
        </p:blipFill>
        <p:spPr bwMode="auto">
          <a:xfrm>
            <a:off x="5791200" y="4267200"/>
            <a:ext cx="23622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15" presetID="33" presetClass="emph" presetSubtype="0" fill="remove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MOSFET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Latn-RS" sz="2000" dirty="0" smtClean="0"/>
              <a:t>          Ova vrsta FET-a se zove FET sa izolovanim gejtom (</a:t>
            </a:r>
            <a:r>
              <a:rPr lang="sr-Latn-RS" sz="2000" dirty="0" smtClean="0">
                <a:solidFill>
                  <a:srgbClr val="FF0000"/>
                </a:solidFill>
              </a:rPr>
              <a:t>IGFET</a:t>
            </a:r>
            <a:r>
              <a:rPr lang="sr-Latn-RS" sz="2000" dirty="0" smtClean="0"/>
              <a:t>). Ali se u praksi češće koristi naziv </a:t>
            </a:r>
            <a:r>
              <a:rPr lang="sr-Latn-RS" sz="2000" dirty="0" smtClean="0">
                <a:solidFill>
                  <a:srgbClr val="FF0000"/>
                </a:solidFill>
              </a:rPr>
              <a:t>MOSFET</a:t>
            </a:r>
            <a:r>
              <a:rPr lang="sr-Latn-RS" sz="2000" dirty="0" smtClean="0"/>
              <a:t> (Metal Oxid Semiconductor) jer označava tri sloja od kojih je izrađen. Postoje dve vrste i to :                        sa </a:t>
            </a:r>
            <a:r>
              <a:rPr lang="sr-Latn-RS" sz="2000" dirty="0" smtClean="0">
                <a:solidFill>
                  <a:srgbClr val="FF0000"/>
                </a:solidFill>
              </a:rPr>
              <a:t>ugrađenim</a:t>
            </a:r>
            <a:r>
              <a:rPr lang="sr-Latn-RS" sz="2000" dirty="0" smtClean="0"/>
              <a:t> i sa </a:t>
            </a:r>
            <a:r>
              <a:rPr lang="sr-Latn-RS" sz="2000" dirty="0" smtClean="0">
                <a:solidFill>
                  <a:srgbClr val="FF0000"/>
                </a:solidFill>
              </a:rPr>
              <a:t>indukovanim</a:t>
            </a:r>
            <a:r>
              <a:rPr lang="sr-Latn-RS" sz="2000" dirty="0" smtClean="0"/>
              <a:t> kanalom. </a:t>
            </a:r>
          </a:p>
          <a:p>
            <a:pPr>
              <a:buNone/>
            </a:pPr>
            <a:r>
              <a:rPr lang="sr-Latn-RS" sz="2000" dirty="0" smtClean="0">
                <a:solidFill>
                  <a:srgbClr val="FF0000"/>
                </a:solidFill>
              </a:rPr>
              <a:t>            FET sa indukovanim kanalom </a:t>
            </a:r>
            <a:r>
              <a:rPr lang="sr-Latn-RS" sz="2000" dirty="0" smtClean="0"/>
              <a:t>je napravljen od osnove koja je poluprovodnik P ili N tipa u zavisnosti od tipa FET-a. Ako je N kanalni onda je </a:t>
            </a:r>
            <a:r>
              <a:rPr lang="sr-Latn-RS" sz="2000" dirty="0" smtClean="0">
                <a:solidFill>
                  <a:srgbClr val="FF0000"/>
                </a:solidFill>
              </a:rPr>
              <a:t>podloga P </a:t>
            </a:r>
            <a:r>
              <a:rPr lang="sr-Latn-RS" sz="2000" dirty="0" smtClean="0"/>
              <a:t>tipa. U podlogu se ubacuju  dve oblasti N tipa velikih koncentracija primesa </a:t>
            </a:r>
            <a:r>
              <a:rPr lang="sr-Latn-RS" sz="2000" dirty="0" smtClean="0">
                <a:solidFill>
                  <a:srgbClr val="FF0000"/>
                </a:solidFill>
              </a:rPr>
              <a:t>N+</a:t>
            </a:r>
            <a:r>
              <a:rPr lang="sr-Latn-RS" sz="2000" dirty="0" smtClean="0"/>
              <a:t> koje predstavljaju sors i drejn. </a:t>
            </a:r>
          </a:p>
          <a:p>
            <a:pPr>
              <a:buNone/>
            </a:pPr>
            <a:r>
              <a:rPr lang="sr-Latn-RS" sz="2000" dirty="0" smtClean="0"/>
              <a:t>           Zatim se između S i D nanosi sloj </a:t>
            </a:r>
            <a:r>
              <a:rPr lang="sr-Latn-RS" sz="2000" dirty="0" smtClean="0">
                <a:solidFill>
                  <a:srgbClr val="FF0000"/>
                </a:solidFill>
              </a:rPr>
              <a:t>silicijum-dioksida</a:t>
            </a:r>
            <a:r>
              <a:rPr lang="sr-Latn-RS" sz="2000" dirty="0" smtClean="0"/>
              <a:t> kao izolator ispod priključka za gejt.Na kraju se nanese sloj </a:t>
            </a:r>
            <a:r>
              <a:rPr lang="sr-Latn-RS" sz="2000" dirty="0" smtClean="0">
                <a:solidFill>
                  <a:srgbClr val="FF0000"/>
                </a:solidFill>
              </a:rPr>
              <a:t>metala</a:t>
            </a:r>
            <a:r>
              <a:rPr lang="sr-Latn-RS" sz="2000" dirty="0" smtClean="0"/>
              <a:t> za gejt , sors i drejn. </a:t>
            </a:r>
          </a:p>
          <a:p>
            <a:pPr>
              <a:buNone/>
            </a:pPr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r>
              <a:rPr lang="sr-Latn-RS" sz="2000" dirty="0" smtClean="0"/>
              <a:t>        </a:t>
            </a:r>
            <a:endParaRPr lang="en-US" sz="2000" dirty="0"/>
          </a:p>
        </p:txBody>
      </p:sp>
      <p:pic>
        <p:nvPicPr>
          <p:cNvPr id="6" name="Picture 2" descr="A8B83427"/>
          <p:cNvPicPr>
            <a:picLocks noChangeAspect="1" noChangeArrowheads="1"/>
          </p:cNvPicPr>
          <p:nvPr/>
        </p:nvPicPr>
        <p:blipFill>
          <a:blip r:embed="rId2" cstate="print"/>
          <a:srcRect l="53214" t="14605" r="8402" b="72435"/>
          <a:stretch>
            <a:fillRect/>
          </a:stretch>
        </p:blipFill>
        <p:spPr bwMode="auto">
          <a:xfrm>
            <a:off x="2286000" y="4419600"/>
            <a:ext cx="4267200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MOSFET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sz="2000" dirty="0" smtClean="0"/>
              <a:t>            Da bi mogao da radi MOSFET mora biti polarisan sa dva izvora i to Eg i Ed. Ako na gejt stavimo pozitivni priključak formira se kanal ispod gejta koji je pun elektrona. Ovaj kanal omogućava povezivanje sorsa i drejna i on se formira tek posle nekog  napona (</a:t>
            </a:r>
            <a:r>
              <a:rPr lang="sr-Latn-RS" sz="2000" dirty="0" smtClean="0">
                <a:solidFill>
                  <a:srgbClr val="FF0000"/>
                </a:solidFill>
              </a:rPr>
              <a:t>napon praga</a:t>
            </a:r>
            <a:r>
              <a:rPr lang="sr-Latn-RS" sz="2000" dirty="0" smtClean="0"/>
              <a:t>).  </a:t>
            </a:r>
          </a:p>
          <a:p>
            <a:pPr>
              <a:buNone/>
            </a:pPr>
            <a:r>
              <a:rPr lang="sr-Latn-RS" sz="2000" dirty="0" smtClean="0"/>
              <a:t>            Da bi struja mogla da teče mora se aktivirati izvor Ed koji će usmeriti elektrone iz sorsa kroz kanal u drejn. Povećanjem toga napona prvo struja raste a zatim suženjem kanala postaje konstantna. </a:t>
            </a:r>
          </a:p>
          <a:p>
            <a:pPr>
              <a:buNone/>
            </a:pPr>
            <a:r>
              <a:rPr lang="sr-Latn-RS" sz="2000" dirty="0" smtClean="0"/>
              <a:t>           Prelaskom iznad neke vrednosti  napona Ed može doći do proboja, pa je izlazna karakteristika ista kao kod FET-a.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pPr>
              <a:buNone/>
            </a:pPr>
            <a:r>
              <a:rPr lang="sr-Latn-RS" sz="2000" dirty="0" smtClean="0"/>
              <a:t>       </a:t>
            </a:r>
            <a:endParaRPr lang="en-US" sz="2000" dirty="0"/>
          </a:p>
        </p:txBody>
      </p:sp>
      <p:pic>
        <p:nvPicPr>
          <p:cNvPr id="5" name="Picture 3" descr="8EB0D3D0"/>
          <p:cNvPicPr>
            <a:picLocks noChangeAspect="1" noChangeArrowheads="1"/>
          </p:cNvPicPr>
          <p:nvPr/>
        </p:nvPicPr>
        <p:blipFill>
          <a:blip r:embed="rId2" cstate="print"/>
          <a:srcRect l="38468" t="4125" r="20011" b="78706"/>
          <a:stretch>
            <a:fillRect/>
          </a:stretch>
        </p:blipFill>
        <p:spPr bwMode="auto">
          <a:xfrm>
            <a:off x="838200" y="4114800"/>
            <a:ext cx="3733800" cy="2590800"/>
          </a:xfrm>
          <a:prstGeom prst="rect">
            <a:avLst/>
          </a:prstGeom>
          <a:noFill/>
        </p:spPr>
      </p:pic>
      <p:pic>
        <p:nvPicPr>
          <p:cNvPr id="7" name="Picture 4" descr="8EB0D3D0"/>
          <p:cNvPicPr>
            <a:picLocks noChangeAspect="1" noChangeArrowheads="1"/>
          </p:cNvPicPr>
          <p:nvPr/>
        </p:nvPicPr>
        <p:blipFill>
          <a:blip r:embed="rId2" cstate="print"/>
          <a:srcRect l="37566" t="24078" r="21468" b="57121"/>
          <a:stretch>
            <a:fillRect/>
          </a:stretch>
        </p:blipFill>
        <p:spPr bwMode="auto">
          <a:xfrm>
            <a:off x="4800600" y="4191000"/>
            <a:ext cx="3581400" cy="2514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sr-Latn-RS" dirty="0" smtClean="0"/>
              <a:t>MOSFET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5410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Latn-RS" sz="2000" dirty="0" smtClean="0"/>
              <a:t>          I ovaj FET ima prenosnu i izlaznu karakteristiku kao i FET i na sličan način se snima.</a:t>
            </a:r>
          </a:p>
          <a:p>
            <a:pPr>
              <a:buNone/>
            </a:pPr>
            <a:r>
              <a:rPr lang="sr-Latn-RS" sz="2000" dirty="0" smtClean="0">
                <a:solidFill>
                  <a:srgbClr val="FF0000"/>
                </a:solidFill>
              </a:rPr>
              <a:t>           Prenosna karakteristika</a:t>
            </a:r>
            <a:r>
              <a:rPr lang="sr-Latn-RS" sz="2000" dirty="0" smtClean="0"/>
              <a:t> se razlikuje i vidi se da struja kroz MOSFET teče tek kada napon pređe preko napona pragakkoji je obično </a:t>
            </a:r>
            <a:r>
              <a:rPr lang="sr-Latn-RS" sz="2000" smtClean="0"/>
              <a:t>od 1V </a:t>
            </a:r>
            <a:r>
              <a:rPr lang="sr-Latn-RS" sz="2000" dirty="0" smtClean="0"/>
              <a:t>do 6V.</a:t>
            </a:r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endParaRPr lang="sr-Latn-RS" sz="2000" dirty="0" smtClean="0"/>
          </a:p>
          <a:p>
            <a:pPr>
              <a:buNone/>
            </a:pPr>
            <a:r>
              <a:rPr lang="sr-Latn-RS" sz="2000" dirty="0" smtClean="0">
                <a:solidFill>
                  <a:srgbClr val="FF0000"/>
                </a:solidFill>
              </a:rPr>
              <a:t> Prenosna karakteristika           simboli                    Izlazna karakteristika</a:t>
            </a:r>
          </a:p>
        </p:txBody>
      </p:sp>
      <p:pic>
        <p:nvPicPr>
          <p:cNvPr id="6" name="Picture 5" descr="C42AC6D"/>
          <p:cNvPicPr>
            <a:picLocks noChangeAspect="1" noChangeArrowheads="1"/>
          </p:cNvPicPr>
          <p:nvPr/>
        </p:nvPicPr>
        <p:blipFill>
          <a:blip r:embed="rId2" cstate="print"/>
          <a:srcRect l="35478" t="6067" r="10262" b="80313"/>
          <a:stretch>
            <a:fillRect/>
          </a:stretch>
        </p:blipFill>
        <p:spPr bwMode="auto">
          <a:xfrm>
            <a:off x="381000" y="2895600"/>
            <a:ext cx="4572000" cy="2667000"/>
          </a:xfrm>
          <a:prstGeom prst="rect">
            <a:avLst/>
          </a:prstGeom>
          <a:noFill/>
        </p:spPr>
      </p:pic>
      <p:pic>
        <p:nvPicPr>
          <p:cNvPr id="2050" name="Picture 2" descr="8EB0D3D0"/>
          <p:cNvPicPr>
            <a:picLocks noChangeAspect="1" noChangeArrowheads="1"/>
          </p:cNvPicPr>
          <p:nvPr/>
        </p:nvPicPr>
        <p:blipFill>
          <a:blip r:embed="rId3" cstate="print"/>
          <a:srcRect l="37566" t="50063" r="33217" b="34767"/>
          <a:stretch>
            <a:fillRect/>
          </a:stretch>
        </p:blipFill>
        <p:spPr bwMode="auto">
          <a:xfrm>
            <a:off x="5181600" y="2895600"/>
            <a:ext cx="37338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879</Words>
  <Application>Microsoft Office PowerPoint</Application>
  <PresentationFormat>On-screen Show (4:3)</PresentationFormat>
  <Paragraphs>93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Flow</vt:lpstr>
      <vt:lpstr>UNIPOLARNI  TRANZISTORI</vt:lpstr>
      <vt:lpstr>Princip  rada  FET- a</vt:lpstr>
      <vt:lpstr>Princip  rada  FET- a</vt:lpstr>
      <vt:lpstr>Princip  rada  FET- a</vt:lpstr>
      <vt:lpstr>Statičke  karakteristike  FET-a</vt:lpstr>
      <vt:lpstr>Statičke  karakteristike  FET-a</vt:lpstr>
      <vt:lpstr>MOSFET</vt:lpstr>
      <vt:lpstr>MOSFET</vt:lpstr>
      <vt:lpstr>MOSFET</vt:lpstr>
      <vt:lpstr>MOSFET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UNIPOLARNI  TRANZISTORI</dc:title>
  <dc:creator>PC</dc:creator>
  <cp:lastModifiedBy>sasak djole</cp:lastModifiedBy>
  <cp:revision>23</cp:revision>
  <dcterms:created xsi:type="dcterms:W3CDTF">2011-04-22T16:09:38Z</dcterms:created>
  <dcterms:modified xsi:type="dcterms:W3CDTF">2018-11-06T18:58:33Z</dcterms:modified>
</cp:coreProperties>
</file>