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5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4F50A3-55E7-4493-950A-120FF4EB09DD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220A11-048F-4B6A-BE9E-DFD0A5AE416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20206"/>
            <a:ext cx="8027232" cy="1828800"/>
          </a:xfrm>
        </p:spPr>
        <p:txBody>
          <a:bodyPr/>
          <a:lstStyle/>
          <a:p>
            <a:r>
              <a:rPr lang="sr-Latn-CS" dirty="0" smtClean="0"/>
              <a:t>Osnovne naredbe SQL-a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95536" y="1053314"/>
            <a:ext cx="828092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U daljnjem tekstu detaljnije su pojašnjene sljedeće osnovne naredbe SQL-a: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kreiranje tabela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unos podataka u tabele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uzimanje podataka iz tabele (pretraživanje)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izmjena podataka u tabelama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brisanje podataka iz tabela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807950"/>
          </a:xfrm>
        </p:spPr>
        <p:txBody>
          <a:bodyPr/>
          <a:lstStyle/>
          <a:p>
            <a:r>
              <a:rPr lang="sr-Latn-CS" dirty="0" smtClean="0"/>
              <a:t>Kreiranje tabela</a:t>
            </a:r>
            <a:endParaRPr lang="en-US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1316085"/>
            <a:ext cx="8352928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746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Opšti oblik SQL naredbe za kreiranje tabela u relacijskom modelu je:</a:t>
            </a:r>
          </a:p>
          <a:p>
            <a:pPr marL="0" marR="0" lvl="0" indent="2746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 CREATE TABLE &lt;ime-tabele&gt;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&lt;definicija atributa&gt; </a:t>
            </a: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Definicija atributa ima oblik: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&lt;ime stupca   tip podatka &gt; &lt; [NOT NULL]&gt;</a:t>
            </a: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000" dirty="0">
                <a:latin typeface="+mj-lt"/>
                <a:ea typeface="Times New Roman" pitchFamily="18" charset="0"/>
              </a:rPr>
              <a:t>đ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 se pod tipom podatka podrazumijevaju standardni SQL tipovi podataka (znakovni, isključivo numerički, datumski i sl.), dok se s NOT NULL definiše obaveza unosa podatka u tabelu na način da NOT NULL znači da se taj podatak obavezno mora unijeti odnosno NULL znači da podataka nije obavezan.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274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663934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Unos podataka u tabelu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1130258"/>
            <a:ext cx="835292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Opšti oblik naredbe SQL-a za unos podataka, odnosno dodavanje novih redova u tabelu je: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INSERT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INTO ime-tabele (lista_atributa)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VALUES (lista_vrijednosti)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ili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INSERT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INTO  ime-tabele (lista_vrijednosti)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SELECT ... FROM ... WHERE ...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792088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Uzimanje podataka iz tabele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639539"/>
            <a:ext cx="835292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006475" algn="l"/>
                <a:tab pos="1189038" algn="l"/>
                <a:tab pos="4937125" algn="l"/>
              </a:tabLst>
            </a:pP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Najčešće  se koristi sljedeći oblik, tj. naredba 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SELECT: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SELECT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 [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All/DISTINCT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] &lt;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lista atributa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&gt;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FROM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 &lt;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lista tabela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&gt;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WHERE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 &lt;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uslov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</a:rPr>
              <a:t>&gt;;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r>
              <a:rPr lang="hr-HR" sz="2200" dirty="0">
                <a:latin typeface="+mj-lt"/>
                <a:ea typeface="Times New Roman" pitchFamily="18" charset="0"/>
              </a:rPr>
              <a:t>đ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 je: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&lt;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Lista atributa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&gt; - kolone tabela koji se žele u rezultatu.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6475" algn="l"/>
                <a:tab pos="1189038" algn="l"/>
                <a:tab pos="4937125" algn="l"/>
              </a:tabLst>
            </a:pP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&lt;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Lista tabela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&gt; - tabele koje se koriste u pretraživanju.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06475" algn="l"/>
                <a:tab pos="1189038" algn="l"/>
                <a:tab pos="4937125" algn="l"/>
              </a:tabLst>
            </a:pP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&lt;</a:t>
            </a:r>
            <a:r>
              <a:rPr kumimoji="0" lang="hr-HR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Uslov</a:t>
            </a:r>
            <a:r>
              <a:rPr kumimoji="0" lang="hr-H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&gt; - predikat koji zadovoljavaju selektirane n-torke u rezultatu.</a:t>
            </a:r>
            <a:endParaRPr kumimoji="0" lang="hr-H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663934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Izmjena podataka u tabelama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55679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400" dirty="0" smtClean="0"/>
              <a:t> Izmjena </a:t>
            </a:r>
            <a:r>
              <a:rPr lang="hr-HR" sz="2400" dirty="0"/>
              <a:t>vrijednosti podataka (ažuriranje) u </a:t>
            </a:r>
            <a:r>
              <a:rPr lang="hr-HR" sz="2400" dirty="0" smtClean="0"/>
              <a:t>tabeli </a:t>
            </a:r>
            <a:r>
              <a:rPr lang="hr-HR" sz="2400" dirty="0"/>
              <a:t>postiže se </a:t>
            </a:r>
            <a:r>
              <a:rPr lang="hr-HR" sz="2400" dirty="0" smtClean="0"/>
              <a:t>upotrebom </a:t>
            </a:r>
            <a:r>
              <a:rPr lang="hr-HR" sz="2400" dirty="0"/>
              <a:t>naredbe UPDATE. </a:t>
            </a:r>
            <a:r>
              <a:rPr lang="hr-HR" sz="2400" dirty="0" smtClean="0"/>
              <a:t>Opšti </a:t>
            </a:r>
            <a:r>
              <a:rPr lang="hr-HR" sz="2400" dirty="0"/>
              <a:t>oblik te naredbe može se prikazati kao</a:t>
            </a:r>
            <a:r>
              <a:rPr lang="hr-HR" sz="2400" dirty="0" smtClean="0"/>
              <a:t>:</a:t>
            </a:r>
          </a:p>
          <a:p>
            <a:endParaRPr lang="en-US" sz="2400" dirty="0"/>
          </a:p>
          <a:p>
            <a:r>
              <a:rPr lang="hr-HR" sz="2400" dirty="0">
                <a:solidFill>
                  <a:srgbClr val="0070C0"/>
                </a:solidFill>
              </a:rPr>
              <a:t>UPDATE &lt;</a:t>
            </a:r>
            <a:r>
              <a:rPr lang="hr-HR" sz="2400" dirty="0" smtClean="0">
                <a:solidFill>
                  <a:srgbClr val="0070C0"/>
                </a:solidFill>
              </a:rPr>
              <a:t>ime-tabele&gt;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hr-HR" sz="2400" dirty="0">
                <a:solidFill>
                  <a:srgbClr val="0070C0"/>
                </a:solidFill>
              </a:rPr>
              <a:t>SET &lt;atribut = izraz&gt;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hr-HR" sz="2400" dirty="0">
                <a:solidFill>
                  <a:srgbClr val="0070C0"/>
                </a:solidFill>
              </a:rPr>
              <a:t>         WHERE &lt;</a:t>
            </a:r>
            <a:r>
              <a:rPr lang="hr-HR" sz="2400" dirty="0" smtClean="0">
                <a:solidFill>
                  <a:srgbClr val="0070C0"/>
                </a:solidFill>
              </a:rPr>
              <a:t>uslov&gt;</a:t>
            </a:r>
          </a:p>
          <a:p>
            <a:endParaRPr lang="en-US" sz="2400" dirty="0"/>
          </a:p>
          <a:p>
            <a:r>
              <a:rPr lang="hr-HR" sz="2400" dirty="0"/>
              <a:t>U svim n-torkama u relaciji koje zadovoljavaju </a:t>
            </a:r>
            <a:r>
              <a:rPr lang="hr-HR" sz="2400" dirty="0" smtClean="0"/>
              <a:t>uslov </a:t>
            </a:r>
            <a:r>
              <a:rPr lang="hr-HR" sz="2400" dirty="0"/>
              <a:t>mijenja se (ažurira) vrijednost navedenih atributa.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735942"/>
          </a:xfrm>
        </p:spPr>
        <p:txBody>
          <a:bodyPr/>
          <a:lstStyle/>
          <a:p>
            <a:r>
              <a:rPr lang="sr-Latn-CS" dirty="0" smtClean="0"/>
              <a:t>Brisanje podataka iz tabele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340768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Za brisanje podataka iz </a:t>
            </a:r>
            <a:r>
              <a:rPr lang="hr-HR" sz="2400" dirty="0" smtClean="0"/>
              <a:t>tabele </a:t>
            </a:r>
            <a:r>
              <a:rPr lang="hr-HR" sz="2400" dirty="0"/>
              <a:t>koristi se SQL naredba DELETE (brisanje). </a:t>
            </a:r>
            <a:r>
              <a:rPr lang="hr-HR" sz="2400" dirty="0" smtClean="0"/>
              <a:t>Opšti </a:t>
            </a:r>
            <a:r>
              <a:rPr lang="hr-HR" sz="2400" dirty="0"/>
              <a:t>oblik te naredbe je</a:t>
            </a:r>
            <a:r>
              <a:rPr lang="hr-HR" sz="2400" dirty="0" smtClean="0"/>
              <a:t>:</a:t>
            </a:r>
          </a:p>
          <a:p>
            <a:endParaRPr lang="en-US" sz="2400" dirty="0"/>
          </a:p>
          <a:p>
            <a:r>
              <a:rPr lang="hr-HR" sz="2400" dirty="0">
                <a:solidFill>
                  <a:srgbClr val="0070C0"/>
                </a:solidFill>
              </a:rPr>
              <a:t>DELETE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hr-HR" sz="2400" dirty="0">
                <a:solidFill>
                  <a:srgbClr val="0070C0"/>
                </a:solidFill>
              </a:rPr>
              <a:t>FROM &lt;</a:t>
            </a:r>
            <a:r>
              <a:rPr lang="hr-HR" sz="2400" dirty="0" smtClean="0">
                <a:solidFill>
                  <a:srgbClr val="0070C0"/>
                </a:solidFill>
              </a:rPr>
              <a:t>ime-tabele&gt;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hr-HR" sz="2400" dirty="0">
                <a:solidFill>
                  <a:srgbClr val="0070C0"/>
                </a:solidFill>
              </a:rPr>
              <a:t>WHERE &lt;</a:t>
            </a:r>
            <a:r>
              <a:rPr lang="hr-HR" sz="2400" dirty="0" smtClean="0">
                <a:solidFill>
                  <a:srgbClr val="0070C0"/>
                </a:solidFill>
              </a:rPr>
              <a:t>uslov&gt;</a:t>
            </a:r>
          </a:p>
          <a:p>
            <a:endParaRPr lang="en-US" sz="2400" dirty="0"/>
          </a:p>
          <a:p>
            <a:r>
              <a:rPr lang="hr-HR" sz="2400" dirty="0"/>
              <a:t>Ona briše sve n-torke koje zadovoljavaju </a:t>
            </a:r>
            <a:r>
              <a:rPr lang="hr-HR" sz="2400" dirty="0" smtClean="0"/>
              <a:t>uslov.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346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Osnovne naredbe SQL-a</vt:lpstr>
      <vt:lpstr>PowerPoint Presentation</vt:lpstr>
      <vt:lpstr>Kreiranje tabela</vt:lpstr>
      <vt:lpstr>Unos podataka u tabelu</vt:lpstr>
      <vt:lpstr>Uzimanje podataka iz tabele</vt:lpstr>
      <vt:lpstr>Izmjena podataka u tabelama</vt:lpstr>
      <vt:lpstr>Brisanje podataka iz tabele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Osnovne naredbe SQL-a</dc:title>
  <dc:creator>XP</dc:creator>
  <cp:lastModifiedBy>Nastavnik</cp:lastModifiedBy>
  <cp:revision>4</cp:revision>
  <dcterms:created xsi:type="dcterms:W3CDTF">2011-12-11T15:29:00Z</dcterms:created>
  <dcterms:modified xsi:type="dcterms:W3CDTF">2021-02-09T10:09:39Z</dcterms:modified>
</cp:coreProperties>
</file>