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Segoe Print" pitchFamily="2" charset="0"/>
      <p:regular r:id="rId14"/>
      <p:bold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3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2F2325"/>
                </a:solidFill>
                <a:latin typeface="Segoe Print" pitchFamily="2" charset="0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9822"/>
            <a:ext cx="6259390" cy="1251878"/>
            <a:chOff x="0" y="0"/>
            <a:chExt cx="8345853" cy="166917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0" y="0"/>
              <a:ext cx="8345853" cy="166917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36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dirty="0">
                  <a:solidFill>
                    <a:srgbClr val="2F2325"/>
                  </a:solidFill>
                  <a:latin typeface="Segoe Print" pitchFamily="2" charset="0"/>
                </a:rPr>
                <a:t>With Teacher </a:t>
              </a:r>
              <a:r>
                <a:rPr lang="en-US" sz="3200" dirty="0" err="1">
                  <a:solidFill>
                    <a:srgbClr val="2F2325"/>
                  </a:solidFill>
                  <a:latin typeface="Segoe Print" pitchFamily="2" charset="0"/>
                </a:rPr>
                <a:t>Elida</a:t>
              </a:r>
              <a:endParaRPr lang="en-US" sz="3200" dirty="0">
                <a:solidFill>
                  <a:srgbClr val="2F2325"/>
                </a:solidFill>
                <a:latin typeface="Segoe Print" pitchFamily="2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9851" y="1484705"/>
            <a:ext cx="10888297" cy="2693549"/>
            <a:chOff x="0" y="0"/>
            <a:chExt cx="14517730" cy="3591398"/>
          </a:xfrm>
        </p:grpSpPr>
        <p:sp>
          <p:nvSpPr>
            <p:cNvPr id="3" name="TextBox 3"/>
            <p:cNvSpPr txBox="1"/>
            <p:nvPr/>
          </p:nvSpPr>
          <p:spPr>
            <a:xfrm>
              <a:off x="0" y="-142875"/>
              <a:ext cx="14517730" cy="1602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9359"/>
                </a:lnSpc>
              </a:pPr>
              <a:r>
                <a:rPr lang="en-US" sz="7199" dirty="0">
                  <a:solidFill>
                    <a:srgbClr val="F3CB63"/>
                  </a:solidFill>
                  <a:latin typeface="Segoe Print" pitchFamily="2" charset="0"/>
                </a:rPr>
                <a:t>USED TO+ INFINITIVE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31929"/>
              <a:ext cx="14517730" cy="195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19"/>
                </a:lnSpc>
              </a:pPr>
              <a:r>
                <a:rPr lang="en-US" sz="2800" dirty="0">
                  <a:solidFill>
                    <a:srgbClr val="FFF8F3"/>
                  </a:solidFill>
                  <a:latin typeface="Segoe Print" pitchFamily="2" charset="0"/>
                </a:rPr>
                <a:t>to talk about states (e.g. with the verbs be, have, believe, like) or actions that happened regularly in the past but are no longer happening in the present. 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8409527">
            <a:off x="17010330" y="164986"/>
            <a:ext cx="901816" cy="106723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461237" y="9258300"/>
            <a:ext cx="902866" cy="35950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800000">
            <a:off x="2324662" y="2048935"/>
            <a:ext cx="558826" cy="53647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-493611" y="9263820"/>
            <a:ext cx="1912487" cy="10231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74329" y="759697"/>
            <a:ext cx="1828937" cy="15020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915604">
            <a:off x="10301624" y="9263785"/>
            <a:ext cx="1625619" cy="162765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306274">
            <a:off x="17104509" y="3371789"/>
            <a:ext cx="1186763" cy="1553863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733425" y="4920717"/>
            <a:ext cx="16821150" cy="4600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4000" dirty="0">
                <a:solidFill>
                  <a:srgbClr val="FFFFFF"/>
                </a:solidFill>
                <a:latin typeface="Segoe Print" pitchFamily="2" charset="0"/>
              </a:rPr>
              <a:t>When I was your age, I used to be very eager to learn.</a:t>
            </a:r>
          </a:p>
          <a:p>
            <a:pPr algn="ctr">
              <a:lnSpc>
                <a:spcPts val="7279"/>
              </a:lnSpc>
            </a:pPr>
            <a:r>
              <a:rPr lang="en-US" sz="4000" dirty="0">
                <a:solidFill>
                  <a:srgbClr val="FFFFFF"/>
                </a:solidFill>
                <a:latin typeface="Segoe Print" pitchFamily="2" charset="0"/>
              </a:rPr>
              <a:t>When I was kid , I used to believe that my dad was a spy.</a:t>
            </a:r>
          </a:p>
          <a:p>
            <a:pPr algn="ctr">
              <a:lnSpc>
                <a:spcPts val="7279"/>
              </a:lnSpc>
            </a:pPr>
            <a:endParaRPr sz="4000" dirty="0">
              <a:latin typeface="Segoe Print" pitchFamily="2" charset="0"/>
            </a:endParaRPr>
          </a:p>
          <a:p>
            <a:pPr algn="ctr">
              <a:lnSpc>
                <a:spcPts val="7280"/>
              </a:lnSpc>
            </a:pPr>
            <a:r>
              <a:rPr lang="en-US" sz="4000" dirty="0">
                <a:solidFill>
                  <a:srgbClr val="FFFFFF"/>
                </a:solidFill>
                <a:latin typeface="Segoe Print" pitchFamily="2" charset="0"/>
              </a:rPr>
              <a:t>NOTE: we do not use this structure to talk about single past actions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44914" y="2819564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48928">
            <a:off x="13275041" y="7667831"/>
            <a:ext cx="4488501" cy="2070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836184" y="5320005"/>
            <a:ext cx="10615633" cy="3825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2F2325"/>
                </a:solidFill>
                <a:latin typeface="Segoe Print" pitchFamily="2" charset="0"/>
              </a:rPr>
              <a:t>For breakfast I'd have cereal with milk in primary school, but now I'll just have a piece of toast. </a:t>
            </a:r>
          </a:p>
          <a:p>
            <a:pPr algn="ctr">
              <a:lnSpc>
                <a:spcPts val="5040"/>
              </a:lnSpc>
            </a:pPr>
            <a:endParaRPr dirty="0">
              <a:latin typeface="Segoe Print" pitchFamily="2" charset="0"/>
            </a:endParaRPr>
          </a:p>
          <a:p>
            <a:pPr marL="0" lvl="0" indent="0" algn="ctr">
              <a:lnSpc>
                <a:spcPts val="5040"/>
              </a:lnSpc>
            </a:pPr>
            <a:r>
              <a:rPr lang="en-US" sz="3600" dirty="0">
                <a:solidFill>
                  <a:srgbClr val="2F2325"/>
                </a:solidFill>
                <a:latin typeface="Segoe Print" pitchFamily="2" charset="0"/>
              </a:rPr>
              <a:t>(e.g. after school, before going to bed, at break time, at lunchtime...)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80920" y="3123119"/>
            <a:ext cx="11326159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4800" dirty="0">
                <a:solidFill>
                  <a:srgbClr val="FFF8F3"/>
                </a:solidFill>
                <a:latin typeface="Segoe Print" pitchFamily="2" charset="0"/>
              </a:rPr>
              <a:t>write sentences comparing your routine in primary school and now. 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124200" y="2857500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3507">
            <a:off x="8738252" y="5944388"/>
            <a:ext cx="7923107" cy="36545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80920" y="3123119"/>
            <a:ext cx="11326159" cy="1271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80"/>
              </a:lnSpc>
            </a:pPr>
            <a:r>
              <a:rPr lang="en-US" sz="8800" dirty="0">
                <a:solidFill>
                  <a:srgbClr val="FFF8F3"/>
                </a:solidFill>
                <a:latin typeface="Segoe Print" pitchFamily="2" charset="0"/>
              </a:rPr>
              <a:t>THANK YOU! :)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24264" y="2945553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641561" y="3134465"/>
            <a:ext cx="9921261" cy="359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40"/>
              </a:lnSpc>
            </a:pPr>
            <a:r>
              <a:rPr lang="en-US" sz="5400" u="none" dirty="0">
                <a:solidFill>
                  <a:srgbClr val="2F2325"/>
                </a:solidFill>
                <a:latin typeface="Segoe Print" pitchFamily="2" charset="0"/>
              </a:rPr>
              <a:t>Welcome, students!</a:t>
            </a:r>
          </a:p>
          <a:p>
            <a:pPr marL="0" lvl="0" indent="0" algn="ctr">
              <a:lnSpc>
                <a:spcPts val="7040"/>
              </a:lnSpc>
            </a:pPr>
            <a:r>
              <a:rPr lang="en-US" sz="5400" b="1" u="none" dirty="0">
                <a:solidFill>
                  <a:srgbClr val="2F2325"/>
                </a:solidFill>
                <a:latin typeface="Segoe Print" pitchFamily="2" charset="0"/>
              </a:rPr>
              <a:t>Focus 4Unit 1.2 Present and Past Habits</a:t>
            </a:r>
          </a:p>
          <a:p>
            <a:pPr marL="0" lvl="0" indent="0" algn="ctr">
              <a:lnSpc>
                <a:spcPts val="7040"/>
              </a:lnSpc>
            </a:pPr>
            <a:endParaRPr dirty="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3727"/>
            <a:ext cx="16175567" cy="320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400"/>
              </a:lnSpc>
            </a:pPr>
            <a:r>
              <a:rPr lang="en-US" sz="8000" dirty="0">
                <a:solidFill>
                  <a:srgbClr val="F4969C"/>
                </a:solidFill>
                <a:latin typeface="Segoe Print" pitchFamily="2" charset="0"/>
              </a:rPr>
              <a:t>CLASS OBJECTIVE:</a:t>
            </a:r>
          </a:p>
          <a:p>
            <a:pPr marL="0" lvl="0" indent="0" algn="l">
              <a:lnSpc>
                <a:spcPts val="7280"/>
              </a:lnSpc>
            </a:pPr>
            <a:r>
              <a:rPr lang="en-US" sz="5600" dirty="0">
                <a:solidFill>
                  <a:srgbClr val="F4969C"/>
                </a:solidFill>
                <a:latin typeface="Segoe Print" pitchFamily="2" charset="0"/>
              </a:rPr>
              <a:t>TO TALK ABOUT PRESENT AND PAST HABITS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3467100"/>
            <a:ext cx="4336174" cy="632598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248400" y="3238500"/>
            <a:ext cx="4590230" cy="669662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132194" y="3569873"/>
            <a:ext cx="3086100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2800" dirty="0">
                <a:solidFill>
                  <a:srgbClr val="000000"/>
                </a:solidFill>
                <a:latin typeface="Segoe Print" pitchFamily="2" charset="0"/>
              </a:rPr>
              <a:t>Present </a:t>
            </a:r>
            <a:r>
              <a:rPr lang="en-US" sz="2800" dirty="0" smtClean="0">
                <a:solidFill>
                  <a:srgbClr val="000000"/>
                </a:solidFill>
                <a:latin typeface="Segoe Print" pitchFamily="2" charset="0"/>
              </a:rPr>
              <a:t>habits</a:t>
            </a:r>
            <a:endParaRPr lang="sr-Latn-ME" sz="2800" dirty="0" smtClean="0">
              <a:solidFill>
                <a:srgbClr val="000000"/>
              </a:solidFill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endParaRPr lang="sr-Latn-ME" sz="2800" dirty="0" smtClean="0">
              <a:solidFill>
                <a:srgbClr val="000000"/>
              </a:solidFill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r>
              <a:rPr lang="en-US" sz="2800" dirty="0" smtClean="0">
                <a:solidFill>
                  <a:srgbClr val="000000"/>
                </a:solidFill>
                <a:latin typeface="Segoe Print" pitchFamily="2" charset="0"/>
              </a:rPr>
              <a:t>Present Simple</a:t>
            </a:r>
            <a:endParaRPr lang="sr-Latn-ME" sz="2800" dirty="0" smtClean="0">
              <a:solidFill>
                <a:srgbClr val="000000"/>
              </a:solidFill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endParaRPr sz="2800" dirty="0"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r>
              <a:rPr lang="en-US" sz="2800" dirty="0">
                <a:solidFill>
                  <a:srgbClr val="000000"/>
                </a:solidFill>
                <a:latin typeface="Segoe Print" pitchFamily="2" charset="0"/>
              </a:rPr>
              <a:t>Present </a:t>
            </a:r>
            <a:r>
              <a:rPr lang="en-US" sz="2800" dirty="0" smtClean="0">
                <a:solidFill>
                  <a:srgbClr val="000000"/>
                </a:solidFill>
                <a:latin typeface="Segoe Print" pitchFamily="2" charset="0"/>
              </a:rPr>
              <a:t>Continuous</a:t>
            </a:r>
            <a:endParaRPr lang="sr-Latn-ME" sz="2800" dirty="0" smtClean="0">
              <a:solidFill>
                <a:srgbClr val="000000"/>
              </a:solidFill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endParaRPr sz="2800" dirty="0"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r>
              <a:rPr lang="en-US" sz="2800" dirty="0" smtClean="0">
                <a:solidFill>
                  <a:srgbClr val="000000"/>
                </a:solidFill>
                <a:latin typeface="Segoe Print" pitchFamily="2" charset="0"/>
              </a:rPr>
              <a:t>Will</a:t>
            </a:r>
            <a:r>
              <a:rPr lang="sr-Latn-ME" sz="2800" dirty="0" smtClean="0">
                <a:solidFill>
                  <a:srgbClr val="000000"/>
                </a:solidFill>
                <a:latin typeface="Segoe Print" pitchFamily="2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Segoe Print" pitchFamily="2" charset="0"/>
              </a:rPr>
              <a:t>+</a:t>
            </a:r>
            <a:r>
              <a:rPr lang="sr-Latn-ME" sz="2800" dirty="0" smtClean="0">
                <a:solidFill>
                  <a:srgbClr val="000000"/>
                </a:solidFill>
                <a:latin typeface="Segoe Print" pitchFamily="2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Segoe Print" pitchFamily="2" charset="0"/>
              </a:rPr>
              <a:t>Infinitive</a:t>
            </a:r>
            <a:endParaRPr lang="en-US" sz="2800" dirty="0">
              <a:solidFill>
                <a:srgbClr val="000000"/>
              </a:solidFill>
              <a:latin typeface="Segoe Print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164067" y="3569873"/>
            <a:ext cx="4602953" cy="4901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dirty="0">
                <a:solidFill>
                  <a:srgbClr val="000000"/>
                </a:solidFill>
                <a:latin typeface="Segoe Print" pitchFamily="2" charset="0"/>
              </a:rPr>
              <a:t>Past Habits</a:t>
            </a:r>
          </a:p>
          <a:p>
            <a:pPr algn="ctr">
              <a:lnSpc>
                <a:spcPts val="4759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Segoe Print" pitchFamily="2" charset="0"/>
              </a:rPr>
              <a:t>Past Simple </a:t>
            </a:r>
          </a:p>
          <a:p>
            <a:pPr algn="ctr">
              <a:lnSpc>
                <a:spcPts val="4759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Segoe Print" pitchFamily="2" charset="0"/>
              </a:rPr>
              <a:t>Past Continuous</a:t>
            </a:r>
          </a:p>
          <a:p>
            <a:pPr algn="ctr">
              <a:lnSpc>
                <a:spcPts val="4759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Segoe Print" pitchFamily="2" charset="0"/>
              </a:rPr>
              <a:t>Would + Infinitive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Segoe Print" pitchFamily="2" charset="0"/>
              </a:rPr>
              <a:t>Used to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595024" y="6031768"/>
            <a:ext cx="2664276" cy="3939779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862740" y="3002168"/>
            <a:ext cx="9876086" cy="3571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 algn="ctr">
              <a:lnSpc>
                <a:spcPts val="7279"/>
              </a:lnSpc>
              <a:buFont typeface="Arial"/>
              <a:buChar char="•"/>
            </a:pPr>
            <a:r>
              <a:rPr lang="en-US" sz="5200" dirty="0">
                <a:solidFill>
                  <a:srgbClr val="FFFFFF"/>
                </a:solidFill>
                <a:latin typeface="Segoe Print" pitchFamily="2" charset="0"/>
              </a:rPr>
              <a:t>Present habits</a:t>
            </a:r>
          </a:p>
          <a:p>
            <a:pPr marL="1122679" lvl="1" indent="-561340" algn="ctr">
              <a:lnSpc>
                <a:spcPts val="7279"/>
              </a:lnSpc>
              <a:buFont typeface="Arial"/>
              <a:buChar char="•"/>
            </a:pPr>
            <a:r>
              <a:rPr lang="en-US" sz="5199" dirty="0">
                <a:solidFill>
                  <a:srgbClr val="FFFFFF"/>
                </a:solidFill>
                <a:latin typeface="Segoe Print" pitchFamily="2" charset="0"/>
              </a:rPr>
              <a:t>Repeated present actions or states </a:t>
            </a:r>
          </a:p>
          <a:p>
            <a:pPr algn="ctr">
              <a:lnSpc>
                <a:spcPts val="7280"/>
              </a:lnSpc>
            </a:pPr>
            <a:endParaRPr dirty="0"/>
          </a:p>
        </p:txBody>
      </p:sp>
      <p:sp>
        <p:nvSpPr>
          <p:cNvPr id="12" name="TextBox 12"/>
          <p:cNvSpPr txBox="1"/>
          <p:nvPr/>
        </p:nvSpPr>
        <p:spPr>
          <a:xfrm>
            <a:off x="4205957" y="6868643"/>
            <a:ext cx="9876086" cy="2774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dirty="0">
                <a:solidFill>
                  <a:srgbClr val="A4EBE1"/>
                </a:solidFill>
                <a:latin typeface="Segoe Print" pitchFamily="2" charset="0"/>
              </a:rPr>
              <a:t>When I get home, I do my homework and then practice the violin</a:t>
            </a:r>
            <a:r>
              <a:rPr lang="en-US" sz="5200" dirty="0">
                <a:solidFill>
                  <a:srgbClr val="A4EBE1"/>
                </a:solidFill>
                <a:latin typeface="Jingleberry"/>
              </a:rPr>
              <a:t>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36861" y="762000"/>
            <a:ext cx="9876086" cy="155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>
                <a:solidFill>
                  <a:srgbClr val="FFFFFF"/>
                </a:solidFill>
                <a:latin typeface="Segoe Print" pitchFamily="2" charset="0"/>
              </a:rPr>
              <a:t>Present Simple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-128588"/>
            <a:ext cx="7345300" cy="10814164"/>
            <a:chOff x="0" y="-171450"/>
            <a:chExt cx="9793734" cy="14418885"/>
          </a:xfrm>
        </p:grpSpPr>
        <p:sp>
          <p:nvSpPr>
            <p:cNvPr id="3" name="TextBox 3"/>
            <p:cNvSpPr txBox="1"/>
            <p:nvPr/>
          </p:nvSpPr>
          <p:spPr>
            <a:xfrm>
              <a:off x="0" y="-171450"/>
              <a:ext cx="9793734" cy="35510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400"/>
                </a:lnSpc>
              </a:pPr>
              <a:r>
                <a:rPr lang="en-US" sz="8000" dirty="0">
                  <a:solidFill>
                    <a:srgbClr val="F4969C"/>
                  </a:solidFill>
                  <a:latin typeface="Segoe Print" pitchFamily="2" charset="0"/>
                </a:rPr>
                <a:t>PRESENT CONTINUOUS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988217"/>
              <a:ext cx="9064642" cy="10259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107" dirty="0">
                  <a:solidFill>
                    <a:srgbClr val="2F2325"/>
                  </a:solidFill>
                  <a:latin typeface="Segoe Print" pitchFamily="2" charset="0"/>
                </a:rPr>
                <a:t>present habits and  repeated actions that annoy us:</a:t>
              </a:r>
            </a:p>
            <a:p>
              <a:pPr>
                <a:lnSpc>
                  <a:spcPts val="5040"/>
                </a:lnSpc>
              </a:pPr>
              <a:endParaRPr dirty="0"/>
            </a:p>
            <a:p>
              <a:pPr>
                <a:lnSpc>
                  <a:spcPts val="5040"/>
                </a:lnSpc>
              </a:pPr>
              <a:r>
                <a:rPr lang="en-US" sz="3600" spc="107" dirty="0">
                  <a:solidFill>
                    <a:srgbClr val="2F2325"/>
                  </a:solidFill>
                  <a:latin typeface="Segoe Print" pitchFamily="2" charset="0"/>
                </a:rPr>
                <a:t>She's always putting things off and is never in time.</a:t>
              </a:r>
            </a:p>
            <a:p>
              <a:pPr>
                <a:lnSpc>
                  <a:spcPts val="5040"/>
                </a:lnSpc>
              </a:pPr>
              <a:r>
                <a:rPr lang="en-US" sz="3600" spc="107" dirty="0">
                  <a:solidFill>
                    <a:srgbClr val="2F2325"/>
                  </a:solidFill>
                  <a:latin typeface="Segoe Print" pitchFamily="2" charset="0"/>
                </a:rPr>
                <a:t>My </a:t>
              </a:r>
              <a:r>
                <a:rPr lang="en-US" sz="3600" spc="107" dirty="0" smtClean="0">
                  <a:solidFill>
                    <a:srgbClr val="2F2325"/>
                  </a:solidFill>
                  <a:latin typeface="Segoe Print" pitchFamily="2" charset="0"/>
                </a:rPr>
                <a:t>neighbors </a:t>
              </a:r>
              <a:r>
                <a:rPr lang="en-US" sz="3600" spc="107" dirty="0">
                  <a:solidFill>
                    <a:srgbClr val="2F2325"/>
                  </a:solidFill>
                  <a:latin typeface="Segoe Print" pitchFamily="2" charset="0"/>
                </a:rPr>
                <a:t>were constantly complaining about the noise. </a:t>
              </a:r>
            </a:p>
            <a:p>
              <a:pPr>
                <a:lnSpc>
                  <a:spcPts val="5040"/>
                </a:lnSpc>
              </a:pPr>
              <a:r>
                <a:rPr lang="en-US" sz="3600" spc="107" dirty="0">
                  <a:solidFill>
                    <a:srgbClr val="000000"/>
                  </a:solidFill>
                  <a:latin typeface="Segoe Print" pitchFamily="2" charset="0"/>
                </a:rPr>
                <a:t>(adverbs: always, forever, constantly, continually) </a:t>
              </a:r>
            </a:p>
            <a:p>
              <a:pPr>
                <a:lnSpc>
                  <a:spcPts val="5040"/>
                </a:lnSpc>
              </a:pPr>
              <a:endParaRPr dirty="0"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29298" y="1862958"/>
            <a:ext cx="6380654" cy="65610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5762743" y="7107110"/>
            <a:ext cx="847209" cy="813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1362505" y="6240300"/>
            <a:ext cx="245017" cy="8448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55584" y="1028700"/>
            <a:ext cx="14576833" cy="9412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9"/>
              </a:lnSpc>
            </a:pPr>
            <a:r>
              <a:rPr lang="en-US" sz="10400" dirty="0">
                <a:solidFill>
                  <a:srgbClr val="2F2325"/>
                </a:solidFill>
                <a:latin typeface="Segoe Print" pitchFamily="2" charset="0"/>
              </a:rPr>
              <a:t>will + infinitive </a:t>
            </a:r>
          </a:p>
          <a:p>
            <a:pPr algn="ctr">
              <a:lnSpc>
                <a:spcPts val="6160"/>
              </a:lnSpc>
            </a:pPr>
            <a:r>
              <a:rPr lang="en-US" sz="5600" dirty="0">
                <a:solidFill>
                  <a:srgbClr val="2F2325"/>
                </a:solidFill>
                <a:latin typeface="Segoe Print" pitchFamily="2" charset="0"/>
              </a:rPr>
              <a:t>to talk about present actions or typical </a:t>
            </a:r>
            <a:r>
              <a:rPr lang="en-US" sz="5600" dirty="0" smtClean="0">
                <a:solidFill>
                  <a:srgbClr val="2F2325"/>
                </a:solidFill>
                <a:latin typeface="Segoe Print" pitchFamily="2" charset="0"/>
              </a:rPr>
              <a:t>behavior </a:t>
            </a:r>
            <a:endParaRPr lang="en-US" sz="5600" dirty="0">
              <a:solidFill>
                <a:srgbClr val="2F2325"/>
              </a:solidFill>
              <a:latin typeface="Segoe Print" pitchFamily="2" charset="0"/>
            </a:endParaRPr>
          </a:p>
          <a:p>
            <a:pPr algn="ctr">
              <a:lnSpc>
                <a:spcPts val="6160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6160"/>
              </a:lnSpc>
            </a:pPr>
            <a:r>
              <a:rPr lang="en-US" sz="5600" dirty="0">
                <a:solidFill>
                  <a:srgbClr val="2F2325"/>
                </a:solidFill>
                <a:latin typeface="Segoe Print" pitchFamily="2" charset="0"/>
              </a:rPr>
              <a:t>She'll watch TV or play games all day instead of studying for her exams. </a:t>
            </a:r>
          </a:p>
          <a:p>
            <a:pPr algn="ctr">
              <a:lnSpc>
                <a:spcPts val="6160"/>
              </a:lnSpc>
            </a:pPr>
            <a:r>
              <a:rPr lang="en-US" sz="5600" dirty="0">
                <a:solidFill>
                  <a:srgbClr val="2F2325"/>
                </a:solidFill>
                <a:latin typeface="Segoe Print" pitchFamily="2" charset="0"/>
              </a:rPr>
              <a:t>She will get up and move around instead of listening to the teacher. </a:t>
            </a:r>
          </a:p>
          <a:p>
            <a:pPr algn="ctr">
              <a:lnSpc>
                <a:spcPts val="6160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6160"/>
              </a:lnSpc>
            </a:pPr>
            <a:r>
              <a:rPr lang="en-US" sz="5600" dirty="0">
                <a:solidFill>
                  <a:srgbClr val="2F2325"/>
                </a:solidFill>
                <a:latin typeface="Segoe Print" pitchFamily="2" charset="0"/>
              </a:rPr>
              <a:t>NOTE: DO NOT use in </a:t>
            </a:r>
            <a:r>
              <a:rPr lang="en-US" sz="5600" dirty="0" smtClean="0">
                <a:solidFill>
                  <a:srgbClr val="2F2325"/>
                </a:solidFill>
                <a:latin typeface="Segoe Print" pitchFamily="2" charset="0"/>
              </a:rPr>
              <a:t>questions</a:t>
            </a:r>
            <a:r>
              <a:rPr lang="sr-Latn-ME" sz="5600" dirty="0" smtClean="0">
                <a:solidFill>
                  <a:srgbClr val="2F2325"/>
                </a:solidFill>
                <a:latin typeface="Segoe Print" pitchFamily="2" charset="0"/>
              </a:rPr>
              <a:t> </a:t>
            </a:r>
            <a:r>
              <a:rPr lang="en-US" sz="5600" dirty="0" smtClean="0">
                <a:solidFill>
                  <a:srgbClr val="2F2325"/>
                </a:solidFill>
                <a:latin typeface="Segoe Print" pitchFamily="2" charset="0"/>
              </a:rPr>
              <a:t>or </a:t>
            </a:r>
            <a:r>
              <a:rPr lang="en-US" sz="5600" dirty="0">
                <a:solidFill>
                  <a:srgbClr val="2F2325"/>
                </a:solidFill>
                <a:latin typeface="Segoe Print" pitchFamily="2" charset="0"/>
              </a:rPr>
              <a:t>with </a:t>
            </a:r>
            <a:r>
              <a:rPr lang="en-US" sz="5600" dirty="0" smtClean="0">
                <a:solidFill>
                  <a:srgbClr val="2F2325"/>
                </a:solidFill>
                <a:latin typeface="Segoe Print" pitchFamily="2" charset="0"/>
              </a:rPr>
              <a:t>stat</a:t>
            </a:r>
            <a:r>
              <a:rPr lang="sr-Latn-ME" sz="5600" dirty="0" smtClean="0">
                <a:solidFill>
                  <a:srgbClr val="2F2325"/>
                </a:solidFill>
                <a:latin typeface="Segoe Print" pitchFamily="2" charset="0"/>
              </a:rPr>
              <a:t>e</a:t>
            </a:r>
            <a:r>
              <a:rPr lang="en-US" sz="5600" dirty="0" smtClean="0">
                <a:solidFill>
                  <a:srgbClr val="2F2325"/>
                </a:solidFill>
                <a:latin typeface="Segoe Print" pitchFamily="2" charset="0"/>
              </a:rPr>
              <a:t> </a:t>
            </a:r>
            <a:r>
              <a:rPr lang="en-US" sz="5600" dirty="0">
                <a:solidFill>
                  <a:srgbClr val="2F2325"/>
                </a:solidFill>
                <a:latin typeface="Segoe Print" pitchFamily="2" charset="0"/>
              </a:rPr>
              <a:t>verbs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23572" y="7609385"/>
            <a:ext cx="8893685" cy="48045"/>
          </a:xfrm>
          <a:prstGeom prst="rect">
            <a:avLst/>
          </a:prstGeom>
          <a:solidFill>
            <a:srgbClr val="2F2325"/>
          </a:solidFill>
        </p:spPr>
      </p:sp>
      <p:grpSp>
        <p:nvGrpSpPr>
          <p:cNvPr id="3" name="Group 3"/>
          <p:cNvGrpSpPr/>
          <p:nvPr/>
        </p:nvGrpSpPr>
        <p:grpSpPr>
          <a:xfrm>
            <a:off x="8123572" y="1028700"/>
            <a:ext cx="8945228" cy="3707498"/>
            <a:chOff x="0" y="0"/>
            <a:chExt cx="11926970" cy="4943331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11926970" cy="1995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1440"/>
                </a:lnSpc>
              </a:pPr>
              <a:r>
                <a:rPr lang="en-US" sz="10399" dirty="0">
                  <a:solidFill>
                    <a:srgbClr val="F4969C"/>
                  </a:solidFill>
                  <a:latin typeface="Segoe Print" pitchFamily="2" charset="0"/>
                </a:rPr>
                <a:t>Past Simple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400627"/>
              <a:ext cx="11926970" cy="25427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2F2325"/>
                  </a:solidFill>
                  <a:latin typeface="Segoe Print" pitchFamily="2" charset="0"/>
                </a:rPr>
                <a:t>Past habits</a:t>
              </a:r>
            </a:p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2F2325"/>
                  </a:solidFill>
                  <a:latin typeface="Segoe Print" pitchFamily="2" charset="0"/>
                </a:rPr>
                <a:t>Repeated Past actions</a:t>
              </a:r>
            </a:p>
            <a:p>
              <a:pPr marL="0" lvl="0" indent="0">
                <a:lnSpc>
                  <a:spcPts val="5040"/>
                </a:lnSpc>
              </a:pPr>
              <a:r>
                <a:rPr lang="en-US" sz="3600" dirty="0">
                  <a:solidFill>
                    <a:srgbClr val="2F2325"/>
                  </a:solidFill>
                  <a:latin typeface="Segoe Print" pitchFamily="2" charset="0"/>
                </a:rPr>
                <a:t>States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123572" y="5800363"/>
            <a:ext cx="8945228" cy="150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80"/>
              </a:lnSpc>
            </a:pPr>
            <a:r>
              <a:rPr lang="en-US" sz="4200" spc="126" dirty="0">
                <a:solidFill>
                  <a:srgbClr val="2F2325"/>
                </a:solidFill>
                <a:latin typeface="Segoe Print" pitchFamily="2" charset="0"/>
              </a:rPr>
              <a:t>My grandfather picked me up from school every day.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45844" y="1776227"/>
            <a:ext cx="4840323" cy="717084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8123572" y="8433843"/>
            <a:ext cx="8893685" cy="48045"/>
          </a:xfrm>
          <a:prstGeom prst="rect">
            <a:avLst/>
          </a:prstGeom>
          <a:solidFill>
            <a:srgbClr val="2F2325"/>
          </a:solidFill>
        </p:spPr>
      </p:sp>
      <p:sp>
        <p:nvSpPr>
          <p:cNvPr id="10" name="AutoShape 10"/>
          <p:cNvSpPr/>
          <p:nvPr/>
        </p:nvSpPr>
        <p:spPr>
          <a:xfrm>
            <a:off x="8175115" y="9258300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0249" y="1028700"/>
            <a:ext cx="11188936" cy="149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dirty="0">
                <a:solidFill>
                  <a:srgbClr val="2F2325"/>
                </a:solidFill>
                <a:latin typeface="Segoe Print" pitchFamily="2" charset="0"/>
              </a:rPr>
              <a:t>Past Continuous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830360" y="2667019"/>
            <a:ext cx="14457640" cy="809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599" dirty="0">
                <a:solidFill>
                  <a:srgbClr val="2F2325"/>
                </a:solidFill>
                <a:latin typeface="Segoe Print" pitchFamily="2" charset="0"/>
              </a:rPr>
              <a:t>past habits and repeated </a:t>
            </a:r>
            <a:r>
              <a:rPr lang="en-US" sz="3599" dirty="0" smtClean="0">
                <a:solidFill>
                  <a:srgbClr val="2F2325"/>
                </a:solidFill>
                <a:latin typeface="Segoe Print" pitchFamily="2" charset="0"/>
              </a:rPr>
              <a:t>actions </a:t>
            </a:r>
            <a:r>
              <a:rPr lang="en-US" sz="3599" dirty="0">
                <a:solidFill>
                  <a:srgbClr val="2F2325"/>
                </a:solidFill>
                <a:latin typeface="Segoe Print" pitchFamily="2" charset="0"/>
              </a:rPr>
              <a:t>that annoyed us</a:t>
            </a:r>
          </a:p>
          <a:p>
            <a:pPr algn="ctr">
              <a:lnSpc>
                <a:spcPts val="5040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6719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2F2325"/>
                </a:solidFill>
                <a:latin typeface="Segoe Print" pitchFamily="2" charset="0"/>
              </a:rPr>
              <a:t>My </a:t>
            </a:r>
            <a:r>
              <a:rPr lang="en-US" sz="4800" dirty="0" smtClean="0">
                <a:solidFill>
                  <a:srgbClr val="2F2325"/>
                </a:solidFill>
                <a:latin typeface="Segoe Print" pitchFamily="2" charset="0"/>
              </a:rPr>
              <a:t>neighbors </a:t>
            </a:r>
            <a:r>
              <a:rPr lang="en-US" sz="4800" dirty="0">
                <a:solidFill>
                  <a:srgbClr val="2F2325"/>
                </a:solidFill>
                <a:latin typeface="Segoe Print" pitchFamily="2" charset="0"/>
              </a:rPr>
              <a:t>were always complaining about the noise.</a:t>
            </a: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2F2325"/>
                </a:solidFill>
                <a:latin typeface="Segoe Print" pitchFamily="2" charset="0"/>
              </a:rPr>
              <a:t>She was always fidgeting and handing in her homework late.</a:t>
            </a:r>
          </a:p>
          <a:p>
            <a:pPr algn="ctr">
              <a:lnSpc>
                <a:spcPts val="5040"/>
              </a:lnSpc>
            </a:pPr>
            <a:endParaRPr dirty="0">
              <a:latin typeface="Segoe Print" pitchFamily="2" charset="0"/>
            </a:endParaRPr>
          </a:p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2F2325"/>
                </a:solidFill>
                <a:latin typeface="Segoe Print" pitchFamily="2" charset="0"/>
              </a:rPr>
              <a:t>       Adverbs: always, continually, constantly, forever. </a:t>
            </a:r>
          </a:p>
          <a:p>
            <a:pPr algn="ctr">
              <a:lnSpc>
                <a:spcPts val="5040"/>
              </a:lnSpc>
            </a:pPr>
            <a:endParaRPr dirty="0"/>
          </a:p>
          <a:p>
            <a:pPr marL="0" lvl="0" indent="0" algn="ctr">
              <a:lnSpc>
                <a:spcPts val="5039"/>
              </a:lnSpc>
            </a:pPr>
            <a:endParaRPr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7353300"/>
            <a:ext cx="6028489" cy="2313433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82302"/>
            <a:ext cx="7228220" cy="8422875"/>
            <a:chOff x="0" y="0"/>
            <a:chExt cx="9637627" cy="11230500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9637627" cy="1582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9680"/>
                </a:lnSpc>
              </a:pPr>
              <a:r>
                <a:rPr lang="en-US" sz="6600" dirty="0">
                  <a:solidFill>
                    <a:srgbClr val="FFF8F3"/>
                  </a:solidFill>
                  <a:latin typeface="Segoe Print" pitchFamily="2" charset="0"/>
                </a:rPr>
                <a:t>Would +infinitive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493198"/>
              <a:ext cx="8939462" cy="33928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040"/>
                </a:lnSpc>
              </a:pPr>
              <a:r>
                <a:rPr lang="en-US" sz="3600" dirty="0">
                  <a:solidFill>
                    <a:srgbClr val="F3CB63"/>
                  </a:solidFill>
                  <a:latin typeface="Segoe Print" pitchFamily="2" charset="0"/>
                </a:rPr>
                <a:t>to talk about past actions or </a:t>
              </a:r>
              <a:r>
                <a:rPr lang="en-US" sz="3600" dirty="0" smtClean="0">
                  <a:solidFill>
                    <a:srgbClr val="F3CB63"/>
                  </a:solidFill>
                  <a:latin typeface="Segoe Print" pitchFamily="2" charset="0"/>
                </a:rPr>
                <a:t>behavior </a:t>
              </a:r>
              <a:r>
                <a:rPr lang="en-US" sz="3600" dirty="0">
                  <a:solidFill>
                    <a:srgbClr val="F3CB63"/>
                  </a:solidFill>
                  <a:latin typeface="Segoe Print" pitchFamily="2" charset="0"/>
                </a:rPr>
                <a:t>typical for someone (BUT NOT STATES and IN QUESTIONS)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613852"/>
              <a:ext cx="8939462" cy="4616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 spc="96" dirty="0">
                  <a:solidFill>
                    <a:srgbClr val="FFF8F3"/>
                  </a:solidFill>
                  <a:latin typeface="Segoe Print" pitchFamily="2" charset="0"/>
                </a:rPr>
                <a:t>Martha would ask the teacher plenty of questions after every lesson. She vas very curious.</a:t>
              </a:r>
            </a:p>
            <a:p>
              <a:pPr>
                <a:lnSpc>
                  <a:spcPts val="4480"/>
                </a:lnSpc>
              </a:pPr>
              <a:r>
                <a:rPr lang="en-US" sz="3200" spc="96" dirty="0">
                  <a:solidFill>
                    <a:srgbClr val="FFF8F3"/>
                  </a:solidFill>
                  <a:latin typeface="Segoe Print" pitchFamily="2" charset="0"/>
                </a:rPr>
                <a:t>Her teachers would complain about her disruptive </a:t>
              </a:r>
              <a:r>
                <a:rPr lang="en-US" sz="3200" spc="96" dirty="0" smtClean="0">
                  <a:solidFill>
                    <a:srgbClr val="FFF8F3"/>
                  </a:solidFill>
                  <a:latin typeface="Segoe Print" pitchFamily="2" charset="0"/>
                </a:rPr>
                <a:t>behavior.</a:t>
              </a:r>
              <a:endParaRPr lang="en-US" sz="3200" spc="96" dirty="0">
                <a:solidFill>
                  <a:srgbClr val="FFF8F3"/>
                </a:solidFill>
                <a:latin typeface="Segoe Print" pitchFamily="2" charset="0"/>
              </a:endParaRPr>
            </a:p>
            <a:p>
              <a:pPr marL="0" lvl="0" indent="0">
                <a:lnSpc>
                  <a:spcPts val="4480"/>
                </a:lnSpc>
              </a:pPr>
              <a:endParaRPr dirty="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4685332" y="3000450"/>
            <a:ext cx="2458091" cy="26011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30811" y="6944867"/>
            <a:ext cx="6028489" cy="23134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824187" y="-730124"/>
            <a:ext cx="3127887" cy="462534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408</Words>
  <Application>Microsoft Office PowerPoint</Application>
  <PresentationFormat>Custom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Segoe Print</vt:lpstr>
      <vt:lpstr>Calibri</vt:lpstr>
      <vt:lpstr>Jingleberry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 Teacher Elida</dc:title>
  <dc:creator>Elvira</dc:creator>
  <cp:lastModifiedBy>Elvira</cp:lastModifiedBy>
  <cp:revision>4</cp:revision>
  <dcterms:created xsi:type="dcterms:W3CDTF">2006-08-16T00:00:00Z</dcterms:created>
  <dcterms:modified xsi:type="dcterms:W3CDTF">2020-10-07T17:04:10Z</dcterms:modified>
  <dc:identifier>DAEJ69MezNw</dc:identifier>
</cp:coreProperties>
</file>